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9.xml" ContentType="application/vnd.openxmlformats-officedocument.wordprocessingml.header+xml"/>
  <Override PartName="/word/footer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W w:w="0" w:type="auto"/>
        <w:tblInd w:w="18" w:type="dxa"/>
        <w:tblLayout w:type="fixed"/>
        <w:tblLook w:val="0000" w:firstRow="0" w:lastRow="0" w:firstColumn="0" w:lastColumn="0" w:noHBand="0" w:noVBand="0"/>
      </w:tblPr>
      <w:tblGrid>
        <w:gridCol w:w="4059"/>
        <w:gridCol w:w="351"/>
        <w:gridCol w:w="3051"/>
        <w:gridCol w:w="2079"/>
      </w:tblGrid>
      <w:tr w:rsidR="007E5D09" w:rsidRPr="00B8473E" w14:paraId="54AB81E6" w14:textId="77777777">
        <w:trPr>
          <w:trHeight w:val="720"/>
        </w:trPr>
        <w:tc>
          <w:tcPr>
            <w:tcW w:w="4410" w:type="dxa"/>
            <w:gridSpan w:val="2"/>
            <w:tcBorders>
              <w:bottom w:val="single" w:sz="18" w:space="0" w:color="auto"/>
            </w:tcBorders>
          </w:tcPr>
          <w:p w14:paraId="54AB81E4" w14:textId="77777777" w:rsidR="007E5D09" w:rsidRPr="00B8473E" w:rsidRDefault="00E1360E">
            <w:pPr>
              <w:jc w:val="left"/>
              <w:rPr>
                <w:b/>
                <w:bCs/>
                <w:lang w:val="en-US"/>
              </w:rPr>
            </w:pPr>
            <w:r w:rsidRPr="00B8473E">
              <w:rPr>
                <w:b/>
                <w:bCs/>
                <w:sz w:val="72"/>
                <w:szCs w:val="72"/>
                <w:lang w:val="en-US"/>
              </w:rPr>
              <w:t>EP</w:t>
            </w:r>
            <w:r w:rsidRPr="00B8473E">
              <w:rPr>
                <w:b/>
                <w:bCs/>
                <w:sz w:val="27"/>
                <w:szCs w:val="27"/>
                <w:lang w:val="en-US"/>
              </w:rPr>
              <w:t xml:space="preserve"> </w:t>
            </w:r>
          </w:p>
        </w:tc>
        <w:tc>
          <w:tcPr>
            <w:tcW w:w="5130" w:type="dxa"/>
            <w:gridSpan w:val="2"/>
            <w:tcBorders>
              <w:bottom w:val="single" w:sz="18" w:space="0" w:color="auto"/>
            </w:tcBorders>
          </w:tcPr>
          <w:p w14:paraId="54AB81E5" w14:textId="77777777" w:rsidR="007E5D09" w:rsidRPr="00B8473E" w:rsidRDefault="00E1360E">
            <w:pPr>
              <w:pStyle w:val="Heading3"/>
              <w:numPr>
                <w:ilvl w:val="0"/>
                <w:numId w:val="0"/>
              </w:numPr>
              <w:bidi/>
              <w:ind w:left="270" w:right="1384"/>
              <w:rPr>
                <w:b/>
                <w:bCs/>
                <w:sz w:val="48"/>
                <w:szCs w:val="48"/>
              </w:rPr>
            </w:pPr>
            <w:r w:rsidRPr="00B8473E">
              <w:rPr>
                <w:b/>
                <w:bCs/>
                <w:sz w:val="48"/>
                <w:szCs w:val="48"/>
                <w:rtl/>
              </w:rPr>
              <w:t>الأمم المتحدة</w:t>
            </w:r>
          </w:p>
        </w:tc>
      </w:tr>
      <w:tr w:rsidR="007E5D09" w:rsidRPr="00B8473E" w14:paraId="54AB81F5" w14:textId="77777777">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776"/>
        </w:trPr>
        <w:tc>
          <w:tcPr>
            <w:tcW w:w="4059" w:type="dxa"/>
            <w:tcBorders>
              <w:top w:val="nil"/>
              <w:left w:val="nil"/>
              <w:bottom w:val="single" w:sz="36" w:space="0" w:color="auto"/>
              <w:right w:val="nil"/>
            </w:tcBorders>
          </w:tcPr>
          <w:p w14:paraId="54AB81E7" w14:textId="77777777" w:rsidR="007E5D09" w:rsidRPr="00B8473E" w:rsidRDefault="00E1360E">
            <w:pPr>
              <w:spacing w:before="120"/>
              <w:jc w:val="left"/>
              <w:rPr>
                <w:lang w:val="en-US"/>
              </w:rPr>
            </w:pPr>
            <w:r w:rsidRPr="00B8473E">
              <w:rPr>
                <w:noProof/>
                <w:lang w:val="en-US" w:bidi="ar-SA"/>
              </w:rPr>
              <w:drawing>
                <wp:anchor distT="0" distB="0" distL="114300" distR="114300" simplePos="0" relativeHeight="251660288" behindDoc="0" locked="0" layoutInCell="0" allowOverlap="1" wp14:anchorId="54AB82D9" wp14:editId="54AB82DA">
                  <wp:simplePos x="0" y="0"/>
                  <wp:positionH relativeFrom="column">
                    <wp:posOffset>5010785</wp:posOffset>
                  </wp:positionH>
                  <wp:positionV relativeFrom="paragraph">
                    <wp:posOffset>643890</wp:posOffset>
                  </wp:positionV>
                  <wp:extent cx="658495" cy="555625"/>
                  <wp:effectExtent l="0" t="0" r="8255" b="0"/>
                  <wp:wrapNone/>
                  <wp:docPr id="4" name="Picture 4" descr="UNE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UNEP"/>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658495" cy="555625"/>
                          </a:xfrm>
                          <a:prstGeom prst="rect">
                            <a:avLst/>
                          </a:prstGeom>
                          <a:noFill/>
                          <a:ln>
                            <a:noFill/>
                          </a:ln>
                        </pic:spPr>
                      </pic:pic>
                    </a:graphicData>
                  </a:graphic>
                  <wp14:sizeRelH relativeFrom="page">
                    <wp14:pctWidth>0</wp14:pctWidth>
                  </wp14:sizeRelH>
                  <wp14:sizeRelV relativeFrom="page">
                    <wp14:pctHeight>0</wp14:pctHeight>
                  </wp14:sizeRelV>
                </wp:anchor>
              </w:drawing>
            </w:r>
            <w:r w:rsidRPr="00B8473E">
              <w:rPr>
                <w:noProof/>
                <w:lang w:val="en-US" w:bidi="ar-SA"/>
              </w:rPr>
              <w:drawing>
                <wp:anchor distT="0" distB="0" distL="114300" distR="114300" simplePos="0" relativeHeight="251659264" behindDoc="1" locked="0" layoutInCell="0" allowOverlap="1" wp14:anchorId="54AB82DB" wp14:editId="54AB82DC">
                  <wp:simplePos x="0" y="0"/>
                  <wp:positionH relativeFrom="column">
                    <wp:posOffset>5029200</wp:posOffset>
                  </wp:positionH>
                  <wp:positionV relativeFrom="paragraph">
                    <wp:posOffset>93345</wp:posOffset>
                  </wp:positionV>
                  <wp:extent cx="579755" cy="515620"/>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579755" cy="515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B8473E">
              <w:rPr>
                <w:lang w:val="en-US"/>
              </w:rPr>
              <w:t>Distr.</w:t>
            </w:r>
          </w:p>
          <w:p w14:paraId="54AB81E8" w14:textId="77777777" w:rsidR="007E5D09" w:rsidRPr="00B8473E" w:rsidRDefault="00E1360E">
            <w:pPr>
              <w:spacing w:before="120"/>
              <w:jc w:val="left"/>
              <w:rPr>
                <w:lang w:val="en-US"/>
              </w:rPr>
            </w:pPr>
            <w:r w:rsidRPr="00B8473E">
              <w:rPr>
                <w:lang w:val="en-US"/>
              </w:rPr>
              <w:t>GENERAL</w:t>
            </w:r>
          </w:p>
          <w:p w14:paraId="54AB81E9" w14:textId="77777777" w:rsidR="007E5D09" w:rsidRPr="00B8473E" w:rsidRDefault="007E5D09">
            <w:pPr>
              <w:spacing w:before="120"/>
              <w:jc w:val="left"/>
              <w:rPr>
                <w:lang w:val="en-US"/>
              </w:rPr>
            </w:pPr>
          </w:p>
          <w:p w14:paraId="54AB81EA" w14:textId="3DF433E3" w:rsidR="007E5D09" w:rsidRPr="00B8473E" w:rsidRDefault="0053096E">
            <w:pPr>
              <w:rPr>
                <w:rtl/>
              </w:rPr>
            </w:pPr>
            <w:r w:rsidRPr="00B8473E">
              <w:fldChar w:fldCharType="begin"/>
            </w:r>
            <w:r w:rsidRPr="00B8473E">
              <w:instrText xml:space="preserve"> DOCPROPERTY "Document number"  \* MERGEFORMAT </w:instrText>
            </w:r>
            <w:r w:rsidRPr="00B8473E">
              <w:fldChar w:fldCharType="separate"/>
            </w:r>
            <w:r w:rsidR="0078361D">
              <w:t>UNEP/</w:t>
            </w:r>
            <w:proofErr w:type="spellStart"/>
            <w:r w:rsidR="0078361D">
              <w:t>OzL.Pro</w:t>
            </w:r>
            <w:proofErr w:type="spellEnd"/>
            <w:r w:rsidR="0078361D">
              <w:t>/ExCom/92/</w:t>
            </w:r>
            <w:r w:rsidR="0078361D" w:rsidRPr="0078361D">
              <w:rPr>
                <w:lang w:val="en-US"/>
              </w:rPr>
              <w:t>51</w:t>
            </w:r>
            <w:r w:rsidRPr="00B8473E">
              <w:fldChar w:fldCharType="end"/>
            </w:r>
          </w:p>
          <w:p w14:paraId="54AB81EB" w14:textId="1F00B827" w:rsidR="00662A73" w:rsidRPr="00B8473E" w:rsidRDefault="00662A73" w:rsidP="009115AF">
            <w:pPr>
              <w:spacing w:before="120"/>
              <w:jc w:val="left"/>
            </w:pPr>
            <w:r w:rsidRPr="00B8473E">
              <w:rPr>
                <w:lang w:val="en-US"/>
              </w:rPr>
              <w:fldChar w:fldCharType="begin"/>
            </w:r>
            <w:r w:rsidRPr="00B8473E">
              <w:rPr>
                <w:lang w:val="en-US"/>
              </w:rPr>
              <w:instrText xml:space="preserve"> DOCPROPERTY "Revision date" \@ "d MMMM YYYY"  \* MERGEFORMAT </w:instrText>
            </w:r>
            <w:r w:rsidRPr="00B8473E">
              <w:rPr>
                <w:lang w:val="en-US"/>
              </w:rPr>
              <w:fldChar w:fldCharType="separate"/>
            </w:r>
            <w:r w:rsidR="0078361D">
              <w:rPr>
                <w:lang w:val="en-US"/>
              </w:rPr>
              <w:t>4</w:t>
            </w:r>
            <w:r w:rsidR="0078361D" w:rsidRPr="0078361D">
              <w:t xml:space="preserve"> </w:t>
            </w:r>
            <w:r w:rsidR="0078361D">
              <w:rPr>
                <w:lang w:val="en-US"/>
              </w:rPr>
              <w:t>May</w:t>
            </w:r>
            <w:r w:rsidR="0078361D" w:rsidRPr="0078361D">
              <w:t xml:space="preserve"> 2023</w:t>
            </w:r>
            <w:r w:rsidRPr="00B8473E">
              <w:fldChar w:fldCharType="end"/>
            </w:r>
          </w:p>
          <w:p w14:paraId="54AB81EC" w14:textId="77777777" w:rsidR="00662A73" w:rsidRPr="00B8473E" w:rsidRDefault="00662A73">
            <w:pPr>
              <w:spacing w:before="120"/>
              <w:jc w:val="left"/>
              <w:rPr>
                <w:rtl/>
                <w:lang w:val="en-US" w:bidi="ar-AE"/>
              </w:rPr>
            </w:pPr>
          </w:p>
          <w:p w14:paraId="54AB81ED" w14:textId="77777777" w:rsidR="007E5D09" w:rsidRPr="00B8473E" w:rsidRDefault="00E1360E">
            <w:pPr>
              <w:spacing w:before="120"/>
              <w:jc w:val="left"/>
              <w:rPr>
                <w:lang w:val="en-US"/>
              </w:rPr>
            </w:pPr>
            <w:r w:rsidRPr="00B8473E">
              <w:rPr>
                <w:lang w:val="en-US"/>
              </w:rPr>
              <w:t>ARABIC</w:t>
            </w:r>
          </w:p>
          <w:p w14:paraId="54AB81EE" w14:textId="77777777" w:rsidR="007E5D09" w:rsidRPr="00B8473E" w:rsidRDefault="00E1360E">
            <w:pPr>
              <w:spacing w:before="120"/>
              <w:jc w:val="left"/>
              <w:rPr>
                <w:lang w:val="en-US"/>
              </w:rPr>
            </w:pPr>
            <w:r w:rsidRPr="00B8473E">
              <w:rPr>
                <w:lang w:val="en-US"/>
              </w:rPr>
              <w:t>ORIGINAL: ENGLISH</w:t>
            </w:r>
          </w:p>
        </w:tc>
        <w:tc>
          <w:tcPr>
            <w:tcW w:w="3402" w:type="dxa"/>
            <w:gridSpan w:val="2"/>
            <w:tcBorders>
              <w:top w:val="nil"/>
              <w:left w:val="nil"/>
              <w:bottom w:val="single" w:sz="36" w:space="0" w:color="auto"/>
              <w:right w:val="nil"/>
            </w:tcBorders>
          </w:tcPr>
          <w:p w14:paraId="54AB81EF" w14:textId="77777777" w:rsidR="007E5D09" w:rsidRPr="00B8473E" w:rsidRDefault="00E1360E">
            <w:pPr>
              <w:pStyle w:val="Heading4"/>
              <w:numPr>
                <w:ilvl w:val="0"/>
                <w:numId w:val="0"/>
              </w:numPr>
              <w:spacing w:before="0" w:after="0"/>
              <w:ind w:right="459"/>
              <w:jc w:val="right"/>
              <w:rPr>
                <w:bCs/>
                <w:sz w:val="52"/>
                <w:szCs w:val="52"/>
                <w:rtl/>
              </w:rPr>
            </w:pPr>
            <w:r w:rsidRPr="00B8473E">
              <w:rPr>
                <w:bCs/>
                <w:sz w:val="52"/>
                <w:szCs w:val="52"/>
                <w:rtl/>
              </w:rPr>
              <w:t>برنامج</w:t>
            </w:r>
          </w:p>
          <w:p w14:paraId="54AB81F0" w14:textId="77777777" w:rsidR="007E5D09" w:rsidRPr="00B8473E" w:rsidRDefault="00E1360E">
            <w:pPr>
              <w:pStyle w:val="Heading4"/>
              <w:numPr>
                <w:ilvl w:val="0"/>
                <w:numId w:val="0"/>
              </w:numPr>
              <w:spacing w:before="0" w:after="0"/>
              <w:ind w:right="459"/>
              <w:jc w:val="right"/>
              <w:rPr>
                <w:bCs/>
                <w:sz w:val="52"/>
                <w:szCs w:val="52"/>
                <w:rtl/>
              </w:rPr>
            </w:pPr>
            <w:r w:rsidRPr="00B8473E">
              <w:rPr>
                <w:bCs/>
                <w:sz w:val="52"/>
                <w:szCs w:val="52"/>
                <w:rtl/>
              </w:rPr>
              <w:t>الأمم المتحدة</w:t>
            </w:r>
          </w:p>
          <w:p w14:paraId="54AB81F1" w14:textId="77777777" w:rsidR="007E5D09" w:rsidRPr="00B8473E" w:rsidRDefault="00E1360E">
            <w:pPr>
              <w:pStyle w:val="Heading4"/>
              <w:numPr>
                <w:ilvl w:val="0"/>
                <w:numId w:val="0"/>
              </w:numPr>
              <w:spacing w:before="0" w:after="0"/>
              <w:ind w:right="459"/>
              <w:jc w:val="right"/>
              <w:rPr>
                <w:bCs/>
                <w:sz w:val="52"/>
                <w:szCs w:val="52"/>
                <w:rtl/>
              </w:rPr>
            </w:pPr>
            <w:r w:rsidRPr="00B8473E">
              <w:rPr>
                <w:bCs/>
                <w:sz w:val="52"/>
                <w:szCs w:val="52"/>
                <w:rtl/>
              </w:rPr>
              <w:t>للبيئة</w:t>
            </w:r>
          </w:p>
          <w:p w14:paraId="54AB81F2" w14:textId="77777777" w:rsidR="007E5D09" w:rsidRPr="00B8473E" w:rsidRDefault="00E1360E">
            <w:pPr>
              <w:pStyle w:val="Heading7"/>
              <w:spacing w:before="0" w:after="0"/>
              <w:ind w:right="4997"/>
              <w:rPr>
                <w:rFonts w:ascii="Times New Roman" w:hAnsi="Times New Roman"/>
                <w:b/>
                <w:bCs/>
                <w:sz w:val="52"/>
                <w:szCs w:val="52"/>
                <w:lang w:val="en-US"/>
              </w:rPr>
            </w:pPr>
            <w:r w:rsidRPr="00B8473E">
              <w:rPr>
                <w:rFonts w:ascii="Times New Roman" w:hAnsi="Times New Roman"/>
                <w:b/>
                <w:bCs/>
                <w:sz w:val="52"/>
                <w:szCs w:val="52"/>
                <w:rtl/>
              </w:rPr>
              <w:t>ل</w:t>
            </w:r>
          </w:p>
        </w:tc>
        <w:tc>
          <w:tcPr>
            <w:tcW w:w="2079" w:type="dxa"/>
            <w:tcBorders>
              <w:top w:val="nil"/>
              <w:left w:val="nil"/>
              <w:bottom w:val="single" w:sz="36" w:space="0" w:color="auto"/>
              <w:right w:val="nil"/>
            </w:tcBorders>
          </w:tcPr>
          <w:p w14:paraId="54AB81F3" w14:textId="77777777" w:rsidR="007E5D09" w:rsidRPr="00B8473E" w:rsidRDefault="007E5D09">
            <w:pPr>
              <w:rPr>
                <w:caps/>
                <w:lang w:val="en-US"/>
              </w:rPr>
            </w:pPr>
          </w:p>
          <w:p w14:paraId="54AB81F4" w14:textId="77777777" w:rsidR="007E5D09" w:rsidRPr="00B8473E" w:rsidRDefault="007E5D09">
            <w:pPr>
              <w:rPr>
                <w:lang w:val="en-US"/>
              </w:rPr>
            </w:pPr>
          </w:p>
        </w:tc>
      </w:tr>
    </w:tbl>
    <w:p w14:paraId="54AB81F6" w14:textId="77777777" w:rsidR="007E5D09" w:rsidRPr="00B8473E" w:rsidRDefault="007E5D09">
      <w:pPr>
        <w:pStyle w:val="Caption"/>
        <w:spacing w:line="200" w:lineRule="exact"/>
        <w:ind w:left="187" w:right="187" w:hanging="187"/>
        <w:jc w:val="both"/>
        <w:rPr>
          <w:rFonts w:cs="Times New Roman"/>
          <w:b/>
          <w:bCs/>
          <w:sz w:val="28"/>
          <w:szCs w:val="28"/>
          <w:rtl/>
        </w:rPr>
      </w:pPr>
    </w:p>
    <w:p w14:paraId="54AB81F7" w14:textId="77777777" w:rsidR="00702662" w:rsidRPr="00B8473E" w:rsidRDefault="00702662" w:rsidP="00702662">
      <w:pPr>
        <w:pStyle w:val="Caption"/>
        <w:ind w:left="0" w:right="180"/>
        <w:jc w:val="both"/>
        <w:rPr>
          <w:rFonts w:cs="Times New Roman"/>
          <w:b/>
          <w:bCs/>
          <w:sz w:val="28"/>
          <w:szCs w:val="28"/>
          <w:rtl/>
        </w:rPr>
      </w:pPr>
      <w:r w:rsidRPr="00B8473E">
        <w:rPr>
          <w:rFonts w:cs="Times New Roman"/>
          <w:b/>
          <w:bCs/>
          <w:sz w:val="28"/>
          <w:szCs w:val="28"/>
          <w:rtl/>
        </w:rPr>
        <w:t>اللجنــة التنفيـذيــــة للصنــدوق المــتعــدد الأطـــراف</w:t>
      </w:r>
    </w:p>
    <w:p w14:paraId="54AB81F8" w14:textId="77777777" w:rsidR="00702662" w:rsidRPr="00B8473E" w:rsidRDefault="00702662" w:rsidP="00702662">
      <w:pPr>
        <w:bidi/>
        <w:ind w:left="180" w:hanging="180"/>
        <w:jc w:val="lowKashida"/>
        <w:rPr>
          <w:b/>
          <w:bCs/>
          <w:sz w:val="28"/>
          <w:szCs w:val="28"/>
          <w:rtl/>
          <w:lang w:val="en-US" w:eastAsia="en-CA"/>
        </w:rPr>
      </w:pPr>
      <w:r w:rsidRPr="00B8473E">
        <w:rPr>
          <w:b/>
          <w:bCs/>
          <w:sz w:val="28"/>
          <w:szCs w:val="28"/>
          <w:rtl/>
          <w:lang w:val="en-US" w:eastAsia="en-CA"/>
        </w:rPr>
        <w:t xml:space="preserve">لتنفيـــذ بروتوكـول مونتريــال </w:t>
      </w:r>
    </w:p>
    <w:p w14:paraId="54AB81F9" w14:textId="77777777" w:rsidR="00702662" w:rsidRPr="00B8473E" w:rsidRDefault="00702662" w:rsidP="00702662">
      <w:pPr>
        <w:bidi/>
        <w:ind w:left="4"/>
        <w:jc w:val="lowKashida"/>
        <w:rPr>
          <w:sz w:val="28"/>
          <w:szCs w:val="28"/>
          <w:rtl/>
          <w:lang w:val="en-US" w:eastAsia="en-CA"/>
        </w:rPr>
      </w:pPr>
      <w:r w:rsidRPr="00B8473E">
        <w:rPr>
          <w:sz w:val="28"/>
          <w:szCs w:val="28"/>
          <w:rtl/>
          <w:lang w:val="en-US" w:eastAsia="en-CA"/>
        </w:rPr>
        <w:t xml:space="preserve">الاجتمــــــاع </w:t>
      </w:r>
      <w:r w:rsidR="0053096E" w:rsidRPr="00B8473E">
        <w:rPr>
          <w:sz w:val="28"/>
          <w:szCs w:val="28"/>
          <w:rtl/>
          <w:lang w:val="en-US" w:eastAsia="en-CA"/>
        </w:rPr>
        <w:t xml:space="preserve">الثاني و </w:t>
      </w:r>
      <w:r w:rsidRPr="00B8473E">
        <w:rPr>
          <w:sz w:val="28"/>
          <w:szCs w:val="28"/>
          <w:rtl/>
          <w:lang w:val="en-US" w:eastAsia="en-CA" w:bidi="ar-EG"/>
        </w:rPr>
        <w:t>التسع</w:t>
      </w:r>
      <w:r w:rsidR="007C6EF9" w:rsidRPr="00B8473E">
        <w:rPr>
          <w:sz w:val="28"/>
          <w:szCs w:val="28"/>
          <w:rtl/>
          <w:lang w:val="en-US" w:eastAsia="en-CA" w:bidi="ar-EG"/>
        </w:rPr>
        <w:t xml:space="preserve">ــــون </w:t>
      </w:r>
    </w:p>
    <w:p w14:paraId="54AB81FA" w14:textId="77777777" w:rsidR="00702662" w:rsidRPr="00B8473E" w:rsidRDefault="00702662" w:rsidP="00702662">
      <w:pPr>
        <w:pStyle w:val="0Heading0"/>
        <w:bidi/>
        <w:ind w:left="4"/>
        <w:rPr>
          <w:sz w:val="28"/>
          <w:szCs w:val="28"/>
          <w:rtl/>
          <w:lang w:bidi="ar-SY"/>
        </w:rPr>
      </w:pPr>
      <w:r w:rsidRPr="00B8473E">
        <w:rPr>
          <w:sz w:val="28"/>
          <w:szCs w:val="28"/>
          <w:rtl/>
        </w:rPr>
        <w:t xml:space="preserve">مونتريال،  </w:t>
      </w:r>
      <w:r w:rsidR="007C6EF9" w:rsidRPr="00B8473E">
        <w:rPr>
          <w:sz w:val="28"/>
          <w:szCs w:val="28"/>
          <w:rtl/>
        </w:rPr>
        <w:t>2</w:t>
      </w:r>
      <w:r w:rsidR="00D006A9" w:rsidRPr="00B8473E">
        <w:rPr>
          <w:sz w:val="28"/>
          <w:szCs w:val="28"/>
          <w:rtl/>
          <w:lang w:bidi="ar-SY"/>
        </w:rPr>
        <w:t>9</w:t>
      </w:r>
      <w:r w:rsidRPr="00B8473E">
        <w:rPr>
          <w:sz w:val="28"/>
          <w:szCs w:val="28"/>
          <w:rtl/>
        </w:rPr>
        <w:t xml:space="preserve"> </w:t>
      </w:r>
      <w:r w:rsidR="00D006A9" w:rsidRPr="00B8473E">
        <w:rPr>
          <w:sz w:val="28"/>
          <w:szCs w:val="28"/>
          <w:rtl/>
        </w:rPr>
        <w:t>مايو</w:t>
      </w:r>
      <w:r w:rsidR="00D006A9" w:rsidRPr="00B8473E">
        <w:rPr>
          <w:sz w:val="28"/>
          <w:szCs w:val="28"/>
          <w:lang w:val="en-CA"/>
        </w:rPr>
        <w:t>/</w:t>
      </w:r>
      <w:r w:rsidR="00D006A9" w:rsidRPr="00B8473E">
        <w:rPr>
          <w:sz w:val="28"/>
          <w:szCs w:val="28"/>
          <w:rtl/>
        </w:rPr>
        <w:t xml:space="preserve"> أيار </w:t>
      </w:r>
      <w:r w:rsidR="0053096E" w:rsidRPr="00B8473E">
        <w:rPr>
          <w:sz w:val="28"/>
          <w:szCs w:val="28"/>
          <w:rtl/>
        </w:rPr>
        <w:t xml:space="preserve">- </w:t>
      </w:r>
      <w:r w:rsidR="007C6EF9" w:rsidRPr="00B8473E">
        <w:rPr>
          <w:sz w:val="28"/>
          <w:szCs w:val="28"/>
          <w:rtl/>
        </w:rPr>
        <w:t>2</w:t>
      </w:r>
      <w:r w:rsidRPr="00B8473E">
        <w:rPr>
          <w:sz w:val="28"/>
          <w:szCs w:val="28"/>
          <w:rtl/>
        </w:rPr>
        <w:t xml:space="preserve"> </w:t>
      </w:r>
      <w:r w:rsidR="00416AD7" w:rsidRPr="00B8473E">
        <w:rPr>
          <w:sz w:val="28"/>
          <w:szCs w:val="28"/>
          <w:rtl/>
        </w:rPr>
        <w:t xml:space="preserve">يونيه </w:t>
      </w:r>
      <w:bookmarkStart w:id="0" w:name="_Hlk128756171"/>
      <w:r w:rsidR="00416AD7" w:rsidRPr="00B8473E">
        <w:rPr>
          <w:sz w:val="28"/>
          <w:szCs w:val="28"/>
          <w:lang w:val="en-CA"/>
        </w:rPr>
        <w:t>/</w:t>
      </w:r>
      <w:bookmarkEnd w:id="0"/>
      <w:r w:rsidRPr="00B8473E">
        <w:rPr>
          <w:sz w:val="28"/>
          <w:szCs w:val="28"/>
          <w:rtl/>
        </w:rPr>
        <w:t xml:space="preserve"> </w:t>
      </w:r>
      <w:r w:rsidR="00416AD7" w:rsidRPr="00B8473E">
        <w:rPr>
          <w:sz w:val="28"/>
          <w:szCs w:val="28"/>
          <w:rtl/>
        </w:rPr>
        <w:t xml:space="preserve">حزيران </w:t>
      </w:r>
      <w:r w:rsidRPr="00B8473E">
        <w:rPr>
          <w:sz w:val="28"/>
          <w:szCs w:val="28"/>
          <w:rtl/>
          <w:lang w:bidi="ar-SY"/>
        </w:rPr>
        <w:t>202</w:t>
      </w:r>
      <w:r w:rsidR="00D006A9" w:rsidRPr="00B8473E">
        <w:rPr>
          <w:sz w:val="28"/>
          <w:szCs w:val="28"/>
          <w:rtl/>
          <w:lang w:bidi="ar-SY"/>
        </w:rPr>
        <w:t>3</w:t>
      </w:r>
    </w:p>
    <w:p w14:paraId="54AB81FB" w14:textId="77777777" w:rsidR="00A60C9E" w:rsidRPr="00B8473E" w:rsidRDefault="00A60C9E" w:rsidP="00A60C9E">
      <w:pPr>
        <w:bidi/>
        <w:jc w:val="left"/>
        <w:rPr>
          <w:sz w:val="28"/>
          <w:szCs w:val="28"/>
          <w:rtl/>
        </w:rPr>
      </w:pPr>
      <w:r w:rsidRPr="00B8473E">
        <w:rPr>
          <w:sz w:val="28"/>
          <w:szCs w:val="28"/>
          <w:rtl/>
        </w:rPr>
        <w:t>البند 12 من جدول الأعمال المؤقت</w:t>
      </w:r>
      <w:r w:rsidRPr="00B8473E">
        <w:rPr>
          <w:rStyle w:val="FootnoteReference"/>
          <w:sz w:val="28"/>
          <w:szCs w:val="28"/>
        </w:rPr>
        <w:footnoteReference w:id="1"/>
      </w:r>
    </w:p>
    <w:p w14:paraId="54AB81FC" w14:textId="77777777" w:rsidR="00A60C9E" w:rsidRPr="00B8473E" w:rsidRDefault="00A60C9E" w:rsidP="00A60C9E">
      <w:pPr>
        <w:pStyle w:val="Heading5"/>
        <w:numPr>
          <w:ilvl w:val="0"/>
          <w:numId w:val="0"/>
        </w:numPr>
        <w:ind w:left="3600"/>
        <w:rPr>
          <w:szCs w:val="24"/>
          <w:rtl/>
        </w:rPr>
      </w:pPr>
    </w:p>
    <w:p w14:paraId="54AB81FD" w14:textId="77777777" w:rsidR="00A60C9E" w:rsidRPr="00B8473E" w:rsidRDefault="00A60C9E" w:rsidP="00A60C9E">
      <w:pPr>
        <w:jc w:val="left"/>
        <w:rPr>
          <w:szCs w:val="24"/>
          <w:rtl/>
        </w:rPr>
      </w:pPr>
    </w:p>
    <w:p w14:paraId="54AB81FE" w14:textId="77777777" w:rsidR="00692189" w:rsidRPr="00B8473E" w:rsidRDefault="00A60C9E" w:rsidP="00E10F4D">
      <w:pPr>
        <w:pStyle w:val="Heading8"/>
        <w:bidi/>
        <w:jc w:val="center"/>
        <w:rPr>
          <w:bCs/>
          <w:caps/>
          <w:sz w:val="32"/>
          <w:szCs w:val="32"/>
          <w:rtl/>
        </w:rPr>
      </w:pPr>
      <w:r w:rsidRPr="00B8473E">
        <w:rPr>
          <w:bCs/>
          <w:caps/>
          <w:sz w:val="32"/>
          <w:szCs w:val="32"/>
          <w:rtl/>
        </w:rPr>
        <w:t xml:space="preserve">السياسة التشغيلية </w:t>
      </w:r>
      <w:r w:rsidR="00E10F4D" w:rsidRPr="00B8473E">
        <w:rPr>
          <w:bCs/>
          <w:caps/>
          <w:sz w:val="32"/>
          <w:szCs w:val="32"/>
          <w:rtl/>
        </w:rPr>
        <w:t>المتعلقة</w:t>
      </w:r>
      <w:r w:rsidRPr="00B8473E">
        <w:rPr>
          <w:bCs/>
          <w:caps/>
          <w:sz w:val="32"/>
          <w:szCs w:val="32"/>
          <w:rtl/>
        </w:rPr>
        <w:t xml:space="preserve"> </w:t>
      </w:r>
      <w:r w:rsidR="0024695C" w:rsidRPr="00B8473E">
        <w:rPr>
          <w:bCs/>
          <w:caps/>
          <w:sz w:val="32"/>
          <w:szCs w:val="32"/>
          <w:rtl/>
        </w:rPr>
        <w:t>ب</w:t>
      </w:r>
      <w:r w:rsidRPr="00B8473E">
        <w:rPr>
          <w:bCs/>
          <w:caps/>
          <w:sz w:val="32"/>
          <w:szCs w:val="32"/>
          <w:rtl/>
        </w:rPr>
        <w:t xml:space="preserve">تعميم </w:t>
      </w:r>
      <w:r w:rsidR="0024695C" w:rsidRPr="00B8473E">
        <w:rPr>
          <w:bCs/>
          <w:caps/>
          <w:sz w:val="32"/>
          <w:szCs w:val="32"/>
          <w:rtl/>
        </w:rPr>
        <w:t>مراعاة المنظور الجنساني في المشرو</w:t>
      </w:r>
      <w:r w:rsidRPr="00B8473E">
        <w:rPr>
          <w:bCs/>
          <w:caps/>
          <w:sz w:val="32"/>
          <w:szCs w:val="32"/>
          <w:rtl/>
        </w:rPr>
        <w:t>ع</w:t>
      </w:r>
      <w:r w:rsidR="0024695C" w:rsidRPr="00B8473E">
        <w:rPr>
          <w:bCs/>
          <w:caps/>
          <w:sz w:val="32"/>
          <w:szCs w:val="32"/>
          <w:rtl/>
        </w:rPr>
        <w:t>ات</w:t>
      </w:r>
      <w:r w:rsidRPr="00B8473E">
        <w:rPr>
          <w:bCs/>
          <w:caps/>
          <w:sz w:val="32"/>
          <w:szCs w:val="32"/>
          <w:rtl/>
        </w:rPr>
        <w:t xml:space="preserve"> التي يدعمها </w:t>
      </w:r>
    </w:p>
    <w:p w14:paraId="54AB81FF" w14:textId="77777777" w:rsidR="00692189" w:rsidRPr="00B8473E" w:rsidRDefault="00A60C9E" w:rsidP="00692189">
      <w:pPr>
        <w:pStyle w:val="Heading8"/>
        <w:bidi/>
        <w:jc w:val="center"/>
        <w:rPr>
          <w:bCs/>
          <w:caps/>
          <w:sz w:val="32"/>
          <w:szCs w:val="32"/>
          <w:rtl/>
        </w:rPr>
      </w:pPr>
      <w:r w:rsidRPr="00B8473E">
        <w:rPr>
          <w:bCs/>
          <w:caps/>
          <w:sz w:val="32"/>
          <w:szCs w:val="32"/>
          <w:rtl/>
        </w:rPr>
        <w:t xml:space="preserve">الصندوق </w:t>
      </w:r>
      <w:r w:rsidR="0024695C" w:rsidRPr="00B8473E">
        <w:rPr>
          <w:bCs/>
          <w:caps/>
          <w:sz w:val="32"/>
          <w:szCs w:val="32"/>
          <w:rtl/>
        </w:rPr>
        <w:t>ال</w:t>
      </w:r>
      <w:r w:rsidRPr="00B8473E">
        <w:rPr>
          <w:bCs/>
          <w:caps/>
          <w:sz w:val="32"/>
          <w:szCs w:val="32"/>
          <w:rtl/>
        </w:rPr>
        <w:t>متعدد</w:t>
      </w:r>
      <w:r w:rsidR="0024695C" w:rsidRPr="00B8473E">
        <w:rPr>
          <w:bCs/>
          <w:caps/>
          <w:sz w:val="32"/>
          <w:szCs w:val="32"/>
          <w:rtl/>
        </w:rPr>
        <w:t xml:space="preserve"> الأطراف: </w:t>
      </w:r>
      <w:r w:rsidR="00E10F4D" w:rsidRPr="00B8473E">
        <w:rPr>
          <w:bCs/>
          <w:caps/>
          <w:sz w:val="32"/>
          <w:szCs w:val="32"/>
          <w:rtl/>
        </w:rPr>
        <w:t xml:space="preserve">تحسين </w:t>
      </w:r>
      <w:r w:rsidR="0024695C" w:rsidRPr="00B8473E">
        <w:rPr>
          <w:bCs/>
          <w:caps/>
          <w:sz w:val="32"/>
          <w:szCs w:val="32"/>
          <w:rtl/>
        </w:rPr>
        <w:t>متطلبات المشروع</w:t>
      </w:r>
      <w:r w:rsidRPr="00B8473E">
        <w:rPr>
          <w:bCs/>
          <w:caps/>
          <w:sz w:val="32"/>
          <w:szCs w:val="32"/>
          <w:rtl/>
        </w:rPr>
        <w:t>، بما في</w:t>
      </w:r>
      <w:r w:rsidR="00AD6138" w:rsidRPr="00B8473E">
        <w:rPr>
          <w:bCs/>
          <w:caps/>
          <w:sz w:val="32"/>
          <w:szCs w:val="32"/>
          <w:rtl/>
        </w:rPr>
        <w:t xml:space="preserve"> ذلك المخرجات </w:t>
      </w:r>
    </w:p>
    <w:p w14:paraId="54AB8200" w14:textId="77777777" w:rsidR="00692189" w:rsidRPr="00B8473E" w:rsidRDefault="00AD6138" w:rsidP="00692189">
      <w:pPr>
        <w:pStyle w:val="Heading8"/>
        <w:bidi/>
        <w:jc w:val="center"/>
        <w:rPr>
          <w:bCs/>
          <w:caps/>
          <w:sz w:val="32"/>
          <w:szCs w:val="32"/>
          <w:rtl/>
        </w:rPr>
      </w:pPr>
      <w:r w:rsidRPr="00B8473E">
        <w:rPr>
          <w:bCs/>
          <w:caps/>
          <w:sz w:val="32"/>
          <w:szCs w:val="32"/>
          <w:rtl/>
        </w:rPr>
        <w:t>والنتائج المحددة</w:t>
      </w:r>
      <w:r w:rsidR="00A60C9E" w:rsidRPr="00B8473E">
        <w:rPr>
          <w:bCs/>
          <w:caps/>
          <w:sz w:val="32"/>
          <w:szCs w:val="32"/>
          <w:rtl/>
        </w:rPr>
        <w:t xml:space="preserve"> ومؤ</w:t>
      </w:r>
      <w:r w:rsidRPr="00B8473E">
        <w:rPr>
          <w:bCs/>
          <w:caps/>
          <w:sz w:val="32"/>
          <w:szCs w:val="32"/>
          <w:rtl/>
        </w:rPr>
        <w:t xml:space="preserve">شرات الأداء الرئيسية ذات الصلة </w:t>
      </w:r>
    </w:p>
    <w:p w14:paraId="54AB8201" w14:textId="77777777" w:rsidR="00A60C9E" w:rsidRPr="00B8473E" w:rsidRDefault="00AD6138" w:rsidP="00692189">
      <w:pPr>
        <w:pStyle w:val="Heading8"/>
        <w:bidi/>
        <w:jc w:val="center"/>
        <w:rPr>
          <w:bCs/>
          <w:caps/>
          <w:sz w:val="32"/>
          <w:szCs w:val="32"/>
          <w:rtl/>
          <w:lang w:val="en-US"/>
        </w:rPr>
      </w:pPr>
      <w:r w:rsidRPr="00B8473E">
        <w:rPr>
          <w:bCs/>
          <w:caps/>
          <w:sz w:val="32"/>
          <w:szCs w:val="32"/>
          <w:rtl/>
        </w:rPr>
        <w:t>من أجل ا</w:t>
      </w:r>
      <w:r w:rsidR="00A60C9E" w:rsidRPr="00B8473E">
        <w:rPr>
          <w:bCs/>
          <w:caps/>
          <w:sz w:val="32"/>
          <w:szCs w:val="32"/>
          <w:rtl/>
        </w:rPr>
        <w:t xml:space="preserve">لتطبيق المنهجي للسياسة </w:t>
      </w:r>
    </w:p>
    <w:p w14:paraId="54AB8202" w14:textId="77777777" w:rsidR="00A60C9E" w:rsidRPr="00B8473E" w:rsidRDefault="00A60C9E" w:rsidP="00A60C9E">
      <w:pPr>
        <w:pStyle w:val="StyleHeader4Para4Left0Firstline0"/>
        <w:numPr>
          <w:ilvl w:val="0"/>
          <w:numId w:val="0"/>
        </w:numPr>
        <w:tabs>
          <w:tab w:val="clear" w:pos="2880"/>
          <w:tab w:val="clear" w:pos="5760"/>
        </w:tabs>
        <w:jc w:val="center"/>
        <w:rPr>
          <w:b/>
          <w:bCs/>
          <w:sz w:val="24"/>
          <w:szCs w:val="24"/>
          <w:lang w:val="en-US"/>
        </w:rPr>
      </w:pPr>
    </w:p>
    <w:p w14:paraId="54AB8203" w14:textId="77777777" w:rsidR="00A60C9E" w:rsidRPr="00B8473E" w:rsidRDefault="00A60C9E" w:rsidP="00A60C9E">
      <w:pPr>
        <w:pStyle w:val="Heading8"/>
        <w:bidi/>
        <w:spacing w:after="240"/>
        <w:rPr>
          <w:bCs/>
          <w:sz w:val="26"/>
          <w:szCs w:val="26"/>
          <w:rtl/>
          <w:lang w:bidi="ar-SA"/>
        </w:rPr>
      </w:pPr>
      <w:r w:rsidRPr="00B8473E">
        <w:rPr>
          <w:bCs/>
          <w:sz w:val="26"/>
          <w:szCs w:val="26"/>
          <w:rtl/>
        </w:rPr>
        <w:t>مقدمة</w:t>
      </w:r>
    </w:p>
    <w:p w14:paraId="54AB8204" w14:textId="77777777" w:rsidR="00A60C9E" w:rsidRPr="00B8473E" w:rsidRDefault="00A60C9E" w:rsidP="005F6988">
      <w:pPr>
        <w:pStyle w:val="ListParagraph"/>
        <w:numPr>
          <w:ilvl w:val="0"/>
          <w:numId w:val="23"/>
        </w:numPr>
        <w:bidi/>
        <w:spacing w:after="240"/>
        <w:ind w:left="0" w:firstLine="0"/>
        <w:contextualSpacing w:val="0"/>
        <w:rPr>
          <w:sz w:val="26"/>
          <w:szCs w:val="26"/>
          <w:rtl/>
        </w:rPr>
      </w:pPr>
      <w:r w:rsidRPr="00B8473E">
        <w:rPr>
          <w:sz w:val="26"/>
          <w:szCs w:val="26"/>
          <w:rtl/>
        </w:rPr>
        <w:t>في اجتماعها التسعين</w:t>
      </w:r>
      <w:r w:rsidR="00D84ABA" w:rsidRPr="00B8473E">
        <w:rPr>
          <w:sz w:val="26"/>
          <w:szCs w:val="26"/>
          <w:rtl/>
        </w:rPr>
        <w:t>،</w:t>
      </w:r>
      <w:r w:rsidRPr="00B8473E">
        <w:rPr>
          <w:sz w:val="26"/>
          <w:szCs w:val="26"/>
          <w:vertAlign w:val="superscript"/>
          <w:rtl/>
        </w:rPr>
        <w:t xml:space="preserve"> </w:t>
      </w:r>
      <w:r w:rsidRPr="00B8473E">
        <w:rPr>
          <w:sz w:val="26"/>
          <w:szCs w:val="26"/>
          <w:rtl/>
        </w:rPr>
        <w:t xml:space="preserve">نظرت اللجنة التنفيذية في التقرير </w:t>
      </w:r>
      <w:r w:rsidR="00D84ABA" w:rsidRPr="00B8473E">
        <w:rPr>
          <w:sz w:val="26"/>
          <w:szCs w:val="26"/>
          <w:rtl/>
        </w:rPr>
        <w:t xml:space="preserve">عن </w:t>
      </w:r>
      <w:r w:rsidRPr="00B8473E">
        <w:rPr>
          <w:sz w:val="26"/>
          <w:szCs w:val="26"/>
          <w:rtl/>
        </w:rPr>
        <w:t xml:space="preserve">استعراض تنفيذ </w:t>
      </w:r>
      <w:r w:rsidRPr="00B8473E">
        <w:rPr>
          <w:sz w:val="26"/>
          <w:szCs w:val="26"/>
          <w:rtl/>
          <w:lang w:val="en-CA"/>
        </w:rPr>
        <w:t xml:space="preserve">السياسة التشغيلية </w:t>
      </w:r>
      <w:r w:rsidR="00D84ABA" w:rsidRPr="00B8473E">
        <w:rPr>
          <w:sz w:val="26"/>
          <w:szCs w:val="26"/>
          <w:rtl/>
          <w:lang w:val="en-CA"/>
        </w:rPr>
        <w:t>المتعلقة</w:t>
      </w:r>
      <w:r w:rsidRPr="00B8473E">
        <w:rPr>
          <w:sz w:val="26"/>
          <w:szCs w:val="26"/>
          <w:rtl/>
          <w:lang w:val="en-CA"/>
        </w:rPr>
        <w:t xml:space="preserve"> </w:t>
      </w:r>
      <w:r w:rsidR="00D84ABA" w:rsidRPr="00B8473E">
        <w:rPr>
          <w:sz w:val="26"/>
          <w:szCs w:val="26"/>
          <w:rtl/>
          <w:lang w:val="en-CA"/>
        </w:rPr>
        <w:t>ب</w:t>
      </w:r>
      <w:r w:rsidRPr="00B8473E">
        <w:rPr>
          <w:sz w:val="26"/>
          <w:szCs w:val="26"/>
          <w:rtl/>
          <w:lang w:val="en-CA"/>
        </w:rPr>
        <w:t xml:space="preserve">تعميم مراعاة المنظور الجنساني الذي قدمته الأمانة </w:t>
      </w:r>
      <w:r w:rsidR="00D84ABA" w:rsidRPr="00B8473E">
        <w:rPr>
          <w:sz w:val="26"/>
          <w:szCs w:val="26"/>
          <w:rtl/>
          <w:lang w:val="en-CA"/>
        </w:rPr>
        <w:t>وفقا ل</w:t>
      </w:r>
      <w:r w:rsidRPr="00B8473E">
        <w:rPr>
          <w:sz w:val="26"/>
          <w:szCs w:val="26"/>
          <w:rtl/>
          <w:lang w:val="en-CA"/>
        </w:rPr>
        <w:t>لمقرر</w:t>
      </w:r>
      <w:r w:rsidR="00D84ABA" w:rsidRPr="00B8473E">
        <w:rPr>
          <w:sz w:val="26"/>
          <w:szCs w:val="26"/>
          <w:rtl/>
          <w:lang w:val="en-CA"/>
        </w:rPr>
        <w:t xml:space="preserve"> 84/92 (هـ).</w:t>
      </w:r>
      <w:r w:rsidRPr="00B8473E">
        <w:rPr>
          <w:sz w:val="26"/>
          <w:szCs w:val="26"/>
          <w:rtl/>
          <w:lang w:val="en-CA"/>
        </w:rPr>
        <w:t xml:space="preserve"> </w:t>
      </w:r>
      <w:r w:rsidR="00D84ABA" w:rsidRPr="00B8473E">
        <w:rPr>
          <w:sz w:val="26"/>
          <w:szCs w:val="26"/>
          <w:rtl/>
        </w:rPr>
        <w:t>وأثناء المناقشة</w:t>
      </w:r>
      <w:r w:rsidRPr="00B8473E">
        <w:rPr>
          <w:sz w:val="26"/>
          <w:szCs w:val="26"/>
          <w:rtl/>
        </w:rPr>
        <w:t xml:space="preserve">، لاحظ الأعضاء أنه على الرغم من جائحة </w:t>
      </w:r>
      <w:r w:rsidR="00D84ABA" w:rsidRPr="00B8473E">
        <w:rPr>
          <w:sz w:val="26"/>
          <w:szCs w:val="26"/>
          <w:rtl/>
        </w:rPr>
        <w:t>كوفيد-19</w:t>
      </w:r>
      <w:r w:rsidRPr="00B8473E">
        <w:rPr>
          <w:sz w:val="26"/>
          <w:szCs w:val="26"/>
          <w:rtl/>
        </w:rPr>
        <w:t xml:space="preserve">، أظهر التقرير تقدمًا جيدًا في تنفيذ سياسة تعميم مراعاة المنظور الجنساني في بلدان المادة 5. </w:t>
      </w:r>
      <w:r w:rsidR="00D84ABA" w:rsidRPr="00B8473E">
        <w:rPr>
          <w:sz w:val="26"/>
          <w:szCs w:val="26"/>
          <w:rtl/>
        </w:rPr>
        <w:t>و</w:t>
      </w:r>
      <w:r w:rsidRPr="00B8473E">
        <w:rPr>
          <w:sz w:val="26"/>
          <w:szCs w:val="26"/>
          <w:rtl/>
        </w:rPr>
        <w:t xml:space="preserve">تم الإعراب عن وجهات نظر بشأن </w:t>
      </w:r>
      <w:r w:rsidR="00D84ABA" w:rsidRPr="00B8473E">
        <w:rPr>
          <w:sz w:val="26"/>
          <w:szCs w:val="26"/>
          <w:rtl/>
        </w:rPr>
        <w:t>ضرورة</w:t>
      </w:r>
      <w:r w:rsidRPr="00B8473E">
        <w:rPr>
          <w:sz w:val="26"/>
          <w:szCs w:val="26"/>
          <w:rtl/>
        </w:rPr>
        <w:t xml:space="preserve"> وضع مؤشرات أداء رئيسية</w:t>
      </w:r>
      <w:r w:rsidR="00D84ABA" w:rsidRPr="00B8473E">
        <w:rPr>
          <w:sz w:val="26"/>
          <w:szCs w:val="26"/>
          <w:rtl/>
        </w:rPr>
        <w:t xml:space="preserve"> لإظهار تأثير السياسة الجنسانية</w:t>
      </w:r>
      <w:r w:rsidRPr="00B8473E">
        <w:rPr>
          <w:sz w:val="26"/>
          <w:szCs w:val="26"/>
          <w:rtl/>
        </w:rPr>
        <w:t xml:space="preserve">، </w:t>
      </w:r>
      <w:r w:rsidR="005F6988" w:rsidRPr="00B8473E">
        <w:rPr>
          <w:sz w:val="26"/>
          <w:szCs w:val="26"/>
          <w:rtl/>
        </w:rPr>
        <w:t>فيما</w:t>
      </w:r>
      <w:r w:rsidRPr="00B8473E">
        <w:rPr>
          <w:sz w:val="26"/>
          <w:szCs w:val="26"/>
          <w:rtl/>
        </w:rPr>
        <w:t xml:space="preserve"> أعرب بعض الأعضاء في الوقت نفسه عن مخاوفهم </w:t>
      </w:r>
      <w:r w:rsidR="00D84ABA" w:rsidRPr="00B8473E">
        <w:rPr>
          <w:sz w:val="26"/>
          <w:szCs w:val="26"/>
          <w:rtl/>
        </w:rPr>
        <w:t>إزاء</w:t>
      </w:r>
      <w:r w:rsidRPr="00B8473E">
        <w:rPr>
          <w:sz w:val="26"/>
          <w:szCs w:val="26"/>
          <w:rtl/>
        </w:rPr>
        <w:t xml:space="preserve"> دمج السياسة الجنسانية بشكل فعال ورصد تطبيقها وتأثيرها أثنا</w:t>
      </w:r>
      <w:r w:rsidR="00D84ABA" w:rsidRPr="00B8473E">
        <w:rPr>
          <w:sz w:val="26"/>
          <w:szCs w:val="26"/>
          <w:rtl/>
        </w:rPr>
        <w:t xml:space="preserve">ء تنفيذ المشروع، </w:t>
      </w:r>
      <w:r w:rsidR="005F6988" w:rsidRPr="00B8473E">
        <w:rPr>
          <w:sz w:val="26"/>
          <w:szCs w:val="26"/>
          <w:rtl/>
        </w:rPr>
        <w:t>و</w:t>
      </w:r>
      <w:r w:rsidR="00D84ABA" w:rsidRPr="00B8473E">
        <w:rPr>
          <w:sz w:val="26"/>
          <w:szCs w:val="26"/>
          <w:rtl/>
        </w:rPr>
        <w:t xml:space="preserve">يلزم توفير موارد وقدرة إضافية </w:t>
      </w:r>
      <w:r w:rsidRPr="00B8473E">
        <w:rPr>
          <w:sz w:val="26"/>
          <w:szCs w:val="26"/>
          <w:rtl/>
        </w:rPr>
        <w:t>للوكالات الثنائية والمنفذة وبلدان المادة 5.</w:t>
      </w:r>
    </w:p>
    <w:p w14:paraId="54AB8205" w14:textId="77777777" w:rsidR="00A60C9E" w:rsidRPr="00B8473E" w:rsidRDefault="005F6988" w:rsidP="005F6988">
      <w:pPr>
        <w:pStyle w:val="ListParagraph"/>
        <w:numPr>
          <w:ilvl w:val="0"/>
          <w:numId w:val="23"/>
        </w:numPr>
        <w:bidi/>
        <w:spacing w:after="240"/>
        <w:ind w:left="0" w:firstLine="0"/>
        <w:rPr>
          <w:sz w:val="26"/>
          <w:szCs w:val="26"/>
          <w:rtl/>
        </w:rPr>
      </w:pPr>
      <w:r w:rsidRPr="00B8473E">
        <w:rPr>
          <w:sz w:val="26"/>
          <w:szCs w:val="26"/>
          <w:rtl/>
        </w:rPr>
        <w:t>وبعد هذه المناقشات</w:t>
      </w:r>
      <w:r w:rsidR="00A60C9E" w:rsidRPr="00B8473E">
        <w:rPr>
          <w:sz w:val="26"/>
          <w:szCs w:val="26"/>
          <w:rtl/>
        </w:rPr>
        <w:t>، طلبت اللج</w:t>
      </w:r>
      <w:r w:rsidRPr="00B8473E">
        <w:rPr>
          <w:sz w:val="26"/>
          <w:szCs w:val="26"/>
          <w:rtl/>
        </w:rPr>
        <w:t>نة التنفيذية من الأمانة أن تطور</w:t>
      </w:r>
      <w:r w:rsidR="00A60C9E" w:rsidRPr="00B8473E">
        <w:rPr>
          <w:sz w:val="26"/>
          <w:szCs w:val="26"/>
          <w:rtl/>
        </w:rPr>
        <w:t>، من أجل النظر فيها في الاجتماع الثاني</w:t>
      </w:r>
      <w:r w:rsidR="00A60C9E" w:rsidRPr="00B8473E">
        <w:rPr>
          <w:sz w:val="26"/>
          <w:szCs w:val="26"/>
          <w:vertAlign w:val="superscript"/>
          <w:rtl/>
        </w:rPr>
        <w:t xml:space="preserve"> </w:t>
      </w:r>
      <w:r w:rsidRPr="00B8473E">
        <w:rPr>
          <w:sz w:val="26"/>
          <w:szCs w:val="26"/>
          <w:rtl/>
        </w:rPr>
        <w:t>والتسعين، متطلبات مشروع محسنة</w:t>
      </w:r>
      <w:r w:rsidR="00A60C9E" w:rsidRPr="00B8473E">
        <w:rPr>
          <w:sz w:val="26"/>
          <w:szCs w:val="26"/>
          <w:rtl/>
        </w:rPr>
        <w:t>، بما في ذلك مخرجات ونتائ</w:t>
      </w:r>
      <w:r w:rsidRPr="00B8473E">
        <w:rPr>
          <w:sz w:val="26"/>
          <w:szCs w:val="26"/>
          <w:rtl/>
        </w:rPr>
        <w:t>ج محددة</w:t>
      </w:r>
      <w:r w:rsidR="00A60C9E" w:rsidRPr="00B8473E">
        <w:rPr>
          <w:sz w:val="26"/>
          <w:szCs w:val="26"/>
          <w:rtl/>
        </w:rPr>
        <w:t xml:space="preserve"> ومؤ</w:t>
      </w:r>
      <w:r w:rsidRPr="00B8473E">
        <w:rPr>
          <w:sz w:val="26"/>
          <w:szCs w:val="26"/>
          <w:rtl/>
        </w:rPr>
        <w:t>شرات الأداء الرئيسية ذات الصلة من أجل ا</w:t>
      </w:r>
      <w:r w:rsidR="00A60C9E" w:rsidRPr="00B8473E">
        <w:rPr>
          <w:sz w:val="26"/>
          <w:szCs w:val="26"/>
          <w:rtl/>
        </w:rPr>
        <w:t xml:space="preserve">لتطبيق </w:t>
      </w:r>
      <w:r w:rsidRPr="00B8473E">
        <w:rPr>
          <w:sz w:val="26"/>
          <w:szCs w:val="26"/>
          <w:rtl/>
        </w:rPr>
        <w:t>المنهجي</w:t>
      </w:r>
      <w:r w:rsidR="00A60C9E" w:rsidRPr="00B8473E">
        <w:rPr>
          <w:sz w:val="26"/>
          <w:szCs w:val="26"/>
          <w:rtl/>
        </w:rPr>
        <w:t xml:space="preserve"> ل</w:t>
      </w:r>
      <w:r w:rsidRPr="00B8473E">
        <w:rPr>
          <w:sz w:val="26"/>
          <w:szCs w:val="26"/>
          <w:rtl/>
        </w:rPr>
        <w:t>ل</w:t>
      </w:r>
      <w:r w:rsidR="00A60C9E" w:rsidRPr="00B8473E">
        <w:rPr>
          <w:sz w:val="26"/>
          <w:szCs w:val="26"/>
          <w:rtl/>
        </w:rPr>
        <w:t xml:space="preserve">سياسة </w:t>
      </w:r>
      <w:r w:rsidRPr="00B8473E">
        <w:rPr>
          <w:sz w:val="26"/>
          <w:szCs w:val="26"/>
          <w:rtl/>
        </w:rPr>
        <w:t>التشغيلية المتعلقة ب</w:t>
      </w:r>
      <w:r w:rsidR="00A60C9E" w:rsidRPr="00B8473E">
        <w:rPr>
          <w:sz w:val="26"/>
          <w:szCs w:val="26"/>
          <w:rtl/>
        </w:rPr>
        <w:t xml:space="preserve">تعميم مراعاة المنظور الجنساني </w:t>
      </w:r>
      <w:r w:rsidRPr="00B8473E">
        <w:rPr>
          <w:sz w:val="26"/>
          <w:szCs w:val="26"/>
          <w:rtl/>
        </w:rPr>
        <w:t>للصندوق</w:t>
      </w:r>
      <w:r w:rsidR="00A60C9E" w:rsidRPr="00B8473E">
        <w:rPr>
          <w:sz w:val="26"/>
          <w:szCs w:val="26"/>
          <w:rtl/>
        </w:rPr>
        <w:t xml:space="preserve"> المتعدد الأطراف. الصندوق (المقرر 90/48 (هـ) (</w:t>
      </w:r>
      <w:r w:rsidRPr="00B8473E">
        <w:rPr>
          <w:sz w:val="26"/>
          <w:szCs w:val="26"/>
          <w:rtl/>
        </w:rPr>
        <w:t>1</w:t>
      </w:r>
      <w:r w:rsidR="00A60C9E" w:rsidRPr="00B8473E">
        <w:rPr>
          <w:sz w:val="26"/>
          <w:szCs w:val="26"/>
          <w:rtl/>
        </w:rPr>
        <w:t>)).</w:t>
      </w:r>
    </w:p>
    <w:p w14:paraId="54AB8206" w14:textId="77777777" w:rsidR="00A60C9E" w:rsidRPr="005B4137" w:rsidRDefault="00A60C9E" w:rsidP="00A60C9E">
      <w:pPr>
        <w:pStyle w:val="StyleHeader4Para4Left0Firstline0"/>
        <w:numPr>
          <w:ilvl w:val="0"/>
          <w:numId w:val="0"/>
        </w:numPr>
        <w:bidi/>
        <w:rPr>
          <w:b/>
          <w:bCs/>
          <w:sz w:val="26"/>
          <w:szCs w:val="26"/>
        </w:rPr>
      </w:pPr>
      <w:r w:rsidRPr="005B4137">
        <w:rPr>
          <w:b/>
          <w:bCs/>
          <w:sz w:val="26"/>
          <w:szCs w:val="26"/>
          <w:rtl/>
        </w:rPr>
        <w:lastRenderedPageBreak/>
        <w:t>النطاق والأهداف</w:t>
      </w:r>
    </w:p>
    <w:p w14:paraId="54AB8207" w14:textId="77777777" w:rsidR="00A60C9E" w:rsidRPr="005B4137" w:rsidRDefault="00A60C9E" w:rsidP="0070177C">
      <w:pPr>
        <w:pStyle w:val="ListParagraph"/>
        <w:numPr>
          <w:ilvl w:val="0"/>
          <w:numId w:val="23"/>
        </w:numPr>
        <w:bidi/>
        <w:spacing w:after="240"/>
        <w:ind w:left="0" w:firstLine="0"/>
        <w:contextualSpacing w:val="0"/>
        <w:rPr>
          <w:sz w:val="26"/>
          <w:szCs w:val="26"/>
          <w:rtl/>
        </w:rPr>
      </w:pPr>
      <w:r w:rsidRPr="005B4137">
        <w:rPr>
          <w:sz w:val="26"/>
          <w:szCs w:val="26"/>
          <w:rtl/>
        </w:rPr>
        <w:t>أعدت الأمانة هذا التقرير بت</w:t>
      </w:r>
      <w:r w:rsidR="00AE47A6" w:rsidRPr="005B4137">
        <w:rPr>
          <w:sz w:val="26"/>
          <w:szCs w:val="26"/>
          <w:rtl/>
        </w:rPr>
        <w:t>وجيه من خبير في المساواة بين الجنسين</w:t>
      </w:r>
      <w:r w:rsidRPr="005B4137">
        <w:rPr>
          <w:sz w:val="26"/>
          <w:szCs w:val="26"/>
          <w:rtl/>
        </w:rPr>
        <w:t>، الذي استعرض متطلبات المشروع لتعميم مراعاة المنظور الجنساني التي تستخدم</w:t>
      </w:r>
      <w:r w:rsidR="004773F9" w:rsidRPr="005B4137">
        <w:rPr>
          <w:sz w:val="26"/>
          <w:szCs w:val="26"/>
          <w:rtl/>
        </w:rPr>
        <w:t>ها الوكالات الثنائية والتنفيذية</w:t>
      </w:r>
      <w:r w:rsidRPr="005B4137">
        <w:rPr>
          <w:sz w:val="26"/>
          <w:szCs w:val="26"/>
          <w:rtl/>
        </w:rPr>
        <w:t xml:space="preserve">، </w:t>
      </w:r>
      <w:r w:rsidR="004773F9" w:rsidRPr="005B4137">
        <w:rPr>
          <w:sz w:val="26"/>
          <w:szCs w:val="26"/>
          <w:rtl/>
        </w:rPr>
        <w:t>وكذلك</w:t>
      </w:r>
      <w:r w:rsidRPr="005B4137">
        <w:rPr>
          <w:sz w:val="26"/>
          <w:szCs w:val="26"/>
          <w:rtl/>
        </w:rPr>
        <w:t xml:space="preserve"> المؤسسات الأخرى</w:t>
      </w:r>
      <w:r w:rsidR="004773F9" w:rsidRPr="005B4137">
        <w:rPr>
          <w:sz w:val="26"/>
          <w:szCs w:val="26"/>
          <w:rtl/>
        </w:rPr>
        <w:t xml:space="preserve"> ذات الصلة،</w:t>
      </w:r>
      <w:r w:rsidRPr="005B4137">
        <w:rPr>
          <w:rStyle w:val="FootnoteReference"/>
          <w:sz w:val="26"/>
          <w:szCs w:val="26"/>
        </w:rPr>
        <w:footnoteReference w:id="2"/>
      </w:r>
      <w:r w:rsidR="004773F9" w:rsidRPr="005B4137">
        <w:rPr>
          <w:sz w:val="26"/>
          <w:szCs w:val="26"/>
          <w:rtl/>
        </w:rPr>
        <w:t xml:space="preserve"> من أجل </w:t>
      </w:r>
      <w:r w:rsidRPr="005B4137">
        <w:rPr>
          <w:sz w:val="26"/>
          <w:szCs w:val="26"/>
          <w:rtl/>
        </w:rPr>
        <w:t xml:space="preserve">تحديد العناصر التي </w:t>
      </w:r>
      <w:r w:rsidR="004773F9" w:rsidRPr="005B4137">
        <w:rPr>
          <w:sz w:val="26"/>
          <w:szCs w:val="26"/>
          <w:rtl/>
        </w:rPr>
        <w:t xml:space="preserve">قد تفيد </w:t>
      </w:r>
      <w:r w:rsidRPr="005B4137">
        <w:rPr>
          <w:sz w:val="26"/>
          <w:szCs w:val="26"/>
          <w:rtl/>
        </w:rPr>
        <w:t>دمج سياسة الصندوق</w:t>
      </w:r>
      <w:r w:rsidR="004773F9" w:rsidRPr="005B4137">
        <w:rPr>
          <w:sz w:val="26"/>
          <w:szCs w:val="26"/>
          <w:rtl/>
        </w:rPr>
        <w:t xml:space="preserve"> لتعميم مراعاة المنظور الجنساني في دورة </w:t>
      </w:r>
      <w:r w:rsidRPr="005B4137">
        <w:rPr>
          <w:sz w:val="26"/>
          <w:szCs w:val="26"/>
          <w:rtl/>
        </w:rPr>
        <w:t>مشروع</w:t>
      </w:r>
      <w:r w:rsidR="004773F9" w:rsidRPr="005B4137">
        <w:rPr>
          <w:sz w:val="26"/>
          <w:szCs w:val="26"/>
          <w:rtl/>
        </w:rPr>
        <w:t>ها</w:t>
      </w:r>
      <w:r w:rsidRPr="005B4137">
        <w:rPr>
          <w:sz w:val="26"/>
          <w:szCs w:val="26"/>
          <w:rtl/>
        </w:rPr>
        <w:t xml:space="preserve">. </w:t>
      </w:r>
      <w:r w:rsidR="004773F9" w:rsidRPr="005B4137">
        <w:rPr>
          <w:sz w:val="26"/>
          <w:szCs w:val="26"/>
          <w:rtl/>
        </w:rPr>
        <w:t>و</w:t>
      </w:r>
      <w:r w:rsidRPr="005B4137">
        <w:rPr>
          <w:sz w:val="26"/>
          <w:szCs w:val="26"/>
          <w:rtl/>
        </w:rPr>
        <w:t>تشمل متطلبات المشروع المحددة المقترحة في هذا التقرير النتائج والمخرجات التي تتوافق مع مجالات العمل الرئيسية المحددة في سياسة</w:t>
      </w:r>
      <w:r w:rsidR="0070177C" w:rsidRPr="005B4137">
        <w:rPr>
          <w:sz w:val="26"/>
          <w:szCs w:val="26"/>
          <w:rtl/>
        </w:rPr>
        <w:t xml:space="preserve"> الصندوق</w:t>
      </w:r>
      <w:r w:rsidRPr="005B4137">
        <w:rPr>
          <w:sz w:val="26"/>
          <w:szCs w:val="26"/>
          <w:rtl/>
        </w:rPr>
        <w:t xml:space="preserve"> </w:t>
      </w:r>
      <w:r w:rsidR="004773F9" w:rsidRPr="005B4137">
        <w:rPr>
          <w:sz w:val="26"/>
          <w:szCs w:val="26"/>
          <w:rtl/>
        </w:rPr>
        <w:t>التشغيلية المتعلقة ب</w:t>
      </w:r>
      <w:r w:rsidRPr="005B4137">
        <w:rPr>
          <w:sz w:val="26"/>
          <w:szCs w:val="26"/>
          <w:rtl/>
        </w:rPr>
        <w:t>تعميم مراعاة المنظور الجنساني.</w:t>
      </w:r>
    </w:p>
    <w:p w14:paraId="54AB8208" w14:textId="77777777" w:rsidR="00A60C9E" w:rsidRPr="005B4137" w:rsidRDefault="00A60C9E" w:rsidP="0070177C">
      <w:pPr>
        <w:pStyle w:val="ListParagraph"/>
        <w:numPr>
          <w:ilvl w:val="0"/>
          <w:numId w:val="23"/>
        </w:numPr>
        <w:bidi/>
        <w:spacing w:after="240"/>
        <w:ind w:left="0" w:firstLine="0"/>
        <w:contextualSpacing w:val="0"/>
        <w:rPr>
          <w:sz w:val="26"/>
          <w:szCs w:val="26"/>
          <w:rtl/>
        </w:rPr>
      </w:pPr>
      <w:r w:rsidRPr="005B4137">
        <w:rPr>
          <w:sz w:val="26"/>
          <w:szCs w:val="26"/>
          <w:rtl/>
        </w:rPr>
        <w:t>كما تشاورت الأمانة مع الوكالات الثنائية والمنفذة خلال اجتم</w:t>
      </w:r>
      <w:r w:rsidR="0070177C" w:rsidRPr="005B4137">
        <w:rPr>
          <w:sz w:val="26"/>
          <w:szCs w:val="26"/>
          <w:rtl/>
        </w:rPr>
        <w:t>اع التنسيق المشترك بين الوكالات</w:t>
      </w:r>
      <w:r w:rsidRPr="005B4137">
        <w:rPr>
          <w:sz w:val="26"/>
          <w:szCs w:val="26"/>
          <w:rtl/>
        </w:rPr>
        <w:t>،</w:t>
      </w:r>
      <w:r w:rsidRPr="005B4137">
        <w:rPr>
          <w:rStyle w:val="FootnoteReference"/>
          <w:sz w:val="26"/>
          <w:szCs w:val="26"/>
        </w:rPr>
        <w:footnoteReference w:id="3"/>
      </w:r>
      <w:r w:rsidR="0070177C" w:rsidRPr="005B4137">
        <w:rPr>
          <w:sz w:val="26"/>
          <w:szCs w:val="26"/>
          <w:rtl/>
        </w:rPr>
        <w:t xml:space="preserve"> </w:t>
      </w:r>
      <w:r w:rsidRPr="005B4137">
        <w:rPr>
          <w:sz w:val="26"/>
          <w:szCs w:val="26"/>
          <w:rtl/>
        </w:rPr>
        <w:t xml:space="preserve">واستفسرت عن آرائها بشأن التنفيذ العملي لسياسة تعميم مراعاة المنظور الجنساني. وقد </w:t>
      </w:r>
      <w:r w:rsidR="0070177C" w:rsidRPr="005B4137">
        <w:rPr>
          <w:sz w:val="26"/>
          <w:szCs w:val="26"/>
          <w:rtl/>
        </w:rPr>
        <w:t>تدرج</w:t>
      </w:r>
      <w:r w:rsidRPr="005B4137">
        <w:rPr>
          <w:sz w:val="26"/>
          <w:szCs w:val="26"/>
          <w:rtl/>
        </w:rPr>
        <w:t xml:space="preserve"> هذه الآراء في هذا التقرير عند الاقتضاء.</w:t>
      </w:r>
    </w:p>
    <w:p w14:paraId="54AB8209" w14:textId="77777777" w:rsidR="00A60C9E" w:rsidRPr="005B4137" w:rsidRDefault="00A60C9E" w:rsidP="00D1496B">
      <w:pPr>
        <w:pStyle w:val="ListParagraph"/>
        <w:numPr>
          <w:ilvl w:val="0"/>
          <w:numId w:val="23"/>
        </w:numPr>
        <w:bidi/>
        <w:spacing w:after="240"/>
        <w:ind w:left="0" w:firstLine="0"/>
        <w:contextualSpacing w:val="0"/>
        <w:rPr>
          <w:sz w:val="26"/>
          <w:szCs w:val="26"/>
          <w:rtl/>
        </w:rPr>
      </w:pPr>
      <w:r w:rsidRPr="005B4137">
        <w:rPr>
          <w:sz w:val="26"/>
          <w:szCs w:val="26"/>
          <w:rtl/>
        </w:rPr>
        <w:t xml:space="preserve">الهدف من هذا التقرير هو ضمان توافق جميع </w:t>
      </w:r>
      <w:r w:rsidR="00D1496B" w:rsidRPr="005B4137">
        <w:rPr>
          <w:sz w:val="26"/>
          <w:szCs w:val="26"/>
          <w:rtl/>
        </w:rPr>
        <w:t>أصحاب المصلحة المشاركين في المشرو</w:t>
      </w:r>
      <w:r w:rsidRPr="005B4137">
        <w:rPr>
          <w:sz w:val="26"/>
          <w:szCs w:val="26"/>
          <w:rtl/>
        </w:rPr>
        <w:t>ع</w:t>
      </w:r>
      <w:r w:rsidR="00D1496B" w:rsidRPr="005B4137">
        <w:rPr>
          <w:sz w:val="26"/>
          <w:szCs w:val="26"/>
          <w:rtl/>
        </w:rPr>
        <w:t>ات</w:t>
      </w:r>
      <w:r w:rsidRPr="005B4137">
        <w:rPr>
          <w:sz w:val="26"/>
          <w:szCs w:val="26"/>
          <w:rtl/>
        </w:rPr>
        <w:t xml:space="preserve"> التي يدعمها الصندوق مع هدف تعزيز المساواة بين الجنسين وتم</w:t>
      </w:r>
      <w:r w:rsidR="00D1496B" w:rsidRPr="005B4137">
        <w:rPr>
          <w:sz w:val="26"/>
          <w:szCs w:val="26"/>
          <w:rtl/>
        </w:rPr>
        <w:t>كين المرأة طوال دورة المشروع. ومن أجل تحقيق هذا الهدف، يقدم التقرير خ</w:t>
      </w:r>
      <w:r w:rsidRPr="005B4137">
        <w:rPr>
          <w:sz w:val="26"/>
          <w:szCs w:val="26"/>
          <w:rtl/>
        </w:rPr>
        <w:t>ر</w:t>
      </w:r>
      <w:r w:rsidR="00D1496B" w:rsidRPr="005B4137">
        <w:rPr>
          <w:sz w:val="26"/>
          <w:szCs w:val="26"/>
          <w:rtl/>
        </w:rPr>
        <w:t>ي</w:t>
      </w:r>
      <w:r w:rsidRPr="005B4137">
        <w:rPr>
          <w:sz w:val="26"/>
          <w:szCs w:val="26"/>
          <w:rtl/>
        </w:rPr>
        <w:t xml:space="preserve">طة طريق لدمج سياسة الصندوق المتعلقة بتعميم مراعاة المنظور الجنساني في دورة المشروع بأكملها من </w:t>
      </w:r>
      <w:r w:rsidRPr="005B4137">
        <w:rPr>
          <w:sz w:val="26"/>
          <w:szCs w:val="26"/>
          <w:rtl/>
          <w:lang w:val="en-CA"/>
        </w:rPr>
        <w:t xml:space="preserve">وضع تصور للمشروع </w:t>
      </w:r>
      <w:r w:rsidR="00D1496B" w:rsidRPr="005B4137">
        <w:rPr>
          <w:sz w:val="26"/>
          <w:szCs w:val="26"/>
          <w:rtl/>
          <w:lang w:val="en-CA"/>
        </w:rPr>
        <w:t>إلى</w:t>
      </w:r>
      <w:r w:rsidRPr="005B4137">
        <w:rPr>
          <w:sz w:val="26"/>
          <w:szCs w:val="26"/>
          <w:rtl/>
          <w:lang w:val="en-CA"/>
        </w:rPr>
        <w:t xml:space="preserve"> الإعداد والتصميم </w:t>
      </w:r>
      <w:r w:rsidR="00D1496B" w:rsidRPr="005B4137">
        <w:rPr>
          <w:sz w:val="26"/>
          <w:szCs w:val="26"/>
          <w:rtl/>
        </w:rPr>
        <w:t>والمقترح</w:t>
      </w:r>
      <w:r w:rsidRPr="005B4137">
        <w:rPr>
          <w:sz w:val="26"/>
          <w:szCs w:val="26"/>
          <w:rtl/>
        </w:rPr>
        <w:t xml:space="preserve"> والتنفيذ والرصد وإعداد التقارير وا</w:t>
      </w:r>
      <w:r w:rsidR="00D1496B" w:rsidRPr="005B4137">
        <w:rPr>
          <w:sz w:val="26"/>
          <w:szCs w:val="26"/>
          <w:rtl/>
        </w:rPr>
        <w:t>لتقييم. بالإضافة إلى ذلك</w:t>
      </w:r>
      <w:r w:rsidRPr="005B4137">
        <w:rPr>
          <w:sz w:val="26"/>
          <w:szCs w:val="26"/>
          <w:rtl/>
        </w:rPr>
        <w:t>، يقدم التقرير إرشادات عم</w:t>
      </w:r>
      <w:r w:rsidR="00D1496B" w:rsidRPr="005B4137">
        <w:rPr>
          <w:sz w:val="26"/>
          <w:szCs w:val="26"/>
          <w:rtl/>
        </w:rPr>
        <w:t>لية وتوقعات لجميع أصحاب المصلحة</w:t>
      </w:r>
      <w:r w:rsidRPr="005B4137">
        <w:rPr>
          <w:sz w:val="26"/>
          <w:szCs w:val="26"/>
          <w:rtl/>
        </w:rPr>
        <w:t>، بما في ذ</w:t>
      </w:r>
      <w:r w:rsidR="00D1496B" w:rsidRPr="005B4137">
        <w:rPr>
          <w:sz w:val="26"/>
          <w:szCs w:val="26"/>
          <w:rtl/>
        </w:rPr>
        <w:t>لك الوكالات الثنائية والتنفيذية، وكذلك البلدان</w:t>
      </w:r>
      <w:r w:rsidRPr="005B4137">
        <w:rPr>
          <w:sz w:val="26"/>
          <w:szCs w:val="26"/>
          <w:rtl/>
        </w:rPr>
        <w:t>، من خلال تحديد أدوارهم ومسؤولياتهم.</w:t>
      </w:r>
    </w:p>
    <w:p w14:paraId="54AB820A" w14:textId="77777777" w:rsidR="00A60C9E" w:rsidRPr="005B4137" w:rsidRDefault="00A60C9E" w:rsidP="00A60C9E">
      <w:pPr>
        <w:pStyle w:val="ListParagraph"/>
        <w:numPr>
          <w:ilvl w:val="0"/>
          <w:numId w:val="23"/>
        </w:numPr>
        <w:bidi/>
        <w:spacing w:after="240"/>
        <w:ind w:left="0" w:firstLine="0"/>
        <w:contextualSpacing w:val="0"/>
        <w:rPr>
          <w:sz w:val="26"/>
          <w:szCs w:val="26"/>
          <w:rtl/>
        </w:rPr>
      </w:pPr>
      <w:r w:rsidRPr="005B4137">
        <w:rPr>
          <w:sz w:val="26"/>
          <w:szCs w:val="26"/>
          <w:rtl/>
        </w:rPr>
        <w:t>يتألف التقرير من أربعة أقسام:</w:t>
      </w:r>
    </w:p>
    <w:p w14:paraId="54AB820B" w14:textId="77777777" w:rsidR="00A60C9E" w:rsidRPr="005B4137" w:rsidRDefault="00C41F64" w:rsidP="00180771">
      <w:pPr>
        <w:bidi/>
        <w:spacing w:after="240"/>
        <w:ind w:left="540" w:firstLine="180"/>
        <w:rPr>
          <w:sz w:val="26"/>
          <w:szCs w:val="26"/>
          <w:rtl/>
        </w:rPr>
      </w:pPr>
      <w:r w:rsidRPr="005B4137">
        <w:rPr>
          <w:sz w:val="26"/>
          <w:szCs w:val="26"/>
          <w:rtl/>
        </w:rPr>
        <w:t>1-</w:t>
      </w:r>
      <w:r w:rsidR="007A0E07" w:rsidRPr="005B4137">
        <w:rPr>
          <w:sz w:val="26"/>
          <w:szCs w:val="26"/>
          <w:rtl/>
        </w:rPr>
        <w:tab/>
      </w:r>
      <w:r w:rsidR="00A60C9E" w:rsidRPr="005B4137">
        <w:rPr>
          <w:sz w:val="26"/>
          <w:szCs w:val="26"/>
          <w:rtl/>
        </w:rPr>
        <w:t xml:space="preserve">سياسة تعميم مراعاة المنظور الجنساني </w:t>
      </w:r>
      <w:r w:rsidR="0003753A" w:rsidRPr="005B4137">
        <w:rPr>
          <w:sz w:val="26"/>
          <w:szCs w:val="26"/>
          <w:rtl/>
        </w:rPr>
        <w:t>ل</w:t>
      </w:r>
      <w:r w:rsidR="00A60C9E" w:rsidRPr="005B4137">
        <w:rPr>
          <w:sz w:val="26"/>
          <w:szCs w:val="26"/>
          <w:rtl/>
        </w:rPr>
        <w:t xml:space="preserve">لصندوق </w:t>
      </w:r>
      <w:r w:rsidR="0003753A" w:rsidRPr="005B4137">
        <w:rPr>
          <w:sz w:val="26"/>
          <w:szCs w:val="26"/>
          <w:rtl/>
        </w:rPr>
        <w:t>ال</w:t>
      </w:r>
      <w:r w:rsidR="00A60C9E" w:rsidRPr="005B4137">
        <w:rPr>
          <w:sz w:val="26"/>
          <w:szCs w:val="26"/>
          <w:rtl/>
        </w:rPr>
        <w:t>متعدد الأطراف وحالة تنفيذها</w:t>
      </w:r>
    </w:p>
    <w:p w14:paraId="54AB820C" w14:textId="77777777" w:rsidR="00A60C9E" w:rsidRPr="005B4137" w:rsidRDefault="00C41F64" w:rsidP="00180771">
      <w:pPr>
        <w:keepNext/>
        <w:bidi/>
        <w:spacing w:after="240"/>
        <w:ind w:left="540" w:firstLine="180"/>
        <w:rPr>
          <w:sz w:val="26"/>
          <w:szCs w:val="26"/>
          <w:rtl/>
        </w:rPr>
      </w:pPr>
      <w:r w:rsidRPr="005B4137">
        <w:rPr>
          <w:sz w:val="26"/>
          <w:szCs w:val="26"/>
          <w:rtl/>
        </w:rPr>
        <w:t>2-</w:t>
      </w:r>
      <w:r w:rsidR="007A0E07" w:rsidRPr="005B4137">
        <w:rPr>
          <w:sz w:val="26"/>
          <w:szCs w:val="26"/>
          <w:rtl/>
        </w:rPr>
        <w:tab/>
      </w:r>
      <w:r w:rsidR="00A60C9E" w:rsidRPr="005B4137">
        <w:rPr>
          <w:sz w:val="26"/>
          <w:szCs w:val="26"/>
          <w:rtl/>
        </w:rPr>
        <w:t xml:space="preserve">دمج سياسة تعميم </w:t>
      </w:r>
      <w:r w:rsidR="0003753A" w:rsidRPr="005B4137">
        <w:rPr>
          <w:sz w:val="26"/>
          <w:szCs w:val="26"/>
          <w:rtl/>
        </w:rPr>
        <w:t>مراعاة المنظور الجنساني في المشرو</w:t>
      </w:r>
      <w:r w:rsidR="00A60C9E" w:rsidRPr="005B4137">
        <w:rPr>
          <w:sz w:val="26"/>
          <w:szCs w:val="26"/>
          <w:rtl/>
        </w:rPr>
        <w:t>ع</w:t>
      </w:r>
      <w:r w:rsidR="0003753A" w:rsidRPr="005B4137">
        <w:rPr>
          <w:sz w:val="26"/>
          <w:szCs w:val="26"/>
          <w:rtl/>
        </w:rPr>
        <w:t>ات</w:t>
      </w:r>
      <w:r w:rsidR="00A60C9E" w:rsidRPr="005B4137">
        <w:rPr>
          <w:sz w:val="26"/>
          <w:szCs w:val="26"/>
          <w:rtl/>
        </w:rPr>
        <w:t xml:space="preserve"> التي يدعمها الصندوق</w:t>
      </w:r>
    </w:p>
    <w:p w14:paraId="54AB820D" w14:textId="77777777" w:rsidR="00A60C9E" w:rsidRPr="005B4137" w:rsidRDefault="00C41F64" w:rsidP="00180771">
      <w:pPr>
        <w:keepNext/>
        <w:bidi/>
        <w:spacing w:after="240"/>
        <w:ind w:left="540" w:firstLine="180"/>
        <w:rPr>
          <w:sz w:val="26"/>
          <w:szCs w:val="26"/>
          <w:rtl/>
          <w:lang w:bidi="ar-SA"/>
        </w:rPr>
      </w:pPr>
      <w:r w:rsidRPr="005B4137">
        <w:rPr>
          <w:sz w:val="26"/>
          <w:szCs w:val="26"/>
          <w:rtl/>
        </w:rPr>
        <w:t>3-</w:t>
      </w:r>
      <w:r w:rsidR="007A0E07" w:rsidRPr="005B4137">
        <w:rPr>
          <w:sz w:val="26"/>
          <w:szCs w:val="26"/>
          <w:rtl/>
        </w:rPr>
        <w:tab/>
      </w:r>
      <w:r w:rsidR="00A60C9E" w:rsidRPr="005B4137">
        <w:rPr>
          <w:sz w:val="26"/>
          <w:szCs w:val="26"/>
          <w:rtl/>
        </w:rPr>
        <w:t xml:space="preserve">مناهج إعداد التقارير </w:t>
      </w:r>
      <w:r w:rsidR="0003753A" w:rsidRPr="005B4137">
        <w:rPr>
          <w:sz w:val="26"/>
          <w:szCs w:val="26"/>
          <w:rtl/>
        </w:rPr>
        <w:t>وتقاسم</w:t>
      </w:r>
      <w:r w:rsidR="00A60C9E" w:rsidRPr="005B4137">
        <w:rPr>
          <w:sz w:val="26"/>
          <w:szCs w:val="26"/>
          <w:rtl/>
        </w:rPr>
        <w:t xml:space="preserve"> المعرفة </w:t>
      </w:r>
      <w:r w:rsidR="0003753A" w:rsidRPr="005B4137">
        <w:rPr>
          <w:sz w:val="26"/>
          <w:szCs w:val="26"/>
          <w:rtl/>
        </w:rPr>
        <w:t xml:space="preserve">ونقل </w:t>
      </w:r>
      <w:r w:rsidR="006432BF" w:rsidRPr="005B4137">
        <w:rPr>
          <w:sz w:val="26"/>
          <w:szCs w:val="26"/>
          <w:rtl/>
        </w:rPr>
        <w:t>الدروس المستفادة</w:t>
      </w:r>
    </w:p>
    <w:p w14:paraId="54AB820E" w14:textId="77777777" w:rsidR="00A60C9E" w:rsidRPr="005B4137" w:rsidRDefault="00C41F64" w:rsidP="00180771">
      <w:pPr>
        <w:keepNext/>
        <w:bidi/>
        <w:spacing w:after="240"/>
        <w:ind w:left="540" w:firstLine="180"/>
        <w:rPr>
          <w:sz w:val="26"/>
          <w:szCs w:val="26"/>
          <w:rtl/>
        </w:rPr>
      </w:pPr>
      <w:r w:rsidRPr="005B4137">
        <w:rPr>
          <w:sz w:val="26"/>
          <w:szCs w:val="26"/>
          <w:rtl/>
        </w:rPr>
        <w:t>4-</w:t>
      </w:r>
      <w:r w:rsidR="007A0E07" w:rsidRPr="005B4137">
        <w:rPr>
          <w:sz w:val="26"/>
          <w:szCs w:val="26"/>
          <w:rtl/>
        </w:rPr>
        <w:tab/>
      </w:r>
      <w:r w:rsidR="00F23D27" w:rsidRPr="005B4137">
        <w:rPr>
          <w:sz w:val="26"/>
          <w:szCs w:val="26"/>
          <w:rtl/>
        </w:rPr>
        <w:t>ال</w:t>
      </w:r>
      <w:r w:rsidR="00A60C9E" w:rsidRPr="005B4137">
        <w:rPr>
          <w:sz w:val="26"/>
          <w:szCs w:val="26"/>
          <w:rtl/>
        </w:rPr>
        <w:t>توصية</w:t>
      </w:r>
    </w:p>
    <w:p w14:paraId="54AB820F" w14:textId="77777777" w:rsidR="00A60C9E" w:rsidRPr="005B4137" w:rsidRDefault="00C41F64" w:rsidP="00F23D27">
      <w:pPr>
        <w:shd w:val="clear" w:color="auto" w:fill="FFFFFF" w:themeFill="background1"/>
        <w:bidi/>
        <w:spacing w:before="240"/>
        <w:rPr>
          <w:b/>
          <w:bCs/>
          <w:sz w:val="26"/>
          <w:szCs w:val="26"/>
          <w:rtl/>
        </w:rPr>
      </w:pPr>
      <w:r w:rsidRPr="005B4137">
        <w:rPr>
          <w:b/>
          <w:bCs/>
          <w:sz w:val="26"/>
          <w:szCs w:val="26"/>
          <w:rtl/>
        </w:rPr>
        <w:t>1-</w:t>
      </w:r>
      <w:r w:rsidR="00F23D27" w:rsidRPr="005B4137">
        <w:rPr>
          <w:b/>
          <w:bCs/>
          <w:sz w:val="26"/>
          <w:szCs w:val="26"/>
          <w:rtl/>
        </w:rPr>
        <w:tab/>
      </w:r>
      <w:r w:rsidR="00A60C9E" w:rsidRPr="005B4137">
        <w:rPr>
          <w:b/>
          <w:bCs/>
          <w:sz w:val="26"/>
          <w:szCs w:val="26"/>
          <w:rtl/>
        </w:rPr>
        <w:t xml:space="preserve">سياسة تعميم مراعاة المنظور الجنساني </w:t>
      </w:r>
      <w:r w:rsidR="00F23D27" w:rsidRPr="005B4137">
        <w:rPr>
          <w:b/>
          <w:bCs/>
          <w:sz w:val="26"/>
          <w:szCs w:val="26"/>
          <w:rtl/>
        </w:rPr>
        <w:t>ل</w:t>
      </w:r>
      <w:r w:rsidR="00A60C9E" w:rsidRPr="005B4137">
        <w:rPr>
          <w:b/>
          <w:bCs/>
          <w:sz w:val="26"/>
          <w:szCs w:val="26"/>
          <w:rtl/>
        </w:rPr>
        <w:t xml:space="preserve">لصندوق </w:t>
      </w:r>
      <w:r w:rsidR="00F23D27" w:rsidRPr="005B4137">
        <w:rPr>
          <w:b/>
          <w:bCs/>
          <w:sz w:val="26"/>
          <w:szCs w:val="26"/>
          <w:rtl/>
        </w:rPr>
        <w:t>ال</w:t>
      </w:r>
      <w:r w:rsidR="00A60C9E" w:rsidRPr="005B4137">
        <w:rPr>
          <w:b/>
          <w:bCs/>
          <w:sz w:val="26"/>
          <w:szCs w:val="26"/>
          <w:rtl/>
        </w:rPr>
        <w:t>متعدد الأطراف وحالة تنفيذها</w:t>
      </w:r>
    </w:p>
    <w:p w14:paraId="54AB8210" w14:textId="77777777" w:rsidR="00F23D27" w:rsidRPr="005B4137" w:rsidRDefault="00F23D27" w:rsidP="00F23D27">
      <w:pPr>
        <w:shd w:val="clear" w:color="auto" w:fill="FFFFFF" w:themeFill="background1"/>
        <w:bidi/>
        <w:rPr>
          <w:b/>
          <w:bCs/>
          <w:sz w:val="26"/>
          <w:szCs w:val="26"/>
          <w:rtl/>
        </w:rPr>
      </w:pPr>
    </w:p>
    <w:p w14:paraId="54AB8211" w14:textId="77777777" w:rsidR="00A60C9E" w:rsidRPr="005B4137" w:rsidRDefault="0081512C" w:rsidP="002215FB">
      <w:pPr>
        <w:pStyle w:val="ListParagraph"/>
        <w:numPr>
          <w:ilvl w:val="0"/>
          <w:numId w:val="23"/>
        </w:numPr>
        <w:shd w:val="clear" w:color="auto" w:fill="FFFFFF" w:themeFill="background1"/>
        <w:bidi/>
        <w:spacing w:after="240"/>
        <w:ind w:left="0" w:firstLine="0"/>
        <w:contextualSpacing w:val="0"/>
        <w:rPr>
          <w:sz w:val="26"/>
          <w:szCs w:val="26"/>
          <w:lang w:val="en-CA"/>
        </w:rPr>
      </w:pPr>
      <w:r w:rsidRPr="005B4137">
        <w:rPr>
          <w:sz w:val="26"/>
          <w:szCs w:val="26"/>
          <w:rtl/>
          <w:lang w:val="en-CA"/>
        </w:rPr>
        <w:t>وافقت اللجنة التنفيذية</w:t>
      </w:r>
      <w:r w:rsidR="00A60C9E" w:rsidRPr="005B4137">
        <w:rPr>
          <w:sz w:val="26"/>
          <w:szCs w:val="26"/>
          <w:rtl/>
          <w:lang w:val="en-CA"/>
        </w:rPr>
        <w:t xml:space="preserve"> على السياسة التشغيلية </w:t>
      </w:r>
      <w:r w:rsidRPr="005B4137">
        <w:rPr>
          <w:sz w:val="26"/>
          <w:szCs w:val="26"/>
          <w:rtl/>
          <w:lang w:val="en-CA"/>
        </w:rPr>
        <w:t>المتعلقة</w:t>
      </w:r>
      <w:r w:rsidR="00A60C9E" w:rsidRPr="005B4137">
        <w:rPr>
          <w:sz w:val="26"/>
          <w:szCs w:val="26"/>
          <w:rtl/>
          <w:lang w:val="en-CA"/>
        </w:rPr>
        <w:t xml:space="preserve"> </w:t>
      </w:r>
      <w:r w:rsidRPr="005B4137">
        <w:rPr>
          <w:sz w:val="26"/>
          <w:szCs w:val="26"/>
          <w:rtl/>
          <w:lang w:val="en-CA"/>
        </w:rPr>
        <w:t>ب</w:t>
      </w:r>
      <w:r w:rsidR="00A60C9E" w:rsidRPr="005B4137">
        <w:rPr>
          <w:sz w:val="26"/>
          <w:szCs w:val="26"/>
          <w:rtl/>
          <w:lang w:val="en-CA"/>
        </w:rPr>
        <w:t xml:space="preserve">تعميم </w:t>
      </w:r>
      <w:r w:rsidRPr="005B4137">
        <w:rPr>
          <w:sz w:val="26"/>
          <w:szCs w:val="26"/>
          <w:rtl/>
          <w:lang w:val="en-CA"/>
        </w:rPr>
        <w:t>مراعاة المنظور الجنساني في المشرو</w:t>
      </w:r>
      <w:r w:rsidR="00A60C9E" w:rsidRPr="005B4137">
        <w:rPr>
          <w:sz w:val="26"/>
          <w:szCs w:val="26"/>
          <w:rtl/>
          <w:lang w:val="en-CA"/>
        </w:rPr>
        <w:t>ع</w:t>
      </w:r>
      <w:r w:rsidRPr="005B4137">
        <w:rPr>
          <w:sz w:val="26"/>
          <w:szCs w:val="26"/>
          <w:rtl/>
          <w:lang w:val="en-CA"/>
        </w:rPr>
        <w:t>ات</w:t>
      </w:r>
      <w:r w:rsidR="00A60C9E" w:rsidRPr="005B4137">
        <w:rPr>
          <w:sz w:val="26"/>
          <w:szCs w:val="26"/>
          <w:rtl/>
          <w:lang w:val="en-CA"/>
        </w:rPr>
        <w:t xml:space="preserve"> </w:t>
      </w:r>
      <w:r w:rsidRPr="005B4137">
        <w:rPr>
          <w:sz w:val="26"/>
          <w:szCs w:val="26"/>
          <w:rtl/>
          <w:lang w:val="en-CA"/>
        </w:rPr>
        <w:t>المدعومة من</w:t>
      </w:r>
      <w:r w:rsidR="00A60C9E" w:rsidRPr="005B4137">
        <w:rPr>
          <w:sz w:val="26"/>
          <w:szCs w:val="26"/>
          <w:rtl/>
          <w:lang w:val="en-CA"/>
        </w:rPr>
        <w:t xml:space="preserve"> الصندوق </w:t>
      </w:r>
      <w:r w:rsidRPr="005B4137">
        <w:rPr>
          <w:sz w:val="26"/>
          <w:szCs w:val="26"/>
          <w:rtl/>
          <w:lang w:val="en-CA"/>
        </w:rPr>
        <w:t>ال</w:t>
      </w:r>
      <w:r w:rsidR="00A60C9E" w:rsidRPr="005B4137">
        <w:rPr>
          <w:sz w:val="26"/>
          <w:szCs w:val="26"/>
          <w:rtl/>
          <w:lang w:val="en-CA"/>
        </w:rPr>
        <w:t>متعدد الأطراف في الاجتماع الرابع والثمانين بهدف</w:t>
      </w:r>
      <w:r w:rsidR="00A60C9E" w:rsidRPr="005B4137">
        <w:rPr>
          <w:sz w:val="26"/>
          <w:szCs w:val="26"/>
          <w:vertAlign w:val="superscript"/>
          <w:rtl/>
          <w:lang w:val="en-CA"/>
        </w:rPr>
        <w:t xml:space="preserve"> </w:t>
      </w:r>
      <w:r w:rsidR="00A60C9E" w:rsidRPr="005B4137">
        <w:rPr>
          <w:sz w:val="26"/>
          <w:szCs w:val="26"/>
          <w:rtl/>
          <w:lang w:val="en-CA"/>
        </w:rPr>
        <w:t>المساهمة في تحقيق المساواة بين الجنسين وت</w:t>
      </w:r>
      <w:r w:rsidRPr="005B4137">
        <w:rPr>
          <w:sz w:val="26"/>
          <w:szCs w:val="26"/>
          <w:rtl/>
          <w:lang w:val="en-CA"/>
        </w:rPr>
        <w:t>مكين المرأة بما يتوافق مع الهدف</w:t>
      </w:r>
      <w:r w:rsidR="00A60C9E" w:rsidRPr="005B4137">
        <w:rPr>
          <w:sz w:val="26"/>
          <w:szCs w:val="26"/>
          <w:lang w:val="en-CA"/>
        </w:rPr>
        <w:t xml:space="preserve">5 </w:t>
      </w:r>
      <w:r w:rsidRPr="005B4137">
        <w:rPr>
          <w:sz w:val="26"/>
          <w:szCs w:val="26"/>
          <w:rtl/>
          <w:lang w:val="en-CA"/>
        </w:rPr>
        <w:t xml:space="preserve"> </w:t>
      </w:r>
      <w:r w:rsidR="00A60C9E" w:rsidRPr="005B4137">
        <w:rPr>
          <w:sz w:val="26"/>
          <w:szCs w:val="26"/>
          <w:rtl/>
          <w:lang w:val="en-CA"/>
        </w:rPr>
        <w:t>من أهداف التنمية المستد</w:t>
      </w:r>
      <w:r w:rsidR="002215FB" w:rsidRPr="005B4137">
        <w:rPr>
          <w:sz w:val="26"/>
          <w:szCs w:val="26"/>
          <w:rtl/>
          <w:lang w:val="en-CA"/>
        </w:rPr>
        <w:t>امة</w:t>
      </w:r>
      <w:r w:rsidR="00A60C9E" w:rsidRPr="005B4137">
        <w:rPr>
          <w:sz w:val="26"/>
          <w:szCs w:val="26"/>
          <w:lang w:val="en-CA"/>
        </w:rPr>
        <w:t>(</w:t>
      </w:r>
      <w:r w:rsidR="00A60C9E" w:rsidRPr="005B4137">
        <w:rPr>
          <w:sz w:val="26"/>
          <w:szCs w:val="26"/>
          <w:vertAlign w:val="superscript"/>
          <w:lang w:val="en-CA"/>
        </w:rPr>
        <w:footnoteReference w:id="4"/>
      </w:r>
      <w:r w:rsidR="00E91829" w:rsidRPr="005B4137">
        <w:rPr>
          <w:sz w:val="26"/>
          <w:szCs w:val="26"/>
          <w:lang w:val="en-CA"/>
        </w:rPr>
        <w:t>SDG</w:t>
      </w:r>
      <w:r w:rsidR="00A60C9E" w:rsidRPr="005B4137">
        <w:rPr>
          <w:sz w:val="26"/>
          <w:szCs w:val="26"/>
          <w:lang w:val="en-CA"/>
        </w:rPr>
        <w:t xml:space="preserve">) </w:t>
      </w:r>
      <w:r w:rsidRPr="005B4137">
        <w:rPr>
          <w:sz w:val="26"/>
          <w:szCs w:val="26"/>
          <w:rtl/>
          <w:lang w:val="en-CA"/>
        </w:rPr>
        <w:t xml:space="preserve"> </w:t>
      </w:r>
      <w:r w:rsidR="00D14244" w:rsidRPr="005B4137">
        <w:rPr>
          <w:sz w:val="26"/>
          <w:szCs w:val="26"/>
          <w:rtl/>
          <w:lang w:val="en-CA"/>
        </w:rPr>
        <w:t>وتم تطبيقه</w:t>
      </w:r>
      <w:r w:rsidR="002215FB" w:rsidRPr="005B4137">
        <w:rPr>
          <w:sz w:val="26"/>
          <w:szCs w:val="26"/>
          <w:rtl/>
          <w:lang w:val="en-CA"/>
        </w:rPr>
        <w:t>ا</w:t>
      </w:r>
      <w:r w:rsidR="00D14244" w:rsidRPr="005B4137">
        <w:rPr>
          <w:sz w:val="26"/>
          <w:szCs w:val="26"/>
          <w:rtl/>
          <w:lang w:val="en-CA"/>
        </w:rPr>
        <w:t xml:space="preserve"> على تلك المشرو</w:t>
      </w:r>
      <w:r w:rsidR="00A60C9E" w:rsidRPr="005B4137">
        <w:rPr>
          <w:sz w:val="26"/>
          <w:szCs w:val="26"/>
          <w:rtl/>
          <w:lang w:val="en-CA"/>
        </w:rPr>
        <w:t>ع</w:t>
      </w:r>
      <w:r w:rsidR="00D14244" w:rsidRPr="005B4137">
        <w:rPr>
          <w:sz w:val="26"/>
          <w:szCs w:val="26"/>
          <w:rtl/>
          <w:lang w:val="en-CA"/>
        </w:rPr>
        <w:t>ات</w:t>
      </w:r>
      <w:r w:rsidR="00A60C9E" w:rsidRPr="005B4137">
        <w:rPr>
          <w:sz w:val="26"/>
          <w:szCs w:val="26"/>
          <w:rtl/>
          <w:lang w:val="en-CA"/>
        </w:rPr>
        <w:t xml:space="preserve"> المقدمة من الاجتماع الخامس والثمانين فصاعدًا</w:t>
      </w:r>
      <w:r w:rsidR="00D14244" w:rsidRPr="005B4137">
        <w:rPr>
          <w:sz w:val="26"/>
          <w:szCs w:val="26"/>
          <w:rtl/>
          <w:lang w:val="en-CA"/>
        </w:rPr>
        <w:t>.</w:t>
      </w:r>
      <w:r w:rsidR="00A60C9E" w:rsidRPr="005B4137">
        <w:rPr>
          <w:sz w:val="26"/>
          <w:szCs w:val="26"/>
          <w:vertAlign w:val="superscript"/>
          <w:rtl/>
          <w:lang w:val="en-CA"/>
        </w:rPr>
        <w:t xml:space="preserve"> </w:t>
      </w:r>
      <w:r w:rsidR="00D14244" w:rsidRPr="005B4137">
        <w:rPr>
          <w:sz w:val="26"/>
          <w:szCs w:val="26"/>
          <w:rtl/>
          <w:lang w:val="en-CA"/>
        </w:rPr>
        <w:t>و</w:t>
      </w:r>
      <w:r w:rsidR="00A60C9E" w:rsidRPr="005B4137">
        <w:rPr>
          <w:sz w:val="26"/>
          <w:szCs w:val="26"/>
          <w:rtl/>
          <w:lang w:val="en-CA"/>
        </w:rPr>
        <w:t>تم الاتفاق على هذه السياسة باتباع المبادئ التوجيهية للاتساق مع الاستراتيجيات والسياسات والإجراءات والمبادئ التوجيهية الحالية التي وضعتها اللجنة التنفيذية والسياسات الجنسان</w:t>
      </w:r>
      <w:r w:rsidR="002215FB" w:rsidRPr="005B4137">
        <w:rPr>
          <w:sz w:val="26"/>
          <w:szCs w:val="26"/>
          <w:rtl/>
          <w:lang w:val="en-CA"/>
        </w:rPr>
        <w:t>ية للوكالات الثنائية والتنفيذية</w:t>
      </w:r>
      <w:r w:rsidR="00A60C9E" w:rsidRPr="005B4137">
        <w:rPr>
          <w:sz w:val="26"/>
          <w:szCs w:val="26"/>
          <w:rtl/>
          <w:lang w:val="en-CA"/>
        </w:rPr>
        <w:t xml:space="preserve">؛ وأنه ينبغي تطبيق نهج يراعي </w:t>
      </w:r>
      <w:r w:rsidR="002215FB" w:rsidRPr="005B4137">
        <w:rPr>
          <w:sz w:val="26"/>
          <w:szCs w:val="26"/>
          <w:rtl/>
          <w:lang w:val="en-CA"/>
        </w:rPr>
        <w:t>الجنسين في تصميم وتنفيذ المشرو</w:t>
      </w:r>
      <w:r w:rsidR="00A60C9E" w:rsidRPr="005B4137">
        <w:rPr>
          <w:sz w:val="26"/>
          <w:szCs w:val="26"/>
          <w:rtl/>
          <w:lang w:val="en-CA"/>
        </w:rPr>
        <w:t>ع</w:t>
      </w:r>
      <w:r w:rsidR="002215FB" w:rsidRPr="005B4137">
        <w:rPr>
          <w:sz w:val="26"/>
          <w:szCs w:val="26"/>
          <w:rtl/>
          <w:lang w:val="en-CA"/>
        </w:rPr>
        <w:t>ات</w:t>
      </w:r>
      <w:r w:rsidR="00A60C9E" w:rsidRPr="005B4137">
        <w:rPr>
          <w:sz w:val="26"/>
          <w:szCs w:val="26"/>
          <w:rtl/>
          <w:lang w:val="en-CA"/>
        </w:rPr>
        <w:t xml:space="preserve"> </w:t>
      </w:r>
      <w:r w:rsidR="002215FB" w:rsidRPr="005B4137">
        <w:rPr>
          <w:sz w:val="26"/>
          <w:szCs w:val="26"/>
          <w:rtl/>
          <w:lang w:val="en-CA"/>
        </w:rPr>
        <w:t>المدعومة من</w:t>
      </w:r>
      <w:r w:rsidR="00A60C9E" w:rsidRPr="005B4137">
        <w:rPr>
          <w:sz w:val="26"/>
          <w:szCs w:val="26"/>
          <w:rtl/>
          <w:lang w:val="en-CA"/>
        </w:rPr>
        <w:t xml:space="preserve"> الصندوق </w:t>
      </w:r>
      <w:r w:rsidR="002215FB" w:rsidRPr="005B4137">
        <w:rPr>
          <w:sz w:val="26"/>
          <w:szCs w:val="26"/>
          <w:rtl/>
          <w:lang w:val="en-CA"/>
        </w:rPr>
        <w:t>ال</w:t>
      </w:r>
      <w:r w:rsidR="00A60C9E" w:rsidRPr="005B4137">
        <w:rPr>
          <w:sz w:val="26"/>
          <w:szCs w:val="26"/>
          <w:rtl/>
          <w:lang w:val="en-CA"/>
        </w:rPr>
        <w:t>متعدد الأطراف</w:t>
      </w:r>
      <w:r w:rsidR="002215FB" w:rsidRPr="005B4137">
        <w:rPr>
          <w:sz w:val="26"/>
          <w:szCs w:val="26"/>
          <w:rtl/>
          <w:lang w:val="en-CA"/>
        </w:rPr>
        <w:t>.</w:t>
      </w:r>
      <w:r w:rsidR="00A60C9E" w:rsidRPr="005B4137">
        <w:rPr>
          <w:sz w:val="26"/>
          <w:szCs w:val="26"/>
          <w:lang w:val="en-CA"/>
        </w:rPr>
        <w:t xml:space="preserve"> </w:t>
      </w:r>
      <w:r w:rsidR="002215FB" w:rsidRPr="005B4137">
        <w:rPr>
          <w:sz w:val="26"/>
          <w:szCs w:val="26"/>
          <w:rtl/>
          <w:lang w:val="en-CA"/>
        </w:rPr>
        <w:t xml:space="preserve">وترفق </w:t>
      </w:r>
      <w:r w:rsidR="00A60C9E" w:rsidRPr="005B4137">
        <w:rPr>
          <w:sz w:val="26"/>
          <w:szCs w:val="26"/>
          <w:rtl/>
          <w:lang w:val="en-CA"/>
        </w:rPr>
        <w:t xml:space="preserve">السياسة التشغيلية لتعميم مراعاة المنظور الجنساني </w:t>
      </w:r>
      <w:r w:rsidR="002215FB" w:rsidRPr="005B4137">
        <w:rPr>
          <w:sz w:val="26"/>
          <w:szCs w:val="26"/>
          <w:rtl/>
          <w:lang w:val="en-CA"/>
        </w:rPr>
        <w:t>ل</w:t>
      </w:r>
      <w:r w:rsidR="00A60C9E" w:rsidRPr="005B4137">
        <w:rPr>
          <w:sz w:val="26"/>
          <w:szCs w:val="26"/>
          <w:rtl/>
          <w:lang w:val="en-CA"/>
        </w:rPr>
        <w:t xml:space="preserve">لصندوق </w:t>
      </w:r>
      <w:r w:rsidR="002215FB" w:rsidRPr="005B4137">
        <w:rPr>
          <w:sz w:val="26"/>
          <w:szCs w:val="26"/>
          <w:rtl/>
          <w:lang w:val="en-CA"/>
        </w:rPr>
        <w:t>ال</w:t>
      </w:r>
      <w:r w:rsidR="00A60C9E" w:rsidRPr="005B4137">
        <w:rPr>
          <w:sz w:val="26"/>
          <w:szCs w:val="26"/>
          <w:rtl/>
          <w:lang w:val="en-CA"/>
        </w:rPr>
        <w:t xml:space="preserve">متعدد الأطراف </w:t>
      </w:r>
      <w:r w:rsidR="00CE3006" w:rsidRPr="005B4137">
        <w:rPr>
          <w:sz w:val="26"/>
          <w:szCs w:val="26"/>
          <w:rtl/>
          <w:lang w:val="en-CA"/>
        </w:rPr>
        <w:t xml:space="preserve">كمرفق </w:t>
      </w:r>
      <w:r w:rsidR="00A60C9E" w:rsidRPr="005B4137">
        <w:rPr>
          <w:sz w:val="26"/>
          <w:szCs w:val="26"/>
          <w:rtl/>
          <w:lang w:val="en-CA"/>
        </w:rPr>
        <w:t>أول</w:t>
      </w:r>
      <w:r w:rsidR="00CE3006" w:rsidRPr="005B4137">
        <w:rPr>
          <w:sz w:val="26"/>
          <w:szCs w:val="26"/>
          <w:rtl/>
          <w:lang w:val="en-CA"/>
        </w:rPr>
        <w:t xml:space="preserve"> بهذه الوثيقة</w:t>
      </w:r>
      <w:r w:rsidR="00A60C9E" w:rsidRPr="005B4137">
        <w:rPr>
          <w:sz w:val="26"/>
          <w:szCs w:val="26"/>
          <w:lang w:val="en-CA"/>
        </w:rPr>
        <w:t>.</w:t>
      </w:r>
    </w:p>
    <w:p w14:paraId="54AB8212" w14:textId="77777777" w:rsidR="00A60C9E" w:rsidRPr="009B76B8" w:rsidRDefault="00A60C9E" w:rsidP="00FD0F61">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lastRenderedPageBreak/>
        <w:t>خلال الاجتماع التسعين</w:t>
      </w:r>
      <w:r w:rsidR="003C1220" w:rsidRPr="009B76B8">
        <w:rPr>
          <w:sz w:val="26"/>
          <w:szCs w:val="26"/>
          <w:rtl/>
          <w:lang w:val="en-CA"/>
        </w:rPr>
        <w:t>،</w:t>
      </w:r>
      <w:r w:rsidR="003C1220" w:rsidRPr="009B76B8">
        <w:rPr>
          <w:sz w:val="26"/>
          <w:szCs w:val="26"/>
          <w:vertAlign w:val="superscript"/>
          <w:rtl/>
          <w:lang w:val="en-CA"/>
        </w:rPr>
        <w:t xml:space="preserve"> </w:t>
      </w:r>
      <w:r w:rsidR="003C1220" w:rsidRPr="009B76B8">
        <w:rPr>
          <w:sz w:val="26"/>
          <w:szCs w:val="26"/>
          <w:rtl/>
          <w:lang w:val="en-CA"/>
        </w:rPr>
        <w:t>اكتشف</w:t>
      </w:r>
      <w:r w:rsidRPr="009B76B8">
        <w:rPr>
          <w:sz w:val="26"/>
          <w:szCs w:val="26"/>
          <w:rtl/>
          <w:lang w:val="en-CA"/>
        </w:rPr>
        <w:t xml:space="preserve"> استعراض تنفيذ سياسة تعميم مراعاة المنظور الجنساني </w:t>
      </w:r>
      <w:r w:rsidR="003C1220" w:rsidRPr="009B76B8">
        <w:rPr>
          <w:sz w:val="26"/>
          <w:szCs w:val="26"/>
          <w:rtl/>
          <w:lang w:val="en-CA"/>
        </w:rPr>
        <w:t>ل</w:t>
      </w:r>
      <w:r w:rsidRPr="009B76B8">
        <w:rPr>
          <w:sz w:val="26"/>
          <w:szCs w:val="26"/>
          <w:rtl/>
          <w:lang w:val="en-CA"/>
        </w:rPr>
        <w:t>لصندوق أن عمق</w:t>
      </w:r>
      <w:r w:rsidR="003C1220" w:rsidRPr="009B76B8">
        <w:rPr>
          <w:sz w:val="26"/>
          <w:szCs w:val="26"/>
          <w:rtl/>
          <w:lang w:val="en-CA"/>
        </w:rPr>
        <w:t xml:space="preserve"> ونطاق التدخلات الجنسانية قد اختلفا عبر المشروعات</w:t>
      </w:r>
      <w:r w:rsidRPr="009B76B8">
        <w:rPr>
          <w:sz w:val="26"/>
          <w:szCs w:val="26"/>
          <w:rtl/>
          <w:lang w:val="en-CA"/>
        </w:rPr>
        <w:t xml:space="preserve">، وساعد إدراج الأنشطة المتعلقة </w:t>
      </w:r>
      <w:r w:rsidR="003C1220" w:rsidRPr="009B76B8">
        <w:rPr>
          <w:sz w:val="26"/>
          <w:szCs w:val="26"/>
          <w:rtl/>
          <w:lang w:val="en-CA"/>
        </w:rPr>
        <w:t>بالمساواة بين الجنسين</w:t>
      </w:r>
      <w:r w:rsidRPr="009B76B8">
        <w:rPr>
          <w:sz w:val="26"/>
          <w:szCs w:val="26"/>
          <w:rtl/>
          <w:lang w:val="en-CA"/>
        </w:rPr>
        <w:t xml:space="preserve"> في تحديد نقاط الدخول الفعالة لتعميم </w:t>
      </w:r>
      <w:r w:rsidR="003C1220" w:rsidRPr="009B76B8">
        <w:rPr>
          <w:sz w:val="26"/>
          <w:szCs w:val="26"/>
          <w:rtl/>
          <w:lang w:val="en-CA"/>
        </w:rPr>
        <w:t>مراعاة المنظور الجنساني في المشرو</w:t>
      </w:r>
      <w:r w:rsidRPr="009B76B8">
        <w:rPr>
          <w:sz w:val="26"/>
          <w:szCs w:val="26"/>
          <w:rtl/>
          <w:lang w:val="en-CA"/>
        </w:rPr>
        <w:t>ع</w:t>
      </w:r>
      <w:r w:rsidR="003C1220" w:rsidRPr="009B76B8">
        <w:rPr>
          <w:sz w:val="26"/>
          <w:szCs w:val="26"/>
          <w:rtl/>
          <w:lang w:val="en-CA"/>
        </w:rPr>
        <w:t>ات.</w:t>
      </w:r>
      <w:r w:rsidRPr="009B76B8">
        <w:rPr>
          <w:sz w:val="26"/>
          <w:szCs w:val="26"/>
          <w:lang w:val="en-CA"/>
        </w:rPr>
        <w:t xml:space="preserve"> </w:t>
      </w:r>
      <w:r w:rsidR="003C1220" w:rsidRPr="009B76B8">
        <w:rPr>
          <w:sz w:val="26"/>
          <w:szCs w:val="26"/>
          <w:rtl/>
          <w:lang w:val="en-CA"/>
        </w:rPr>
        <w:t>وكذلك</w:t>
      </w:r>
      <w:r w:rsidRPr="009B76B8">
        <w:rPr>
          <w:sz w:val="26"/>
          <w:szCs w:val="26"/>
          <w:rtl/>
          <w:lang w:val="en-CA"/>
        </w:rPr>
        <w:t xml:space="preserve"> تم الاعتراف بأهمية </w:t>
      </w:r>
      <w:r w:rsidR="003C1220" w:rsidRPr="009B76B8">
        <w:rPr>
          <w:sz w:val="26"/>
          <w:szCs w:val="26"/>
          <w:rtl/>
          <w:lang w:val="en-CA"/>
        </w:rPr>
        <w:t>المسائل</w:t>
      </w:r>
      <w:r w:rsidRPr="009B76B8">
        <w:rPr>
          <w:sz w:val="26"/>
          <w:szCs w:val="26"/>
          <w:rtl/>
          <w:lang w:val="en-CA"/>
        </w:rPr>
        <w:t xml:space="preserve"> الجنسانية على </w:t>
      </w:r>
      <w:r w:rsidR="003C1220" w:rsidRPr="009B76B8">
        <w:rPr>
          <w:sz w:val="26"/>
          <w:szCs w:val="26"/>
          <w:rtl/>
          <w:lang w:val="en-CA"/>
        </w:rPr>
        <w:t>الصعيد القطري</w:t>
      </w:r>
      <w:r w:rsidRPr="009B76B8">
        <w:rPr>
          <w:sz w:val="26"/>
          <w:szCs w:val="26"/>
          <w:rtl/>
          <w:lang w:val="en-CA"/>
        </w:rPr>
        <w:t xml:space="preserve">، </w:t>
      </w:r>
      <w:r w:rsidR="003C1220" w:rsidRPr="009B76B8">
        <w:rPr>
          <w:sz w:val="26"/>
          <w:szCs w:val="26"/>
          <w:rtl/>
          <w:lang w:val="en-CA"/>
        </w:rPr>
        <w:t>مثلما</w:t>
      </w:r>
      <w:r w:rsidRPr="009B76B8">
        <w:rPr>
          <w:sz w:val="26"/>
          <w:szCs w:val="26"/>
          <w:rtl/>
          <w:lang w:val="en-CA"/>
        </w:rPr>
        <w:t xml:space="preserve"> يت</w:t>
      </w:r>
      <w:r w:rsidR="003C1220" w:rsidRPr="009B76B8">
        <w:rPr>
          <w:sz w:val="26"/>
          <w:szCs w:val="26"/>
          <w:rtl/>
          <w:lang w:val="en-CA"/>
        </w:rPr>
        <w:t>ضح من إدراج أنشطة مثل خطط العمل وزيادة الوعي وبناء القدرات</w:t>
      </w:r>
      <w:r w:rsidRPr="009B76B8">
        <w:rPr>
          <w:sz w:val="26"/>
          <w:szCs w:val="26"/>
          <w:rtl/>
          <w:lang w:val="en-CA"/>
        </w:rPr>
        <w:t xml:space="preserve"> وتعزيز </w:t>
      </w:r>
      <w:r w:rsidR="003C1220" w:rsidRPr="009B76B8">
        <w:rPr>
          <w:sz w:val="26"/>
          <w:szCs w:val="26"/>
          <w:rtl/>
          <w:lang w:val="en-CA"/>
        </w:rPr>
        <w:t>تكافؤ الفرص للنساء في طلبات المشرو</w:t>
      </w:r>
      <w:r w:rsidRPr="009B76B8">
        <w:rPr>
          <w:sz w:val="26"/>
          <w:szCs w:val="26"/>
          <w:rtl/>
          <w:lang w:val="en-CA"/>
        </w:rPr>
        <w:t>ع</w:t>
      </w:r>
      <w:r w:rsidR="003C1220" w:rsidRPr="009B76B8">
        <w:rPr>
          <w:sz w:val="26"/>
          <w:szCs w:val="26"/>
          <w:rtl/>
          <w:lang w:val="en-CA"/>
        </w:rPr>
        <w:t>ات</w:t>
      </w:r>
      <w:r w:rsidR="00FD0F61" w:rsidRPr="009B76B8">
        <w:rPr>
          <w:sz w:val="26"/>
          <w:szCs w:val="26"/>
          <w:rtl/>
          <w:lang w:val="en-CA"/>
        </w:rPr>
        <w:t xml:space="preserve"> المقدمة.</w:t>
      </w:r>
      <w:r w:rsidRPr="009B76B8">
        <w:rPr>
          <w:sz w:val="26"/>
          <w:szCs w:val="26"/>
          <w:lang w:val="en-CA"/>
        </w:rPr>
        <w:t xml:space="preserve"> </w:t>
      </w:r>
      <w:r w:rsidR="00FD0F61" w:rsidRPr="009B76B8">
        <w:rPr>
          <w:sz w:val="26"/>
          <w:szCs w:val="26"/>
          <w:rtl/>
          <w:lang w:val="en-CA"/>
        </w:rPr>
        <w:t>و</w:t>
      </w:r>
      <w:r w:rsidRPr="009B76B8">
        <w:rPr>
          <w:sz w:val="26"/>
          <w:szCs w:val="26"/>
          <w:rtl/>
          <w:lang w:val="en-CA"/>
        </w:rPr>
        <w:t>أقرت الوكالات الثنائية والمنفذة بالحاجة إلى دمج سياسة تعميم مراعاة المنظور الجنساني بشك</w:t>
      </w:r>
      <w:r w:rsidR="00FD0F61" w:rsidRPr="009B76B8">
        <w:rPr>
          <w:sz w:val="26"/>
          <w:szCs w:val="26"/>
          <w:rtl/>
          <w:lang w:val="en-CA"/>
        </w:rPr>
        <w:t>ل منهجي في جميع المشرو</w:t>
      </w:r>
      <w:r w:rsidRPr="009B76B8">
        <w:rPr>
          <w:sz w:val="26"/>
          <w:szCs w:val="26"/>
          <w:rtl/>
          <w:lang w:val="en-CA"/>
        </w:rPr>
        <w:t>ع</w:t>
      </w:r>
      <w:r w:rsidR="00FD0F61" w:rsidRPr="009B76B8">
        <w:rPr>
          <w:sz w:val="26"/>
          <w:szCs w:val="26"/>
          <w:rtl/>
          <w:lang w:val="en-CA"/>
        </w:rPr>
        <w:t>ات</w:t>
      </w:r>
      <w:r w:rsidRPr="009B76B8">
        <w:rPr>
          <w:sz w:val="26"/>
          <w:szCs w:val="26"/>
          <w:rtl/>
          <w:lang w:val="en-CA"/>
        </w:rPr>
        <w:t xml:space="preserve"> </w:t>
      </w:r>
      <w:r w:rsidR="00FD0F61" w:rsidRPr="009B76B8">
        <w:rPr>
          <w:sz w:val="26"/>
          <w:szCs w:val="26"/>
          <w:rtl/>
          <w:lang w:val="en-CA"/>
        </w:rPr>
        <w:t>المدعومة من</w:t>
      </w:r>
      <w:r w:rsidRPr="009B76B8">
        <w:rPr>
          <w:sz w:val="26"/>
          <w:szCs w:val="26"/>
          <w:rtl/>
          <w:lang w:val="en-CA"/>
        </w:rPr>
        <w:t xml:space="preserve"> الصندوق وتحديد</w:t>
      </w:r>
      <w:r w:rsidR="00FD0F61" w:rsidRPr="009B76B8">
        <w:rPr>
          <w:sz w:val="26"/>
          <w:szCs w:val="26"/>
          <w:rtl/>
          <w:lang w:val="en-CA"/>
        </w:rPr>
        <w:t xml:space="preserve"> المؤشرات الجنسانية لتقديم المشرو</w:t>
      </w:r>
      <w:r w:rsidRPr="009B76B8">
        <w:rPr>
          <w:sz w:val="26"/>
          <w:szCs w:val="26"/>
          <w:rtl/>
          <w:lang w:val="en-CA"/>
        </w:rPr>
        <w:t>ع</w:t>
      </w:r>
      <w:r w:rsidR="00FD0F61" w:rsidRPr="009B76B8">
        <w:rPr>
          <w:sz w:val="26"/>
          <w:szCs w:val="26"/>
          <w:rtl/>
          <w:lang w:val="en-CA"/>
        </w:rPr>
        <w:t>ات</w:t>
      </w:r>
      <w:r w:rsidRPr="009B76B8">
        <w:rPr>
          <w:sz w:val="26"/>
          <w:szCs w:val="26"/>
          <w:rtl/>
          <w:lang w:val="en-CA"/>
        </w:rPr>
        <w:t xml:space="preserve"> المستقبلية</w:t>
      </w:r>
      <w:r w:rsidRPr="009B76B8">
        <w:rPr>
          <w:sz w:val="26"/>
          <w:szCs w:val="26"/>
          <w:lang w:val="en-CA"/>
        </w:rPr>
        <w:t>.</w:t>
      </w:r>
    </w:p>
    <w:p w14:paraId="54AB8213" w14:textId="77777777" w:rsidR="00A60C9E" w:rsidRPr="009B76B8" w:rsidRDefault="00FD0F61" w:rsidP="007E081D">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t>وكذلك</w:t>
      </w:r>
      <w:r w:rsidR="00A60C9E" w:rsidRPr="009B76B8">
        <w:rPr>
          <w:sz w:val="26"/>
          <w:szCs w:val="26"/>
          <w:rtl/>
          <w:lang w:val="en-CA"/>
        </w:rPr>
        <w:t xml:space="preserve"> سلط </w:t>
      </w:r>
      <w:r w:rsidRPr="009B76B8">
        <w:rPr>
          <w:sz w:val="26"/>
          <w:szCs w:val="26"/>
          <w:rtl/>
          <w:lang w:val="en-CA"/>
        </w:rPr>
        <w:t xml:space="preserve">أوضح </w:t>
      </w:r>
      <w:r w:rsidR="00A60C9E" w:rsidRPr="009B76B8">
        <w:rPr>
          <w:sz w:val="26"/>
          <w:szCs w:val="26"/>
          <w:rtl/>
          <w:lang w:val="en-CA"/>
        </w:rPr>
        <w:t>الاستعراض ال</w:t>
      </w:r>
      <w:r w:rsidRPr="009B76B8">
        <w:rPr>
          <w:sz w:val="26"/>
          <w:szCs w:val="26"/>
          <w:rtl/>
          <w:lang w:val="en-CA"/>
        </w:rPr>
        <w:t>تحديات التي تواجهها الوكالات و</w:t>
      </w:r>
      <w:r w:rsidR="00A60C9E" w:rsidRPr="009B76B8">
        <w:rPr>
          <w:sz w:val="26"/>
          <w:szCs w:val="26"/>
          <w:rtl/>
          <w:lang w:val="en-CA"/>
        </w:rPr>
        <w:t>بلدان المادة</w:t>
      </w:r>
      <w:r w:rsidR="00A60C9E" w:rsidRPr="009B76B8">
        <w:rPr>
          <w:sz w:val="26"/>
          <w:szCs w:val="26"/>
          <w:lang w:val="en-CA"/>
        </w:rPr>
        <w:t xml:space="preserve">5 </w:t>
      </w:r>
      <w:r w:rsidR="00A60C9E" w:rsidRPr="009B76B8">
        <w:rPr>
          <w:sz w:val="26"/>
          <w:szCs w:val="26"/>
          <w:rtl/>
          <w:lang w:val="en-CA"/>
        </w:rPr>
        <w:t>، بما في ذلك</w:t>
      </w:r>
      <w:r w:rsidR="0091373A" w:rsidRPr="009B76B8">
        <w:rPr>
          <w:sz w:val="26"/>
          <w:szCs w:val="26"/>
          <w:rtl/>
          <w:lang w:val="en-CA"/>
        </w:rPr>
        <w:t xml:space="preserve"> قدرتها المحدودة ونقص الموارد</w:t>
      </w:r>
      <w:r w:rsidR="00A60C9E" w:rsidRPr="009B76B8">
        <w:rPr>
          <w:sz w:val="26"/>
          <w:szCs w:val="26"/>
          <w:rtl/>
          <w:lang w:val="en-CA"/>
        </w:rPr>
        <w:t xml:space="preserve">، مما أعاق قدرتها على التنفيذ الكامل لاعتبارات المساواة بين الجنسين أثناء تصميم </w:t>
      </w:r>
      <w:r w:rsidR="007E081D" w:rsidRPr="009B76B8">
        <w:rPr>
          <w:sz w:val="26"/>
          <w:szCs w:val="26"/>
          <w:rtl/>
          <w:lang w:val="en-CA"/>
        </w:rPr>
        <w:t>وتنفيذ ورصد</w:t>
      </w:r>
      <w:r w:rsidR="007E081D" w:rsidRPr="009B76B8">
        <w:rPr>
          <w:sz w:val="26"/>
          <w:szCs w:val="26"/>
          <w:lang w:val="en-CA"/>
        </w:rPr>
        <w:t xml:space="preserve"> </w:t>
      </w:r>
      <w:r w:rsidR="00A60C9E" w:rsidRPr="009B76B8">
        <w:rPr>
          <w:sz w:val="26"/>
          <w:szCs w:val="26"/>
          <w:rtl/>
          <w:lang w:val="en-CA"/>
        </w:rPr>
        <w:t>المشروع</w:t>
      </w:r>
      <w:r w:rsidR="007E081D" w:rsidRPr="009B76B8">
        <w:rPr>
          <w:sz w:val="26"/>
          <w:szCs w:val="26"/>
          <w:rtl/>
          <w:lang w:val="en-CA"/>
        </w:rPr>
        <w:t>.</w:t>
      </w:r>
      <w:r w:rsidR="00A60C9E" w:rsidRPr="009B76B8">
        <w:rPr>
          <w:sz w:val="26"/>
          <w:szCs w:val="26"/>
          <w:rtl/>
          <w:lang w:val="en-CA"/>
        </w:rPr>
        <w:t xml:space="preserve"> وأُعرب عن مخاوف من </w:t>
      </w:r>
      <w:r w:rsidR="007E081D" w:rsidRPr="009B76B8">
        <w:rPr>
          <w:sz w:val="26"/>
          <w:szCs w:val="26"/>
          <w:rtl/>
          <w:lang w:val="en-CA"/>
        </w:rPr>
        <w:t>أنه قد يصعب</w:t>
      </w:r>
      <w:r w:rsidR="00A60C9E" w:rsidRPr="009B76B8">
        <w:rPr>
          <w:sz w:val="26"/>
          <w:szCs w:val="26"/>
          <w:rtl/>
          <w:lang w:val="en-CA"/>
        </w:rPr>
        <w:t xml:space="preserve"> </w:t>
      </w:r>
      <w:r w:rsidR="007E081D" w:rsidRPr="009B76B8">
        <w:rPr>
          <w:sz w:val="26"/>
          <w:szCs w:val="26"/>
          <w:rtl/>
          <w:lang w:val="en-CA"/>
        </w:rPr>
        <w:t>على بلدان المادة</w:t>
      </w:r>
      <w:r w:rsidR="007E081D" w:rsidRPr="009B76B8">
        <w:rPr>
          <w:sz w:val="26"/>
          <w:szCs w:val="26"/>
          <w:lang w:val="en-CA"/>
        </w:rPr>
        <w:t xml:space="preserve">5 </w:t>
      </w:r>
      <w:r w:rsidR="007E081D" w:rsidRPr="009B76B8">
        <w:rPr>
          <w:sz w:val="26"/>
          <w:szCs w:val="26"/>
          <w:rtl/>
          <w:lang w:val="en-CA"/>
        </w:rPr>
        <w:t xml:space="preserve"> </w:t>
      </w:r>
      <w:r w:rsidR="00A60C9E" w:rsidRPr="009B76B8">
        <w:rPr>
          <w:sz w:val="26"/>
          <w:szCs w:val="26"/>
          <w:rtl/>
          <w:lang w:val="en-CA"/>
        </w:rPr>
        <w:t>دمج السياسة الجنسانية في تنفيذ المشروع مع متطلبات الإبلاغ الإضافية بسبب التحديات التي تطرحها القدرات والموارد بالفعل</w:t>
      </w:r>
      <w:r w:rsidR="007E081D" w:rsidRPr="009B76B8">
        <w:rPr>
          <w:sz w:val="26"/>
          <w:szCs w:val="26"/>
          <w:rtl/>
          <w:lang w:val="en-CA"/>
        </w:rPr>
        <w:t>.</w:t>
      </w:r>
      <w:r w:rsidR="00A60C9E" w:rsidRPr="009B76B8">
        <w:rPr>
          <w:sz w:val="26"/>
          <w:szCs w:val="26"/>
          <w:lang w:val="en-CA"/>
        </w:rPr>
        <w:t xml:space="preserve"> </w:t>
      </w:r>
      <w:r w:rsidR="007E081D" w:rsidRPr="009B76B8">
        <w:rPr>
          <w:sz w:val="26"/>
          <w:szCs w:val="26"/>
          <w:rtl/>
          <w:lang w:val="en-CA"/>
        </w:rPr>
        <w:t>وبشكل عام</w:t>
      </w:r>
      <w:r w:rsidR="00A60C9E" w:rsidRPr="009B76B8">
        <w:rPr>
          <w:sz w:val="26"/>
          <w:szCs w:val="26"/>
          <w:rtl/>
          <w:lang w:val="en-CA"/>
        </w:rPr>
        <w:t xml:space="preserve">، </w:t>
      </w:r>
      <w:r w:rsidR="007E081D" w:rsidRPr="009B76B8">
        <w:rPr>
          <w:sz w:val="26"/>
          <w:szCs w:val="26"/>
          <w:rtl/>
          <w:lang w:val="en-CA"/>
        </w:rPr>
        <w:t>و</w:t>
      </w:r>
      <w:r w:rsidR="00A60C9E" w:rsidRPr="009B76B8">
        <w:rPr>
          <w:sz w:val="26"/>
          <w:szCs w:val="26"/>
          <w:rtl/>
          <w:lang w:val="en-CA"/>
        </w:rPr>
        <w:t>خلص التقرير إلى أنه قد تم إحراز تقدم جيد في التنفيذ الأولي لسياسة تعم</w:t>
      </w:r>
      <w:r w:rsidR="007E081D" w:rsidRPr="009B76B8">
        <w:rPr>
          <w:sz w:val="26"/>
          <w:szCs w:val="26"/>
          <w:rtl/>
          <w:lang w:val="en-CA"/>
        </w:rPr>
        <w:t xml:space="preserve">يم مراعاة المنظور الجنساني في </w:t>
      </w:r>
      <w:r w:rsidR="00A60C9E" w:rsidRPr="009B76B8">
        <w:rPr>
          <w:sz w:val="26"/>
          <w:szCs w:val="26"/>
          <w:rtl/>
          <w:lang w:val="en-CA"/>
        </w:rPr>
        <w:t xml:space="preserve">بلدان </w:t>
      </w:r>
      <w:r w:rsidR="007E081D" w:rsidRPr="009B76B8">
        <w:rPr>
          <w:sz w:val="26"/>
          <w:szCs w:val="26"/>
          <w:rtl/>
          <w:lang w:val="en-CA"/>
        </w:rPr>
        <w:t>المادة</w:t>
      </w:r>
      <w:r w:rsidR="00A60C9E" w:rsidRPr="009B76B8">
        <w:rPr>
          <w:sz w:val="26"/>
          <w:szCs w:val="26"/>
          <w:lang w:val="en-CA"/>
        </w:rPr>
        <w:t xml:space="preserve">5 </w:t>
      </w:r>
      <w:r w:rsidR="00A60C9E" w:rsidRPr="009B76B8">
        <w:rPr>
          <w:sz w:val="26"/>
          <w:szCs w:val="26"/>
          <w:rtl/>
          <w:lang w:val="en-CA"/>
        </w:rPr>
        <w:t xml:space="preserve">، واعترف بضرورة معالجة التحديات التي تم تحديدها لزيادة دمج </w:t>
      </w:r>
      <w:r w:rsidR="007E081D" w:rsidRPr="009B76B8">
        <w:rPr>
          <w:sz w:val="26"/>
          <w:szCs w:val="26"/>
          <w:rtl/>
          <w:lang w:val="en-CA"/>
        </w:rPr>
        <w:t>ال</w:t>
      </w:r>
      <w:r w:rsidR="00A60C9E" w:rsidRPr="009B76B8">
        <w:rPr>
          <w:sz w:val="26"/>
          <w:szCs w:val="26"/>
          <w:rtl/>
          <w:lang w:val="en-CA"/>
        </w:rPr>
        <w:t xml:space="preserve">سياسة </w:t>
      </w:r>
      <w:r w:rsidR="007E081D" w:rsidRPr="009B76B8">
        <w:rPr>
          <w:sz w:val="26"/>
          <w:szCs w:val="26"/>
          <w:rtl/>
          <w:lang w:val="en-CA"/>
        </w:rPr>
        <w:t>الجنسانية</w:t>
      </w:r>
      <w:r w:rsidR="00A60C9E" w:rsidRPr="009B76B8">
        <w:rPr>
          <w:sz w:val="26"/>
          <w:szCs w:val="26"/>
          <w:rtl/>
          <w:lang w:val="en-CA"/>
        </w:rPr>
        <w:t xml:space="preserve"> في تنفيذ المشروع</w:t>
      </w:r>
      <w:r w:rsidR="00D5675E" w:rsidRPr="009B76B8">
        <w:rPr>
          <w:sz w:val="26"/>
          <w:szCs w:val="26"/>
          <w:rtl/>
          <w:lang w:val="en-CA"/>
        </w:rPr>
        <w:t>ات</w:t>
      </w:r>
      <w:r w:rsidR="00A60C9E" w:rsidRPr="009B76B8">
        <w:rPr>
          <w:sz w:val="26"/>
          <w:szCs w:val="26"/>
          <w:lang w:val="en-CA"/>
        </w:rPr>
        <w:t>.</w:t>
      </w:r>
    </w:p>
    <w:p w14:paraId="54AB8214" w14:textId="77777777" w:rsidR="00A60C9E" w:rsidRPr="009B76B8" w:rsidRDefault="003D614E" w:rsidP="003504D6">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t>و</w:t>
      </w:r>
      <w:r w:rsidR="00A60C9E" w:rsidRPr="009B76B8">
        <w:rPr>
          <w:sz w:val="26"/>
          <w:szCs w:val="26"/>
          <w:rtl/>
          <w:lang w:val="en-CA"/>
        </w:rPr>
        <w:t>في الاجتماع الحادي والتسعين</w:t>
      </w:r>
      <w:r w:rsidR="00D5675E" w:rsidRPr="009B76B8">
        <w:rPr>
          <w:sz w:val="26"/>
          <w:szCs w:val="26"/>
          <w:rtl/>
          <w:lang w:val="en-CA"/>
        </w:rPr>
        <w:t>،</w:t>
      </w:r>
      <w:r w:rsidR="00A60C9E" w:rsidRPr="009B76B8">
        <w:rPr>
          <w:sz w:val="26"/>
          <w:szCs w:val="26"/>
          <w:lang w:val="en-CA"/>
        </w:rPr>
        <w:t xml:space="preserve"> </w:t>
      </w:r>
      <w:r w:rsidR="00A60C9E" w:rsidRPr="009B76B8">
        <w:rPr>
          <w:sz w:val="26"/>
          <w:szCs w:val="26"/>
          <w:rtl/>
          <w:lang w:val="en-CA"/>
        </w:rPr>
        <w:t>تم</w:t>
      </w:r>
      <w:r w:rsidR="00A60C9E" w:rsidRPr="009B76B8">
        <w:rPr>
          <w:sz w:val="26"/>
          <w:szCs w:val="26"/>
          <w:vertAlign w:val="superscript"/>
          <w:rtl/>
          <w:lang w:val="en-CA"/>
        </w:rPr>
        <w:t xml:space="preserve"> </w:t>
      </w:r>
      <w:r w:rsidRPr="009B76B8">
        <w:rPr>
          <w:sz w:val="26"/>
          <w:szCs w:val="26"/>
          <w:rtl/>
          <w:lang w:val="en-CA"/>
        </w:rPr>
        <w:t xml:space="preserve">التوصل إلى اتفاق حول </w:t>
      </w:r>
      <w:r w:rsidR="00A60C9E" w:rsidRPr="009B76B8">
        <w:rPr>
          <w:sz w:val="26"/>
          <w:szCs w:val="26"/>
          <w:rtl/>
          <w:lang w:val="en-CA"/>
        </w:rPr>
        <w:t xml:space="preserve">صيغة </w:t>
      </w:r>
      <w:r w:rsidRPr="009B76B8">
        <w:rPr>
          <w:sz w:val="26"/>
          <w:szCs w:val="26"/>
          <w:rtl/>
          <w:lang w:val="en-CA"/>
        </w:rPr>
        <w:t>معدلة</w:t>
      </w:r>
      <w:r w:rsidR="00A60C9E" w:rsidRPr="009B76B8">
        <w:rPr>
          <w:sz w:val="26"/>
          <w:szCs w:val="26"/>
          <w:rtl/>
          <w:lang w:val="en-CA"/>
        </w:rPr>
        <w:t xml:space="preserve"> ومؤشرات </w:t>
      </w:r>
      <w:r w:rsidR="00A60C9E" w:rsidRPr="009B76B8">
        <w:rPr>
          <w:sz w:val="26"/>
          <w:szCs w:val="26"/>
          <w:rtl/>
        </w:rPr>
        <w:t xml:space="preserve">أداء </w:t>
      </w:r>
      <w:r w:rsidR="00A60C9E" w:rsidRPr="009B76B8">
        <w:rPr>
          <w:sz w:val="26"/>
          <w:szCs w:val="26"/>
          <w:rtl/>
          <w:lang w:val="en-CA"/>
        </w:rPr>
        <w:t>للتقارير</w:t>
      </w:r>
      <w:r w:rsidRPr="009B76B8">
        <w:rPr>
          <w:sz w:val="26"/>
          <w:szCs w:val="26"/>
          <w:rtl/>
          <w:lang w:val="en-CA"/>
        </w:rPr>
        <w:t xml:space="preserve"> النهائية وطلبات تمديد التمويل إلى </w:t>
      </w:r>
      <w:r w:rsidR="00A60C9E" w:rsidRPr="009B76B8">
        <w:rPr>
          <w:sz w:val="26"/>
          <w:szCs w:val="26"/>
          <w:rtl/>
          <w:lang w:val="en-CA"/>
        </w:rPr>
        <w:t>مشروعات التعزيز المؤسسي</w:t>
      </w:r>
      <w:r w:rsidRPr="009B76B8">
        <w:rPr>
          <w:sz w:val="26"/>
          <w:szCs w:val="26"/>
          <w:rtl/>
          <w:lang w:val="en-CA"/>
        </w:rPr>
        <w:t xml:space="preserve"> بالإضافة إلى زيادة التمويل لمشرو</w:t>
      </w:r>
      <w:r w:rsidR="00A60C9E" w:rsidRPr="009B76B8">
        <w:rPr>
          <w:sz w:val="26"/>
          <w:szCs w:val="26"/>
          <w:rtl/>
          <w:lang w:val="en-CA"/>
        </w:rPr>
        <w:t>ع</w:t>
      </w:r>
      <w:r w:rsidRPr="009B76B8">
        <w:rPr>
          <w:sz w:val="26"/>
          <w:szCs w:val="26"/>
          <w:rtl/>
          <w:lang w:val="en-CA"/>
        </w:rPr>
        <w:t>ات</w:t>
      </w:r>
      <w:r w:rsidR="00A60C9E" w:rsidRPr="009B76B8">
        <w:rPr>
          <w:sz w:val="26"/>
          <w:szCs w:val="26"/>
          <w:rtl/>
          <w:lang w:val="en-CA"/>
        </w:rPr>
        <w:t xml:space="preserve"> </w:t>
      </w:r>
      <w:r w:rsidRPr="009B76B8">
        <w:rPr>
          <w:sz w:val="26"/>
          <w:szCs w:val="26"/>
          <w:rtl/>
          <w:lang w:val="en-CA"/>
        </w:rPr>
        <w:t>التعزيز المؤسسي.</w:t>
      </w:r>
      <w:r w:rsidR="00A60C9E" w:rsidRPr="009B76B8">
        <w:rPr>
          <w:sz w:val="26"/>
          <w:szCs w:val="26"/>
          <w:lang w:val="en-CA"/>
        </w:rPr>
        <w:t xml:space="preserve"> </w:t>
      </w:r>
      <w:r w:rsidR="00A60C9E" w:rsidRPr="009B76B8">
        <w:rPr>
          <w:sz w:val="26"/>
          <w:szCs w:val="26"/>
          <w:vertAlign w:val="superscript"/>
        </w:rPr>
        <w:footnoteReference w:id="5"/>
      </w:r>
      <w:r w:rsidR="00A60C9E" w:rsidRPr="009B76B8">
        <w:rPr>
          <w:sz w:val="26"/>
          <w:szCs w:val="26"/>
          <w:rtl/>
          <w:lang w:val="en-CA"/>
        </w:rPr>
        <w:t xml:space="preserve">وشمل ذلك هدفًا إضافيًا لمشروعات التعزيز المؤسسي </w:t>
      </w:r>
      <w:r w:rsidRPr="009B76B8">
        <w:rPr>
          <w:sz w:val="26"/>
          <w:szCs w:val="26"/>
          <w:rtl/>
          <w:lang w:val="en-CA"/>
        </w:rPr>
        <w:t>متمثل في</w:t>
      </w:r>
      <w:r w:rsidR="00A60C9E" w:rsidRPr="009B76B8">
        <w:rPr>
          <w:sz w:val="26"/>
          <w:szCs w:val="26"/>
          <w:rtl/>
          <w:lang w:val="en-CA"/>
        </w:rPr>
        <w:t xml:space="preserve"> </w:t>
      </w:r>
      <w:r w:rsidRPr="009B76B8">
        <w:rPr>
          <w:sz w:val="26"/>
          <w:szCs w:val="26"/>
          <w:rtl/>
          <w:lang w:val="en-CA"/>
        </w:rPr>
        <w:t>دمج</w:t>
      </w:r>
      <w:r w:rsidR="00A60C9E" w:rsidRPr="009B76B8">
        <w:rPr>
          <w:sz w:val="26"/>
          <w:szCs w:val="26"/>
          <w:rtl/>
          <w:lang w:val="en-CA"/>
        </w:rPr>
        <w:t xml:space="preserve"> سياسة الصندوق لتعميم مراعاة المنظور الجنساني أثناء التنفيذ</w:t>
      </w:r>
      <w:r w:rsidRPr="009B76B8">
        <w:rPr>
          <w:sz w:val="26"/>
          <w:szCs w:val="26"/>
          <w:rtl/>
          <w:lang w:val="en-CA"/>
        </w:rPr>
        <w:t>.</w:t>
      </w:r>
      <w:r w:rsidR="00A60C9E" w:rsidRPr="009B76B8">
        <w:rPr>
          <w:sz w:val="26"/>
          <w:szCs w:val="26"/>
          <w:lang w:val="en-CA"/>
        </w:rPr>
        <w:t xml:space="preserve"> </w:t>
      </w:r>
      <w:r w:rsidRPr="009B76B8">
        <w:rPr>
          <w:sz w:val="26"/>
          <w:szCs w:val="26"/>
          <w:rtl/>
          <w:lang w:val="en-CA"/>
        </w:rPr>
        <w:t>و</w:t>
      </w:r>
      <w:r w:rsidR="00A60C9E" w:rsidRPr="009B76B8">
        <w:rPr>
          <w:sz w:val="26"/>
          <w:szCs w:val="26"/>
          <w:rtl/>
          <w:lang w:val="en-CA"/>
        </w:rPr>
        <w:t>يتطلب هذا الهد</w:t>
      </w:r>
      <w:r w:rsidRPr="009B76B8">
        <w:rPr>
          <w:sz w:val="26"/>
          <w:szCs w:val="26"/>
          <w:rtl/>
          <w:lang w:val="en-CA"/>
        </w:rPr>
        <w:t>ف الجديد تقييم المؤشرات التالية</w:t>
      </w:r>
      <w:r w:rsidR="00A60C9E" w:rsidRPr="009B76B8">
        <w:rPr>
          <w:sz w:val="26"/>
          <w:szCs w:val="26"/>
          <w:rtl/>
          <w:lang w:val="en-CA"/>
        </w:rPr>
        <w:t>، ل</w:t>
      </w:r>
      <w:r w:rsidR="003504D6" w:rsidRPr="009B76B8">
        <w:rPr>
          <w:sz w:val="26"/>
          <w:szCs w:val="26"/>
          <w:rtl/>
          <w:lang w:val="en-CA"/>
        </w:rPr>
        <w:t xml:space="preserve">كي </w:t>
      </w:r>
      <w:r w:rsidR="00A60C9E" w:rsidRPr="009B76B8">
        <w:rPr>
          <w:sz w:val="26"/>
          <w:szCs w:val="26"/>
          <w:rtl/>
          <w:lang w:val="en-CA"/>
        </w:rPr>
        <w:t xml:space="preserve">تكون جزءًا من تقرير </w:t>
      </w:r>
      <w:r w:rsidR="003504D6" w:rsidRPr="009B76B8">
        <w:rPr>
          <w:sz w:val="26"/>
          <w:szCs w:val="26"/>
          <w:rtl/>
          <w:lang w:val="en-CA"/>
        </w:rPr>
        <w:t>التعزيز المؤسسي وقابلة للتطبيق فقط على مشرو</w:t>
      </w:r>
      <w:r w:rsidR="00A60C9E" w:rsidRPr="009B76B8">
        <w:rPr>
          <w:sz w:val="26"/>
          <w:szCs w:val="26"/>
          <w:rtl/>
          <w:lang w:val="en-CA"/>
        </w:rPr>
        <w:t>ع</w:t>
      </w:r>
      <w:r w:rsidR="003504D6" w:rsidRPr="009B76B8">
        <w:rPr>
          <w:sz w:val="26"/>
          <w:szCs w:val="26"/>
          <w:rtl/>
          <w:lang w:val="en-CA"/>
        </w:rPr>
        <w:t>ات</w:t>
      </w:r>
      <w:r w:rsidR="00A60C9E" w:rsidRPr="009B76B8">
        <w:rPr>
          <w:sz w:val="26"/>
          <w:szCs w:val="26"/>
          <w:rtl/>
          <w:lang w:val="en-CA"/>
        </w:rPr>
        <w:t xml:space="preserve"> </w:t>
      </w:r>
      <w:r w:rsidR="003504D6" w:rsidRPr="009B76B8">
        <w:rPr>
          <w:sz w:val="26"/>
          <w:szCs w:val="26"/>
          <w:rtl/>
          <w:lang w:val="en-CA"/>
        </w:rPr>
        <w:t>التعزيز المؤسسي و</w:t>
      </w:r>
      <w:r w:rsidR="00A60C9E" w:rsidRPr="009B76B8">
        <w:rPr>
          <w:sz w:val="26"/>
          <w:szCs w:val="26"/>
          <w:rtl/>
          <w:lang w:val="en-CA"/>
        </w:rPr>
        <w:t>على وجه التحديد</w:t>
      </w:r>
      <w:r w:rsidR="00A60C9E" w:rsidRPr="009B76B8">
        <w:rPr>
          <w:sz w:val="26"/>
          <w:szCs w:val="26"/>
          <w:lang w:val="en-CA"/>
        </w:rPr>
        <w:t>:</w:t>
      </w:r>
    </w:p>
    <w:p w14:paraId="54AB8215" w14:textId="77777777" w:rsidR="00A60C9E" w:rsidRPr="009B76B8" w:rsidRDefault="002560F7" w:rsidP="002560F7">
      <w:pPr>
        <w:pStyle w:val="Heading2"/>
        <w:numPr>
          <w:ilvl w:val="1"/>
          <w:numId w:val="31"/>
        </w:numPr>
        <w:bidi/>
        <w:rPr>
          <w:sz w:val="26"/>
          <w:szCs w:val="26"/>
          <w:rtl/>
        </w:rPr>
      </w:pPr>
      <w:r w:rsidRPr="009B76B8">
        <w:rPr>
          <w:sz w:val="26"/>
          <w:szCs w:val="26"/>
          <w:rtl/>
        </w:rPr>
        <w:t xml:space="preserve">ما إذا كانت </w:t>
      </w:r>
      <w:r w:rsidR="00A60C9E" w:rsidRPr="009B76B8">
        <w:rPr>
          <w:sz w:val="26"/>
          <w:szCs w:val="26"/>
          <w:rtl/>
        </w:rPr>
        <w:t xml:space="preserve">نسبة </w:t>
      </w:r>
      <w:r w:rsidRPr="009B76B8">
        <w:rPr>
          <w:sz w:val="26"/>
          <w:szCs w:val="26"/>
          <w:rtl/>
        </w:rPr>
        <w:t>ا</w:t>
      </w:r>
      <w:r w:rsidR="00A60C9E" w:rsidRPr="009B76B8">
        <w:rPr>
          <w:sz w:val="26"/>
          <w:szCs w:val="26"/>
          <w:rtl/>
        </w:rPr>
        <w:t>لمشاركين من الذكور والإناث في اجتماعات اللجنة التوجيهية / مجلس</w:t>
      </w:r>
      <w:r w:rsidRPr="009B76B8">
        <w:rPr>
          <w:sz w:val="26"/>
          <w:szCs w:val="26"/>
          <w:rtl/>
        </w:rPr>
        <w:t xml:space="preserve"> إدارة</w:t>
      </w:r>
      <w:r w:rsidR="00A60C9E" w:rsidRPr="009B76B8">
        <w:rPr>
          <w:sz w:val="26"/>
          <w:szCs w:val="26"/>
          <w:rtl/>
        </w:rPr>
        <w:t xml:space="preserve"> </w:t>
      </w:r>
      <w:r w:rsidRPr="009B76B8">
        <w:rPr>
          <w:sz w:val="26"/>
          <w:szCs w:val="26"/>
          <w:rtl/>
        </w:rPr>
        <w:t>المشروع يتم رصدها والإبلاغ عنها</w:t>
      </w:r>
      <w:r w:rsidR="00A60C9E" w:rsidRPr="009B76B8">
        <w:rPr>
          <w:sz w:val="26"/>
          <w:szCs w:val="26"/>
          <w:rtl/>
        </w:rPr>
        <w:t>؛</w:t>
      </w:r>
    </w:p>
    <w:p w14:paraId="54AB8216" w14:textId="77777777" w:rsidR="00A60C9E" w:rsidRPr="009B76B8" w:rsidRDefault="009C40F9" w:rsidP="009C40F9">
      <w:pPr>
        <w:pStyle w:val="Heading2"/>
        <w:numPr>
          <w:ilvl w:val="1"/>
          <w:numId w:val="31"/>
        </w:numPr>
        <w:bidi/>
        <w:rPr>
          <w:sz w:val="26"/>
          <w:szCs w:val="26"/>
          <w:rtl/>
        </w:rPr>
      </w:pPr>
      <w:r w:rsidRPr="009B76B8">
        <w:rPr>
          <w:sz w:val="26"/>
          <w:szCs w:val="26"/>
          <w:rtl/>
        </w:rPr>
        <w:t>و</w:t>
      </w:r>
      <w:r w:rsidR="00A60C9E" w:rsidRPr="009B76B8">
        <w:rPr>
          <w:sz w:val="26"/>
          <w:szCs w:val="26"/>
          <w:rtl/>
        </w:rPr>
        <w:t xml:space="preserve">ما إذا كانت الكفاءة الجنسانية مطلبًا مدرجًا في </w:t>
      </w:r>
      <w:r w:rsidRPr="009B76B8">
        <w:rPr>
          <w:sz w:val="26"/>
          <w:szCs w:val="26"/>
          <w:rtl/>
        </w:rPr>
        <w:t xml:space="preserve">نطاق </w:t>
      </w:r>
      <w:r w:rsidR="00A60C9E" w:rsidRPr="009B76B8">
        <w:rPr>
          <w:sz w:val="26"/>
          <w:szCs w:val="26"/>
          <w:rtl/>
        </w:rPr>
        <w:t xml:space="preserve">الاختصاصات لتعيين الموظفين والاستشاريين وما إذا كانت هناك أحكام لتشجيع </w:t>
      </w:r>
      <w:r w:rsidRPr="009B76B8">
        <w:rPr>
          <w:sz w:val="26"/>
          <w:szCs w:val="26"/>
          <w:rtl/>
        </w:rPr>
        <w:t>المساواة بين الجنسين</w:t>
      </w:r>
      <w:r w:rsidR="00A60C9E" w:rsidRPr="009B76B8">
        <w:rPr>
          <w:sz w:val="26"/>
          <w:szCs w:val="26"/>
          <w:rtl/>
        </w:rPr>
        <w:t xml:space="preserve"> ال</w:t>
      </w:r>
      <w:r w:rsidRPr="009B76B8">
        <w:rPr>
          <w:sz w:val="26"/>
          <w:szCs w:val="26"/>
          <w:rtl/>
        </w:rPr>
        <w:t>ممثلة تمثيلا ناقصًا لتطبيقها</w:t>
      </w:r>
      <w:r w:rsidR="00A60C9E" w:rsidRPr="009B76B8">
        <w:rPr>
          <w:sz w:val="26"/>
          <w:szCs w:val="26"/>
          <w:rtl/>
        </w:rPr>
        <w:t>؛</w:t>
      </w:r>
    </w:p>
    <w:p w14:paraId="54AB8217" w14:textId="77777777" w:rsidR="00A60C9E" w:rsidRPr="009B76B8" w:rsidRDefault="009C40F9" w:rsidP="009C40F9">
      <w:pPr>
        <w:pStyle w:val="Heading2"/>
        <w:numPr>
          <w:ilvl w:val="1"/>
          <w:numId w:val="31"/>
        </w:numPr>
        <w:bidi/>
        <w:rPr>
          <w:sz w:val="26"/>
          <w:szCs w:val="26"/>
          <w:rtl/>
        </w:rPr>
      </w:pPr>
      <w:r w:rsidRPr="009B76B8">
        <w:rPr>
          <w:sz w:val="26"/>
          <w:szCs w:val="26"/>
          <w:rtl/>
        </w:rPr>
        <w:t>و</w:t>
      </w:r>
      <w:r w:rsidR="00A60C9E" w:rsidRPr="009B76B8">
        <w:rPr>
          <w:sz w:val="26"/>
          <w:szCs w:val="26"/>
          <w:rtl/>
        </w:rPr>
        <w:t xml:space="preserve">ما إذا كان التشاور </w:t>
      </w:r>
      <w:r w:rsidRPr="009B76B8">
        <w:rPr>
          <w:sz w:val="26"/>
          <w:szCs w:val="26"/>
          <w:rtl/>
        </w:rPr>
        <w:t>يجرى</w:t>
      </w:r>
      <w:r w:rsidR="00A60C9E" w:rsidRPr="009B76B8">
        <w:rPr>
          <w:sz w:val="26"/>
          <w:szCs w:val="26"/>
          <w:rtl/>
        </w:rPr>
        <w:t xml:space="preserve"> مع الجم</w:t>
      </w:r>
      <w:r w:rsidRPr="009B76B8">
        <w:rPr>
          <w:sz w:val="26"/>
          <w:szCs w:val="26"/>
          <w:rtl/>
        </w:rPr>
        <w:t>عيات والشبكات</w:t>
      </w:r>
      <w:r w:rsidR="00A60C9E" w:rsidRPr="009B76B8">
        <w:rPr>
          <w:sz w:val="26"/>
          <w:szCs w:val="26"/>
          <w:rtl/>
        </w:rPr>
        <w:t xml:space="preserve"> و / أو أصحاب المصلحة مع التركيز بشكل خاص على تعميم مراعاة المنظور الجنساني في جميع مراحل </w:t>
      </w:r>
      <w:r w:rsidRPr="009B76B8">
        <w:rPr>
          <w:sz w:val="26"/>
          <w:szCs w:val="26"/>
          <w:rtl/>
        </w:rPr>
        <w:t xml:space="preserve">عملية </w:t>
      </w:r>
      <w:r w:rsidR="00A60C9E" w:rsidRPr="009B76B8">
        <w:rPr>
          <w:sz w:val="26"/>
          <w:szCs w:val="26"/>
          <w:rtl/>
        </w:rPr>
        <w:t xml:space="preserve">تخطيط </w:t>
      </w:r>
      <w:r w:rsidRPr="009B76B8">
        <w:rPr>
          <w:sz w:val="26"/>
          <w:szCs w:val="26"/>
          <w:rtl/>
        </w:rPr>
        <w:t>وتنفيذ المشروع؛</w:t>
      </w:r>
    </w:p>
    <w:p w14:paraId="54AB8218" w14:textId="77777777" w:rsidR="00A60C9E" w:rsidRPr="009B76B8" w:rsidRDefault="009C40F9" w:rsidP="009C40F9">
      <w:pPr>
        <w:pStyle w:val="Heading2"/>
        <w:numPr>
          <w:ilvl w:val="1"/>
          <w:numId w:val="31"/>
        </w:numPr>
        <w:bidi/>
        <w:rPr>
          <w:sz w:val="26"/>
          <w:szCs w:val="26"/>
          <w:rtl/>
        </w:rPr>
      </w:pPr>
      <w:r w:rsidRPr="009B76B8">
        <w:rPr>
          <w:sz w:val="26"/>
          <w:szCs w:val="26"/>
          <w:rtl/>
        </w:rPr>
        <w:t>و</w:t>
      </w:r>
      <w:r w:rsidR="00A60C9E" w:rsidRPr="009B76B8">
        <w:rPr>
          <w:sz w:val="26"/>
          <w:szCs w:val="26"/>
          <w:rtl/>
        </w:rPr>
        <w:t xml:space="preserve">ما إذا كان يتم جمع البيانات المصنفة حسب الجنس عن المشاركين / مقدمي العروض </w:t>
      </w:r>
      <w:r w:rsidRPr="009B76B8">
        <w:rPr>
          <w:sz w:val="26"/>
          <w:szCs w:val="26"/>
          <w:rtl/>
        </w:rPr>
        <w:t xml:space="preserve">التوضيحية </w:t>
      </w:r>
      <w:r w:rsidR="00A60C9E" w:rsidRPr="009B76B8">
        <w:rPr>
          <w:sz w:val="26"/>
          <w:szCs w:val="26"/>
          <w:rtl/>
        </w:rPr>
        <w:t xml:space="preserve">لجميع الاجتماعات / الدورات التدريبية / </w:t>
      </w:r>
      <w:r w:rsidRPr="009B76B8">
        <w:rPr>
          <w:sz w:val="26"/>
          <w:szCs w:val="26"/>
          <w:rtl/>
        </w:rPr>
        <w:t>حلقات</w:t>
      </w:r>
      <w:r w:rsidR="00A60C9E" w:rsidRPr="009B76B8">
        <w:rPr>
          <w:sz w:val="26"/>
          <w:szCs w:val="26"/>
          <w:rtl/>
        </w:rPr>
        <w:t xml:space="preserve"> العمل.</w:t>
      </w:r>
    </w:p>
    <w:p w14:paraId="54AB8219" w14:textId="77777777" w:rsidR="00A60C9E" w:rsidRPr="009B76B8" w:rsidRDefault="00A60C9E" w:rsidP="008C0E4F">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t xml:space="preserve">عند تنفيذ سياسة تعميم مراعاة المنظور الجنساني </w:t>
      </w:r>
      <w:r w:rsidR="0035052A" w:rsidRPr="009B76B8">
        <w:rPr>
          <w:sz w:val="26"/>
          <w:szCs w:val="26"/>
          <w:rtl/>
          <w:lang w:val="en-CA"/>
        </w:rPr>
        <w:t>ل</w:t>
      </w:r>
      <w:r w:rsidRPr="009B76B8">
        <w:rPr>
          <w:sz w:val="26"/>
          <w:szCs w:val="26"/>
          <w:rtl/>
          <w:lang w:val="en-CA"/>
        </w:rPr>
        <w:t xml:space="preserve">لصندوق </w:t>
      </w:r>
      <w:r w:rsidR="0035052A" w:rsidRPr="009B76B8">
        <w:rPr>
          <w:sz w:val="26"/>
          <w:szCs w:val="26"/>
          <w:rtl/>
          <w:lang w:val="en-CA"/>
        </w:rPr>
        <w:t>المتعدد الأطراف</w:t>
      </w:r>
      <w:r w:rsidRPr="009B76B8">
        <w:rPr>
          <w:sz w:val="26"/>
          <w:szCs w:val="26"/>
          <w:rtl/>
          <w:lang w:val="en-CA"/>
        </w:rPr>
        <w:t xml:space="preserve">، </w:t>
      </w:r>
      <w:r w:rsidR="0035052A" w:rsidRPr="009B76B8">
        <w:rPr>
          <w:sz w:val="26"/>
          <w:szCs w:val="26"/>
          <w:rtl/>
          <w:lang w:val="en-CA"/>
        </w:rPr>
        <w:t>ستتأكد</w:t>
      </w:r>
      <w:r w:rsidRPr="009B76B8">
        <w:rPr>
          <w:sz w:val="26"/>
          <w:szCs w:val="26"/>
          <w:rtl/>
          <w:lang w:val="en-CA"/>
        </w:rPr>
        <w:t xml:space="preserve"> اللجنة التنفيذية </w:t>
      </w:r>
      <w:r w:rsidR="0035052A" w:rsidRPr="009B76B8">
        <w:rPr>
          <w:sz w:val="26"/>
          <w:szCs w:val="26"/>
          <w:rtl/>
          <w:lang w:val="en-CA"/>
        </w:rPr>
        <w:t>من أن المشرو</w:t>
      </w:r>
      <w:r w:rsidRPr="009B76B8">
        <w:rPr>
          <w:sz w:val="26"/>
          <w:szCs w:val="26"/>
          <w:rtl/>
          <w:lang w:val="en-CA"/>
        </w:rPr>
        <w:t>ع</w:t>
      </w:r>
      <w:r w:rsidR="0035052A" w:rsidRPr="009B76B8">
        <w:rPr>
          <w:sz w:val="26"/>
          <w:szCs w:val="26"/>
          <w:rtl/>
          <w:lang w:val="en-CA"/>
        </w:rPr>
        <w:t>ات</w:t>
      </w:r>
      <w:r w:rsidRPr="009B76B8">
        <w:rPr>
          <w:sz w:val="26"/>
          <w:szCs w:val="26"/>
          <w:rtl/>
          <w:lang w:val="en-CA"/>
        </w:rPr>
        <w:t xml:space="preserve"> </w:t>
      </w:r>
      <w:r w:rsidR="0035052A" w:rsidRPr="009B76B8">
        <w:rPr>
          <w:sz w:val="26"/>
          <w:szCs w:val="26"/>
          <w:rtl/>
          <w:lang w:val="en-CA"/>
        </w:rPr>
        <w:t xml:space="preserve">المدعومة من </w:t>
      </w:r>
      <w:r w:rsidRPr="009B76B8">
        <w:rPr>
          <w:sz w:val="26"/>
          <w:szCs w:val="26"/>
          <w:rtl/>
          <w:lang w:val="en-CA"/>
        </w:rPr>
        <w:t>الصندوق تعزز المساواة ب</w:t>
      </w:r>
      <w:r w:rsidR="0035052A" w:rsidRPr="009B76B8">
        <w:rPr>
          <w:sz w:val="26"/>
          <w:szCs w:val="26"/>
          <w:rtl/>
          <w:lang w:val="en-CA"/>
        </w:rPr>
        <w:t>ين الجنسين في البلدان المستفيدة</w:t>
      </w:r>
      <w:r w:rsidRPr="009B76B8">
        <w:rPr>
          <w:sz w:val="26"/>
          <w:szCs w:val="26"/>
          <w:rtl/>
          <w:lang w:val="en-CA"/>
        </w:rPr>
        <w:t xml:space="preserve">؛ </w:t>
      </w:r>
      <w:r w:rsidR="0035052A" w:rsidRPr="009B76B8">
        <w:rPr>
          <w:sz w:val="26"/>
          <w:szCs w:val="26"/>
          <w:rtl/>
          <w:lang w:val="en-CA"/>
        </w:rPr>
        <w:t>و</w:t>
      </w:r>
      <w:r w:rsidRPr="009B76B8">
        <w:rPr>
          <w:sz w:val="26"/>
          <w:szCs w:val="26"/>
          <w:rtl/>
          <w:lang w:val="en-CA"/>
        </w:rPr>
        <w:t>أن النساء والرجال متساوون</w:t>
      </w:r>
      <w:r w:rsidR="0035052A" w:rsidRPr="009B76B8">
        <w:rPr>
          <w:sz w:val="26"/>
          <w:szCs w:val="26"/>
          <w:rtl/>
          <w:lang w:val="en-CA"/>
        </w:rPr>
        <w:t xml:space="preserve"> في الوصول إلى المساعدة المقدمة</w:t>
      </w:r>
      <w:r w:rsidRPr="009B76B8">
        <w:rPr>
          <w:sz w:val="26"/>
          <w:szCs w:val="26"/>
          <w:rtl/>
          <w:lang w:val="en-CA"/>
        </w:rPr>
        <w:t xml:space="preserve">؛ </w:t>
      </w:r>
      <w:r w:rsidR="0035052A" w:rsidRPr="009B76B8">
        <w:rPr>
          <w:sz w:val="26"/>
          <w:szCs w:val="26"/>
          <w:rtl/>
          <w:lang w:val="en-CA"/>
        </w:rPr>
        <w:t>و</w:t>
      </w:r>
      <w:r w:rsidRPr="009B76B8">
        <w:rPr>
          <w:sz w:val="26"/>
          <w:szCs w:val="26"/>
          <w:rtl/>
          <w:lang w:val="en-CA"/>
        </w:rPr>
        <w:t>أن الموارد تستخد</w:t>
      </w:r>
      <w:r w:rsidR="0035052A" w:rsidRPr="009B76B8">
        <w:rPr>
          <w:sz w:val="26"/>
          <w:szCs w:val="26"/>
          <w:rtl/>
          <w:lang w:val="en-CA"/>
        </w:rPr>
        <w:t>م بطريقة مراعية للجنسين</w:t>
      </w:r>
      <w:r w:rsidRPr="009B76B8">
        <w:rPr>
          <w:sz w:val="26"/>
          <w:szCs w:val="26"/>
          <w:rtl/>
          <w:lang w:val="en-CA"/>
        </w:rPr>
        <w:t xml:space="preserve">؛ </w:t>
      </w:r>
      <w:r w:rsidR="0035052A" w:rsidRPr="009B76B8">
        <w:rPr>
          <w:sz w:val="26"/>
          <w:szCs w:val="26"/>
          <w:rtl/>
          <w:lang w:val="en-CA"/>
        </w:rPr>
        <w:t>و</w:t>
      </w:r>
      <w:r w:rsidRPr="009B76B8">
        <w:rPr>
          <w:sz w:val="26"/>
          <w:szCs w:val="26"/>
          <w:rtl/>
          <w:lang w:val="en-CA"/>
        </w:rPr>
        <w:t xml:space="preserve">أن </w:t>
      </w:r>
      <w:r w:rsidR="008C0E4F" w:rsidRPr="009B76B8">
        <w:rPr>
          <w:sz w:val="26"/>
          <w:szCs w:val="26"/>
          <w:rtl/>
          <w:lang w:val="en-CA"/>
        </w:rPr>
        <w:t>المشرو</w:t>
      </w:r>
      <w:r w:rsidRPr="009B76B8">
        <w:rPr>
          <w:sz w:val="26"/>
          <w:szCs w:val="26"/>
          <w:rtl/>
          <w:lang w:val="en-CA"/>
        </w:rPr>
        <w:t>ع</w:t>
      </w:r>
      <w:r w:rsidR="008C0E4F" w:rsidRPr="009B76B8">
        <w:rPr>
          <w:sz w:val="26"/>
          <w:szCs w:val="26"/>
          <w:rtl/>
          <w:lang w:val="en-CA"/>
        </w:rPr>
        <w:t>ات تعزز</w:t>
      </w:r>
      <w:r w:rsidRPr="009B76B8">
        <w:rPr>
          <w:sz w:val="26"/>
          <w:szCs w:val="26"/>
          <w:rtl/>
          <w:lang w:val="en-CA"/>
        </w:rPr>
        <w:t xml:space="preserve"> مشاركة </w:t>
      </w:r>
      <w:r w:rsidR="008C0E4F" w:rsidRPr="009B76B8">
        <w:rPr>
          <w:sz w:val="26"/>
          <w:szCs w:val="26"/>
          <w:rtl/>
          <w:lang w:val="en-CA"/>
        </w:rPr>
        <w:t>النساء</w:t>
      </w:r>
      <w:r w:rsidRPr="009B76B8">
        <w:rPr>
          <w:sz w:val="26"/>
          <w:szCs w:val="26"/>
          <w:rtl/>
          <w:lang w:val="en-CA"/>
        </w:rPr>
        <w:t xml:space="preserve"> وتضمن سماع أصواتهن</w:t>
      </w:r>
      <w:r w:rsidR="008C0E4F" w:rsidRPr="009B76B8">
        <w:rPr>
          <w:sz w:val="26"/>
          <w:szCs w:val="26"/>
          <w:rtl/>
          <w:lang w:val="en-CA"/>
        </w:rPr>
        <w:t>.</w:t>
      </w:r>
      <w:r w:rsidRPr="009B76B8">
        <w:rPr>
          <w:sz w:val="26"/>
          <w:szCs w:val="26"/>
          <w:lang w:val="en-CA"/>
        </w:rPr>
        <w:t xml:space="preserve"> </w:t>
      </w:r>
      <w:r w:rsidR="008C0E4F" w:rsidRPr="009B76B8">
        <w:rPr>
          <w:sz w:val="26"/>
          <w:szCs w:val="26"/>
          <w:rtl/>
        </w:rPr>
        <w:t>و</w:t>
      </w:r>
      <w:r w:rsidRPr="009B76B8">
        <w:rPr>
          <w:sz w:val="26"/>
          <w:szCs w:val="26"/>
          <w:rtl/>
        </w:rPr>
        <w:t xml:space="preserve">من شأن تحسين متطلبات المشروع من أجل التطبيق المنهجي للسياسة أن </w:t>
      </w:r>
      <w:r w:rsidRPr="009B76B8">
        <w:rPr>
          <w:sz w:val="26"/>
          <w:szCs w:val="26"/>
          <w:rtl/>
          <w:lang w:val="en-CA"/>
        </w:rPr>
        <w:t xml:space="preserve">يعزز قدرة الصندوق على ضمان تصميم وتنفيذ التدخلات المراعية </w:t>
      </w:r>
      <w:r w:rsidR="008C0E4F" w:rsidRPr="009B76B8">
        <w:rPr>
          <w:sz w:val="26"/>
          <w:szCs w:val="26"/>
          <w:rtl/>
          <w:lang w:val="en-CA"/>
        </w:rPr>
        <w:t>للجنسين على نحو فعال</w:t>
      </w:r>
      <w:r w:rsidRPr="009B76B8">
        <w:rPr>
          <w:sz w:val="26"/>
          <w:szCs w:val="26"/>
          <w:rtl/>
          <w:lang w:val="en-CA"/>
        </w:rPr>
        <w:t>؛ وسيظهر القيادة في تعزيز الم</w:t>
      </w:r>
      <w:r w:rsidR="008C0E4F" w:rsidRPr="009B76B8">
        <w:rPr>
          <w:sz w:val="26"/>
          <w:szCs w:val="26"/>
          <w:rtl/>
          <w:lang w:val="en-CA"/>
        </w:rPr>
        <w:t>ساواة بين الجنسين وتمكين المرأة</w:t>
      </w:r>
      <w:r w:rsidRPr="009B76B8">
        <w:rPr>
          <w:sz w:val="26"/>
          <w:szCs w:val="26"/>
          <w:rtl/>
          <w:lang w:val="en-CA"/>
        </w:rPr>
        <w:t>، وهما أمران حاسمان لتحقيق أهداف التنمية المستدامة</w:t>
      </w:r>
      <w:r w:rsidRPr="009B76B8">
        <w:rPr>
          <w:sz w:val="26"/>
          <w:szCs w:val="26"/>
          <w:lang w:val="en-CA"/>
        </w:rPr>
        <w:t>.</w:t>
      </w:r>
    </w:p>
    <w:p w14:paraId="54AB821A" w14:textId="77777777" w:rsidR="00A60C9E" w:rsidRPr="009B76B8" w:rsidRDefault="008C0E4F" w:rsidP="00A60C9E">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lastRenderedPageBreak/>
        <w:t>وفي هذا السياق</w:t>
      </w:r>
      <w:r w:rsidR="00A60C9E" w:rsidRPr="009B76B8">
        <w:rPr>
          <w:sz w:val="26"/>
          <w:szCs w:val="26"/>
          <w:rtl/>
          <w:lang w:val="en-CA"/>
        </w:rPr>
        <w:t xml:space="preserve">، سيكون تنفيذ السياسة التشغيلية لتعميم مراعاة المنظور الجنساني مسؤولية مشتركة مع اللجنة التنفيذية وأمانة الصندوق متعدد الأطراف والوكالات الثنائية والمنفذة ووحدات الأوزون الوطنية لبلدان المادة </w:t>
      </w:r>
      <w:r w:rsidR="00A60C9E" w:rsidRPr="009B76B8">
        <w:rPr>
          <w:sz w:val="26"/>
          <w:szCs w:val="26"/>
          <w:lang w:val="en-CA"/>
        </w:rPr>
        <w:t xml:space="preserve">5 </w:t>
      </w:r>
      <w:r w:rsidR="00A60C9E" w:rsidRPr="009B76B8">
        <w:rPr>
          <w:sz w:val="26"/>
          <w:szCs w:val="26"/>
          <w:rtl/>
          <w:lang w:val="en-CA"/>
        </w:rPr>
        <w:t>، على النحو المنصوص عليه في السياسة</w:t>
      </w:r>
      <w:r w:rsidR="00A60C9E" w:rsidRPr="009B76B8">
        <w:rPr>
          <w:sz w:val="26"/>
          <w:szCs w:val="26"/>
          <w:lang w:val="en-CA"/>
        </w:rPr>
        <w:t>.</w:t>
      </w:r>
    </w:p>
    <w:p w14:paraId="54AB821B" w14:textId="77777777" w:rsidR="00A60C9E" w:rsidRPr="009B76B8" w:rsidRDefault="007C1796" w:rsidP="00A60C9E">
      <w:pPr>
        <w:keepNext/>
        <w:bidi/>
        <w:spacing w:after="240"/>
        <w:rPr>
          <w:b/>
          <w:bCs/>
          <w:sz w:val="26"/>
          <w:szCs w:val="26"/>
          <w:rtl/>
        </w:rPr>
      </w:pPr>
      <w:r w:rsidRPr="009B76B8">
        <w:rPr>
          <w:b/>
          <w:bCs/>
          <w:sz w:val="26"/>
          <w:szCs w:val="26"/>
          <w:rtl/>
        </w:rPr>
        <w:t>2-</w:t>
      </w:r>
      <w:r w:rsidR="00A60C9E" w:rsidRPr="009B76B8">
        <w:rPr>
          <w:b/>
          <w:bCs/>
          <w:sz w:val="26"/>
          <w:szCs w:val="26"/>
          <w:rtl/>
        </w:rPr>
        <w:tab/>
        <w:t xml:space="preserve">دمج سياسة تعميم </w:t>
      </w:r>
      <w:r w:rsidR="00A22232" w:rsidRPr="009B76B8">
        <w:rPr>
          <w:b/>
          <w:bCs/>
          <w:sz w:val="26"/>
          <w:szCs w:val="26"/>
          <w:rtl/>
        </w:rPr>
        <w:t>مراعاة المنظور الجنساني في المشرو</w:t>
      </w:r>
      <w:r w:rsidR="00A60C9E" w:rsidRPr="009B76B8">
        <w:rPr>
          <w:b/>
          <w:bCs/>
          <w:sz w:val="26"/>
          <w:szCs w:val="26"/>
          <w:rtl/>
        </w:rPr>
        <w:t>ع</w:t>
      </w:r>
      <w:r w:rsidR="00A22232" w:rsidRPr="009B76B8">
        <w:rPr>
          <w:b/>
          <w:bCs/>
          <w:sz w:val="26"/>
          <w:szCs w:val="26"/>
          <w:rtl/>
        </w:rPr>
        <w:t>ات</w:t>
      </w:r>
      <w:r w:rsidR="00A60C9E" w:rsidRPr="009B76B8">
        <w:rPr>
          <w:b/>
          <w:bCs/>
          <w:sz w:val="26"/>
          <w:szCs w:val="26"/>
          <w:rtl/>
        </w:rPr>
        <w:t xml:space="preserve"> التي يدعمها الصندوق</w:t>
      </w:r>
    </w:p>
    <w:p w14:paraId="54AB821C" w14:textId="77777777" w:rsidR="00A60C9E" w:rsidRPr="009B76B8" w:rsidRDefault="008603BB" w:rsidP="00927CF0">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t xml:space="preserve">استخدم </w:t>
      </w:r>
      <w:r w:rsidR="00A60C9E" w:rsidRPr="009B76B8">
        <w:rPr>
          <w:sz w:val="26"/>
          <w:szCs w:val="26"/>
          <w:rtl/>
          <w:lang w:val="en-CA"/>
        </w:rPr>
        <w:t>التقري</w:t>
      </w:r>
      <w:r w:rsidRPr="009B76B8">
        <w:rPr>
          <w:sz w:val="26"/>
          <w:szCs w:val="26"/>
          <w:rtl/>
          <w:lang w:val="en-CA"/>
        </w:rPr>
        <w:t>ر</w:t>
      </w:r>
      <w:r w:rsidRPr="009B76B8">
        <w:rPr>
          <w:rStyle w:val="FootnoteReference"/>
          <w:sz w:val="26"/>
          <w:szCs w:val="26"/>
          <w:rtl/>
          <w:lang w:val="en-CA"/>
        </w:rPr>
        <w:footnoteReference w:id="6"/>
      </w:r>
      <w:r w:rsidR="00A60C9E" w:rsidRPr="009B76B8">
        <w:rPr>
          <w:sz w:val="26"/>
          <w:szCs w:val="26"/>
          <w:vertAlign w:val="superscript"/>
          <w:lang w:val="en-CA"/>
        </w:rPr>
        <w:t xml:space="preserve"> </w:t>
      </w:r>
      <w:r w:rsidR="00A60C9E" w:rsidRPr="009B76B8">
        <w:rPr>
          <w:sz w:val="26"/>
          <w:szCs w:val="26"/>
          <w:rtl/>
          <w:lang w:val="en-CA"/>
        </w:rPr>
        <w:t xml:space="preserve">كمرجع لسياسة تعميم مراعاة المنظور الجنساني </w:t>
      </w:r>
      <w:r w:rsidR="00927CF0" w:rsidRPr="009B76B8">
        <w:rPr>
          <w:sz w:val="26"/>
          <w:szCs w:val="26"/>
          <w:rtl/>
          <w:lang w:val="en-CA"/>
        </w:rPr>
        <w:t>للصندوق المتعدد الأطراف</w:t>
      </w:r>
      <w:r w:rsidR="00A60C9E" w:rsidRPr="009B76B8">
        <w:rPr>
          <w:sz w:val="26"/>
          <w:szCs w:val="26"/>
          <w:rtl/>
          <w:lang w:val="en-CA"/>
        </w:rPr>
        <w:t>، وقدمت إجراءات مفصلة ومجالات الأول</w:t>
      </w:r>
      <w:r w:rsidR="00927CF0" w:rsidRPr="009B76B8">
        <w:rPr>
          <w:sz w:val="26"/>
          <w:szCs w:val="26"/>
          <w:rtl/>
          <w:lang w:val="en-CA"/>
        </w:rPr>
        <w:t>وية الأساسية وقوائم المراجعة و</w:t>
      </w:r>
      <w:r w:rsidR="00A60C9E" w:rsidRPr="009B76B8">
        <w:rPr>
          <w:sz w:val="26"/>
          <w:szCs w:val="26"/>
          <w:rtl/>
          <w:lang w:val="en-CA"/>
        </w:rPr>
        <w:t>مؤشرات لتحديد مجالات العمل الرئيسية</w:t>
      </w:r>
      <w:r w:rsidR="00927CF0" w:rsidRPr="009B76B8">
        <w:rPr>
          <w:sz w:val="26"/>
          <w:szCs w:val="26"/>
          <w:rtl/>
          <w:lang w:val="en-CA"/>
        </w:rPr>
        <w:t>.</w:t>
      </w:r>
      <w:r w:rsidR="00A60C9E" w:rsidRPr="009B76B8">
        <w:rPr>
          <w:sz w:val="26"/>
          <w:szCs w:val="26"/>
          <w:lang w:val="en-CA"/>
        </w:rPr>
        <w:t xml:space="preserve"> </w:t>
      </w:r>
      <w:r w:rsidR="00A60C9E" w:rsidRPr="009B76B8">
        <w:rPr>
          <w:sz w:val="26"/>
          <w:szCs w:val="26"/>
          <w:rtl/>
          <w:lang w:val="en-CA"/>
        </w:rPr>
        <w:t xml:space="preserve">وكما يتضح من استعراض تنفيذ السياسة التشغيلية لتعميم مراعاة المنظور الجنساني الذي </w:t>
      </w:r>
      <w:r w:rsidR="00927CF0" w:rsidRPr="009B76B8">
        <w:rPr>
          <w:sz w:val="26"/>
          <w:szCs w:val="26"/>
          <w:rtl/>
          <w:lang w:val="en-CA"/>
        </w:rPr>
        <w:t>قدم</w:t>
      </w:r>
      <w:r w:rsidR="00A60C9E" w:rsidRPr="009B76B8">
        <w:rPr>
          <w:sz w:val="26"/>
          <w:szCs w:val="26"/>
          <w:rtl/>
          <w:lang w:val="en-CA"/>
        </w:rPr>
        <w:t xml:space="preserve"> في الاجتماع التسعين</w:t>
      </w:r>
      <w:r w:rsidR="00927CF0" w:rsidRPr="009B76B8">
        <w:rPr>
          <w:sz w:val="26"/>
          <w:szCs w:val="26"/>
          <w:rtl/>
          <w:lang w:val="en-CA"/>
        </w:rPr>
        <w:t>،</w:t>
      </w:r>
      <w:r w:rsidR="00A60C9E" w:rsidRPr="009B76B8">
        <w:rPr>
          <w:sz w:val="26"/>
          <w:szCs w:val="26"/>
          <w:rtl/>
          <w:lang w:val="en-CA"/>
        </w:rPr>
        <w:t xml:space="preserve"> </w:t>
      </w:r>
      <w:r w:rsidR="00A60C9E" w:rsidRPr="009B76B8">
        <w:rPr>
          <w:sz w:val="26"/>
          <w:szCs w:val="26"/>
          <w:vertAlign w:val="superscript"/>
          <w:rtl/>
          <w:lang w:val="en-CA"/>
        </w:rPr>
        <w:t xml:space="preserve"> </w:t>
      </w:r>
      <w:r w:rsidR="00927CF0" w:rsidRPr="009B76B8">
        <w:rPr>
          <w:sz w:val="26"/>
          <w:szCs w:val="26"/>
          <w:rtl/>
          <w:lang w:val="en-CA"/>
        </w:rPr>
        <w:t xml:space="preserve">استخدمت الوكالات المنفذة والبلدان </w:t>
      </w:r>
      <w:r w:rsidR="00A60C9E" w:rsidRPr="009B76B8">
        <w:rPr>
          <w:sz w:val="26"/>
          <w:szCs w:val="26"/>
          <w:rtl/>
          <w:lang w:val="en-CA"/>
        </w:rPr>
        <w:t>هذه الموار</w:t>
      </w:r>
      <w:r w:rsidR="00927CF0" w:rsidRPr="009B76B8">
        <w:rPr>
          <w:sz w:val="26"/>
          <w:szCs w:val="26"/>
          <w:rtl/>
          <w:lang w:val="en-CA"/>
        </w:rPr>
        <w:t>د</w:t>
      </w:r>
      <w:r w:rsidR="00A60C9E" w:rsidRPr="009B76B8">
        <w:rPr>
          <w:sz w:val="26"/>
          <w:szCs w:val="26"/>
          <w:rtl/>
          <w:lang w:val="en-CA"/>
        </w:rPr>
        <w:t xml:space="preserve">، </w:t>
      </w:r>
      <w:r w:rsidR="00927CF0" w:rsidRPr="009B76B8">
        <w:rPr>
          <w:sz w:val="26"/>
          <w:szCs w:val="26"/>
          <w:rtl/>
          <w:lang w:val="en-CA"/>
        </w:rPr>
        <w:t>رغم عدم اعتمادها رسميًا</w:t>
      </w:r>
      <w:r w:rsidR="00A60C9E" w:rsidRPr="009B76B8">
        <w:rPr>
          <w:sz w:val="26"/>
          <w:szCs w:val="26"/>
          <w:rtl/>
          <w:lang w:val="en-CA"/>
        </w:rPr>
        <w:t>، لإدم</w:t>
      </w:r>
      <w:r w:rsidR="00927CF0" w:rsidRPr="009B76B8">
        <w:rPr>
          <w:sz w:val="26"/>
          <w:szCs w:val="26"/>
          <w:rtl/>
          <w:lang w:val="en-CA"/>
        </w:rPr>
        <w:t>اج الاعتبارات الجنسانية في المشرو</w:t>
      </w:r>
      <w:r w:rsidR="00A60C9E" w:rsidRPr="009B76B8">
        <w:rPr>
          <w:sz w:val="26"/>
          <w:szCs w:val="26"/>
          <w:rtl/>
          <w:lang w:val="en-CA"/>
        </w:rPr>
        <w:t>ع</w:t>
      </w:r>
      <w:r w:rsidR="00927CF0" w:rsidRPr="009B76B8">
        <w:rPr>
          <w:sz w:val="26"/>
          <w:szCs w:val="26"/>
          <w:rtl/>
          <w:lang w:val="en-CA"/>
        </w:rPr>
        <w:t>ات</w:t>
      </w:r>
      <w:r w:rsidR="00A60C9E" w:rsidRPr="009B76B8">
        <w:rPr>
          <w:sz w:val="26"/>
          <w:szCs w:val="26"/>
          <w:rtl/>
          <w:lang w:val="en-CA"/>
        </w:rPr>
        <w:t xml:space="preserve"> التي يدعمها الصندوق</w:t>
      </w:r>
      <w:r w:rsidR="00927CF0" w:rsidRPr="009B76B8">
        <w:rPr>
          <w:sz w:val="26"/>
          <w:szCs w:val="26"/>
          <w:rtl/>
          <w:lang w:val="en-CA"/>
        </w:rPr>
        <w:t>.</w:t>
      </w:r>
      <w:r w:rsidR="00927CF0" w:rsidRPr="009B76B8">
        <w:rPr>
          <w:sz w:val="26"/>
          <w:szCs w:val="26"/>
          <w:lang w:val="en-CA"/>
        </w:rPr>
        <w:t>,</w:t>
      </w:r>
      <w:r w:rsidR="00A60C9E" w:rsidRPr="009B76B8">
        <w:rPr>
          <w:sz w:val="26"/>
          <w:szCs w:val="26"/>
          <w:lang w:val="en-CA"/>
        </w:rPr>
        <w:t xml:space="preserve"> </w:t>
      </w:r>
      <w:r w:rsidR="00A60C9E" w:rsidRPr="009B76B8">
        <w:rPr>
          <w:sz w:val="26"/>
          <w:szCs w:val="26"/>
          <w:vertAlign w:val="superscript"/>
          <w:lang w:val="en-CA"/>
        </w:rPr>
        <w:footnoteReference w:id="7"/>
      </w:r>
      <w:r w:rsidR="00A60C9E" w:rsidRPr="009B76B8">
        <w:rPr>
          <w:sz w:val="26"/>
          <w:szCs w:val="26"/>
          <w:rtl/>
          <w:lang w:val="en-CA"/>
        </w:rPr>
        <w:t>يقترح هذا التقرير سبل تنفيذ السياسة الج</w:t>
      </w:r>
      <w:r w:rsidR="00927CF0" w:rsidRPr="009B76B8">
        <w:rPr>
          <w:sz w:val="26"/>
          <w:szCs w:val="26"/>
          <w:rtl/>
          <w:lang w:val="en-CA"/>
        </w:rPr>
        <w:t>نسانية بشكل أكثر منهجية في المشرو</w:t>
      </w:r>
      <w:r w:rsidR="00A60C9E" w:rsidRPr="009B76B8">
        <w:rPr>
          <w:sz w:val="26"/>
          <w:szCs w:val="26"/>
          <w:rtl/>
          <w:lang w:val="en-CA"/>
        </w:rPr>
        <w:t>ع</w:t>
      </w:r>
      <w:r w:rsidR="00927CF0" w:rsidRPr="009B76B8">
        <w:rPr>
          <w:sz w:val="26"/>
          <w:szCs w:val="26"/>
          <w:rtl/>
          <w:lang w:val="en-CA"/>
        </w:rPr>
        <w:t>ات</w:t>
      </w:r>
      <w:r w:rsidR="00A60C9E" w:rsidRPr="009B76B8">
        <w:rPr>
          <w:sz w:val="26"/>
          <w:szCs w:val="26"/>
          <w:rtl/>
          <w:lang w:val="en-CA"/>
        </w:rPr>
        <w:t xml:space="preserve"> </w:t>
      </w:r>
      <w:r w:rsidR="00927CF0" w:rsidRPr="009B76B8">
        <w:rPr>
          <w:sz w:val="26"/>
          <w:szCs w:val="26"/>
          <w:rtl/>
          <w:lang w:val="en-CA"/>
        </w:rPr>
        <w:t>المدعومة من</w:t>
      </w:r>
      <w:r w:rsidR="00A60C9E" w:rsidRPr="009B76B8">
        <w:rPr>
          <w:sz w:val="26"/>
          <w:szCs w:val="26"/>
          <w:rtl/>
          <w:lang w:val="en-CA"/>
        </w:rPr>
        <w:t xml:space="preserve"> الصندوق </w:t>
      </w:r>
      <w:r w:rsidR="00927CF0" w:rsidRPr="009B76B8">
        <w:rPr>
          <w:sz w:val="26"/>
          <w:szCs w:val="26"/>
          <w:rtl/>
          <w:lang w:val="en-CA"/>
        </w:rPr>
        <w:t>عن طريق</w:t>
      </w:r>
      <w:r w:rsidR="00A60C9E" w:rsidRPr="009B76B8">
        <w:rPr>
          <w:sz w:val="26"/>
          <w:szCs w:val="26"/>
          <w:rtl/>
          <w:lang w:val="en-CA"/>
        </w:rPr>
        <w:t xml:space="preserve"> تحديد احتياجات </w:t>
      </w:r>
      <w:r w:rsidR="00927CF0" w:rsidRPr="009B76B8">
        <w:rPr>
          <w:sz w:val="26"/>
          <w:szCs w:val="26"/>
          <w:rtl/>
          <w:lang w:val="en-CA"/>
        </w:rPr>
        <w:t>وأهداف وتدابير نجاح المشرو</w:t>
      </w:r>
      <w:r w:rsidR="00A60C9E" w:rsidRPr="009B76B8">
        <w:rPr>
          <w:sz w:val="26"/>
          <w:szCs w:val="26"/>
          <w:rtl/>
          <w:lang w:val="en-CA"/>
        </w:rPr>
        <w:t>ع</w:t>
      </w:r>
      <w:r w:rsidR="00927CF0" w:rsidRPr="009B76B8">
        <w:rPr>
          <w:sz w:val="26"/>
          <w:szCs w:val="26"/>
          <w:rtl/>
          <w:lang w:val="en-CA"/>
        </w:rPr>
        <w:t>ات</w:t>
      </w:r>
      <w:r w:rsidR="00A60C9E" w:rsidRPr="009B76B8">
        <w:rPr>
          <w:sz w:val="26"/>
          <w:szCs w:val="26"/>
          <w:rtl/>
          <w:lang w:val="en-CA"/>
        </w:rPr>
        <w:t xml:space="preserve"> وفقًا لمجالات العمل الرئيسية التي </w:t>
      </w:r>
      <w:r w:rsidR="00927CF0" w:rsidRPr="009B76B8">
        <w:rPr>
          <w:sz w:val="26"/>
          <w:szCs w:val="26"/>
          <w:rtl/>
          <w:lang w:val="en-CA"/>
        </w:rPr>
        <w:t>توضيحها</w:t>
      </w:r>
      <w:r w:rsidR="00A60C9E" w:rsidRPr="009B76B8">
        <w:rPr>
          <w:sz w:val="26"/>
          <w:szCs w:val="26"/>
          <w:rtl/>
          <w:lang w:val="en-CA"/>
        </w:rPr>
        <w:t xml:space="preserve"> في سياسة الصندوق لتعميم مراعاة المنظور الجنساني</w:t>
      </w:r>
      <w:r w:rsidR="00A60C9E" w:rsidRPr="009B76B8">
        <w:rPr>
          <w:sz w:val="26"/>
          <w:szCs w:val="26"/>
          <w:lang w:val="en-CA"/>
        </w:rPr>
        <w:t>.</w:t>
      </w:r>
    </w:p>
    <w:p w14:paraId="54AB821D" w14:textId="77777777" w:rsidR="00A60C9E" w:rsidRPr="009B76B8" w:rsidRDefault="00A60C9E" w:rsidP="00BF47A7">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t>تحدد الأقسام الفرعية التالية مجموعة من المتطلبات لتعميم مراعاة المنظور الجنساني خلال مراحل دورة مشروع</w:t>
      </w:r>
      <w:r w:rsidR="0007439B" w:rsidRPr="009B76B8">
        <w:rPr>
          <w:sz w:val="26"/>
          <w:szCs w:val="26"/>
          <w:rtl/>
          <w:lang w:val="en-CA"/>
        </w:rPr>
        <w:t>ات الصندوق</w:t>
      </w:r>
      <w:r w:rsidRPr="009B76B8">
        <w:rPr>
          <w:sz w:val="26"/>
          <w:szCs w:val="26"/>
          <w:rtl/>
          <w:lang w:val="en-CA"/>
        </w:rPr>
        <w:t xml:space="preserve">، من </w:t>
      </w:r>
      <w:bookmarkStart w:id="1" w:name="_Hlk133935797"/>
      <w:r w:rsidRPr="009B76B8">
        <w:rPr>
          <w:sz w:val="26"/>
          <w:szCs w:val="26"/>
          <w:rtl/>
          <w:lang w:val="en-CA"/>
        </w:rPr>
        <w:t xml:space="preserve">تصور المشروع إلى الإعداد </w:t>
      </w:r>
      <w:bookmarkEnd w:id="1"/>
      <w:r w:rsidRPr="009B76B8">
        <w:rPr>
          <w:sz w:val="26"/>
          <w:szCs w:val="26"/>
          <w:rtl/>
          <w:lang w:val="en-CA"/>
        </w:rPr>
        <w:t xml:space="preserve">والتصميم </w:t>
      </w:r>
      <w:r w:rsidR="0007439B" w:rsidRPr="009B76B8">
        <w:rPr>
          <w:sz w:val="26"/>
          <w:szCs w:val="26"/>
          <w:rtl/>
          <w:lang w:val="en-CA"/>
        </w:rPr>
        <w:t>والمقترح</w:t>
      </w:r>
      <w:r w:rsidRPr="009B76B8">
        <w:rPr>
          <w:sz w:val="26"/>
          <w:szCs w:val="26"/>
          <w:rtl/>
          <w:lang w:val="en-CA"/>
        </w:rPr>
        <w:t xml:space="preserve"> والتنفيذ والرصد وإعداد التقارير والتقييم</w:t>
      </w:r>
      <w:r w:rsidR="0007439B" w:rsidRPr="009B76B8">
        <w:rPr>
          <w:sz w:val="26"/>
          <w:szCs w:val="26"/>
          <w:rtl/>
          <w:lang w:val="en-CA"/>
        </w:rPr>
        <w:t>.</w:t>
      </w:r>
      <w:r w:rsidRPr="009B76B8">
        <w:rPr>
          <w:sz w:val="26"/>
          <w:szCs w:val="26"/>
          <w:lang w:val="en-CA"/>
        </w:rPr>
        <w:t xml:space="preserve"> </w:t>
      </w:r>
      <w:r w:rsidR="0007439B" w:rsidRPr="009B76B8">
        <w:rPr>
          <w:sz w:val="26"/>
          <w:szCs w:val="26"/>
          <w:rtl/>
          <w:lang w:val="en-CA"/>
        </w:rPr>
        <w:t>وتصف الأقسام الفرعية خطوات ونقاط الدخول و</w:t>
      </w:r>
      <w:r w:rsidRPr="009B76B8">
        <w:rPr>
          <w:sz w:val="26"/>
          <w:szCs w:val="26"/>
          <w:rtl/>
          <w:lang w:val="en-CA"/>
        </w:rPr>
        <w:t xml:space="preserve">اعتبارات </w:t>
      </w:r>
      <w:r w:rsidR="0007439B" w:rsidRPr="009B76B8">
        <w:rPr>
          <w:sz w:val="26"/>
          <w:szCs w:val="26"/>
          <w:rtl/>
          <w:lang w:val="en-CA"/>
        </w:rPr>
        <w:t>لكل مرحلة من مراحل دورة المشروع</w:t>
      </w:r>
      <w:r w:rsidRPr="009B76B8">
        <w:rPr>
          <w:sz w:val="26"/>
          <w:szCs w:val="26"/>
          <w:rtl/>
          <w:lang w:val="en-CA"/>
        </w:rPr>
        <w:t>، إلى جانب قوائم المراجعة لضمان الاستجابة الجنسانية للأنشطة الممولة</w:t>
      </w:r>
      <w:r w:rsidR="00BF47A7" w:rsidRPr="009B76B8">
        <w:rPr>
          <w:sz w:val="26"/>
          <w:szCs w:val="26"/>
          <w:rtl/>
          <w:lang w:val="en-CA"/>
        </w:rPr>
        <w:t>.</w:t>
      </w:r>
      <w:r w:rsidRPr="009B76B8">
        <w:rPr>
          <w:sz w:val="26"/>
          <w:szCs w:val="26"/>
          <w:lang w:val="en-CA"/>
        </w:rPr>
        <w:t xml:space="preserve"> </w:t>
      </w:r>
      <w:r w:rsidR="00BF47A7" w:rsidRPr="009B76B8">
        <w:rPr>
          <w:sz w:val="26"/>
          <w:szCs w:val="26"/>
          <w:rtl/>
          <w:lang w:val="en-CA"/>
        </w:rPr>
        <w:t>و</w:t>
      </w:r>
      <w:r w:rsidRPr="009B76B8">
        <w:rPr>
          <w:sz w:val="26"/>
          <w:szCs w:val="26"/>
          <w:rtl/>
          <w:lang w:val="en-CA"/>
        </w:rPr>
        <w:t>يتم تقديم هذه المتطلبات مع الإدراك الكامل للتحديات التي تواجه التنفيذ الكامل للسياسة</w:t>
      </w:r>
      <w:r w:rsidRPr="009B76B8">
        <w:rPr>
          <w:sz w:val="26"/>
          <w:szCs w:val="26"/>
          <w:lang w:val="en-CA"/>
        </w:rPr>
        <w:t>.</w:t>
      </w:r>
    </w:p>
    <w:p w14:paraId="54AB821E" w14:textId="77777777" w:rsidR="00A60C9E" w:rsidRPr="009B76B8" w:rsidRDefault="00A60C9E" w:rsidP="004D1ACF">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t>يجري حاليًا تنفيذ الأنشطة المتعلقة</w:t>
      </w:r>
      <w:r w:rsidR="004D1ACF" w:rsidRPr="009B76B8">
        <w:rPr>
          <w:sz w:val="26"/>
          <w:szCs w:val="26"/>
          <w:rtl/>
          <w:lang w:val="en-CA"/>
        </w:rPr>
        <w:t xml:space="preserve"> بالمساواة بين الجنسين</w:t>
      </w:r>
      <w:r w:rsidRPr="009B76B8">
        <w:rPr>
          <w:sz w:val="26"/>
          <w:szCs w:val="26"/>
          <w:rtl/>
          <w:lang w:val="en-CA"/>
        </w:rPr>
        <w:t xml:space="preserve"> </w:t>
      </w:r>
      <w:r w:rsidR="004D1ACF" w:rsidRPr="009B76B8">
        <w:rPr>
          <w:sz w:val="26"/>
          <w:szCs w:val="26"/>
          <w:rtl/>
          <w:lang w:val="en-CA"/>
        </w:rPr>
        <w:t>كجزء من الخطط الوطنية لكل بلد</w:t>
      </w:r>
      <w:r w:rsidRPr="009B76B8">
        <w:rPr>
          <w:sz w:val="26"/>
          <w:szCs w:val="26"/>
          <w:rtl/>
          <w:lang w:val="en-CA"/>
        </w:rPr>
        <w:t xml:space="preserve">، وبدأت بعض البلدان أنشطة محددة لتعميم مراعاة المنظور الجنساني </w:t>
      </w:r>
      <w:r w:rsidR="004D1ACF" w:rsidRPr="009B76B8">
        <w:rPr>
          <w:sz w:val="26"/>
          <w:szCs w:val="26"/>
          <w:rtl/>
          <w:lang w:val="en-CA"/>
        </w:rPr>
        <w:t>ممولة</w:t>
      </w:r>
      <w:r w:rsidRPr="009B76B8">
        <w:rPr>
          <w:sz w:val="26"/>
          <w:szCs w:val="26"/>
          <w:rtl/>
          <w:lang w:val="en-CA"/>
        </w:rPr>
        <w:t xml:space="preserve"> كجزء من تمويلها المؤهل لخطط إدارة </w:t>
      </w:r>
      <w:r w:rsidR="004D1ACF" w:rsidRPr="009B76B8">
        <w:rPr>
          <w:sz w:val="26"/>
          <w:szCs w:val="26"/>
          <w:rtl/>
          <w:lang w:val="en-CA"/>
        </w:rPr>
        <w:t>إزالة المواد الهيدروكلوروفلوروكربونية</w:t>
      </w:r>
      <w:r w:rsidRPr="009B76B8">
        <w:rPr>
          <w:sz w:val="26"/>
          <w:szCs w:val="26"/>
          <w:rtl/>
          <w:lang w:val="en-CA"/>
        </w:rPr>
        <w:t xml:space="preserve">، ولكن هناك </w:t>
      </w:r>
      <w:r w:rsidR="004D1ACF" w:rsidRPr="009B76B8">
        <w:rPr>
          <w:sz w:val="26"/>
          <w:szCs w:val="26"/>
          <w:rtl/>
          <w:lang w:val="en-CA"/>
        </w:rPr>
        <w:t>عوائق</w:t>
      </w:r>
      <w:r w:rsidRPr="009B76B8">
        <w:rPr>
          <w:sz w:val="26"/>
          <w:szCs w:val="26"/>
          <w:rtl/>
          <w:lang w:val="en-CA"/>
        </w:rPr>
        <w:t xml:space="preserve"> تحول دون الإدماج الكامل ل</w:t>
      </w:r>
      <w:r w:rsidR="004D1ACF" w:rsidRPr="009B76B8">
        <w:rPr>
          <w:sz w:val="26"/>
          <w:szCs w:val="26"/>
          <w:rtl/>
          <w:lang w:val="en-CA"/>
        </w:rPr>
        <w:t>ل</w:t>
      </w:r>
      <w:r w:rsidRPr="009B76B8">
        <w:rPr>
          <w:sz w:val="26"/>
          <w:szCs w:val="26"/>
          <w:rtl/>
          <w:lang w:val="en-CA"/>
        </w:rPr>
        <w:t xml:space="preserve">سياسة </w:t>
      </w:r>
      <w:r w:rsidR="004D1ACF" w:rsidRPr="009B76B8">
        <w:rPr>
          <w:sz w:val="26"/>
          <w:szCs w:val="26"/>
          <w:rtl/>
          <w:lang w:val="en-CA"/>
        </w:rPr>
        <w:t>الجنسانية.</w:t>
      </w:r>
      <w:r w:rsidRPr="009B76B8">
        <w:rPr>
          <w:sz w:val="26"/>
          <w:szCs w:val="26"/>
          <w:lang w:val="en-CA"/>
        </w:rPr>
        <w:t xml:space="preserve"> </w:t>
      </w:r>
      <w:r w:rsidR="004D1ACF" w:rsidRPr="009B76B8">
        <w:rPr>
          <w:sz w:val="26"/>
          <w:szCs w:val="26"/>
          <w:rtl/>
          <w:lang w:val="en-CA"/>
        </w:rPr>
        <w:t>و</w:t>
      </w:r>
      <w:r w:rsidRPr="009B76B8">
        <w:rPr>
          <w:sz w:val="26"/>
          <w:szCs w:val="26"/>
          <w:rtl/>
          <w:lang w:val="en-CA"/>
        </w:rPr>
        <w:t>ساع</w:t>
      </w:r>
      <w:r w:rsidR="004D1ACF" w:rsidRPr="009B76B8">
        <w:rPr>
          <w:sz w:val="26"/>
          <w:szCs w:val="26"/>
          <w:rtl/>
          <w:lang w:val="en-CA"/>
        </w:rPr>
        <w:t>دت التقارير الواردة من هذه المشرو</w:t>
      </w:r>
      <w:r w:rsidRPr="009B76B8">
        <w:rPr>
          <w:sz w:val="26"/>
          <w:szCs w:val="26"/>
          <w:rtl/>
          <w:lang w:val="en-CA"/>
        </w:rPr>
        <w:t>ع</w:t>
      </w:r>
      <w:r w:rsidR="004D1ACF" w:rsidRPr="009B76B8">
        <w:rPr>
          <w:sz w:val="26"/>
          <w:szCs w:val="26"/>
          <w:rtl/>
          <w:lang w:val="en-CA"/>
        </w:rPr>
        <w:t>ات</w:t>
      </w:r>
      <w:r w:rsidRPr="009B76B8">
        <w:rPr>
          <w:sz w:val="26"/>
          <w:szCs w:val="26"/>
          <w:rtl/>
          <w:lang w:val="en-CA"/>
        </w:rPr>
        <w:t xml:space="preserve"> الوكالات والبلدان على فهم هذه الصعوبات وسمحت للجنة التنفيذية بالتعرف على التحديات مثل نقص الموارد والقدرات</w:t>
      </w:r>
      <w:r w:rsidRPr="009B76B8">
        <w:rPr>
          <w:sz w:val="26"/>
          <w:szCs w:val="26"/>
          <w:lang w:val="en-CA"/>
        </w:rPr>
        <w:t>.</w:t>
      </w:r>
    </w:p>
    <w:p w14:paraId="54AB821F" w14:textId="77777777" w:rsidR="00A60C9E" w:rsidRPr="009B76B8" w:rsidRDefault="00A60C9E" w:rsidP="00C071E2">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t>في سياق تطوير سياسة ا</w:t>
      </w:r>
      <w:r w:rsidR="00C071E2" w:rsidRPr="009B76B8">
        <w:rPr>
          <w:sz w:val="26"/>
          <w:szCs w:val="26"/>
          <w:rtl/>
          <w:lang w:val="en-CA"/>
        </w:rPr>
        <w:t>لصندوق</w:t>
      </w:r>
      <w:r w:rsidRPr="009B76B8">
        <w:rPr>
          <w:sz w:val="26"/>
          <w:szCs w:val="26"/>
          <w:rtl/>
          <w:lang w:val="en-CA"/>
        </w:rPr>
        <w:t xml:space="preserve">، كان </w:t>
      </w:r>
      <w:r w:rsidR="00C071E2" w:rsidRPr="009B76B8">
        <w:rPr>
          <w:sz w:val="26"/>
          <w:szCs w:val="26"/>
          <w:rtl/>
          <w:lang w:val="en-CA"/>
        </w:rPr>
        <w:t>من المفترض أن كل وكالة منفذة لديها سياستها</w:t>
      </w:r>
      <w:r w:rsidRPr="009B76B8">
        <w:rPr>
          <w:sz w:val="26"/>
          <w:szCs w:val="26"/>
          <w:rtl/>
          <w:lang w:val="en-CA"/>
        </w:rPr>
        <w:t xml:space="preserve"> </w:t>
      </w:r>
      <w:r w:rsidR="00C071E2" w:rsidRPr="009B76B8">
        <w:rPr>
          <w:sz w:val="26"/>
          <w:szCs w:val="26"/>
          <w:rtl/>
          <w:lang w:val="en-CA"/>
        </w:rPr>
        <w:t>ال</w:t>
      </w:r>
      <w:r w:rsidRPr="009B76B8">
        <w:rPr>
          <w:sz w:val="26"/>
          <w:szCs w:val="26"/>
          <w:rtl/>
          <w:lang w:val="en-CA"/>
        </w:rPr>
        <w:t xml:space="preserve">جنسانية </w:t>
      </w:r>
      <w:r w:rsidR="00C071E2" w:rsidRPr="009B76B8">
        <w:rPr>
          <w:sz w:val="26"/>
          <w:szCs w:val="26"/>
          <w:rtl/>
          <w:lang w:val="en-CA"/>
        </w:rPr>
        <w:t>ال</w:t>
      </w:r>
      <w:r w:rsidRPr="009B76B8">
        <w:rPr>
          <w:sz w:val="26"/>
          <w:szCs w:val="26"/>
          <w:rtl/>
          <w:lang w:val="en-CA"/>
        </w:rPr>
        <w:t>خاصة بها وأنها تط</w:t>
      </w:r>
      <w:r w:rsidR="00C071E2" w:rsidRPr="009B76B8">
        <w:rPr>
          <w:sz w:val="26"/>
          <w:szCs w:val="26"/>
          <w:rtl/>
          <w:lang w:val="en-CA"/>
        </w:rPr>
        <w:t>بقها بالفعل أثناء تنفيذ المشروع</w:t>
      </w:r>
      <w:r w:rsidRPr="009B76B8">
        <w:rPr>
          <w:sz w:val="26"/>
          <w:szCs w:val="26"/>
          <w:rtl/>
          <w:lang w:val="en-CA"/>
        </w:rPr>
        <w:t xml:space="preserve">؛ يمكن </w:t>
      </w:r>
      <w:r w:rsidR="00C071E2" w:rsidRPr="009B76B8">
        <w:rPr>
          <w:sz w:val="26"/>
          <w:szCs w:val="26"/>
          <w:rtl/>
          <w:lang w:val="en-CA"/>
        </w:rPr>
        <w:t>استنتاج</w:t>
      </w:r>
      <w:r w:rsidRPr="009B76B8">
        <w:rPr>
          <w:sz w:val="26"/>
          <w:szCs w:val="26"/>
          <w:rtl/>
          <w:lang w:val="en-CA"/>
        </w:rPr>
        <w:t xml:space="preserve"> أن الوكالات ستتحمل المسؤولية الأولية </w:t>
      </w:r>
      <w:r w:rsidR="00C071E2" w:rsidRPr="009B76B8">
        <w:rPr>
          <w:sz w:val="26"/>
          <w:szCs w:val="26"/>
          <w:rtl/>
          <w:lang w:val="en-CA"/>
        </w:rPr>
        <w:t>ل</w:t>
      </w:r>
      <w:r w:rsidRPr="009B76B8">
        <w:rPr>
          <w:sz w:val="26"/>
          <w:szCs w:val="26"/>
          <w:rtl/>
          <w:lang w:val="en-CA"/>
        </w:rPr>
        <w:t>ضمان تنفيذ سياسات</w:t>
      </w:r>
      <w:r w:rsidR="00C071E2" w:rsidRPr="009B76B8">
        <w:rPr>
          <w:sz w:val="26"/>
          <w:szCs w:val="26"/>
          <w:rtl/>
          <w:lang w:val="en-CA"/>
        </w:rPr>
        <w:t>ها الجنسانية بشكل منهجي في المشرو</w:t>
      </w:r>
      <w:r w:rsidRPr="009B76B8">
        <w:rPr>
          <w:sz w:val="26"/>
          <w:szCs w:val="26"/>
          <w:rtl/>
          <w:lang w:val="en-CA"/>
        </w:rPr>
        <w:t>ع</w:t>
      </w:r>
      <w:r w:rsidR="00C071E2" w:rsidRPr="009B76B8">
        <w:rPr>
          <w:sz w:val="26"/>
          <w:szCs w:val="26"/>
          <w:rtl/>
          <w:lang w:val="en-CA"/>
        </w:rPr>
        <w:t>ات</w:t>
      </w:r>
      <w:r w:rsidRPr="009B76B8">
        <w:rPr>
          <w:sz w:val="26"/>
          <w:szCs w:val="26"/>
          <w:rtl/>
          <w:lang w:val="en-CA"/>
        </w:rPr>
        <w:t xml:space="preserve"> </w:t>
      </w:r>
      <w:r w:rsidR="00C071E2" w:rsidRPr="009B76B8">
        <w:rPr>
          <w:sz w:val="26"/>
          <w:szCs w:val="26"/>
          <w:rtl/>
          <w:lang w:val="en-CA"/>
        </w:rPr>
        <w:t>المدعومة من الصندوق</w:t>
      </w:r>
      <w:r w:rsidRPr="009B76B8">
        <w:rPr>
          <w:sz w:val="26"/>
          <w:szCs w:val="26"/>
          <w:rtl/>
          <w:lang w:val="en-CA"/>
        </w:rPr>
        <w:t xml:space="preserve">، </w:t>
      </w:r>
      <w:r w:rsidR="00C071E2" w:rsidRPr="009B76B8">
        <w:rPr>
          <w:sz w:val="26"/>
          <w:szCs w:val="26"/>
          <w:rtl/>
          <w:lang w:val="en-CA"/>
        </w:rPr>
        <w:t>وفقا</w:t>
      </w:r>
      <w:r w:rsidRPr="009B76B8">
        <w:rPr>
          <w:sz w:val="26"/>
          <w:szCs w:val="26"/>
          <w:rtl/>
          <w:lang w:val="en-CA"/>
        </w:rPr>
        <w:t xml:space="preserve"> </w:t>
      </w:r>
      <w:r w:rsidR="00C071E2" w:rsidRPr="009B76B8">
        <w:rPr>
          <w:sz w:val="26"/>
          <w:szCs w:val="26"/>
          <w:rtl/>
          <w:lang w:val="en-CA"/>
        </w:rPr>
        <w:t>لل</w:t>
      </w:r>
      <w:r w:rsidRPr="009B76B8">
        <w:rPr>
          <w:sz w:val="26"/>
          <w:szCs w:val="26"/>
          <w:rtl/>
          <w:lang w:val="en-CA"/>
        </w:rPr>
        <w:t xml:space="preserve">سياسة </w:t>
      </w:r>
      <w:r w:rsidR="00C071E2" w:rsidRPr="009B76B8">
        <w:rPr>
          <w:sz w:val="26"/>
          <w:szCs w:val="26"/>
          <w:rtl/>
          <w:lang w:val="en-CA"/>
        </w:rPr>
        <w:t>الجنسانية ل</w:t>
      </w:r>
      <w:r w:rsidRPr="009B76B8">
        <w:rPr>
          <w:sz w:val="26"/>
          <w:szCs w:val="26"/>
          <w:rtl/>
          <w:lang w:val="en-CA"/>
        </w:rPr>
        <w:t>لصندوق</w:t>
      </w:r>
      <w:r w:rsidRPr="009B76B8">
        <w:rPr>
          <w:sz w:val="26"/>
          <w:szCs w:val="26"/>
          <w:lang w:val="en-CA"/>
        </w:rPr>
        <w:t>.</w:t>
      </w:r>
    </w:p>
    <w:p w14:paraId="54AB8220" w14:textId="77777777" w:rsidR="00A60C9E" w:rsidRPr="009B76B8" w:rsidRDefault="00826288" w:rsidP="007C1796">
      <w:pPr>
        <w:pStyle w:val="Heading2"/>
        <w:bidi/>
        <w:rPr>
          <w:b/>
          <w:bCs/>
          <w:sz w:val="26"/>
          <w:szCs w:val="26"/>
          <w:rtl/>
        </w:rPr>
      </w:pPr>
      <w:r w:rsidRPr="009B76B8">
        <w:rPr>
          <w:b/>
          <w:bCs/>
          <w:sz w:val="26"/>
          <w:szCs w:val="26"/>
          <w:rtl/>
        </w:rPr>
        <w:t>2-1</w:t>
      </w:r>
      <w:r w:rsidR="00786E66" w:rsidRPr="009B76B8">
        <w:rPr>
          <w:b/>
          <w:bCs/>
          <w:sz w:val="26"/>
          <w:szCs w:val="26"/>
          <w:rtl/>
        </w:rPr>
        <w:tab/>
      </w:r>
      <w:r w:rsidR="00A60C9E" w:rsidRPr="009B76B8">
        <w:rPr>
          <w:b/>
          <w:bCs/>
          <w:sz w:val="26"/>
          <w:szCs w:val="26"/>
          <w:rtl/>
        </w:rPr>
        <w:t>تصور المشروع ومرحلة الإعداد</w:t>
      </w:r>
    </w:p>
    <w:p w14:paraId="54AB8221" w14:textId="77777777" w:rsidR="00A60C9E" w:rsidRPr="009B76B8" w:rsidRDefault="00826288" w:rsidP="00826288">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t>يقدم</w:t>
      </w:r>
      <w:r w:rsidR="00A60C9E" w:rsidRPr="009B76B8">
        <w:rPr>
          <w:sz w:val="26"/>
          <w:szCs w:val="26"/>
          <w:rtl/>
          <w:lang w:val="en-CA"/>
        </w:rPr>
        <w:t xml:space="preserve"> الصندوق </w:t>
      </w:r>
      <w:r w:rsidRPr="009B76B8">
        <w:rPr>
          <w:sz w:val="26"/>
          <w:szCs w:val="26"/>
          <w:rtl/>
          <w:lang w:val="en-CA"/>
        </w:rPr>
        <w:t>ال</w:t>
      </w:r>
      <w:r w:rsidR="00A60C9E" w:rsidRPr="009B76B8">
        <w:rPr>
          <w:sz w:val="26"/>
          <w:szCs w:val="26"/>
          <w:rtl/>
          <w:lang w:val="en-CA"/>
        </w:rPr>
        <w:t>مت</w:t>
      </w:r>
      <w:r w:rsidRPr="009B76B8">
        <w:rPr>
          <w:sz w:val="26"/>
          <w:szCs w:val="26"/>
          <w:rtl/>
          <w:lang w:val="en-CA"/>
        </w:rPr>
        <w:t>عدد الأطراف التمويل لإعداد المشرو</w:t>
      </w:r>
      <w:r w:rsidR="00A60C9E" w:rsidRPr="009B76B8">
        <w:rPr>
          <w:sz w:val="26"/>
          <w:szCs w:val="26"/>
          <w:rtl/>
          <w:lang w:val="en-CA"/>
        </w:rPr>
        <w:t>ع</w:t>
      </w:r>
      <w:r w:rsidRPr="009B76B8">
        <w:rPr>
          <w:sz w:val="26"/>
          <w:szCs w:val="26"/>
          <w:rtl/>
          <w:lang w:val="en-CA"/>
        </w:rPr>
        <w:t xml:space="preserve">ات لمساعدة </w:t>
      </w:r>
      <w:r w:rsidR="00A60C9E" w:rsidRPr="009B76B8">
        <w:rPr>
          <w:sz w:val="26"/>
          <w:szCs w:val="26"/>
          <w:rtl/>
          <w:lang w:val="en-CA"/>
        </w:rPr>
        <w:t xml:space="preserve">بلدان </w:t>
      </w:r>
      <w:r w:rsidRPr="009B76B8">
        <w:rPr>
          <w:sz w:val="26"/>
          <w:szCs w:val="26"/>
          <w:rtl/>
          <w:lang w:val="en-CA"/>
        </w:rPr>
        <w:t>المادة</w:t>
      </w:r>
      <w:r w:rsidR="00A60C9E" w:rsidRPr="009B76B8">
        <w:rPr>
          <w:sz w:val="26"/>
          <w:szCs w:val="26"/>
          <w:lang w:val="en-CA"/>
        </w:rPr>
        <w:t xml:space="preserve">5 </w:t>
      </w:r>
      <w:r w:rsidRPr="009B76B8">
        <w:rPr>
          <w:sz w:val="26"/>
          <w:szCs w:val="26"/>
          <w:rtl/>
          <w:lang w:val="en-CA"/>
        </w:rPr>
        <w:t xml:space="preserve"> </w:t>
      </w:r>
      <w:r w:rsidR="00A60C9E" w:rsidRPr="009B76B8">
        <w:rPr>
          <w:sz w:val="26"/>
          <w:szCs w:val="26"/>
          <w:rtl/>
          <w:lang w:val="en-CA"/>
        </w:rPr>
        <w:t xml:space="preserve">على تطوير خططها الوطنية و </w:t>
      </w:r>
      <w:r w:rsidR="00A60C9E" w:rsidRPr="009B76B8">
        <w:rPr>
          <w:sz w:val="26"/>
          <w:szCs w:val="26"/>
          <w:lang w:val="en-CA"/>
        </w:rPr>
        <w:t xml:space="preserve">/ </w:t>
      </w:r>
      <w:r w:rsidRPr="009B76B8">
        <w:rPr>
          <w:sz w:val="26"/>
          <w:szCs w:val="26"/>
          <w:rtl/>
          <w:lang w:val="en-CA"/>
        </w:rPr>
        <w:t>أو مشرو</w:t>
      </w:r>
      <w:r w:rsidR="00A60C9E" w:rsidRPr="009B76B8">
        <w:rPr>
          <w:sz w:val="26"/>
          <w:szCs w:val="26"/>
          <w:rtl/>
          <w:lang w:val="en-CA"/>
        </w:rPr>
        <w:t>ع</w:t>
      </w:r>
      <w:r w:rsidRPr="009B76B8">
        <w:rPr>
          <w:sz w:val="26"/>
          <w:szCs w:val="26"/>
          <w:rtl/>
          <w:lang w:val="en-CA"/>
        </w:rPr>
        <w:t xml:space="preserve">ات </w:t>
      </w:r>
      <w:r w:rsidR="00A60C9E" w:rsidRPr="009B76B8">
        <w:rPr>
          <w:sz w:val="26"/>
          <w:szCs w:val="26"/>
          <w:rtl/>
          <w:lang w:val="en-CA"/>
        </w:rPr>
        <w:t>فردية تدعم الامتثال لأهداف بروتوكول مونتريال</w:t>
      </w:r>
      <w:r w:rsidRPr="009B76B8">
        <w:rPr>
          <w:sz w:val="26"/>
          <w:szCs w:val="26"/>
          <w:rtl/>
          <w:lang w:val="en-CA"/>
        </w:rPr>
        <w:t>.</w:t>
      </w:r>
      <w:r w:rsidR="00A60C9E" w:rsidRPr="009B76B8">
        <w:rPr>
          <w:sz w:val="26"/>
          <w:szCs w:val="26"/>
          <w:lang w:val="en-CA"/>
        </w:rPr>
        <w:t xml:space="preserve"> </w:t>
      </w:r>
      <w:r w:rsidRPr="009B76B8">
        <w:rPr>
          <w:sz w:val="26"/>
          <w:szCs w:val="26"/>
          <w:rtl/>
          <w:lang w:val="en-CA"/>
        </w:rPr>
        <w:t>و</w:t>
      </w:r>
      <w:r w:rsidR="00A60C9E" w:rsidRPr="009B76B8">
        <w:rPr>
          <w:sz w:val="26"/>
          <w:szCs w:val="26"/>
          <w:rtl/>
          <w:lang w:val="en-CA"/>
        </w:rPr>
        <w:t>ي</w:t>
      </w:r>
      <w:r w:rsidRPr="009B76B8">
        <w:rPr>
          <w:sz w:val="26"/>
          <w:szCs w:val="26"/>
          <w:rtl/>
          <w:lang w:val="en-CA"/>
        </w:rPr>
        <w:t xml:space="preserve">غطي هذا التمويل أنشطة مثل جمع </w:t>
      </w:r>
      <w:r w:rsidR="00A60C9E" w:rsidRPr="009B76B8">
        <w:rPr>
          <w:sz w:val="26"/>
          <w:szCs w:val="26"/>
          <w:rtl/>
          <w:lang w:val="en-CA"/>
        </w:rPr>
        <w:t xml:space="preserve">بيانات </w:t>
      </w:r>
      <w:r w:rsidRPr="009B76B8">
        <w:rPr>
          <w:sz w:val="26"/>
          <w:szCs w:val="26"/>
          <w:rtl/>
          <w:lang w:val="en-CA"/>
        </w:rPr>
        <w:t>عن</w:t>
      </w:r>
      <w:r w:rsidR="00A60C9E" w:rsidRPr="009B76B8">
        <w:rPr>
          <w:sz w:val="26"/>
          <w:szCs w:val="26"/>
          <w:rtl/>
          <w:lang w:val="en-CA"/>
        </w:rPr>
        <w:t xml:space="preserve"> المواد</w:t>
      </w:r>
      <w:r w:rsidRPr="009B76B8">
        <w:rPr>
          <w:sz w:val="26"/>
          <w:szCs w:val="26"/>
          <w:rtl/>
          <w:lang w:val="en-CA"/>
        </w:rPr>
        <w:t xml:space="preserve"> الخاضعة للرقابة، ومشاورات أصحاب المصلحة</w:t>
      </w:r>
      <w:r w:rsidR="00A60C9E" w:rsidRPr="009B76B8">
        <w:rPr>
          <w:sz w:val="26"/>
          <w:szCs w:val="26"/>
          <w:rtl/>
          <w:lang w:val="en-CA"/>
        </w:rPr>
        <w:t xml:space="preserve">، واعتبارات السياسة </w:t>
      </w:r>
      <w:r w:rsidRPr="009B76B8">
        <w:rPr>
          <w:sz w:val="26"/>
          <w:szCs w:val="26"/>
          <w:rtl/>
          <w:lang w:val="en-CA"/>
        </w:rPr>
        <w:t>والنظم</w:t>
      </w:r>
      <w:r w:rsidR="00A60C9E" w:rsidRPr="009B76B8">
        <w:rPr>
          <w:sz w:val="26"/>
          <w:szCs w:val="26"/>
          <w:rtl/>
          <w:lang w:val="en-CA"/>
        </w:rPr>
        <w:t xml:space="preserve"> الأولية</w:t>
      </w:r>
      <w:r w:rsidRPr="009B76B8">
        <w:rPr>
          <w:sz w:val="26"/>
          <w:szCs w:val="26"/>
          <w:rtl/>
          <w:lang w:val="en-CA"/>
        </w:rPr>
        <w:t>.</w:t>
      </w:r>
      <w:r w:rsidR="00A60C9E" w:rsidRPr="009B76B8">
        <w:rPr>
          <w:sz w:val="26"/>
          <w:szCs w:val="26"/>
          <w:lang w:val="en-CA"/>
        </w:rPr>
        <w:t xml:space="preserve"> </w:t>
      </w:r>
      <w:r w:rsidRPr="009B76B8">
        <w:rPr>
          <w:sz w:val="26"/>
          <w:szCs w:val="26"/>
          <w:rtl/>
          <w:lang w:val="en-CA"/>
        </w:rPr>
        <w:t>و</w:t>
      </w:r>
      <w:r w:rsidR="00A60C9E" w:rsidRPr="009B76B8">
        <w:rPr>
          <w:sz w:val="26"/>
          <w:szCs w:val="26"/>
          <w:rtl/>
          <w:lang w:val="en-CA"/>
        </w:rPr>
        <w:t>توفر هذه الأنشطة الأساس للبلد ل</w:t>
      </w:r>
      <w:r w:rsidRPr="009B76B8">
        <w:rPr>
          <w:sz w:val="26"/>
          <w:szCs w:val="26"/>
          <w:rtl/>
          <w:lang w:val="en-CA"/>
        </w:rPr>
        <w:t>كي تعد استراتيجية شاملة وتحدد الأنشطة أو المشرو</w:t>
      </w:r>
      <w:r w:rsidR="00A60C9E" w:rsidRPr="009B76B8">
        <w:rPr>
          <w:sz w:val="26"/>
          <w:szCs w:val="26"/>
          <w:rtl/>
          <w:lang w:val="en-CA"/>
        </w:rPr>
        <w:t>ع</w:t>
      </w:r>
      <w:r w:rsidRPr="009B76B8">
        <w:rPr>
          <w:sz w:val="26"/>
          <w:szCs w:val="26"/>
          <w:rtl/>
          <w:lang w:val="en-CA"/>
        </w:rPr>
        <w:t>ات</w:t>
      </w:r>
      <w:r w:rsidR="00A60C9E" w:rsidRPr="009B76B8">
        <w:rPr>
          <w:sz w:val="26"/>
          <w:szCs w:val="26"/>
          <w:rtl/>
          <w:lang w:val="en-CA"/>
        </w:rPr>
        <w:t xml:space="preserve"> اللازمة لتحقيق الامتثال</w:t>
      </w:r>
      <w:r w:rsidR="00A60C9E" w:rsidRPr="009B76B8">
        <w:rPr>
          <w:sz w:val="26"/>
          <w:szCs w:val="26"/>
          <w:lang w:val="en-CA"/>
        </w:rPr>
        <w:t>.</w:t>
      </w:r>
    </w:p>
    <w:p w14:paraId="54AB8222" w14:textId="77777777" w:rsidR="00A60C9E" w:rsidRPr="009B76B8" w:rsidRDefault="00826288" w:rsidP="00D954AF">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t xml:space="preserve">ومن أجل </w:t>
      </w:r>
      <w:r w:rsidR="00A60C9E" w:rsidRPr="009B76B8">
        <w:rPr>
          <w:sz w:val="26"/>
          <w:szCs w:val="26"/>
          <w:rtl/>
          <w:lang w:val="en-CA"/>
        </w:rPr>
        <w:t>دمج الاعتبا</w:t>
      </w:r>
      <w:r w:rsidRPr="009B76B8">
        <w:rPr>
          <w:sz w:val="26"/>
          <w:szCs w:val="26"/>
          <w:rtl/>
          <w:lang w:val="en-CA"/>
        </w:rPr>
        <w:t>رات الجنسانية بشكل فعال في المشرو</w:t>
      </w:r>
      <w:r w:rsidR="00A60C9E" w:rsidRPr="009B76B8">
        <w:rPr>
          <w:sz w:val="26"/>
          <w:szCs w:val="26"/>
          <w:rtl/>
          <w:lang w:val="en-CA"/>
        </w:rPr>
        <w:t>ع</w:t>
      </w:r>
      <w:r w:rsidRPr="009B76B8">
        <w:rPr>
          <w:sz w:val="26"/>
          <w:szCs w:val="26"/>
          <w:rtl/>
          <w:lang w:val="en-CA"/>
        </w:rPr>
        <w:t>ات التي يدعمها الصندوق</w:t>
      </w:r>
      <w:r w:rsidR="00A60C9E" w:rsidRPr="009B76B8">
        <w:rPr>
          <w:sz w:val="26"/>
          <w:szCs w:val="26"/>
          <w:rtl/>
          <w:lang w:val="en-CA"/>
        </w:rPr>
        <w:t xml:space="preserve">، </w:t>
      </w:r>
      <w:r w:rsidRPr="009B76B8">
        <w:rPr>
          <w:sz w:val="26"/>
          <w:szCs w:val="26"/>
          <w:rtl/>
          <w:lang w:val="en-CA"/>
        </w:rPr>
        <w:t xml:space="preserve">من الضروري جمع معلومات وبيانات </w:t>
      </w:r>
      <w:r w:rsidR="00A60C9E" w:rsidRPr="009B76B8">
        <w:rPr>
          <w:sz w:val="26"/>
          <w:szCs w:val="26"/>
          <w:rtl/>
          <w:lang w:val="en-CA"/>
        </w:rPr>
        <w:t xml:space="preserve">أولية </w:t>
      </w:r>
      <w:r w:rsidRPr="009B76B8">
        <w:rPr>
          <w:sz w:val="26"/>
          <w:szCs w:val="26"/>
          <w:rtl/>
          <w:lang w:val="en-CA"/>
        </w:rPr>
        <w:t>عن</w:t>
      </w:r>
      <w:r w:rsidR="00A60C9E" w:rsidRPr="009B76B8">
        <w:rPr>
          <w:sz w:val="26"/>
          <w:szCs w:val="26"/>
          <w:rtl/>
          <w:lang w:val="en-CA"/>
        </w:rPr>
        <w:t xml:space="preserve"> الجوانب الجنسانية المحتملة للخطة الوطنية </w:t>
      </w:r>
      <w:r w:rsidR="00A60C9E" w:rsidRPr="009B76B8">
        <w:rPr>
          <w:sz w:val="26"/>
          <w:szCs w:val="26"/>
          <w:lang w:val="en-CA"/>
        </w:rPr>
        <w:t xml:space="preserve">/ </w:t>
      </w:r>
      <w:r w:rsidRPr="009B76B8">
        <w:rPr>
          <w:sz w:val="26"/>
          <w:szCs w:val="26"/>
          <w:rtl/>
          <w:lang w:val="en-CA"/>
        </w:rPr>
        <w:t xml:space="preserve"> </w:t>
      </w:r>
      <w:r w:rsidR="00A60C9E" w:rsidRPr="009B76B8">
        <w:rPr>
          <w:sz w:val="26"/>
          <w:szCs w:val="26"/>
          <w:rtl/>
          <w:lang w:val="en-CA"/>
        </w:rPr>
        <w:t>المشروع الفردي أثناء مرحلة إعداد المشروع</w:t>
      </w:r>
      <w:r w:rsidRPr="009B76B8">
        <w:rPr>
          <w:sz w:val="26"/>
          <w:szCs w:val="26"/>
          <w:rtl/>
          <w:lang w:val="en-CA"/>
        </w:rPr>
        <w:t xml:space="preserve">. </w:t>
      </w:r>
      <w:r w:rsidRPr="009B76B8">
        <w:rPr>
          <w:sz w:val="26"/>
          <w:szCs w:val="26"/>
          <w:rtl/>
          <w:lang w:val="en-CA"/>
        </w:rPr>
        <w:lastRenderedPageBreak/>
        <w:t>و</w:t>
      </w:r>
      <w:r w:rsidR="00A60C9E" w:rsidRPr="009B76B8">
        <w:rPr>
          <w:sz w:val="26"/>
          <w:szCs w:val="26"/>
          <w:rtl/>
          <w:lang w:val="en-CA"/>
        </w:rPr>
        <w:t xml:space="preserve">يمكن إجراء تحليل </w:t>
      </w:r>
      <w:r w:rsidRPr="009B76B8">
        <w:rPr>
          <w:sz w:val="26"/>
          <w:szCs w:val="26"/>
          <w:rtl/>
          <w:lang w:val="en-CA"/>
        </w:rPr>
        <w:t>جنسانية</w:t>
      </w:r>
      <w:r w:rsidR="00D954AF" w:rsidRPr="009B76B8">
        <w:rPr>
          <w:sz w:val="26"/>
          <w:szCs w:val="26"/>
          <w:rtl/>
          <w:lang w:val="en-CA"/>
        </w:rPr>
        <w:t xml:space="preserve"> أولي</w:t>
      </w:r>
      <w:r w:rsidR="00A60C9E" w:rsidRPr="009B76B8">
        <w:rPr>
          <w:rStyle w:val="FootnoteReference"/>
          <w:sz w:val="26"/>
          <w:szCs w:val="26"/>
          <w:lang w:val="en-CA"/>
        </w:rPr>
        <w:footnoteReference w:id="8"/>
      </w:r>
      <w:r w:rsidRPr="009B76B8">
        <w:rPr>
          <w:sz w:val="26"/>
          <w:szCs w:val="26"/>
          <w:rtl/>
          <w:lang w:val="en-CA"/>
        </w:rPr>
        <w:t xml:space="preserve"> </w:t>
      </w:r>
      <w:r w:rsidR="00A60C9E" w:rsidRPr="009B76B8">
        <w:rPr>
          <w:sz w:val="26"/>
          <w:szCs w:val="26"/>
          <w:rtl/>
          <w:lang w:val="en-CA"/>
        </w:rPr>
        <w:t xml:space="preserve">لتحديد </w:t>
      </w:r>
      <w:r w:rsidRPr="009B76B8">
        <w:rPr>
          <w:sz w:val="26"/>
          <w:szCs w:val="26"/>
          <w:rtl/>
          <w:lang w:val="en-CA"/>
        </w:rPr>
        <w:t>المسائل</w:t>
      </w:r>
      <w:r w:rsidR="00A60C9E" w:rsidRPr="009B76B8">
        <w:rPr>
          <w:sz w:val="26"/>
          <w:szCs w:val="26"/>
          <w:rtl/>
          <w:lang w:val="en-CA"/>
        </w:rPr>
        <w:t xml:space="preserve"> </w:t>
      </w:r>
      <w:r w:rsidRPr="009B76B8">
        <w:rPr>
          <w:sz w:val="26"/>
          <w:szCs w:val="26"/>
          <w:rtl/>
          <w:lang w:val="en-CA"/>
        </w:rPr>
        <w:t>الجنسانية</w:t>
      </w:r>
      <w:r w:rsidR="00A60C9E" w:rsidRPr="009B76B8">
        <w:rPr>
          <w:sz w:val="26"/>
          <w:szCs w:val="26"/>
          <w:rtl/>
          <w:lang w:val="en-CA"/>
        </w:rPr>
        <w:t xml:space="preserve"> المحتملة التي يمكن معالجتها أثناء التنفيذ ودمجها في المشروع ومتطلبات التمويل</w:t>
      </w:r>
      <w:r w:rsidR="00A60C9E" w:rsidRPr="009B76B8">
        <w:rPr>
          <w:sz w:val="26"/>
          <w:szCs w:val="26"/>
          <w:lang w:val="en-CA"/>
        </w:rPr>
        <w:t>.</w:t>
      </w:r>
    </w:p>
    <w:p w14:paraId="54AB8223" w14:textId="77777777" w:rsidR="00A60C9E" w:rsidRPr="009B76B8" w:rsidRDefault="00D954AF" w:rsidP="00706FFD">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t>ستشجع الوكالات الثنائية والتنفيذية</w:t>
      </w:r>
      <w:r w:rsidR="00A60C9E" w:rsidRPr="009B76B8">
        <w:rPr>
          <w:sz w:val="26"/>
          <w:szCs w:val="26"/>
          <w:rtl/>
          <w:lang w:val="en-CA"/>
        </w:rPr>
        <w:t xml:space="preserve">، بعد تجربتها الخاصة في تعميم مراعاة المنظور الجنساني </w:t>
      </w:r>
      <w:r w:rsidRPr="009B76B8">
        <w:rPr>
          <w:sz w:val="26"/>
          <w:szCs w:val="26"/>
          <w:rtl/>
          <w:lang w:val="en-CA"/>
        </w:rPr>
        <w:t>ووفقا</w:t>
      </w:r>
      <w:r w:rsidR="00A60C9E" w:rsidRPr="009B76B8">
        <w:rPr>
          <w:sz w:val="26"/>
          <w:szCs w:val="26"/>
          <w:rtl/>
          <w:lang w:val="en-CA"/>
        </w:rPr>
        <w:t xml:space="preserve"> </w:t>
      </w:r>
      <w:r w:rsidRPr="009B76B8">
        <w:rPr>
          <w:sz w:val="26"/>
          <w:szCs w:val="26"/>
          <w:rtl/>
          <w:lang w:val="en-CA"/>
        </w:rPr>
        <w:t>لل</w:t>
      </w:r>
      <w:r w:rsidR="00A60C9E" w:rsidRPr="009B76B8">
        <w:rPr>
          <w:sz w:val="26"/>
          <w:szCs w:val="26"/>
          <w:rtl/>
          <w:lang w:val="en-CA"/>
        </w:rPr>
        <w:t xml:space="preserve">سياسة </w:t>
      </w:r>
      <w:r w:rsidRPr="009B76B8">
        <w:rPr>
          <w:sz w:val="26"/>
          <w:szCs w:val="26"/>
          <w:rtl/>
          <w:lang w:val="en-CA"/>
        </w:rPr>
        <w:t>الجنسانية</w:t>
      </w:r>
      <w:r w:rsidR="00A60C9E" w:rsidRPr="009B76B8">
        <w:rPr>
          <w:sz w:val="26"/>
          <w:szCs w:val="26"/>
          <w:rtl/>
          <w:lang w:val="en-CA"/>
        </w:rPr>
        <w:t xml:space="preserve"> </w:t>
      </w:r>
      <w:r w:rsidRPr="009B76B8">
        <w:rPr>
          <w:sz w:val="26"/>
          <w:szCs w:val="26"/>
          <w:rtl/>
          <w:lang w:val="en-CA"/>
        </w:rPr>
        <w:t>ل</w:t>
      </w:r>
      <w:r w:rsidR="00A60C9E" w:rsidRPr="009B76B8">
        <w:rPr>
          <w:sz w:val="26"/>
          <w:szCs w:val="26"/>
          <w:rtl/>
          <w:lang w:val="en-CA"/>
        </w:rPr>
        <w:t xml:space="preserve">منظمتها والسياسات ذات الصلة في </w:t>
      </w:r>
      <w:r w:rsidRPr="009B76B8">
        <w:rPr>
          <w:sz w:val="26"/>
          <w:szCs w:val="26"/>
          <w:rtl/>
          <w:lang w:val="en-CA"/>
        </w:rPr>
        <w:t>البلد</w:t>
      </w:r>
      <w:r w:rsidR="00A60C9E" w:rsidRPr="009B76B8">
        <w:rPr>
          <w:sz w:val="26"/>
          <w:szCs w:val="26"/>
          <w:rtl/>
          <w:lang w:val="en-CA"/>
        </w:rPr>
        <w:t>، البلدان وتعمل معها لإدراج تحليل جنساني أثناء إعداد المشروع</w:t>
      </w:r>
      <w:r w:rsidRPr="009B76B8">
        <w:rPr>
          <w:sz w:val="26"/>
          <w:szCs w:val="26"/>
          <w:rtl/>
          <w:lang w:val="en-CA"/>
        </w:rPr>
        <w:t>.</w:t>
      </w:r>
      <w:r w:rsidR="00A60C9E" w:rsidRPr="009B76B8">
        <w:rPr>
          <w:sz w:val="26"/>
          <w:szCs w:val="26"/>
          <w:lang w:val="en-CA"/>
        </w:rPr>
        <w:t xml:space="preserve"> </w:t>
      </w:r>
      <w:r w:rsidRPr="009B76B8">
        <w:rPr>
          <w:sz w:val="26"/>
          <w:szCs w:val="26"/>
          <w:rtl/>
          <w:lang w:val="en-CA"/>
        </w:rPr>
        <w:t>و</w:t>
      </w:r>
      <w:r w:rsidR="00A60C9E" w:rsidRPr="009B76B8">
        <w:rPr>
          <w:sz w:val="26"/>
          <w:szCs w:val="26"/>
          <w:rtl/>
          <w:lang w:val="en-CA"/>
        </w:rPr>
        <w:t xml:space="preserve">يمكن إدراج هذا النشاط </w:t>
      </w:r>
      <w:r w:rsidRPr="009B76B8">
        <w:rPr>
          <w:sz w:val="26"/>
          <w:szCs w:val="26"/>
          <w:rtl/>
          <w:lang w:val="en-CA"/>
        </w:rPr>
        <w:t>الخاص</w:t>
      </w:r>
      <w:r w:rsidR="00A60C9E" w:rsidRPr="009B76B8">
        <w:rPr>
          <w:sz w:val="26"/>
          <w:szCs w:val="26"/>
          <w:rtl/>
          <w:lang w:val="en-CA"/>
        </w:rPr>
        <w:t xml:space="preserve"> في قائمة الإجراءات التي </w:t>
      </w:r>
      <w:r w:rsidRPr="009B76B8">
        <w:rPr>
          <w:sz w:val="26"/>
          <w:szCs w:val="26"/>
          <w:rtl/>
          <w:lang w:val="en-CA"/>
        </w:rPr>
        <w:t>ستنفذ</w:t>
      </w:r>
      <w:r w:rsidR="00A60C9E" w:rsidRPr="009B76B8">
        <w:rPr>
          <w:sz w:val="26"/>
          <w:szCs w:val="26"/>
          <w:rtl/>
          <w:lang w:val="en-CA"/>
        </w:rPr>
        <w:t xml:space="preserve"> عند طلب تمويل إعداد المشروع للخطط الوطنية</w:t>
      </w:r>
      <w:r w:rsidRPr="009B76B8">
        <w:rPr>
          <w:sz w:val="26"/>
          <w:szCs w:val="26"/>
          <w:rtl/>
          <w:lang w:val="en-CA"/>
        </w:rPr>
        <w:t>.</w:t>
      </w:r>
      <w:r w:rsidR="00A60C9E" w:rsidRPr="009B76B8">
        <w:rPr>
          <w:sz w:val="26"/>
          <w:szCs w:val="26"/>
          <w:lang w:val="en-CA"/>
        </w:rPr>
        <w:t xml:space="preserve"> </w:t>
      </w:r>
      <w:r w:rsidRPr="009B76B8">
        <w:rPr>
          <w:sz w:val="26"/>
          <w:szCs w:val="26"/>
          <w:rtl/>
          <w:lang w:val="en-CA"/>
        </w:rPr>
        <w:t>و</w:t>
      </w:r>
      <w:r w:rsidR="00A60C9E" w:rsidRPr="009B76B8">
        <w:rPr>
          <w:sz w:val="26"/>
          <w:szCs w:val="26"/>
          <w:rtl/>
          <w:lang w:val="en-CA"/>
        </w:rPr>
        <w:t xml:space="preserve">يمكن أن يركز التحليل على تحديد </w:t>
      </w:r>
      <w:r w:rsidRPr="009B76B8">
        <w:rPr>
          <w:sz w:val="26"/>
          <w:szCs w:val="26"/>
          <w:rtl/>
          <w:lang w:val="en-CA"/>
        </w:rPr>
        <w:t xml:space="preserve">المسائل الجنسانية في البلد ومجال الموضوع، وتقييم </w:t>
      </w:r>
      <w:r w:rsidR="00A60C9E" w:rsidRPr="009B76B8">
        <w:rPr>
          <w:sz w:val="26"/>
          <w:szCs w:val="26"/>
          <w:rtl/>
          <w:lang w:val="en-CA"/>
        </w:rPr>
        <w:t xml:space="preserve">آثار </w:t>
      </w:r>
      <w:r w:rsidRPr="009B76B8">
        <w:rPr>
          <w:sz w:val="26"/>
          <w:szCs w:val="26"/>
          <w:rtl/>
          <w:lang w:val="en-CA"/>
        </w:rPr>
        <w:t>ا</w:t>
      </w:r>
      <w:r w:rsidR="00A60C9E" w:rsidRPr="009B76B8">
        <w:rPr>
          <w:sz w:val="26"/>
          <w:szCs w:val="26"/>
          <w:rtl/>
          <w:lang w:val="en-CA"/>
        </w:rPr>
        <w:t xml:space="preserve">لمشروع </w:t>
      </w:r>
      <w:r w:rsidRPr="009B76B8">
        <w:rPr>
          <w:sz w:val="26"/>
          <w:szCs w:val="26"/>
          <w:rtl/>
          <w:lang w:val="en-CA"/>
        </w:rPr>
        <w:t>المتوقعة على النساء والرجال</w:t>
      </w:r>
      <w:r w:rsidR="00A60C9E" w:rsidRPr="009B76B8">
        <w:rPr>
          <w:sz w:val="26"/>
          <w:szCs w:val="26"/>
          <w:rtl/>
          <w:lang w:val="en-CA"/>
        </w:rPr>
        <w:t>، وتحديد نقاط الدخ</w:t>
      </w:r>
      <w:r w:rsidRPr="009B76B8">
        <w:rPr>
          <w:sz w:val="26"/>
          <w:szCs w:val="26"/>
          <w:rtl/>
          <w:lang w:val="en-CA"/>
        </w:rPr>
        <w:t>ول لمعالجة مسألة عدم المساواة الحالية</w:t>
      </w:r>
      <w:r w:rsidR="00A60C9E" w:rsidRPr="009B76B8">
        <w:rPr>
          <w:sz w:val="26"/>
          <w:szCs w:val="26"/>
          <w:rtl/>
          <w:lang w:val="en-CA"/>
        </w:rPr>
        <w:t xml:space="preserve">، وتحديد </w:t>
      </w:r>
      <w:r w:rsidR="00706FFD" w:rsidRPr="009B76B8">
        <w:rPr>
          <w:sz w:val="26"/>
          <w:szCs w:val="26"/>
          <w:rtl/>
          <w:lang w:val="en-CA"/>
        </w:rPr>
        <w:t>ثغرات</w:t>
      </w:r>
      <w:r w:rsidR="00A60C9E" w:rsidRPr="009B76B8">
        <w:rPr>
          <w:sz w:val="26"/>
          <w:szCs w:val="26"/>
          <w:rtl/>
          <w:lang w:val="en-CA"/>
        </w:rPr>
        <w:t xml:space="preserve"> البيانات والمعرفة</w:t>
      </w:r>
      <w:r w:rsidR="00A60C9E" w:rsidRPr="009B76B8">
        <w:rPr>
          <w:sz w:val="26"/>
          <w:szCs w:val="26"/>
          <w:lang w:val="en-CA"/>
        </w:rPr>
        <w:t>.</w:t>
      </w:r>
    </w:p>
    <w:p w14:paraId="54AB8224" w14:textId="77777777" w:rsidR="00A60C9E" w:rsidRPr="009B76B8" w:rsidRDefault="00706FFD" w:rsidP="009E4A68">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t>و</w:t>
      </w:r>
      <w:r w:rsidR="00A60C9E" w:rsidRPr="009B76B8">
        <w:rPr>
          <w:sz w:val="26"/>
          <w:szCs w:val="26"/>
          <w:rtl/>
          <w:lang w:val="en-CA"/>
        </w:rPr>
        <w:t xml:space="preserve">يمكن بعد ذلك استخدام النتائج المستخلصة من التحليل الجنساني لتحديد الأنشطة في خطة إدارة إزالة المواد الهيدروكلوروفلوروكربونية أو خطة تنفيذ </w:t>
      </w:r>
      <w:r w:rsidRPr="009B76B8">
        <w:rPr>
          <w:sz w:val="26"/>
          <w:szCs w:val="26"/>
          <w:rtl/>
          <w:lang w:val="en-CA"/>
        </w:rPr>
        <w:t>تعديل كيغالي للمواد الهيدروفلوروكربونية</w:t>
      </w:r>
      <w:r w:rsidR="00A60C9E" w:rsidRPr="009B76B8">
        <w:rPr>
          <w:sz w:val="26"/>
          <w:szCs w:val="26"/>
          <w:rtl/>
          <w:lang w:val="en-CA"/>
        </w:rPr>
        <w:t xml:space="preserve">، مثل تصميم تدريب </w:t>
      </w:r>
      <w:r w:rsidRPr="009B76B8">
        <w:rPr>
          <w:sz w:val="26"/>
          <w:szCs w:val="26"/>
          <w:rtl/>
          <w:lang w:val="en-CA"/>
        </w:rPr>
        <w:t>ال</w:t>
      </w:r>
      <w:r w:rsidR="00A60C9E" w:rsidRPr="009B76B8">
        <w:rPr>
          <w:sz w:val="26"/>
          <w:szCs w:val="26"/>
          <w:rtl/>
          <w:lang w:val="en-CA"/>
        </w:rPr>
        <w:t>فني</w:t>
      </w:r>
      <w:r w:rsidRPr="009B76B8">
        <w:rPr>
          <w:sz w:val="26"/>
          <w:szCs w:val="26"/>
          <w:rtl/>
          <w:lang w:val="en-CA"/>
        </w:rPr>
        <w:t>ين</w:t>
      </w:r>
      <w:r w:rsidR="00A60C9E" w:rsidRPr="009B76B8">
        <w:rPr>
          <w:sz w:val="26"/>
          <w:szCs w:val="26"/>
          <w:rtl/>
          <w:lang w:val="en-CA"/>
        </w:rPr>
        <w:t xml:space="preserve"> مع فهم المستفيدين المحتملين حسب الجنس والنظر في أدوارهم واحتياجاتهم المختلفة في </w:t>
      </w:r>
      <w:r w:rsidR="0084056A" w:rsidRPr="009B76B8">
        <w:rPr>
          <w:sz w:val="26"/>
          <w:szCs w:val="26"/>
          <w:rtl/>
          <w:lang w:val="en-CA"/>
        </w:rPr>
        <w:t xml:space="preserve">قطاع </w:t>
      </w:r>
      <w:r w:rsidR="00A60C9E" w:rsidRPr="009B76B8">
        <w:rPr>
          <w:sz w:val="26"/>
          <w:szCs w:val="26"/>
          <w:rtl/>
          <w:lang w:val="en-CA"/>
        </w:rPr>
        <w:t>خدمة التبريد</w:t>
      </w:r>
      <w:r w:rsidR="0084056A" w:rsidRPr="009B76B8">
        <w:rPr>
          <w:sz w:val="26"/>
          <w:szCs w:val="26"/>
          <w:rtl/>
          <w:lang w:val="en-CA"/>
        </w:rPr>
        <w:t>.</w:t>
      </w:r>
      <w:r w:rsidR="00A60C9E" w:rsidRPr="009B76B8">
        <w:rPr>
          <w:sz w:val="26"/>
          <w:szCs w:val="26"/>
          <w:lang w:val="en-CA"/>
        </w:rPr>
        <w:t xml:space="preserve"> </w:t>
      </w:r>
      <w:r w:rsidR="0084056A" w:rsidRPr="009B76B8">
        <w:rPr>
          <w:sz w:val="26"/>
          <w:szCs w:val="26"/>
          <w:rtl/>
          <w:lang w:val="en-CA"/>
        </w:rPr>
        <w:t>و</w:t>
      </w:r>
      <w:r w:rsidR="00A60C9E" w:rsidRPr="009B76B8">
        <w:rPr>
          <w:sz w:val="26"/>
          <w:szCs w:val="26"/>
          <w:rtl/>
          <w:lang w:val="en-CA"/>
        </w:rPr>
        <w:t xml:space="preserve">يمكن تضمين الأنشطة والاستراتيجيات المحددة في خطة عمل </w:t>
      </w:r>
      <w:r w:rsidR="0084056A" w:rsidRPr="009B76B8">
        <w:rPr>
          <w:sz w:val="26"/>
          <w:szCs w:val="26"/>
          <w:rtl/>
          <w:lang w:val="en-CA"/>
        </w:rPr>
        <w:t>جنسانية</w:t>
      </w:r>
      <w:r w:rsidR="00A60C9E" w:rsidRPr="009B76B8">
        <w:rPr>
          <w:sz w:val="26"/>
          <w:szCs w:val="26"/>
          <w:lang w:val="en-CA"/>
        </w:rPr>
        <w:t xml:space="preserve"> </w:t>
      </w:r>
      <w:r w:rsidR="00A60C9E" w:rsidRPr="009B76B8">
        <w:rPr>
          <w:sz w:val="26"/>
          <w:szCs w:val="26"/>
          <w:vertAlign w:val="superscript"/>
          <w:lang w:val="en-CA"/>
        </w:rPr>
        <w:footnoteReference w:id="9"/>
      </w:r>
      <w:r w:rsidR="00A60C9E" w:rsidRPr="009B76B8">
        <w:rPr>
          <w:sz w:val="26"/>
          <w:szCs w:val="26"/>
          <w:rtl/>
          <w:lang w:val="en-CA"/>
        </w:rPr>
        <w:t xml:space="preserve"> يمكن أن تكون جزءًا من وثيقة المشروع النهائية المقدمة </w:t>
      </w:r>
      <w:r w:rsidR="009E4A68" w:rsidRPr="009B76B8">
        <w:rPr>
          <w:sz w:val="26"/>
          <w:szCs w:val="26"/>
          <w:rtl/>
          <w:lang w:val="en-CA"/>
        </w:rPr>
        <w:t xml:space="preserve">للجنة التنفيذية </w:t>
      </w:r>
      <w:r w:rsidR="00A60C9E" w:rsidRPr="009B76B8">
        <w:rPr>
          <w:sz w:val="26"/>
          <w:szCs w:val="26"/>
          <w:rtl/>
          <w:lang w:val="en-CA"/>
        </w:rPr>
        <w:t>للموافقة عليها</w:t>
      </w:r>
      <w:r w:rsidR="00A60C9E" w:rsidRPr="009B76B8">
        <w:rPr>
          <w:sz w:val="26"/>
          <w:szCs w:val="26"/>
          <w:lang w:val="en-CA"/>
        </w:rPr>
        <w:t>.</w:t>
      </w:r>
    </w:p>
    <w:p w14:paraId="54AB8225" w14:textId="77777777" w:rsidR="00A60C9E" w:rsidRPr="009B76B8" w:rsidRDefault="00A60C9E" w:rsidP="009E4A68">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t>بما أن تمويل إعداد المشرو</w:t>
      </w:r>
      <w:r w:rsidR="009E4A68" w:rsidRPr="009B76B8">
        <w:rPr>
          <w:sz w:val="26"/>
          <w:szCs w:val="26"/>
          <w:rtl/>
          <w:lang w:val="en-CA"/>
        </w:rPr>
        <w:t>ع يتطلب موافقة اللجنة التنفيذية</w:t>
      </w:r>
      <w:r w:rsidRPr="009B76B8">
        <w:rPr>
          <w:sz w:val="26"/>
          <w:szCs w:val="26"/>
          <w:rtl/>
          <w:lang w:val="en-CA"/>
        </w:rPr>
        <w:t xml:space="preserve">، </w:t>
      </w:r>
      <w:r w:rsidR="009E4A68" w:rsidRPr="009B76B8">
        <w:rPr>
          <w:sz w:val="26"/>
          <w:szCs w:val="26"/>
          <w:rtl/>
          <w:lang w:val="en-CA"/>
        </w:rPr>
        <w:t xml:space="preserve">يمكن إدراج </w:t>
      </w:r>
      <w:r w:rsidRPr="009B76B8">
        <w:rPr>
          <w:sz w:val="26"/>
          <w:szCs w:val="26"/>
          <w:rtl/>
          <w:lang w:val="en-CA"/>
        </w:rPr>
        <w:t xml:space="preserve">إجراء التقييم الجنساني كجزء من الأنشطة </w:t>
      </w:r>
      <w:r w:rsidR="009E4A68" w:rsidRPr="009B76B8">
        <w:rPr>
          <w:sz w:val="26"/>
          <w:szCs w:val="26"/>
          <w:rtl/>
          <w:lang w:val="en-CA"/>
        </w:rPr>
        <w:t xml:space="preserve">المحددة </w:t>
      </w:r>
      <w:r w:rsidRPr="009B76B8">
        <w:rPr>
          <w:sz w:val="26"/>
          <w:szCs w:val="26"/>
          <w:rtl/>
          <w:lang w:val="en-CA"/>
        </w:rPr>
        <w:t>في الطلب</w:t>
      </w:r>
      <w:r w:rsidR="009E4A68" w:rsidRPr="009B76B8">
        <w:rPr>
          <w:sz w:val="26"/>
          <w:szCs w:val="26"/>
          <w:rtl/>
          <w:lang w:val="en-CA"/>
        </w:rPr>
        <w:t>.</w:t>
      </w:r>
      <w:r w:rsidRPr="009B76B8">
        <w:rPr>
          <w:sz w:val="26"/>
          <w:szCs w:val="26"/>
          <w:lang w:val="en-CA"/>
        </w:rPr>
        <w:t xml:space="preserve"> </w:t>
      </w:r>
      <w:r w:rsidR="009E4A68" w:rsidRPr="009B76B8">
        <w:rPr>
          <w:sz w:val="26"/>
          <w:szCs w:val="26"/>
          <w:rtl/>
          <w:lang w:val="en-CA"/>
        </w:rPr>
        <w:t>ستستعرض</w:t>
      </w:r>
      <w:r w:rsidRPr="009B76B8">
        <w:rPr>
          <w:sz w:val="26"/>
          <w:szCs w:val="26"/>
          <w:rtl/>
          <w:lang w:val="en-CA"/>
        </w:rPr>
        <w:t xml:space="preserve"> الأمانة النماذج الخاصة بطلبات الإعداد ل</w:t>
      </w:r>
      <w:r w:rsidR="009E4A68" w:rsidRPr="009B76B8">
        <w:rPr>
          <w:sz w:val="26"/>
          <w:szCs w:val="26"/>
          <w:rtl/>
          <w:lang w:val="en-CA"/>
        </w:rPr>
        <w:t xml:space="preserve">كي </w:t>
      </w:r>
      <w:r w:rsidRPr="009B76B8">
        <w:rPr>
          <w:sz w:val="26"/>
          <w:szCs w:val="26"/>
          <w:rtl/>
          <w:lang w:val="en-CA"/>
        </w:rPr>
        <w:t>تشمل هذا النشاط المحدد</w:t>
      </w:r>
      <w:r w:rsidRPr="009B76B8">
        <w:rPr>
          <w:sz w:val="26"/>
          <w:szCs w:val="26"/>
          <w:lang w:val="en-CA"/>
        </w:rPr>
        <w:t>.</w:t>
      </w:r>
    </w:p>
    <w:p w14:paraId="54AB8226" w14:textId="77777777" w:rsidR="00A60C9E" w:rsidRPr="009B76B8" w:rsidRDefault="00B25CD5" w:rsidP="00A60C9E">
      <w:pPr>
        <w:bidi/>
        <w:spacing w:after="240"/>
        <w:rPr>
          <w:b/>
          <w:bCs/>
          <w:sz w:val="26"/>
          <w:szCs w:val="26"/>
          <w:rtl/>
        </w:rPr>
      </w:pPr>
      <w:r w:rsidRPr="009B76B8">
        <w:rPr>
          <w:b/>
          <w:bCs/>
          <w:sz w:val="26"/>
          <w:szCs w:val="26"/>
          <w:rtl/>
        </w:rPr>
        <w:t>2-2</w:t>
      </w:r>
      <w:r w:rsidR="00A60C9E" w:rsidRPr="009B76B8">
        <w:rPr>
          <w:b/>
          <w:bCs/>
          <w:sz w:val="26"/>
          <w:szCs w:val="26"/>
          <w:rtl/>
        </w:rPr>
        <w:t xml:space="preserve"> </w:t>
      </w:r>
      <w:r w:rsidR="00A60C9E" w:rsidRPr="009B76B8">
        <w:rPr>
          <w:b/>
          <w:bCs/>
          <w:sz w:val="26"/>
          <w:szCs w:val="26"/>
          <w:rtl/>
        </w:rPr>
        <w:tab/>
        <w:t>فريق المشروع وإشراك أصحاب المصلحة</w:t>
      </w:r>
    </w:p>
    <w:p w14:paraId="54AB8227" w14:textId="77777777" w:rsidR="00A60C9E" w:rsidRPr="009B76B8" w:rsidRDefault="008A3998" w:rsidP="008A3998">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t xml:space="preserve">يجب أن تتشاور </w:t>
      </w:r>
      <w:r w:rsidR="00A60C9E" w:rsidRPr="009B76B8">
        <w:rPr>
          <w:sz w:val="26"/>
          <w:szCs w:val="26"/>
          <w:rtl/>
          <w:lang w:val="en-CA"/>
        </w:rPr>
        <w:t xml:space="preserve">بلدان </w:t>
      </w:r>
      <w:r w:rsidRPr="009B76B8">
        <w:rPr>
          <w:sz w:val="26"/>
          <w:szCs w:val="26"/>
          <w:rtl/>
          <w:lang w:val="en-CA"/>
        </w:rPr>
        <w:t>المادة</w:t>
      </w:r>
      <w:r w:rsidR="00A60C9E" w:rsidRPr="009B76B8">
        <w:rPr>
          <w:sz w:val="26"/>
          <w:szCs w:val="26"/>
          <w:lang w:val="en-CA"/>
        </w:rPr>
        <w:t xml:space="preserve">5 </w:t>
      </w:r>
      <w:r w:rsidRPr="009B76B8">
        <w:rPr>
          <w:sz w:val="26"/>
          <w:szCs w:val="26"/>
          <w:rtl/>
          <w:lang w:val="en-CA"/>
        </w:rPr>
        <w:t xml:space="preserve"> </w:t>
      </w:r>
      <w:r w:rsidR="00A60C9E" w:rsidRPr="009B76B8">
        <w:rPr>
          <w:sz w:val="26"/>
          <w:szCs w:val="26"/>
          <w:rtl/>
          <w:lang w:val="en-CA"/>
        </w:rPr>
        <w:t xml:space="preserve">والوكالات المنفذة مع أصحاب المصلحة في جميع مراحل دورة المشروع بطريقة </w:t>
      </w:r>
      <w:r w:rsidRPr="009B76B8">
        <w:rPr>
          <w:sz w:val="26"/>
          <w:szCs w:val="26"/>
          <w:rtl/>
          <w:lang w:val="en-CA"/>
        </w:rPr>
        <w:t>مراعية للمساواة بين الجنسين.</w:t>
      </w:r>
      <w:r w:rsidR="00A60C9E" w:rsidRPr="009B76B8">
        <w:rPr>
          <w:sz w:val="26"/>
          <w:szCs w:val="26"/>
          <w:lang w:val="en-CA"/>
        </w:rPr>
        <w:t xml:space="preserve"> </w:t>
      </w:r>
      <w:r w:rsidRPr="009B76B8">
        <w:rPr>
          <w:sz w:val="26"/>
          <w:szCs w:val="26"/>
          <w:rtl/>
          <w:lang w:val="en-CA"/>
        </w:rPr>
        <w:t>في معظم البلدان</w:t>
      </w:r>
      <w:r w:rsidR="00A60C9E" w:rsidRPr="009B76B8">
        <w:rPr>
          <w:sz w:val="26"/>
          <w:szCs w:val="26"/>
          <w:rtl/>
          <w:lang w:val="en-CA"/>
        </w:rPr>
        <w:t xml:space="preserve">، يقود هذه المشاورات فريق المشروع في البلد الذي غالبًا ما يكون وحدة الأوزون </w:t>
      </w:r>
      <w:r w:rsidRPr="009B76B8">
        <w:rPr>
          <w:sz w:val="26"/>
          <w:szCs w:val="26"/>
          <w:rtl/>
          <w:lang w:val="en-CA"/>
        </w:rPr>
        <w:t>الوطنية</w:t>
      </w:r>
      <w:r w:rsidR="00A60C9E" w:rsidRPr="009B76B8">
        <w:rPr>
          <w:sz w:val="26"/>
          <w:szCs w:val="26"/>
          <w:rtl/>
          <w:lang w:val="en-CA"/>
        </w:rPr>
        <w:t xml:space="preserve">، بتوجيه من الوكالة المنفذة </w:t>
      </w:r>
      <w:r w:rsidRPr="009B76B8">
        <w:rPr>
          <w:sz w:val="26"/>
          <w:szCs w:val="26"/>
          <w:rtl/>
          <w:lang w:val="en-CA"/>
        </w:rPr>
        <w:t>المعنية</w:t>
      </w:r>
      <w:r w:rsidR="00A60C9E" w:rsidRPr="009B76B8">
        <w:rPr>
          <w:sz w:val="26"/>
          <w:szCs w:val="26"/>
          <w:lang w:val="en-CA"/>
        </w:rPr>
        <w:t>.</w:t>
      </w:r>
    </w:p>
    <w:p w14:paraId="54AB8228" w14:textId="77777777" w:rsidR="00A60C9E" w:rsidRPr="009B76B8" w:rsidRDefault="00A60C9E" w:rsidP="00D9458D">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t xml:space="preserve">يعتبر إشراك أصحاب المصلحة مطلبًا </w:t>
      </w:r>
      <w:r w:rsidR="0043017D" w:rsidRPr="009B76B8">
        <w:rPr>
          <w:sz w:val="26"/>
          <w:szCs w:val="26"/>
          <w:rtl/>
          <w:lang w:val="en-CA"/>
        </w:rPr>
        <w:t>ضروريا جدا</w:t>
      </w:r>
      <w:r w:rsidRPr="009B76B8">
        <w:rPr>
          <w:sz w:val="26"/>
          <w:szCs w:val="26"/>
          <w:rtl/>
          <w:lang w:val="en-CA"/>
        </w:rPr>
        <w:t xml:space="preserve"> لتنفيذ </w:t>
      </w:r>
      <w:r w:rsidR="0043017D" w:rsidRPr="009B76B8">
        <w:rPr>
          <w:sz w:val="26"/>
          <w:szCs w:val="26"/>
          <w:rtl/>
          <w:lang w:val="en-CA"/>
        </w:rPr>
        <w:t>ال</w:t>
      </w:r>
      <w:r w:rsidRPr="009B76B8">
        <w:rPr>
          <w:sz w:val="26"/>
          <w:szCs w:val="26"/>
          <w:rtl/>
          <w:lang w:val="en-CA"/>
        </w:rPr>
        <w:t xml:space="preserve">سياسة </w:t>
      </w:r>
      <w:r w:rsidR="0043017D" w:rsidRPr="009B76B8">
        <w:rPr>
          <w:sz w:val="26"/>
          <w:szCs w:val="26"/>
          <w:rtl/>
          <w:lang w:val="en-CA"/>
        </w:rPr>
        <w:t>الجنسا</w:t>
      </w:r>
      <w:r w:rsidRPr="009B76B8">
        <w:rPr>
          <w:sz w:val="26"/>
          <w:szCs w:val="26"/>
          <w:rtl/>
          <w:lang w:val="en-CA"/>
        </w:rPr>
        <w:t>ن</w:t>
      </w:r>
      <w:r w:rsidR="0043017D" w:rsidRPr="009B76B8">
        <w:rPr>
          <w:sz w:val="26"/>
          <w:szCs w:val="26"/>
          <w:rtl/>
          <w:lang w:val="en-CA"/>
        </w:rPr>
        <w:t>ية</w:t>
      </w:r>
      <w:r w:rsidRPr="009B76B8">
        <w:rPr>
          <w:sz w:val="26"/>
          <w:szCs w:val="26"/>
          <w:rtl/>
          <w:lang w:val="en-CA"/>
        </w:rPr>
        <w:t xml:space="preserve"> </w:t>
      </w:r>
      <w:r w:rsidR="0043017D" w:rsidRPr="009B76B8">
        <w:rPr>
          <w:sz w:val="26"/>
          <w:szCs w:val="26"/>
          <w:rtl/>
          <w:lang w:val="en-CA"/>
        </w:rPr>
        <w:t>ل</w:t>
      </w:r>
      <w:r w:rsidRPr="009B76B8">
        <w:rPr>
          <w:sz w:val="26"/>
          <w:szCs w:val="26"/>
          <w:rtl/>
          <w:lang w:val="en-CA"/>
        </w:rPr>
        <w:t xml:space="preserve">لصندوق </w:t>
      </w:r>
      <w:r w:rsidR="0043017D" w:rsidRPr="009B76B8">
        <w:rPr>
          <w:sz w:val="26"/>
          <w:szCs w:val="26"/>
          <w:rtl/>
          <w:lang w:val="en-CA"/>
        </w:rPr>
        <w:t>ال</w:t>
      </w:r>
      <w:r w:rsidRPr="009B76B8">
        <w:rPr>
          <w:sz w:val="26"/>
          <w:szCs w:val="26"/>
          <w:rtl/>
          <w:lang w:val="en-CA"/>
        </w:rPr>
        <w:t>متعدد الأطراف</w:t>
      </w:r>
      <w:r w:rsidR="0043017D" w:rsidRPr="009B76B8">
        <w:rPr>
          <w:sz w:val="26"/>
          <w:szCs w:val="26"/>
          <w:rtl/>
          <w:lang w:val="en-CA"/>
        </w:rPr>
        <w:t>.</w:t>
      </w:r>
      <w:r w:rsidRPr="009B76B8">
        <w:rPr>
          <w:sz w:val="26"/>
          <w:szCs w:val="26"/>
          <w:lang w:val="en-CA"/>
        </w:rPr>
        <w:t xml:space="preserve"> </w:t>
      </w:r>
      <w:r w:rsidR="0043017D" w:rsidRPr="009B76B8">
        <w:rPr>
          <w:sz w:val="26"/>
          <w:szCs w:val="26"/>
          <w:rtl/>
          <w:lang w:val="en-CA"/>
        </w:rPr>
        <w:t>و</w:t>
      </w:r>
      <w:r w:rsidRPr="009B76B8">
        <w:rPr>
          <w:sz w:val="26"/>
          <w:szCs w:val="26"/>
          <w:rtl/>
          <w:lang w:val="en-CA"/>
        </w:rPr>
        <w:t xml:space="preserve">يمكن أن تضمن وحدة الأوزون الوطنية مشاركة </w:t>
      </w:r>
      <w:r w:rsidR="0043017D" w:rsidRPr="009B76B8">
        <w:rPr>
          <w:sz w:val="26"/>
          <w:szCs w:val="26"/>
          <w:rtl/>
          <w:lang w:val="en-CA"/>
        </w:rPr>
        <w:t xml:space="preserve">وملكية </w:t>
      </w:r>
      <w:r w:rsidRPr="009B76B8">
        <w:rPr>
          <w:sz w:val="26"/>
          <w:szCs w:val="26"/>
          <w:rtl/>
          <w:lang w:val="en-CA"/>
        </w:rPr>
        <w:t>أصحاب المصلحة من خلال رؤية أصحاب المصلحة يفهمون أهداف وغايات السياسة ويشعرون بالالتزام بتحقيقها أثناء تنفيذ المشروع</w:t>
      </w:r>
      <w:r w:rsidR="007F5B51" w:rsidRPr="009B76B8">
        <w:rPr>
          <w:sz w:val="26"/>
          <w:szCs w:val="26"/>
          <w:rtl/>
          <w:lang w:val="en-CA"/>
        </w:rPr>
        <w:t>.</w:t>
      </w:r>
      <w:r w:rsidRPr="009B76B8">
        <w:rPr>
          <w:sz w:val="26"/>
          <w:szCs w:val="26"/>
          <w:lang w:val="en-CA"/>
        </w:rPr>
        <w:t xml:space="preserve"> </w:t>
      </w:r>
      <w:r w:rsidR="007F5B51" w:rsidRPr="009B76B8">
        <w:rPr>
          <w:sz w:val="26"/>
          <w:szCs w:val="26"/>
          <w:rtl/>
          <w:lang w:val="en-CA"/>
        </w:rPr>
        <w:t>و</w:t>
      </w:r>
      <w:r w:rsidRPr="009B76B8">
        <w:rPr>
          <w:sz w:val="26"/>
          <w:szCs w:val="26"/>
          <w:rtl/>
          <w:lang w:val="en-CA"/>
        </w:rPr>
        <w:t xml:space="preserve">يمكن أن تساعد وحدة الأوزون الوطنية أيضًا في تحديد </w:t>
      </w:r>
      <w:r w:rsidR="00D9458D" w:rsidRPr="009B76B8">
        <w:rPr>
          <w:sz w:val="26"/>
          <w:szCs w:val="26"/>
          <w:rtl/>
          <w:lang w:val="en-CA"/>
        </w:rPr>
        <w:t>الثغرات الجنسانية</w:t>
      </w:r>
      <w:r w:rsidRPr="009B76B8">
        <w:rPr>
          <w:sz w:val="26"/>
          <w:szCs w:val="26"/>
          <w:rtl/>
          <w:lang w:val="en-CA"/>
        </w:rPr>
        <w:t xml:space="preserve"> المحتملة في تص</w:t>
      </w:r>
      <w:r w:rsidR="00D9458D" w:rsidRPr="009B76B8">
        <w:rPr>
          <w:sz w:val="26"/>
          <w:szCs w:val="26"/>
          <w:rtl/>
          <w:lang w:val="en-CA"/>
        </w:rPr>
        <w:t>ميم الاستراتيجيات الشاملة والمشرو</w:t>
      </w:r>
      <w:r w:rsidRPr="009B76B8">
        <w:rPr>
          <w:sz w:val="26"/>
          <w:szCs w:val="26"/>
          <w:rtl/>
          <w:lang w:val="en-CA"/>
        </w:rPr>
        <w:t>ع</w:t>
      </w:r>
      <w:r w:rsidR="00D9458D" w:rsidRPr="009B76B8">
        <w:rPr>
          <w:sz w:val="26"/>
          <w:szCs w:val="26"/>
          <w:rtl/>
          <w:lang w:val="en-CA"/>
        </w:rPr>
        <w:t>ات الفردية وتقتر</w:t>
      </w:r>
      <w:r w:rsidRPr="009B76B8">
        <w:rPr>
          <w:sz w:val="26"/>
          <w:szCs w:val="26"/>
          <w:rtl/>
          <w:lang w:val="en-CA"/>
        </w:rPr>
        <w:t xml:space="preserve">ح الأفكار والنهج بالاشتراك مع الوكالات المنفذة لتنفيذ </w:t>
      </w:r>
      <w:r w:rsidR="00D9458D" w:rsidRPr="009B76B8">
        <w:rPr>
          <w:sz w:val="26"/>
          <w:szCs w:val="26"/>
          <w:rtl/>
          <w:lang w:val="en-CA"/>
        </w:rPr>
        <w:t>ال</w:t>
      </w:r>
      <w:r w:rsidRPr="009B76B8">
        <w:rPr>
          <w:sz w:val="26"/>
          <w:szCs w:val="26"/>
          <w:rtl/>
          <w:lang w:val="en-CA"/>
        </w:rPr>
        <w:t xml:space="preserve">سياسة </w:t>
      </w:r>
      <w:r w:rsidR="00D9458D" w:rsidRPr="009B76B8">
        <w:rPr>
          <w:sz w:val="26"/>
          <w:szCs w:val="26"/>
          <w:rtl/>
          <w:lang w:val="en-CA"/>
        </w:rPr>
        <w:t xml:space="preserve">الجنسانية </w:t>
      </w:r>
      <w:r w:rsidRPr="009B76B8">
        <w:rPr>
          <w:sz w:val="26"/>
          <w:szCs w:val="26"/>
          <w:rtl/>
          <w:lang w:val="en-CA"/>
        </w:rPr>
        <w:t>في حدود قدراتها</w:t>
      </w:r>
      <w:r w:rsidRPr="009B76B8">
        <w:rPr>
          <w:sz w:val="26"/>
          <w:szCs w:val="26"/>
          <w:lang w:val="en-CA"/>
        </w:rPr>
        <w:t>.</w:t>
      </w:r>
    </w:p>
    <w:p w14:paraId="54AB8229" w14:textId="77777777" w:rsidR="00A60C9E" w:rsidRPr="009B76B8" w:rsidRDefault="00972309" w:rsidP="00865520">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t>يُعتبر</w:t>
      </w:r>
      <w:r w:rsidR="00A60C9E" w:rsidRPr="009B76B8">
        <w:rPr>
          <w:sz w:val="26"/>
          <w:szCs w:val="26"/>
          <w:rtl/>
          <w:lang w:val="en-CA"/>
        </w:rPr>
        <w:t xml:space="preserve"> تعزيز قدرة وحدة الأوزون الوطنية فيما يتعلق </w:t>
      </w:r>
      <w:r w:rsidRPr="009B76B8">
        <w:rPr>
          <w:sz w:val="26"/>
          <w:szCs w:val="26"/>
          <w:rtl/>
          <w:lang w:val="en-CA"/>
        </w:rPr>
        <w:t>بالمسائل الجنسانية</w:t>
      </w:r>
      <w:r w:rsidR="00A60C9E" w:rsidRPr="009B76B8">
        <w:rPr>
          <w:sz w:val="26"/>
          <w:szCs w:val="26"/>
          <w:rtl/>
          <w:lang w:val="en-CA"/>
        </w:rPr>
        <w:t xml:space="preserve"> كجزء من دورة المشروع مهمًا لإدماج </w:t>
      </w:r>
      <w:r w:rsidRPr="009B76B8">
        <w:rPr>
          <w:sz w:val="26"/>
          <w:szCs w:val="26"/>
          <w:rtl/>
          <w:lang w:val="en-CA"/>
        </w:rPr>
        <w:t>تعميم مراعاة المنظور الجنساني</w:t>
      </w:r>
      <w:r w:rsidR="00A60C9E" w:rsidRPr="009B76B8">
        <w:rPr>
          <w:sz w:val="26"/>
          <w:szCs w:val="26"/>
          <w:rtl/>
          <w:lang w:val="en-CA"/>
        </w:rPr>
        <w:t xml:space="preserve"> بشكل فعال</w:t>
      </w:r>
      <w:r w:rsidRPr="009B76B8">
        <w:rPr>
          <w:sz w:val="26"/>
          <w:szCs w:val="26"/>
          <w:rtl/>
          <w:lang w:val="en-CA"/>
        </w:rPr>
        <w:t>.</w:t>
      </w:r>
      <w:r w:rsidR="00A60C9E" w:rsidRPr="009B76B8">
        <w:rPr>
          <w:sz w:val="26"/>
          <w:szCs w:val="26"/>
          <w:lang w:val="en-CA"/>
        </w:rPr>
        <w:t xml:space="preserve"> </w:t>
      </w:r>
      <w:r w:rsidRPr="009B76B8">
        <w:rPr>
          <w:sz w:val="26"/>
          <w:szCs w:val="26"/>
          <w:rtl/>
          <w:lang w:val="en-CA"/>
        </w:rPr>
        <w:t>و</w:t>
      </w:r>
      <w:r w:rsidR="00A60C9E" w:rsidRPr="009B76B8">
        <w:rPr>
          <w:sz w:val="26"/>
          <w:szCs w:val="26"/>
          <w:rtl/>
          <w:lang w:val="en-CA"/>
        </w:rPr>
        <w:t>يمكن تحقيق ذلك عن طريق</w:t>
      </w:r>
      <w:r w:rsidRPr="009B76B8">
        <w:rPr>
          <w:sz w:val="26"/>
          <w:szCs w:val="26"/>
          <w:rtl/>
          <w:lang w:val="en-CA"/>
        </w:rPr>
        <w:t>،</w:t>
      </w:r>
      <w:r w:rsidR="00A60C9E" w:rsidRPr="009B76B8">
        <w:rPr>
          <w:sz w:val="26"/>
          <w:szCs w:val="26"/>
          <w:rtl/>
          <w:lang w:val="en-CA"/>
        </w:rPr>
        <w:t xml:space="preserve"> </w:t>
      </w:r>
      <w:r w:rsidRPr="009B76B8">
        <w:rPr>
          <w:sz w:val="26"/>
          <w:szCs w:val="26"/>
          <w:rtl/>
          <w:lang w:val="en-CA"/>
        </w:rPr>
        <w:t xml:space="preserve">على سبيل المثال، </w:t>
      </w:r>
      <w:r w:rsidR="00A60C9E" w:rsidRPr="009B76B8">
        <w:rPr>
          <w:sz w:val="26"/>
          <w:szCs w:val="26"/>
          <w:rtl/>
          <w:lang w:val="en-CA"/>
        </w:rPr>
        <w:t xml:space="preserve">إضافة المهارات المتعلقة </w:t>
      </w:r>
      <w:r w:rsidRPr="009B76B8">
        <w:rPr>
          <w:sz w:val="26"/>
          <w:szCs w:val="26"/>
          <w:rtl/>
          <w:lang w:val="en-CA"/>
        </w:rPr>
        <w:t>بالمساواة بين الجنسين</w:t>
      </w:r>
      <w:r w:rsidR="00A60C9E" w:rsidRPr="009B76B8">
        <w:rPr>
          <w:sz w:val="26"/>
          <w:szCs w:val="26"/>
          <w:rtl/>
          <w:lang w:val="en-CA"/>
        </w:rPr>
        <w:t xml:space="preserve"> باعتبارها اختصاصًا </w:t>
      </w:r>
      <w:r w:rsidRPr="009B76B8">
        <w:rPr>
          <w:sz w:val="26"/>
          <w:szCs w:val="26"/>
          <w:rtl/>
          <w:lang w:val="en-CA"/>
        </w:rPr>
        <w:t>لازماً</w:t>
      </w:r>
      <w:r w:rsidR="00A60C9E" w:rsidRPr="009B76B8">
        <w:rPr>
          <w:sz w:val="26"/>
          <w:szCs w:val="26"/>
          <w:rtl/>
          <w:lang w:val="en-CA"/>
        </w:rPr>
        <w:t xml:space="preserve"> في </w:t>
      </w:r>
      <w:r w:rsidRPr="009B76B8">
        <w:rPr>
          <w:sz w:val="26"/>
          <w:szCs w:val="26"/>
          <w:rtl/>
          <w:lang w:val="en-CA"/>
        </w:rPr>
        <w:t>نطاق اختصاصات</w:t>
      </w:r>
      <w:r w:rsidR="00A60C9E" w:rsidRPr="009B76B8">
        <w:rPr>
          <w:sz w:val="26"/>
          <w:szCs w:val="26"/>
          <w:lang w:val="en-CA"/>
        </w:rPr>
        <w:t xml:space="preserve"> </w:t>
      </w:r>
      <w:r w:rsidR="00A60C9E" w:rsidRPr="009B76B8">
        <w:rPr>
          <w:sz w:val="26"/>
          <w:szCs w:val="26"/>
          <w:rtl/>
          <w:lang w:val="en-CA"/>
        </w:rPr>
        <w:t>موظف</w:t>
      </w:r>
      <w:r w:rsidRPr="009B76B8">
        <w:rPr>
          <w:sz w:val="26"/>
          <w:szCs w:val="26"/>
          <w:rtl/>
          <w:lang w:val="en-CA"/>
        </w:rPr>
        <w:t>ي ومستشاري وحدة الأوزون الوطنية</w:t>
      </w:r>
      <w:r w:rsidR="00A60C9E" w:rsidRPr="009B76B8">
        <w:rPr>
          <w:sz w:val="26"/>
          <w:szCs w:val="26"/>
          <w:rtl/>
          <w:lang w:val="en-CA"/>
        </w:rPr>
        <w:t xml:space="preserve">، أو عن طريق إضافة واجبات ومسؤوليات متعلقة </w:t>
      </w:r>
      <w:r w:rsidRPr="009B76B8">
        <w:rPr>
          <w:sz w:val="26"/>
          <w:szCs w:val="26"/>
          <w:rtl/>
          <w:lang w:val="en-CA"/>
        </w:rPr>
        <w:t>بالمساواة بين الجنسين إلى دور الموظف</w:t>
      </w:r>
      <w:r w:rsidR="00A60C9E" w:rsidRPr="009B76B8">
        <w:rPr>
          <w:sz w:val="26"/>
          <w:szCs w:val="26"/>
          <w:rtl/>
          <w:lang w:val="en-CA"/>
        </w:rPr>
        <w:t xml:space="preserve">، ما يتوافق مع أحد من </w:t>
      </w:r>
      <w:r w:rsidRPr="009B76B8">
        <w:rPr>
          <w:sz w:val="26"/>
          <w:szCs w:val="26"/>
          <w:rtl/>
          <w:lang w:val="en-CA"/>
        </w:rPr>
        <w:t>ال</w:t>
      </w:r>
      <w:r w:rsidR="00A60C9E" w:rsidRPr="009B76B8">
        <w:rPr>
          <w:sz w:val="26"/>
          <w:szCs w:val="26"/>
          <w:rtl/>
          <w:lang w:val="en-CA"/>
        </w:rPr>
        <w:t xml:space="preserve">مؤشرات </w:t>
      </w:r>
      <w:r w:rsidRPr="009B76B8">
        <w:rPr>
          <w:sz w:val="26"/>
          <w:szCs w:val="26"/>
          <w:rtl/>
          <w:lang w:val="en-CA"/>
        </w:rPr>
        <w:t>ل</w:t>
      </w:r>
      <w:r w:rsidR="00A60C9E" w:rsidRPr="009B76B8">
        <w:rPr>
          <w:sz w:val="26"/>
          <w:szCs w:val="26"/>
          <w:rtl/>
          <w:lang w:val="en-CA"/>
        </w:rPr>
        <w:t xml:space="preserve">هدف </w:t>
      </w:r>
      <w:r w:rsidRPr="009B76B8">
        <w:rPr>
          <w:sz w:val="26"/>
          <w:szCs w:val="26"/>
          <w:rtl/>
          <w:lang w:val="en-CA"/>
        </w:rPr>
        <w:t>بالمساواة بين الجنسين في مشرو</w:t>
      </w:r>
      <w:r w:rsidR="00A60C9E" w:rsidRPr="009B76B8">
        <w:rPr>
          <w:sz w:val="26"/>
          <w:szCs w:val="26"/>
          <w:rtl/>
          <w:lang w:val="en-CA"/>
        </w:rPr>
        <w:t>ع</w:t>
      </w:r>
      <w:r w:rsidRPr="009B76B8">
        <w:rPr>
          <w:sz w:val="26"/>
          <w:szCs w:val="26"/>
          <w:rtl/>
          <w:lang w:val="en-CA"/>
        </w:rPr>
        <w:t>ات</w:t>
      </w:r>
      <w:r w:rsidR="00A60C9E" w:rsidRPr="009B76B8">
        <w:rPr>
          <w:sz w:val="26"/>
          <w:szCs w:val="26"/>
          <w:rtl/>
          <w:lang w:val="en-CA"/>
        </w:rPr>
        <w:t xml:space="preserve"> </w:t>
      </w:r>
      <w:r w:rsidRPr="009B76B8">
        <w:rPr>
          <w:sz w:val="26"/>
          <w:szCs w:val="26"/>
          <w:rtl/>
          <w:lang w:val="en-CA"/>
        </w:rPr>
        <w:t>التعزيز المؤسسي.</w:t>
      </w:r>
      <w:r w:rsidR="00A60C9E" w:rsidRPr="009B76B8">
        <w:rPr>
          <w:sz w:val="26"/>
          <w:szCs w:val="26"/>
          <w:lang w:val="en-CA"/>
        </w:rPr>
        <w:t xml:space="preserve"> </w:t>
      </w:r>
      <w:r w:rsidRPr="009B76B8">
        <w:rPr>
          <w:sz w:val="26"/>
          <w:szCs w:val="26"/>
          <w:rtl/>
          <w:lang w:val="en-CA"/>
        </w:rPr>
        <w:t>و</w:t>
      </w:r>
      <w:r w:rsidR="00A60C9E" w:rsidRPr="009B76B8">
        <w:rPr>
          <w:sz w:val="26"/>
          <w:szCs w:val="26"/>
          <w:rtl/>
          <w:lang w:val="en-CA"/>
        </w:rPr>
        <w:t>عند ال</w:t>
      </w:r>
      <w:r w:rsidRPr="009B76B8">
        <w:rPr>
          <w:sz w:val="26"/>
          <w:szCs w:val="26"/>
          <w:rtl/>
          <w:lang w:val="en-CA"/>
        </w:rPr>
        <w:t>ضرورة</w:t>
      </w:r>
      <w:r w:rsidR="00A60C9E" w:rsidRPr="009B76B8">
        <w:rPr>
          <w:sz w:val="26"/>
          <w:szCs w:val="26"/>
          <w:rtl/>
          <w:lang w:val="en-CA"/>
        </w:rPr>
        <w:t xml:space="preserve">، يمكن تعزيز قدرة وحدة الأوزون الوطنية من خلال </w:t>
      </w:r>
      <w:r w:rsidRPr="009B76B8">
        <w:rPr>
          <w:sz w:val="26"/>
          <w:szCs w:val="26"/>
          <w:rtl/>
          <w:lang w:val="en-CA"/>
        </w:rPr>
        <w:t>حلقات</w:t>
      </w:r>
      <w:r w:rsidR="00A60C9E" w:rsidRPr="009B76B8">
        <w:rPr>
          <w:sz w:val="26"/>
          <w:szCs w:val="26"/>
          <w:rtl/>
          <w:lang w:val="en-CA"/>
        </w:rPr>
        <w:t xml:space="preserve"> العمل مع خبراء </w:t>
      </w:r>
      <w:r w:rsidRPr="009B76B8">
        <w:rPr>
          <w:sz w:val="26"/>
          <w:szCs w:val="26"/>
          <w:rtl/>
          <w:lang w:val="en-CA"/>
        </w:rPr>
        <w:t>الشئون الجنسانية</w:t>
      </w:r>
      <w:r w:rsidR="00A60C9E" w:rsidRPr="009B76B8">
        <w:rPr>
          <w:sz w:val="26"/>
          <w:szCs w:val="26"/>
          <w:rtl/>
          <w:lang w:val="en-CA"/>
        </w:rPr>
        <w:t>، بتوجيه ودعم الوكالات المنفذة</w:t>
      </w:r>
      <w:r w:rsidR="00865520" w:rsidRPr="009B76B8">
        <w:rPr>
          <w:sz w:val="26"/>
          <w:szCs w:val="26"/>
          <w:rtl/>
          <w:lang w:val="en-CA"/>
        </w:rPr>
        <w:t>. و</w:t>
      </w:r>
      <w:r w:rsidR="00A60C9E" w:rsidRPr="009B76B8">
        <w:rPr>
          <w:sz w:val="26"/>
          <w:szCs w:val="26"/>
          <w:rtl/>
          <w:lang w:val="en-CA"/>
        </w:rPr>
        <w:t xml:space="preserve">قد يؤدي إشراك خبير </w:t>
      </w:r>
      <w:r w:rsidR="00D521D2" w:rsidRPr="009B76B8">
        <w:rPr>
          <w:sz w:val="26"/>
          <w:szCs w:val="26"/>
          <w:rtl/>
          <w:lang w:val="en-CA"/>
        </w:rPr>
        <w:t>الشؤ</w:t>
      </w:r>
      <w:r w:rsidR="00865520" w:rsidRPr="009B76B8">
        <w:rPr>
          <w:sz w:val="26"/>
          <w:szCs w:val="26"/>
          <w:rtl/>
          <w:lang w:val="en-CA"/>
        </w:rPr>
        <w:t xml:space="preserve">ون الجنسانية </w:t>
      </w:r>
      <w:r w:rsidR="00A60C9E" w:rsidRPr="009B76B8">
        <w:rPr>
          <w:sz w:val="26"/>
          <w:szCs w:val="26"/>
          <w:rtl/>
          <w:lang w:val="en-CA"/>
        </w:rPr>
        <w:t>في مرحلة التخطيط والاستشارة إلى تسهيل بناء القدرات</w:t>
      </w:r>
      <w:r w:rsidR="00A60C9E" w:rsidRPr="009B76B8">
        <w:rPr>
          <w:sz w:val="26"/>
          <w:szCs w:val="26"/>
          <w:lang w:val="en-CA"/>
        </w:rPr>
        <w:t>.</w:t>
      </w:r>
    </w:p>
    <w:p w14:paraId="54AB822A" w14:textId="77777777" w:rsidR="00A60C9E" w:rsidRPr="009B76B8" w:rsidRDefault="00A60C9E" w:rsidP="00D521D2">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lastRenderedPageBreak/>
        <w:t xml:space="preserve">من المهم أيضًا مراعاة التوازن بين الجنسين عند اختيار أصحاب المصلحة وتعيين مستشارين أو خبراء لأنشطة </w:t>
      </w:r>
      <w:r w:rsidR="00D521D2" w:rsidRPr="009B76B8">
        <w:rPr>
          <w:sz w:val="26"/>
          <w:szCs w:val="26"/>
          <w:rtl/>
          <w:lang w:val="en-CA"/>
        </w:rPr>
        <w:t>معينة</w:t>
      </w:r>
      <w:r w:rsidRPr="009B76B8">
        <w:rPr>
          <w:sz w:val="26"/>
          <w:szCs w:val="26"/>
          <w:rtl/>
          <w:lang w:val="en-CA"/>
        </w:rPr>
        <w:t xml:space="preserve"> لمساعدة وحدة الأوزون الوطنية</w:t>
      </w:r>
      <w:r w:rsidR="00D521D2" w:rsidRPr="009B76B8">
        <w:rPr>
          <w:sz w:val="26"/>
          <w:szCs w:val="26"/>
          <w:rtl/>
          <w:lang w:val="en-CA"/>
        </w:rPr>
        <w:t>.</w:t>
      </w:r>
      <w:r w:rsidRPr="009B76B8">
        <w:rPr>
          <w:sz w:val="26"/>
          <w:szCs w:val="26"/>
          <w:lang w:val="en-CA"/>
        </w:rPr>
        <w:t xml:space="preserve"> </w:t>
      </w:r>
      <w:r w:rsidR="00D521D2" w:rsidRPr="009B76B8">
        <w:rPr>
          <w:sz w:val="26"/>
          <w:szCs w:val="26"/>
          <w:rtl/>
          <w:lang w:val="en-CA"/>
        </w:rPr>
        <w:t>على سبيل المثال</w:t>
      </w:r>
      <w:r w:rsidRPr="009B76B8">
        <w:rPr>
          <w:sz w:val="26"/>
          <w:szCs w:val="26"/>
          <w:rtl/>
          <w:lang w:val="en-CA"/>
        </w:rPr>
        <w:t>، يهيمن الرجال عادةً على قطاع التبريد وتكييف الهواء في أدوار</w:t>
      </w:r>
      <w:r w:rsidR="00D521D2" w:rsidRPr="009B76B8">
        <w:rPr>
          <w:sz w:val="26"/>
          <w:szCs w:val="26"/>
          <w:rtl/>
          <w:lang w:val="en-CA"/>
        </w:rPr>
        <w:t xml:space="preserve"> كل من</w:t>
      </w:r>
      <w:r w:rsidRPr="009B76B8">
        <w:rPr>
          <w:sz w:val="26"/>
          <w:szCs w:val="26"/>
          <w:rtl/>
          <w:lang w:val="en-CA"/>
        </w:rPr>
        <w:t xml:space="preserve"> الخدمة والتصنيع</w:t>
      </w:r>
      <w:r w:rsidR="00D521D2" w:rsidRPr="009B76B8">
        <w:rPr>
          <w:sz w:val="26"/>
          <w:szCs w:val="26"/>
          <w:rtl/>
          <w:lang w:val="en-CA"/>
        </w:rPr>
        <w:t>.</w:t>
      </w:r>
      <w:r w:rsidRPr="009B76B8">
        <w:rPr>
          <w:sz w:val="26"/>
          <w:szCs w:val="26"/>
          <w:lang w:val="en-CA"/>
        </w:rPr>
        <w:t xml:space="preserve"> </w:t>
      </w:r>
      <w:r w:rsidR="00D521D2" w:rsidRPr="009B76B8">
        <w:rPr>
          <w:sz w:val="26"/>
          <w:szCs w:val="26"/>
          <w:rtl/>
          <w:lang w:val="en-CA"/>
        </w:rPr>
        <w:t xml:space="preserve">ومن أجل </w:t>
      </w:r>
      <w:r w:rsidRPr="009B76B8">
        <w:rPr>
          <w:sz w:val="26"/>
          <w:szCs w:val="26"/>
          <w:rtl/>
          <w:lang w:val="en-CA"/>
        </w:rPr>
        <w:t>تعزيز</w:t>
      </w:r>
      <w:r w:rsidR="00D521D2" w:rsidRPr="009B76B8">
        <w:rPr>
          <w:sz w:val="26"/>
          <w:szCs w:val="26"/>
          <w:rtl/>
          <w:lang w:val="en-CA"/>
        </w:rPr>
        <w:t xml:space="preserve"> التوازن بين الجنسين في الأنشطة</w:t>
      </w:r>
      <w:r w:rsidRPr="009B76B8">
        <w:rPr>
          <w:sz w:val="26"/>
          <w:szCs w:val="26"/>
          <w:rtl/>
          <w:lang w:val="en-CA"/>
        </w:rPr>
        <w:t xml:space="preserve">، يمكن أن </w:t>
      </w:r>
      <w:r w:rsidR="00D521D2" w:rsidRPr="009B76B8">
        <w:rPr>
          <w:sz w:val="26"/>
          <w:szCs w:val="26"/>
          <w:rtl/>
          <w:lang w:val="en-CA"/>
        </w:rPr>
        <w:t>يشمل</w:t>
      </w:r>
      <w:r w:rsidRPr="009B76B8">
        <w:rPr>
          <w:sz w:val="26"/>
          <w:szCs w:val="26"/>
          <w:rtl/>
          <w:lang w:val="en-CA"/>
        </w:rPr>
        <w:t xml:space="preserve"> تخطيط </w:t>
      </w:r>
      <w:r w:rsidR="00D521D2" w:rsidRPr="009B76B8">
        <w:rPr>
          <w:sz w:val="26"/>
          <w:szCs w:val="26"/>
          <w:rtl/>
          <w:lang w:val="en-CA"/>
        </w:rPr>
        <w:t>حلقات</w:t>
      </w:r>
      <w:r w:rsidRPr="009B76B8">
        <w:rPr>
          <w:sz w:val="26"/>
          <w:szCs w:val="26"/>
          <w:rtl/>
          <w:lang w:val="en-CA"/>
        </w:rPr>
        <w:t xml:space="preserve"> العمل التدريبية متطلبات </w:t>
      </w:r>
      <w:r w:rsidR="00D521D2" w:rsidRPr="009B76B8">
        <w:rPr>
          <w:sz w:val="26"/>
          <w:szCs w:val="26"/>
          <w:rtl/>
          <w:lang w:val="en-CA"/>
        </w:rPr>
        <w:t>معينة</w:t>
      </w:r>
      <w:r w:rsidRPr="009B76B8">
        <w:rPr>
          <w:sz w:val="26"/>
          <w:szCs w:val="26"/>
          <w:rtl/>
          <w:lang w:val="en-CA"/>
        </w:rPr>
        <w:t xml:space="preserve"> لضمان مرا</w:t>
      </w:r>
      <w:r w:rsidR="00D521D2" w:rsidRPr="009B76B8">
        <w:rPr>
          <w:sz w:val="26"/>
          <w:szCs w:val="26"/>
          <w:rtl/>
          <w:lang w:val="en-CA"/>
        </w:rPr>
        <w:t>عاة إيلاء اعتبارات خاصة للمشاركات من النساء</w:t>
      </w:r>
      <w:r w:rsidRPr="009B76B8">
        <w:rPr>
          <w:sz w:val="26"/>
          <w:szCs w:val="26"/>
          <w:rtl/>
          <w:lang w:val="en-CA"/>
        </w:rPr>
        <w:t>، بما في ذلك المدربات</w:t>
      </w:r>
      <w:r w:rsidR="00D521D2" w:rsidRPr="009B76B8">
        <w:rPr>
          <w:sz w:val="26"/>
          <w:szCs w:val="26"/>
          <w:rtl/>
          <w:lang w:val="en-CA"/>
        </w:rPr>
        <w:t>.</w:t>
      </w:r>
      <w:r w:rsidRPr="009B76B8">
        <w:rPr>
          <w:sz w:val="26"/>
          <w:szCs w:val="26"/>
          <w:lang w:val="en-CA"/>
        </w:rPr>
        <w:t xml:space="preserve"> </w:t>
      </w:r>
      <w:r w:rsidR="00D521D2" w:rsidRPr="009B76B8">
        <w:rPr>
          <w:sz w:val="26"/>
          <w:szCs w:val="26"/>
          <w:rtl/>
          <w:lang w:val="en-CA"/>
        </w:rPr>
        <w:t>علاوة على ذلك</w:t>
      </w:r>
      <w:r w:rsidRPr="009B76B8">
        <w:rPr>
          <w:sz w:val="26"/>
          <w:szCs w:val="26"/>
          <w:rtl/>
          <w:lang w:val="en-CA"/>
        </w:rPr>
        <w:t xml:space="preserve">، يمكن استشارة أصحاب المصلحة ذوي الخبرة </w:t>
      </w:r>
      <w:r w:rsidR="00D521D2" w:rsidRPr="009B76B8">
        <w:rPr>
          <w:sz w:val="26"/>
          <w:szCs w:val="26"/>
          <w:rtl/>
          <w:lang w:val="en-CA"/>
        </w:rPr>
        <w:t>في الشؤون الجنسانية خلال مرحلة صياغة المشروع و، مثلا</w:t>
      </w:r>
      <w:r w:rsidRPr="009B76B8">
        <w:rPr>
          <w:sz w:val="26"/>
          <w:szCs w:val="26"/>
          <w:rtl/>
          <w:lang w:val="en-CA"/>
        </w:rPr>
        <w:t>، خلال جميع المراحل الأخرى من دورة المشروع</w:t>
      </w:r>
      <w:r w:rsidRPr="009B76B8">
        <w:rPr>
          <w:sz w:val="26"/>
          <w:szCs w:val="26"/>
          <w:lang w:val="en-CA"/>
        </w:rPr>
        <w:t>.</w:t>
      </w:r>
    </w:p>
    <w:p w14:paraId="54AB822B" w14:textId="77777777" w:rsidR="00A60C9E" w:rsidRPr="009B76B8" w:rsidRDefault="00D521D2" w:rsidP="005240E3">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t>و</w:t>
      </w:r>
      <w:r w:rsidR="00A60C9E" w:rsidRPr="009B76B8">
        <w:rPr>
          <w:sz w:val="26"/>
          <w:szCs w:val="26"/>
          <w:rtl/>
          <w:lang w:val="en-CA"/>
        </w:rPr>
        <w:t xml:space="preserve">للتأكد من أن وحدة الأوزون الوطنية </w:t>
      </w:r>
      <w:r w:rsidRPr="009B76B8">
        <w:rPr>
          <w:sz w:val="26"/>
          <w:szCs w:val="26"/>
          <w:rtl/>
          <w:lang w:val="en-CA"/>
        </w:rPr>
        <w:t>تتمتع</w:t>
      </w:r>
      <w:r w:rsidR="00A60C9E" w:rsidRPr="009B76B8">
        <w:rPr>
          <w:sz w:val="26"/>
          <w:szCs w:val="26"/>
          <w:rtl/>
          <w:lang w:val="en-CA"/>
        </w:rPr>
        <w:t xml:space="preserve"> </w:t>
      </w:r>
      <w:r w:rsidRPr="009B76B8">
        <w:rPr>
          <w:sz w:val="26"/>
          <w:szCs w:val="26"/>
          <w:rtl/>
          <w:lang w:val="en-CA"/>
        </w:rPr>
        <w:t>ب</w:t>
      </w:r>
      <w:r w:rsidR="00A60C9E" w:rsidRPr="009B76B8">
        <w:rPr>
          <w:sz w:val="26"/>
          <w:szCs w:val="26"/>
          <w:rtl/>
          <w:lang w:val="en-CA"/>
        </w:rPr>
        <w:t xml:space="preserve">القدرة على تطوير البرامج وتنفيذ الأنشطة المراعية للمنظور الجنساني المدرجة في خطة إدارة إزالة المواد الهيدروكلوروفلوروكربونية أو </w:t>
      </w:r>
      <w:r w:rsidRPr="009B76B8">
        <w:rPr>
          <w:sz w:val="26"/>
          <w:szCs w:val="26"/>
          <w:rtl/>
          <w:lang w:val="en-CA"/>
        </w:rPr>
        <w:t>خطة تنفيذ تعديل كيغالي للمواد الهيدروفلوروكربونية،</w:t>
      </w:r>
      <w:r w:rsidR="00A60C9E" w:rsidRPr="009B76B8">
        <w:rPr>
          <w:sz w:val="26"/>
          <w:szCs w:val="26"/>
          <w:rtl/>
          <w:lang w:val="en-CA"/>
        </w:rPr>
        <w:t xml:space="preserve"> </w:t>
      </w:r>
      <w:r w:rsidRPr="009B76B8">
        <w:rPr>
          <w:sz w:val="26"/>
          <w:szCs w:val="26"/>
          <w:rtl/>
          <w:lang w:val="en-CA"/>
        </w:rPr>
        <w:t>من الضروري</w:t>
      </w:r>
      <w:r w:rsidR="00A60C9E" w:rsidRPr="009B76B8">
        <w:rPr>
          <w:sz w:val="26"/>
          <w:szCs w:val="26"/>
          <w:rtl/>
          <w:lang w:val="en-CA"/>
        </w:rPr>
        <w:t xml:space="preserve"> </w:t>
      </w:r>
      <w:r w:rsidRPr="009B76B8">
        <w:rPr>
          <w:sz w:val="26"/>
          <w:szCs w:val="26"/>
          <w:rtl/>
          <w:lang w:val="en-CA"/>
        </w:rPr>
        <w:t xml:space="preserve">بناء قدرتها </w:t>
      </w:r>
      <w:r w:rsidR="005240E3" w:rsidRPr="009B76B8">
        <w:rPr>
          <w:sz w:val="26"/>
          <w:szCs w:val="26"/>
          <w:rtl/>
          <w:lang w:val="en-CA"/>
        </w:rPr>
        <w:t xml:space="preserve">لكي تستطيع وحدة الأوزون الوطنية بدروها تقاسم ذلك مع أعضاء فريق المشروع الآخرين. ويمكن تحقيق ذلك من خلال </w:t>
      </w:r>
      <w:r w:rsidR="00A60C9E" w:rsidRPr="009B76B8">
        <w:rPr>
          <w:sz w:val="26"/>
          <w:szCs w:val="26"/>
          <w:rtl/>
          <w:lang w:val="en-CA"/>
        </w:rPr>
        <w:t xml:space="preserve">فهم احتياجات وحدة الأوزون الوطنية وتقديم الدعم من خلال مشروع </w:t>
      </w:r>
      <w:r w:rsidR="005240E3" w:rsidRPr="009B76B8">
        <w:rPr>
          <w:sz w:val="26"/>
          <w:szCs w:val="26"/>
          <w:rtl/>
          <w:lang w:val="en-CA"/>
        </w:rPr>
        <w:t>التعزيز المؤسسي</w:t>
      </w:r>
      <w:r w:rsidR="00A60C9E" w:rsidRPr="009B76B8">
        <w:rPr>
          <w:sz w:val="26"/>
          <w:szCs w:val="26"/>
          <w:rtl/>
          <w:lang w:val="en-CA"/>
        </w:rPr>
        <w:t xml:space="preserve"> في </w:t>
      </w:r>
      <w:r w:rsidR="005240E3" w:rsidRPr="009B76B8">
        <w:rPr>
          <w:sz w:val="26"/>
          <w:szCs w:val="26"/>
          <w:rtl/>
          <w:lang w:val="en-CA"/>
        </w:rPr>
        <w:t xml:space="preserve">البلد، </w:t>
      </w:r>
      <w:r w:rsidR="00A60C9E" w:rsidRPr="009B76B8">
        <w:rPr>
          <w:sz w:val="26"/>
          <w:szCs w:val="26"/>
          <w:rtl/>
          <w:lang w:val="en-CA"/>
        </w:rPr>
        <w:t xml:space="preserve">الذي </w:t>
      </w:r>
      <w:r w:rsidR="005240E3" w:rsidRPr="009B76B8">
        <w:rPr>
          <w:sz w:val="26"/>
          <w:szCs w:val="26"/>
          <w:rtl/>
          <w:lang w:val="en-CA"/>
        </w:rPr>
        <w:t>يشمل بالفعل أربع</w:t>
      </w:r>
      <w:r w:rsidR="00A60C9E" w:rsidRPr="009B76B8">
        <w:rPr>
          <w:sz w:val="26"/>
          <w:szCs w:val="26"/>
          <w:rtl/>
          <w:lang w:val="en-CA"/>
        </w:rPr>
        <w:t xml:space="preserve"> مؤشرات أداء محددة </w:t>
      </w:r>
      <w:r w:rsidR="005240E3" w:rsidRPr="009B76B8">
        <w:rPr>
          <w:sz w:val="26"/>
          <w:szCs w:val="26"/>
          <w:rtl/>
          <w:lang w:val="en-CA"/>
        </w:rPr>
        <w:t>تتعلق بالمساواة بين الجنسين</w:t>
      </w:r>
      <w:r w:rsidR="00A60C9E" w:rsidRPr="009B76B8">
        <w:rPr>
          <w:sz w:val="26"/>
          <w:szCs w:val="26"/>
          <w:rtl/>
          <w:lang w:val="en-CA"/>
        </w:rPr>
        <w:t xml:space="preserve">، </w:t>
      </w:r>
      <w:r w:rsidR="005240E3" w:rsidRPr="009B76B8">
        <w:rPr>
          <w:sz w:val="26"/>
          <w:szCs w:val="26"/>
          <w:rtl/>
          <w:lang w:val="en-CA"/>
        </w:rPr>
        <w:t>على النحو</w:t>
      </w:r>
      <w:r w:rsidR="00A60C9E" w:rsidRPr="009B76B8">
        <w:rPr>
          <w:sz w:val="26"/>
          <w:szCs w:val="26"/>
          <w:rtl/>
          <w:lang w:val="en-CA"/>
        </w:rPr>
        <w:t xml:space="preserve"> </w:t>
      </w:r>
      <w:r w:rsidR="005240E3" w:rsidRPr="009B76B8">
        <w:rPr>
          <w:sz w:val="26"/>
          <w:szCs w:val="26"/>
          <w:rtl/>
          <w:lang w:val="en-CA"/>
        </w:rPr>
        <w:t>الموضح في الفقرة</w:t>
      </w:r>
      <w:r w:rsidR="00A60C9E" w:rsidRPr="009B76B8">
        <w:rPr>
          <w:sz w:val="26"/>
          <w:szCs w:val="26"/>
          <w:lang w:val="en-CA"/>
        </w:rPr>
        <w:t xml:space="preserve">10 </w:t>
      </w:r>
      <w:r w:rsidR="005240E3" w:rsidRPr="009B76B8">
        <w:rPr>
          <w:sz w:val="26"/>
          <w:szCs w:val="26"/>
          <w:rtl/>
          <w:lang w:val="en-CA"/>
        </w:rPr>
        <w:t xml:space="preserve"> </w:t>
      </w:r>
      <w:r w:rsidR="0061507D" w:rsidRPr="009B76B8">
        <w:rPr>
          <w:sz w:val="26"/>
          <w:szCs w:val="26"/>
          <w:rtl/>
          <w:lang w:val="en-CA"/>
        </w:rPr>
        <w:t xml:space="preserve">المذكورة </w:t>
      </w:r>
      <w:r w:rsidR="00A60C9E" w:rsidRPr="009B76B8">
        <w:rPr>
          <w:sz w:val="26"/>
          <w:szCs w:val="26"/>
          <w:rtl/>
          <w:lang w:val="en-CA"/>
        </w:rPr>
        <w:t>أعلاه</w:t>
      </w:r>
      <w:r w:rsidR="00A60C9E" w:rsidRPr="009B76B8">
        <w:rPr>
          <w:sz w:val="26"/>
          <w:szCs w:val="26"/>
          <w:lang w:val="en-CA"/>
        </w:rPr>
        <w:t>.</w:t>
      </w:r>
    </w:p>
    <w:p w14:paraId="54AB822C" w14:textId="77777777" w:rsidR="00A60C9E" w:rsidRPr="009B76B8" w:rsidRDefault="0061507D" w:rsidP="0061507D">
      <w:pPr>
        <w:keepNext/>
        <w:bidi/>
        <w:spacing w:after="240"/>
        <w:rPr>
          <w:b/>
          <w:bCs/>
          <w:sz w:val="26"/>
          <w:szCs w:val="26"/>
          <w:rtl/>
        </w:rPr>
      </w:pPr>
      <w:r w:rsidRPr="009B76B8">
        <w:rPr>
          <w:b/>
          <w:bCs/>
          <w:sz w:val="26"/>
          <w:szCs w:val="26"/>
          <w:rtl/>
        </w:rPr>
        <w:t>3-3</w:t>
      </w:r>
      <w:r w:rsidRPr="009B76B8">
        <w:rPr>
          <w:b/>
          <w:bCs/>
          <w:sz w:val="26"/>
          <w:szCs w:val="26"/>
          <w:rtl/>
        </w:rPr>
        <w:tab/>
        <w:t>إعداد</w:t>
      </w:r>
      <w:r w:rsidR="00A60C9E" w:rsidRPr="009B76B8">
        <w:rPr>
          <w:b/>
          <w:bCs/>
          <w:sz w:val="26"/>
          <w:szCs w:val="26"/>
          <w:rtl/>
        </w:rPr>
        <w:t xml:space="preserve"> مقترح المشروع</w:t>
      </w:r>
    </w:p>
    <w:p w14:paraId="54AB822D" w14:textId="77777777" w:rsidR="00A60C9E" w:rsidRPr="009B76B8" w:rsidRDefault="00A60C9E" w:rsidP="009D61DC">
      <w:pPr>
        <w:pStyle w:val="ListParagraph"/>
        <w:keepNext/>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t xml:space="preserve">يتطلب </w:t>
      </w:r>
      <w:r w:rsidR="0061507D" w:rsidRPr="009B76B8">
        <w:rPr>
          <w:sz w:val="26"/>
          <w:szCs w:val="26"/>
          <w:rtl/>
          <w:lang w:val="en-CA"/>
        </w:rPr>
        <w:t>إعداد</w:t>
      </w:r>
      <w:r w:rsidRPr="009B76B8">
        <w:rPr>
          <w:sz w:val="26"/>
          <w:szCs w:val="26"/>
          <w:rtl/>
          <w:lang w:val="en-CA"/>
        </w:rPr>
        <w:t xml:space="preserve"> </w:t>
      </w:r>
      <w:r w:rsidR="0061507D" w:rsidRPr="009B76B8">
        <w:rPr>
          <w:sz w:val="26"/>
          <w:szCs w:val="26"/>
          <w:rtl/>
          <w:lang w:val="en-CA"/>
        </w:rPr>
        <w:t>المقترح</w:t>
      </w:r>
      <w:r w:rsidRPr="009B76B8">
        <w:rPr>
          <w:sz w:val="26"/>
          <w:szCs w:val="26"/>
          <w:rtl/>
          <w:lang w:val="en-CA"/>
        </w:rPr>
        <w:t xml:space="preserve"> النهائي للخطة الوطنية دراسة متأنية للبيانات التي </w:t>
      </w:r>
      <w:r w:rsidR="0061507D" w:rsidRPr="009B76B8">
        <w:rPr>
          <w:sz w:val="26"/>
          <w:szCs w:val="26"/>
          <w:rtl/>
          <w:lang w:val="en-CA"/>
        </w:rPr>
        <w:t>جمعت</w:t>
      </w:r>
      <w:r w:rsidRPr="009B76B8">
        <w:rPr>
          <w:sz w:val="26"/>
          <w:szCs w:val="26"/>
          <w:rtl/>
          <w:lang w:val="en-CA"/>
        </w:rPr>
        <w:t xml:space="preserve"> أثناء إعداد المشروع والمعلومات التي </w:t>
      </w:r>
      <w:r w:rsidR="0061507D" w:rsidRPr="009B76B8">
        <w:rPr>
          <w:sz w:val="26"/>
          <w:szCs w:val="26"/>
          <w:rtl/>
          <w:lang w:val="en-CA"/>
        </w:rPr>
        <w:t>جمعت</w:t>
      </w:r>
      <w:r w:rsidRPr="009B76B8">
        <w:rPr>
          <w:sz w:val="26"/>
          <w:szCs w:val="26"/>
          <w:rtl/>
          <w:lang w:val="en-CA"/>
        </w:rPr>
        <w:t xml:space="preserve"> أثناء مشاورات أصحاب المصلحة</w:t>
      </w:r>
      <w:r w:rsidR="0061507D" w:rsidRPr="009B76B8">
        <w:rPr>
          <w:sz w:val="26"/>
          <w:szCs w:val="26"/>
          <w:rtl/>
          <w:lang w:val="en-CA"/>
        </w:rPr>
        <w:t>.</w:t>
      </w:r>
      <w:r w:rsidRPr="009B76B8">
        <w:rPr>
          <w:sz w:val="26"/>
          <w:szCs w:val="26"/>
          <w:lang w:val="en-CA"/>
        </w:rPr>
        <w:t xml:space="preserve"> </w:t>
      </w:r>
      <w:r w:rsidR="0061507D" w:rsidRPr="009B76B8">
        <w:rPr>
          <w:sz w:val="26"/>
          <w:szCs w:val="26"/>
          <w:rtl/>
          <w:lang w:val="en-CA"/>
        </w:rPr>
        <w:t xml:space="preserve">في هذه المرحلة من دورة المشروع، يمكن أن يحدد تقييم شامل مبني على تحليل جنساني </w:t>
      </w:r>
      <w:r w:rsidRPr="009B76B8">
        <w:rPr>
          <w:sz w:val="26"/>
          <w:szCs w:val="26"/>
          <w:rtl/>
          <w:lang w:val="en-CA"/>
        </w:rPr>
        <w:t>أولي</w:t>
      </w:r>
      <w:r w:rsidR="0061507D" w:rsidRPr="009B76B8">
        <w:rPr>
          <w:sz w:val="26"/>
          <w:szCs w:val="26"/>
          <w:rtl/>
          <w:lang w:val="en-CA"/>
        </w:rPr>
        <w:t>،</w:t>
      </w:r>
      <w:r w:rsidRPr="009B76B8">
        <w:rPr>
          <w:sz w:val="26"/>
          <w:szCs w:val="26"/>
          <w:rtl/>
          <w:lang w:val="en-CA"/>
        </w:rPr>
        <w:t xml:space="preserve"> </w:t>
      </w:r>
      <w:r w:rsidR="0061507D" w:rsidRPr="009B76B8">
        <w:rPr>
          <w:sz w:val="26"/>
          <w:szCs w:val="26"/>
          <w:rtl/>
          <w:lang w:val="en-CA"/>
        </w:rPr>
        <w:t>ا</w:t>
      </w:r>
      <w:r w:rsidRPr="009B76B8">
        <w:rPr>
          <w:sz w:val="26"/>
          <w:szCs w:val="26"/>
          <w:rtl/>
          <w:lang w:val="en-CA"/>
        </w:rPr>
        <w:t xml:space="preserve">لأنشطة </w:t>
      </w:r>
      <w:r w:rsidR="009D61DC" w:rsidRPr="009B76B8">
        <w:rPr>
          <w:sz w:val="26"/>
          <w:szCs w:val="26"/>
          <w:rtl/>
          <w:lang w:val="en-CA"/>
        </w:rPr>
        <w:t>التي يوجد بها اختلاف</w:t>
      </w:r>
      <w:r w:rsidRPr="009B76B8">
        <w:rPr>
          <w:sz w:val="26"/>
          <w:szCs w:val="26"/>
          <w:rtl/>
          <w:lang w:val="en-CA"/>
        </w:rPr>
        <w:t xml:space="preserve"> بين ال</w:t>
      </w:r>
      <w:r w:rsidR="0061507D" w:rsidRPr="009B76B8">
        <w:rPr>
          <w:sz w:val="26"/>
          <w:szCs w:val="26"/>
          <w:rtl/>
          <w:lang w:val="en-CA"/>
        </w:rPr>
        <w:t>جنسين التي يجب تضمينها في الخطة</w:t>
      </w:r>
      <w:r w:rsidRPr="009B76B8">
        <w:rPr>
          <w:sz w:val="26"/>
          <w:szCs w:val="26"/>
          <w:rtl/>
          <w:lang w:val="en-CA"/>
        </w:rPr>
        <w:t>، بما في ذلك تحليل سياسات الاقتصاد الكلي والسياسات الاجتماعية للبلد المتعلقة بتمك</w:t>
      </w:r>
      <w:r w:rsidR="009D61DC" w:rsidRPr="009B76B8">
        <w:rPr>
          <w:sz w:val="26"/>
          <w:szCs w:val="26"/>
          <w:rtl/>
          <w:lang w:val="en-CA"/>
        </w:rPr>
        <w:t>ين المرأة والمساواة بين الجنسين</w:t>
      </w:r>
      <w:r w:rsidRPr="009B76B8">
        <w:rPr>
          <w:sz w:val="26"/>
          <w:szCs w:val="26"/>
          <w:rtl/>
          <w:lang w:val="en-CA"/>
        </w:rPr>
        <w:t>، إذا كان قابلا للتطبيق</w:t>
      </w:r>
      <w:r w:rsidR="009D61DC" w:rsidRPr="009B76B8">
        <w:rPr>
          <w:sz w:val="26"/>
          <w:szCs w:val="26"/>
          <w:rtl/>
          <w:lang w:val="en-CA"/>
        </w:rPr>
        <w:t>.</w:t>
      </w:r>
      <w:r w:rsidRPr="009B76B8">
        <w:rPr>
          <w:sz w:val="26"/>
          <w:szCs w:val="26"/>
          <w:lang w:val="en-CA"/>
        </w:rPr>
        <w:t xml:space="preserve"> </w:t>
      </w:r>
      <w:r w:rsidR="009D61DC" w:rsidRPr="009B76B8">
        <w:rPr>
          <w:sz w:val="26"/>
          <w:szCs w:val="26"/>
          <w:rtl/>
          <w:lang w:val="en-CA"/>
        </w:rPr>
        <w:t>سينير</w:t>
      </w:r>
      <w:r w:rsidRPr="009B76B8">
        <w:rPr>
          <w:sz w:val="26"/>
          <w:szCs w:val="26"/>
          <w:rtl/>
          <w:lang w:val="en-CA"/>
        </w:rPr>
        <w:t xml:space="preserve"> هذا التقييم عملية تحديد الأهداف لمؤشرات محددة تتعلق بهذه الأنشطة</w:t>
      </w:r>
      <w:r w:rsidR="009D61DC" w:rsidRPr="009B76B8">
        <w:rPr>
          <w:sz w:val="26"/>
          <w:szCs w:val="26"/>
          <w:rtl/>
          <w:lang w:val="en-CA"/>
        </w:rPr>
        <w:t>.</w:t>
      </w:r>
      <w:r w:rsidRPr="009B76B8">
        <w:rPr>
          <w:sz w:val="26"/>
          <w:szCs w:val="26"/>
          <w:lang w:val="en-CA"/>
        </w:rPr>
        <w:t xml:space="preserve"> </w:t>
      </w:r>
      <w:r w:rsidR="009D61DC" w:rsidRPr="009B76B8">
        <w:rPr>
          <w:sz w:val="26"/>
          <w:szCs w:val="26"/>
          <w:rtl/>
          <w:lang w:val="en-CA"/>
        </w:rPr>
        <w:t>و</w:t>
      </w:r>
      <w:r w:rsidRPr="009B76B8">
        <w:rPr>
          <w:sz w:val="26"/>
          <w:szCs w:val="26"/>
          <w:rtl/>
          <w:lang w:val="en-CA"/>
        </w:rPr>
        <w:t xml:space="preserve">ستشكل الأهداف والأنشطة المحددة الأساس لخطة العمل </w:t>
      </w:r>
      <w:r w:rsidR="009D61DC" w:rsidRPr="009B76B8">
        <w:rPr>
          <w:sz w:val="26"/>
          <w:szCs w:val="26"/>
          <w:rtl/>
          <w:lang w:val="en-CA"/>
        </w:rPr>
        <w:t xml:space="preserve">الجنسانية، </w:t>
      </w:r>
      <w:r w:rsidRPr="009B76B8">
        <w:rPr>
          <w:sz w:val="26"/>
          <w:szCs w:val="26"/>
          <w:rtl/>
          <w:lang w:val="en-CA"/>
        </w:rPr>
        <w:t xml:space="preserve">التي </w:t>
      </w:r>
      <w:r w:rsidR="009D61DC" w:rsidRPr="009B76B8">
        <w:rPr>
          <w:sz w:val="26"/>
          <w:szCs w:val="26"/>
          <w:rtl/>
          <w:lang w:val="en-CA"/>
        </w:rPr>
        <w:t>ستشمل آليات للتنفيذ</w:t>
      </w:r>
      <w:r w:rsidRPr="009B76B8">
        <w:rPr>
          <w:sz w:val="26"/>
          <w:szCs w:val="26"/>
          <w:rtl/>
          <w:lang w:val="en-CA"/>
        </w:rPr>
        <w:t xml:space="preserve"> وت</w:t>
      </w:r>
      <w:r w:rsidR="009D61DC" w:rsidRPr="009B76B8">
        <w:rPr>
          <w:sz w:val="26"/>
          <w:szCs w:val="26"/>
          <w:rtl/>
          <w:lang w:val="en-CA"/>
        </w:rPr>
        <w:t>فويض مسؤوليات محددة ووضع أطر زمنية</w:t>
      </w:r>
      <w:r w:rsidRPr="009B76B8">
        <w:rPr>
          <w:sz w:val="26"/>
          <w:szCs w:val="26"/>
          <w:rtl/>
          <w:lang w:val="en-CA"/>
        </w:rPr>
        <w:t xml:space="preserve"> وتحديد مؤشرات أداء </w:t>
      </w:r>
      <w:r w:rsidR="009D61DC" w:rsidRPr="009B76B8">
        <w:rPr>
          <w:sz w:val="26"/>
          <w:szCs w:val="26"/>
          <w:rtl/>
          <w:lang w:val="en-CA"/>
        </w:rPr>
        <w:t>جنسانية.</w:t>
      </w:r>
      <w:r w:rsidRPr="009B76B8">
        <w:rPr>
          <w:sz w:val="26"/>
          <w:szCs w:val="26"/>
          <w:lang w:val="en-CA"/>
        </w:rPr>
        <w:t xml:space="preserve"> </w:t>
      </w:r>
      <w:r w:rsidRPr="009B76B8">
        <w:rPr>
          <w:sz w:val="26"/>
          <w:szCs w:val="26"/>
          <w:rtl/>
          <w:lang w:val="en-CA"/>
        </w:rPr>
        <w:t xml:space="preserve">وسيكون </w:t>
      </w:r>
      <w:r w:rsidR="009D61DC" w:rsidRPr="009B76B8">
        <w:rPr>
          <w:sz w:val="26"/>
          <w:szCs w:val="26"/>
          <w:rtl/>
          <w:lang w:val="en-CA"/>
        </w:rPr>
        <w:t>المقترح</w:t>
      </w:r>
      <w:r w:rsidRPr="009B76B8">
        <w:rPr>
          <w:sz w:val="26"/>
          <w:szCs w:val="26"/>
          <w:rtl/>
          <w:lang w:val="en-CA"/>
        </w:rPr>
        <w:t xml:space="preserve"> الناتج </w:t>
      </w:r>
      <w:r w:rsidR="009D61DC" w:rsidRPr="009B76B8">
        <w:rPr>
          <w:sz w:val="26"/>
          <w:szCs w:val="26"/>
          <w:rtl/>
          <w:lang w:val="en-CA"/>
        </w:rPr>
        <w:t>مراعيا</w:t>
      </w:r>
      <w:r w:rsidRPr="009B76B8">
        <w:rPr>
          <w:sz w:val="26"/>
          <w:szCs w:val="26"/>
          <w:rtl/>
          <w:lang w:val="en-CA"/>
        </w:rPr>
        <w:t xml:space="preserve"> للمنظور الجنساني ومتسقاً مع متطلبات السياسة التشغيلية لتعميم مراعاة المنظور الجنساني </w:t>
      </w:r>
      <w:r w:rsidR="009D61DC" w:rsidRPr="009B76B8">
        <w:rPr>
          <w:sz w:val="26"/>
          <w:szCs w:val="26"/>
          <w:rtl/>
          <w:lang w:val="en-CA"/>
        </w:rPr>
        <w:t>ل</w:t>
      </w:r>
      <w:r w:rsidRPr="009B76B8">
        <w:rPr>
          <w:sz w:val="26"/>
          <w:szCs w:val="26"/>
          <w:rtl/>
          <w:lang w:val="en-CA"/>
        </w:rPr>
        <w:t xml:space="preserve">لصندوق </w:t>
      </w:r>
      <w:r w:rsidR="009D61DC" w:rsidRPr="009B76B8">
        <w:rPr>
          <w:sz w:val="26"/>
          <w:szCs w:val="26"/>
          <w:rtl/>
          <w:lang w:val="en-CA"/>
        </w:rPr>
        <w:t>ال</w:t>
      </w:r>
      <w:r w:rsidRPr="009B76B8">
        <w:rPr>
          <w:sz w:val="26"/>
          <w:szCs w:val="26"/>
          <w:rtl/>
          <w:lang w:val="en-CA"/>
        </w:rPr>
        <w:t>متعدد الأطراف</w:t>
      </w:r>
      <w:r w:rsidRPr="009B76B8">
        <w:rPr>
          <w:sz w:val="26"/>
          <w:szCs w:val="26"/>
          <w:lang w:val="en-CA"/>
        </w:rPr>
        <w:t>.</w:t>
      </w:r>
    </w:p>
    <w:p w14:paraId="54AB822E" w14:textId="77777777" w:rsidR="00A60C9E" w:rsidRPr="009B76B8" w:rsidRDefault="00A60C9E" w:rsidP="008A438F">
      <w:pPr>
        <w:pStyle w:val="ListParagraph"/>
        <w:numPr>
          <w:ilvl w:val="0"/>
          <w:numId w:val="23"/>
        </w:numPr>
        <w:shd w:val="clear" w:color="auto" w:fill="FFFFFF" w:themeFill="background1"/>
        <w:bidi/>
        <w:spacing w:after="240"/>
        <w:ind w:left="0" w:firstLine="0"/>
        <w:contextualSpacing w:val="0"/>
        <w:rPr>
          <w:strike/>
          <w:sz w:val="26"/>
          <w:szCs w:val="26"/>
          <w:lang w:val="en-CA"/>
        </w:rPr>
      </w:pPr>
      <w:r w:rsidRPr="009B76B8">
        <w:rPr>
          <w:sz w:val="26"/>
          <w:szCs w:val="26"/>
          <w:rtl/>
          <w:lang w:val="en-CA"/>
        </w:rPr>
        <w:t xml:space="preserve">يمكن </w:t>
      </w:r>
      <w:r w:rsidR="0016081C" w:rsidRPr="009B76B8">
        <w:rPr>
          <w:sz w:val="26"/>
          <w:szCs w:val="26"/>
          <w:rtl/>
          <w:lang w:val="en-CA"/>
        </w:rPr>
        <w:t>أن يجري خبير الشؤون الجنسانية</w:t>
      </w:r>
      <w:r w:rsidRPr="009B76B8">
        <w:rPr>
          <w:sz w:val="26"/>
          <w:szCs w:val="26"/>
          <w:rtl/>
          <w:lang w:val="en-CA"/>
        </w:rPr>
        <w:t xml:space="preserve"> </w:t>
      </w:r>
      <w:r w:rsidR="0016081C" w:rsidRPr="009B76B8">
        <w:rPr>
          <w:sz w:val="26"/>
          <w:szCs w:val="26"/>
          <w:rtl/>
          <w:lang w:val="en-CA"/>
        </w:rPr>
        <w:t>أو موظف في الوكالة المنفذة يتمتع بخبرة معينة في الشؤون الجنسانية ال</w:t>
      </w:r>
      <w:r w:rsidRPr="009B76B8">
        <w:rPr>
          <w:sz w:val="26"/>
          <w:szCs w:val="26"/>
          <w:rtl/>
          <w:lang w:val="en-CA"/>
        </w:rPr>
        <w:t xml:space="preserve">تقييم </w:t>
      </w:r>
      <w:r w:rsidR="0016081C" w:rsidRPr="009B76B8">
        <w:rPr>
          <w:sz w:val="26"/>
          <w:szCs w:val="26"/>
          <w:rtl/>
          <w:lang w:val="en-CA"/>
        </w:rPr>
        <w:t>الجنساني</w:t>
      </w:r>
      <w:r w:rsidRPr="009B76B8">
        <w:rPr>
          <w:sz w:val="26"/>
          <w:szCs w:val="26"/>
          <w:rtl/>
          <w:lang w:val="en-CA"/>
        </w:rPr>
        <w:t>، بالتعاون الوثيق مع وحدة الأوزون الوطنية</w:t>
      </w:r>
      <w:r w:rsidR="0016081C" w:rsidRPr="009B76B8">
        <w:rPr>
          <w:sz w:val="26"/>
          <w:szCs w:val="26"/>
          <w:rtl/>
          <w:lang w:val="en-CA"/>
        </w:rPr>
        <w:t>.</w:t>
      </w:r>
      <w:r w:rsidRPr="009B76B8">
        <w:rPr>
          <w:sz w:val="26"/>
          <w:szCs w:val="26"/>
          <w:lang w:val="en-CA"/>
        </w:rPr>
        <w:t xml:space="preserve"> </w:t>
      </w:r>
      <w:r w:rsidR="0016081C" w:rsidRPr="009B76B8">
        <w:rPr>
          <w:sz w:val="26"/>
          <w:szCs w:val="26"/>
          <w:rtl/>
          <w:lang w:val="en-CA"/>
        </w:rPr>
        <w:t>و</w:t>
      </w:r>
      <w:r w:rsidRPr="009B76B8">
        <w:rPr>
          <w:sz w:val="26"/>
          <w:szCs w:val="26"/>
          <w:rtl/>
          <w:lang w:val="en-CA"/>
        </w:rPr>
        <w:t xml:space="preserve">يجب أن يكون لدى </w:t>
      </w:r>
      <w:r w:rsidR="0016081C" w:rsidRPr="009B76B8">
        <w:rPr>
          <w:sz w:val="26"/>
          <w:szCs w:val="26"/>
          <w:rtl/>
          <w:lang w:val="en-CA"/>
        </w:rPr>
        <w:t>خبير الشؤون الجنسانية معرفة بالسياق الوطني أو المحلي</w:t>
      </w:r>
      <w:r w:rsidRPr="009B76B8">
        <w:rPr>
          <w:sz w:val="26"/>
          <w:szCs w:val="26"/>
          <w:rtl/>
          <w:lang w:val="en-CA"/>
        </w:rPr>
        <w:t xml:space="preserve">، بما في ذلك القيود الثقافية وغيرها من القيود التي قد تشكل </w:t>
      </w:r>
      <w:r w:rsidR="0016081C" w:rsidRPr="009B76B8">
        <w:rPr>
          <w:sz w:val="26"/>
          <w:szCs w:val="26"/>
          <w:rtl/>
          <w:lang w:val="en-CA"/>
        </w:rPr>
        <w:t>عوائق</w:t>
      </w:r>
      <w:r w:rsidRPr="009B76B8">
        <w:rPr>
          <w:sz w:val="26"/>
          <w:szCs w:val="26"/>
          <w:rtl/>
          <w:lang w:val="en-CA"/>
        </w:rPr>
        <w:t xml:space="preserve"> أمام فهم كيفية إدراج </w:t>
      </w:r>
      <w:r w:rsidR="0016081C" w:rsidRPr="009B76B8">
        <w:rPr>
          <w:sz w:val="26"/>
          <w:szCs w:val="26"/>
          <w:rtl/>
          <w:lang w:val="en-CA"/>
        </w:rPr>
        <w:t>المسائل</w:t>
      </w:r>
      <w:r w:rsidRPr="009B76B8">
        <w:rPr>
          <w:sz w:val="26"/>
          <w:szCs w:val="26"/>
          <w:rtl/>
          <w:lang w:val="en-CA"/>
        </w:rPr>
        <w:t xml:space="preserve"> </w:t>
      </w:r>
      <w:r w:rsidR="0016081C" w:rsidRPr="009B76B8">
        <w:rPr>
          <w:sz w:val="26"/>
          <w:szCs w:val="26"/>
          <w:rtl/>
          <w:lang w:val="en-CA"/>
        </w:rPr>
        <w:t>المراعية للمنظور الجنساني</w:t>
      </w:r>
      <w:r w:rsidRPr="009B76B8">
        <w:rPr>
          <w:sz w:val="26"/>
          <w:szCs w:val="26"/>
          <w:rtl/>
          <w:lang w:val="en-CA"/>
        </w:rPr>
        <w:t xml:space="preserve"> </w:t>
      </w:r>
      <w:r w:rsidR="0016081C" w:rsidRPr="009B76B8">
        <w:rPr>
          <w:sz w:val="26"/>
          <w:szCs w:val="26"/>
          <w:rtl/>
          <w:lang w:val="en-CA"/>
        </w:rPr>
        <w:t>في المقتر</w:t>
      </w:r>
      <w:r w:rsidRPr="009B76B8">
        <w:rPr>
          <w:sz w:val="26"/>
          <w:szCs w:val="26"/>
          <w:rtl/>
          <w:lang w:val="en-CA"/>
        </w:rPr>
        <w:t>ح</w:t>
      </w:r>
      <w:r w:rsidR="00B27369" w:rsidRPr="009B76B8">
        <w:rPr>
          <w:sz w:val="26"/>
          <w:szCs w:val="26"/>
          <w:rtl/>
          <w:lang w:val="en-CA"/>
        </w:rPr>
        <w:t>.</w:t>
      </w:r>
      <w:r w:rsidRPr="009B76B8">
        <w:rPr>
          <w:sz w:val="26"/>
          <w:szCs w:val="26"/>
          <w:lang w:val="en-CA"/>
        </w:rPr>
        <w:t xml:space="preserve"> </w:t>
      </w:r>
      <w:r w:rsidR="00B27369" w:rsidRPr="009B76B8">
        <w:rPr>
          <w:sz w:val="26"/>
          <w:szCs w:val="26"/>
          <w:rtl/>
          <w:lang w:val="en-CA"/>
        </w:rPr>
        <w:t>ستحتاج</w:t>
      </w:r>
      <w:r w:rsidRPr="009B76B8">
        <w:rPr>
          <w:sz w:val="26"/>
          <w:szCs w:val="26"/>
          <w:rtl/>
          <w:lang w:val="en-CA"/>
        </w:rPr>
        <w:t xml:space="preserve"> هذه العملية وقتًا وموارد مالية لجمع </w:t>
      </w:r>
      <w:r w:rsidR="008A438F" w:rsidRPr="009B76B8">
        <w:rPr>
          <w:sz w:val="26"/>
          <w:szCs w:val="26"/>
          <w:rtl/>
          <w:lang w:val="en-CA"/>
        </w:rPr>
        <w:t xml:space="preserve">وتحليل </w:t>
      </w:r>
      <w:r w:rsidRPr="009B76B8">
        <w:rPr>
          <w:sz w:val="26"/>
          <w:szCs w:val="26"/>
          <w:rtl/>
          <w:lang w:val="en-CA"/>
        </w:rPr>
        <w:t>البيانات</w:t>
      </w:r>
      <w:r w:rsidRPr="009B76B8">
        <w:rPr>
          <w:sz w:val="26"/>
          <w:szCs w:val="26"/>
          <w:lang w:val="en-CA"/>
        </w:rPr>
        <w:t>.</w:t>
      </w:r>
    </w:p>
    <w:p w14:paraId="54AB822F" w14:textId="77777777" w:rsidR="00A60C9E" w:rsidRPr="009B76B8" w:rsidRDefault="00A60C9E" w:rsidP="003C2F3A">
      <w:pPr>
        <w:pStyle w:val="ListParagraph"/>
        <w:numPr>
          <w:ilvl w:val="0"/>
          <w:numId w:val="23"/>
        </w:numPr>
        <w:shd w:val="clear" w:color="auto" w:fill="FFFFFF" w:themeFill="background1"/>
        <w:bidi/>
        <w:spacing w:after="240"/>
        <w:ind w:left="0" w:firstLine="0"/>
        <w:rPr>
          <w:sz w:val="26"/>
          <w:szCs w:val="26"/>
          <w:lang w:val="en-CA"/>
        </w:rPr>
      </w:pPr>
      <w:r w:rsidRPr="009B76B8">
        <w:rPr>
          <w:sz w:val="26"/>
          <w:szCs w:val="26"/>
          <w:rtl/>
          <w:lang w:val="en-CA"/>
        </w:rPr>
        <w:t xml:space="preserve">قد </w:t>
      </w:r>
      <w:r w:rsidR="003C2F3A" w:rsidRPr="009B76B8">
        <w:rPr>
          <w:sz w:val="26"/>
          <w:szCs w:val="26"/>
          <w:rtl/>
          <w:lang w:val="en-CA"/>
        </w:rPr>
        <w:t>تشمل</w:t>
      </w:r>
      <w:r w:rsidRPr="009B76B8">
        <w:rPr>
          <w:sz w:val="26"/>
          <w:szCs w:val="26"/>
          <w:rtl/>
          <w:lang w:val="en-CA"/>
        </w:rPr>
        <w:t xml:space="preserve"> عناصر خطة العمل الجنسانية الخاصة بخطة إدارة إزالة المواد الهيدروكلوروفلوروكربونية أو </w:t>
      </w:r>
      <w:r w:rsidR="003C2F3A" w:rsidRPr="009B76B8">
        <w:rPr>
          <w:sz w:val="26"/>
          <w:szCs w:val="26"/>
          <w:rtl/>
          <w:lang w:val="en-CA"/>
        </w:rPr>
        <w:t>خطة تنفيذ تعديل كيغالي للمواد الهيدروفلوروكربونية</w:t>
      </w:r>
      <w:r w:rsidRPr="009B76B8">
        <w:rPr>
          <w:sz w:val="26"/>
          <w:szCs w:val="26"/>
          <w:rtl/>
          <w:lang w:val="en-CA"/>
        </w:rPr>
        <w:t xml:space="preserve"> </w:t>
      </w:r>
      <w:r w:rsidR="003C2F3A" w:rsidRPr="009B76B8">
        <w:rPr>
          <w:sz w:val="26"/>
          <w:szCs w:val="26"/>
          <w:rtl/>
          <w:lang w:val="en-CA"/>
        </w:rPr>
        <w:t xml:space="preserve">التي </w:t>
      </w:r>
      <w:r w:rsidRPr="009B76B8">
        <w:rPr>
          <w:sz w:val="26"/>
          <w:szCs w:val="26"/>
          <w:rtl/>
          <w:lang w:val="en-CA"/>
        </w:rPr>
        <w:t>يمكن إدراجها للنظر في</w:t>
      </w:r>
      <w:r w:rsidR="003C2F3A" w:rsidRPr="009B76B8">
        <w:rPr>
          <w:sz w:val="26"/>
          <w:szCs w:val="26"/>
          <w:rtl/>
          <w:lang w:val="en-CA"/>
        </w:rPr>
        <w:t xml:space="preserve">ها </w:t>
      </w:r>
      <w:r w:rsidR="007A1CE1" w:rsidRPr="009B76B8">
        <w:rPr>
          <w:sz w:val="26"/>
          <w:szCs w:val="26"/>
          <w:rtl/>
          <w:lang w:val="en-CA"/>
        </w:rPr>
        <w:t xml:space="preserve">في </w:t>
      </w:r>
      <w:r w:rsidR="003C2F3A" w:rsidRPr="009B76B8">
        <w:rPr>
          <w:sz w:val="26"/>
          <w:szCs w:val="26"/>
          <w:rtl/>
          <w:lang w:val="en-CA"/>
        </w:rPr>
        <w:t>المقتر</w:t>
      </w:r>
      <w:r w:rsidRPr="009B76B8">
        <w:rPr>
          <w:sz w:val="26"/>
          <w:szCs w:val="26"/>
          <w:rtl/>
          <w:lang w:val="en-CA"/>
        </w:rPr>
        <w:t xml:space="preserve">ح النهائي للتمويل </w:t>
      </w:r>
      <w:r w:rsidR="003C2F3A" w:rsidRPr="009B76B8">
        <w:rPr>
          <w:sz w:val="26"/>
          <w:szCs w:val="26"/>
          <w:rtl/>
          <w:lang w:val="en-CA"/>
        </w:rPr>
        <w:t>من</w:t>
      </w:r>
      <w:r w:rsidRPr="009B76B8">
        <w:rPr>
          <w:sz w:val="26"/>
          <w:szCs w:val="26"/>
          <w:rtl/>
          <w:lang w:val="en-CA"/>
        </w:rPr>
        <w:t xml:space="preserve"> الصندوق </w:t>
      </w:r>
      <w:r w:rsidR="003C2F3A" w:rsidRPr="009B76B8">
        <w:rPr>
          <w:sz w:val="26"/>
          <w:szCs w:val="26"/>
          <w:rtl/>
          <w:lang w:val="en-CA"/>
        </w:rPr>
        <w:t>ال</w:t>
      </w:r>
      <w:r w:rsidRPr="009B76B8">
        <w:rPr>
          <w:sz w:val="26"/>
          <w:szCs w:val="26"/>
          <w:rtl/>
          <w:lang w:val="en-CA"/>
        </w:rPr>
        <w:t>متعدد الأطراف ما يلي</w:t>
      </w:r>
      <w:r w:rsidRPr="009B76B8">
        <w:rPr>
          <w:sz w:val="26"/>
          <w:szCs w:val="26"/>
          <w:lang w:val="en-CA"/>
        </w:rPr>
        <w:t>:</w:t>
      </w:r>
    </w:p>
    <w:p w14:paraId="54AB8230" w14:textId="77777777" w:rsidR="00A60C9E" w:rsidRPr="009B76B8" w:rsidRDefault="00FE081E" w:rsidP="00FE081E">
      <w:pPr>
        <w:pStyle w:val="Heading2"/>
        <w:numPr>
          <w:ilvl w:val="1"/>
          <w:numId w:val="32"/>
        </w:numPr>
        <w:bidi/>
        <w:rPr>
          <w:sz w:val="26"/>
          <w:szCs w:val="26"/>
        </w:rPr>
      </w:pPr>
      <w:r w:rsidRPr="009B76B8">
        <w:rPr>
          <w:sz w:val="26"/>
          <w:szCs w:val="26"/>
          <w:rtl/>
        </w:rPr>
        <w:t>ذكر وو</w:t>
      </w:r>
      <w:r w:rsidR="00A60C9E" w:rsidRPr="009B76B8">
        <w:rPr>
          <w:sz w:val="26"/>
          <w:szCs w:val="26"/>
          <w:rtl/>
        </w:rPr>
        <w:t xml:space="preserve">صف الأنشطة المحددة التي سيتم تنفيذها لمعالجة </w:t>
      </w:r>
      <w:r w:rsidRPr="009B76B8">
        <w:rPr>
          <w:sz w:val="26"/>
          <w:szCs w:val="26"/>
          <w:rtl/>
        </w:rPr>
        <w:t>الثغرات الجنسانية المحددة</w:t>
      </w:r>
      <w:r w:rsidR="00A60C9E" w:rsidRPr="009B76B8">
        <w:rPr>
          <w:sz w:val="26"/>
          <w:szCs w:val="26"/>
          <w:rtl/>
        </w:rPr>
        <w:t xml:space="preserve"> أو المخاطر أو الفرص</w:t>
      </w:r>
      <w:r w:rsidRPr="009B76B8">
        <w:rPr>
          <w:sz w:val="26"/>
          <w:szCs w:val="26"/>
          <w:rtl/>
        </w:rPr>
        <w:t>. على سبيل المثال</w:t>
      </w:r>
      <w:r w:rsidR="00A60C9E" w:rsidRPr="009B76B8">
        <w:rPr>
          <w:sz w:val="26"/>
          <w:szCs w:val="26"/>
          <w:rtl/>
        </w:rPr>
        <w:t xml:space="preserve">، </w:t>
      </w:r>
      <w:r w:rsidRPr="009B76B8">
        <w:rPr>
          <w:sz w:val="26"/>
          <w:szCs w:val="26"/>
          <w:rtl/>
        </w:rPr>
        <w:t>قد</w:t>
      </w:r>
      <w:r w:rsidR="00A60C9E" w:rsidRPr="009B76B8">
        <w:rPr>
          <w:sz w:val="26"/>
          <w:szCs w:val="26"/>
          <w:rtl/>
        </w:rPr>
        <w:t xml:space="preserve"> يشمل ذلك ضمان إشراك النساء في التدريب المصمم لفنيي الخدمة و / أو موظفي الجمارك من خلال توفير الأدوات ومعدات</w:t>
      </w:r>
      <w:r w:rsidRPr="009B76B8">
        <w:rPr>
          <w:sz w:val="26"/>
          <w:szCs w:val="26"/>
          <w:rtl/>
        </w:rPr>
        <w:t xml:space="preserve"> الحماية الشخصية الخاصة بالنساء</w:t>
      </w:r>
      <w:r w:rsidR="00A60C9E" w:rsidRPr="009B76B8">
        <w:rPr>
          <w:sz w:val="26"/>
          <w:szCs w:val="26"/>
          <w:rtl/>
        </w:rPr>
        <w:t xml:space="preserve">، مثل القفازات والزي الرسمي </w:t>
      </w:r>
      <w:r w:rsidRPr="009B76B8">
        <w:rPr>
          <w:sz w:val="26"/>
          <w:szCs w:val="26"/>
          <w:rtl/>
        </w:rPr>
        <w:t>بمقاسات</w:t>
      </w:r>
      <w:r w:rsidR="00A60C9E" w:rsidRPr="009B76B8">
        <w:rPr>
          <w:sz w:val="26"/>
          <w:szCs w:val="26"/>
          <w:rtl/>
        </w:rPr>
        <w:t xml:space="preserve"> النساء.</w:t>
      </w:r>
    </w:p>
    <w:p w14:paraId="54AB8231" w14:textId="77777777" w:rsidR="00A60C9E" w:rsidRPr="009B76B8" w:rsidRDefault="005558D8" w:rsidP="005558D8">
      <w:pPr>
        <w:pStyle w:val="Heading2"/>
        <w:numPr>
          <w:ilvl w:val="1"/>
          <w:numId w:val="32"/>
        </w:numPr>
        <w:bidi/>
        <w:rPr>
          <w:sz w:val="26"/>
          <w:szCs w:val="26"/>
          <w:rtl/>
        </w:rPr>
      </w:pPr>
      <w:r w:rsidRPr="009B76B8">
        <w:rPr>
          <w:sz w:val="26"/>
          <w:szCs w:val="26"/>
          <w:rtl/>
        </w:rPr>
        <w:t>تحديد</w:t>
      </w:r>
      <w:r w:rsidR="00A60C9E" w:rsidRPr="009B76B8">
        <w:rPr>
          <w:sz w:val="26"/>
          <w:szCs w:val="26"/>
          <w:rtl/>
        </w:rPr>
        <w:t xml:space="preserve"> المؤشرات والأهداف التي يمكن استخدامها لقياس كمية وجودة وتوقيت التدخلات ونتائجها للتأكد من أن تعميم </w:t>
      </w:r>
      <w:r w:rsidR="00A60C9E" w:rsidRPr="009B76B8">
        <w:rPr>
          <w:rStyle w:val="cf01"/>
          <w:rFonts w:ascii="Times New Roman" w:hAnsi="Times New Roman" w:cs="Times New Roman"/>
          <w:sz w:val="26"/>
          <w:szCs w:val="26"/>
          <w:rtl/>
        </w:rPr>
        <w:t>مراعاة المنظور الجنساني جزء</w:t>
      </w:r>
      <w:r w:rsidRPr="009B76B8">
        <w:rPr>
          <w:rStyle w:val="cf01"/>
          <w:rFonts w:ascii="Times New Roman" w:hAnsi="Times New Roman" w:cs="Times New Roman"/>
          <w:sz w:val="26"/>
          <w:szCs w:val="26"/>
          <w:rtl/>
        </w:rPr>
        <w:t xml:space="preserve">ً من المشروع </w:t>
      </w:r>
      <w:r w:rsidR="00A60C9E" w:rsidRPr="009B76B8">
        <w:rPr>
          <w:rStyle w:val="cf01"/>
          <w:rFonts w:ascii="Times New Roman" w:hAnsi="Times New Roman" w:cs="Times New Roman"/>
          <w:sz w:val="26"/>
          <w:szCs w:val="26"/>
          <w:rtl/>
        </w:rPr>
        <w:t>كل</w:t>
      </w:r>
      <w:r w:rsidRPr="009B76B8">
        <w:rPr>
          <w:rStyle w:val="cf01"/>
          <w:rFonts w:ascii="Times New Roman" w:hAnsi="Times New Roman" w:cs="Times New Roman"/>
          <w:sz w:val="26"/>
          <w:szCs w:val="26"/>
          <w:rtl/>
        </w:rPr>
        <w:t>ه.</w:t>
      </w:r>
      <w:r w:rsidR="00A60C9E" w:rsidRPr="009B76B8">
        <w:rPr>
          <w:sz w:val="26"/>
          <w:szCs w:val="26"/>
          <w:rtl/>
        </w:rPr>
        <w:t xml:space="preserve"> </w:t>
      </w:r>
      <w:r w:rsidRPr="009B76B8">
        <w:rPr>
          <w:sz w:val="26"/>
          <w:szCs w:val="26"/>
          <w:rtl/>
        </w:rPr>
        <w:t>على سبيل المثال</w:t>
      </w:r>
      <w:r w:rsidR="00A60C9E" w:rsidRPr="009B76B8">
        <w:rPr>
          <w:sz w:val="26"/>
          <w:szCs w:val="26"/>
          <w:rtl/>
        </w:rPr>
        <w:t>، يمكن تحديد هدف مبدئي يتمثل في مشاركة المرأة بنسب</w:t>
      </w:r>
      <w:r w:rsidRPr="009B76B8">
        <w:rPr>
          <w:sz w:val="26"/>
          <w:szCs w:val="26"/>
          <w:rtl/>
        </w:rPr>
        <w:t>ة 25 في المائة في برامج التدريب</w:t>
      </w:r>
      <w:r w:rsidR="00A60C9E" w:rsidRPr="009B76B8">
        <w:rPr>
          <w:sz w:val="26"/>
          <w:szCs w:val="26"/>
          <w:rtl/>
        </w:rPr>
        <w:t xml:space="preserve">، </w:t>
      </w:r>
      <w:r w:rsidRPr="009B76B8">
        <w:rPr>
          <w:sz w:val="26"/>
          <w:szCs w:val="26"/>
          <w:rtl/>
        </w:rPr>
        <w:t>الذي يمكن تعديله</w:t>
      </w:r>
      <w:r w:rsidR="00A60C9E" w:rsidRPr="009B76B8">
        <w:rPr>
          <w:sz w:val="26"/>
          <w:szCs w:val="26"/>
          <w:rtl/>
        </w:rPr>
        <w:t xml:space="preserve"> مع تقدم الأنشطة.</w:t>
      </w:r>
    </w:p>
    <w:p w14:paraId="54AB8232" w14:textId="77777777" w:rsidR="00A60C9E" w:rsidRPr="009B76B8" w:rsidRDefault="00F10AB7" w:rsidP="00F10AB7">
      <w:pPr>
        <w:pStyle w:val="Heading2"/>
        <w:numPr>
          <w:ilvl w:val="1"/>
          <w:numId w:val="32"/>
        </w:numPr>
        <w:bidi/>
        <w:rPr>
          <w:sz w:val="26"/>
          <w:szCs w:val="26"/>
          <w:rtl/>
        </w:rPr>
      </w:pPr>
      <w:r w:rsidRPr="009B76B8">
        <w:rPr>
          <w:sz w:val="26"/>
          <w:szCs w:val="26"/>
          <w:rtl/>
        </w:rPr>
        <w:lastRenderedPageBreak/>
        <w:t>ت</w:t>
      </w:r>
      <w:r w:rsidR="00A60C9E" w:rsidRPr="009B76B8">
        <w:rPr>
          <w:sz w:val="26"/>
          <w:szCs w:val="26"/>
          <w:rtl/>
        </w:rPr>
        <w:t>حد</w:t>
      </w:r>
      <w:r w:rsidRPr="009B76B8">
        <w:rPr>
          <w:sz w:val="26"/>
          <w:szCs w:val="26"/>
          <w:rtl/>
        </w:rPr>
        <w:t>ي</w:t>
      </w:r>
      <w:r w:rsidR="00A60C9E" w:rsidRPr="009B76B8">
        <w:rPr>
          <w:sz w:val="26"/>
          <w:szCs w:val="26"/>
          <w:rtl/>
        </w:rPr>
        <w:t>د الكيانات والشركاء وأصحاب المصلحة المعينين الذين سيكونون مسؤولين عن تحقيق أهداف ومؤشرات ال</w:t>
      </w:r>
      <w:r w:rsidRPr="009B76B8">
        <w:rPr>
          <w:sz w:val="26"/>
          <w:szCs w:val="26"/>
          <w:rtl/>
        </w:rPr>
        <w:t>أنشطة المختلفة. على سبيل المثال</w:t>
      </w:r>
      <w:r w:rsidR="00A60C9E" w:rsidRPr="009B76B8">
        <w:rPr>
          <w:sz w:val="26"/>
          <w:szCs w:val="26"/>
          <w:rtl/>
        </w:rPr>
        <w:t>، قد تكون الوكالة المنفذة مسؤولة عن تحقيق أهداف المشتريات</w:t>
      </w:r>
      <w:r w:rsidRPr="009B76B8">
        <w:rPr>
          <w:sz w:val="26"/>
          <w:szCs w:val="26"/>
          <w:rtl/>
        </w:rPr>
        <w:t xml:space="preserve"> التي تشمل متطلبات خاصة بالنساء</w:t>
      </w:r>
      <w:r w:rsidR="00A60C9E" w:rsidRPr="009B76B8">
        <w:rPr>
          <w:sz w:val="26"/>
          <w:szCs w:val="26"/>
          <w:rtl/>
        </w:rPr>
        <w:t>، بينما قد تكون وحدة الأوزون الوطنية مسؤولة عن الأهداف المتعلقة بالمساواة بين الجنسين في الموظفين والتدريب.</w:t>
      </w:r>
    </w:p>
    <w:p w14:paraId="54AB8233" w14:textId="77777777" w:rsidR="00A60C9E" w:rsidRPr="009B76B8" w:rsidRDefault="00A60C9E" w:rsidP="00F10AB7">
      <w:pPr>
        <w:pStyle w:val="Heading2"/>
        <w:numPr>
          <w:ilvl w:val="1"/>
          <w:numId w:val="32"/>
        </w:numPr>
        <w:bidi/>
        <w:rPr>
          <w:sz w:val="26"/>
          <w:szCs w:val="26"/>
          <w:rtl/>
        </w:rPr>
      </w:pPr>
      <w:r w:rsidRPr="009B76B8">
        <w:rPr>
          <w:sz w:val="26"/>
          <w:szCs w:val="26"/>
          <w:rtl/>
        </w:rPr>
        <w:t xml:space="preserve">تحديد تكاليف الأنشطة المحددة </w:t>
      </w:r>
      <w:r w:rsidR="00F10AB7" w:rsidRPr="009B76B8">
        <w:rPr>
          <w:sz w:val="26"/>
          <w:szCs w:val="26"/>
          <w:rtl/>
        </w:rPr>
        <w:t>المراعية للجنسين</w:t>
      </w:r>
      <w:r w:rsidRPr="009B76B8">
        <w:rPr>
          <w:sz w:val="26"/>
          <w:szCs w:val="26"/>
          <w:rtl/>
        </w:rPr>
        <w:t>، بما ف</w:t>
      </w:r>
      <w:r w:rsidR="00F10AB7" w:rsidRPr="009B76B8">
        <w:rPr>
          <w:sz w:val="26"/>
          <w:szCs w:val="26"/>
          <w:rtl/>
        </w:rPr>
        <w:t>ي ذلك الموارد المادية والموظفين</w:t>
      </w:r>
      <w:r w:rsidRPr="009B76B8">
        <w:rPr>
          <w:sz w:val="26"/>
          <w:szCs w:val="26"/>
          <w:rtl/>
        </w:rPr>
        <w:t xml:space="preserve">، بالإضافة إلى متطلبات </w:t>
      </w:r>
      <w:r w:rsidR="00F10AB7" w:rsidRPr="009B76B8">
        <w:rPr>
          <w:sz w:val="26"/>
          <w:szCs w:val="26"/>
          <w:rtl/>
        </w:rPr>
        <w:t>الإبلاغ</w:t>
      </w:r>
      <w:r w:rsidRPr="009B76B8">
        <w:rPr>
          <w:sz w:val="26"/>
          <w:szCs w:val="26"/>
          <w:rtl/>
        </w:rPr>
        <w:t xml:space="preserve"> والرصد.</w:t>
      </w:r>
    </w:p>
    <w:p w14:paraId="54AB8234" w14:textId="77777777" w:rsidR="00A60C9E" w:rsidRPr="009B76B8" w:rsidRDefault="00A60C9E" w:rsidP="00EA2D86">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t xml:space="preserve">عند صياغة المؤشرات </w:t>
      </w:r>
      <w:r w:rsidR="00F10AB7" w:rsidRPr="009B76B8">
        <w:rPr>
          <w:sz w:val="26"/>
          <w:szCs w:val="26"/>
          <w:rtl/>
          <w:lang w:val="en-CA"/>
        </w:rPr>
        <w:t>المراعية للجنسين للمقترح</w:t>
      </w:r>
      <w:r w:rsidRPr="009B76B8">
        <w:rPr>
          <w:sz w:val="26"/>
          <w:szCs w:val="26"/>
          <w:rtl/>
          <w:lang w:val="en-CA"/>
        </w:rPr>
        <w:t>، يمكن النظر في كل من المؤشرات الكمية والنوعية</w:t>
      </w:r>
      <w:r w:rsidR="00F10AB7" w:rsidRPr="009B76B8">
        <w:rPr>
          <w:sz w:val="26"/>
          <w:szCs w:val="26"/>
          <w:rtl/>
          <w:lang w:val="en-CA"/>
        </w:rPr>
        <w:t>.</w:t>
      </w:r>
      <w:r w:rsidRPr="009B76B8">
        <w:rPr>
          <w:sz w:val="26"/>
          <w:szCs w:val="26"/>
          <w:lang w:val="en-CA"/>
        </w:rPr>
        <w:t xml:space="preserve"> </w:t>
      </w:r>
      <w:r w:rsidR="00F10AB7" w:rsidRPr="009B76B8">
        <w:rPr>
          <w:sz w:val="26"/>
          <w:szCs w:val="26"/>
          <w:rtl/>
          <w:lang w:val="en-CA"/>
        </w:rPr>
        <w:t>و</w:t>
      </w:r>
      <w:r w:rsidRPr="009B76B8">
        <w:rPr>
          <w:sz w:val="26"/>
          <w:szCs w:val="26"/>
          <w:rtl/>
          <w:lang w:val="en-CA"/>
        </w:rPr>
        <w:t xml:space="preserve">قد </w:t>
      </w:r>
      <w:r w:rsidR="00F10AB7" w:rsidRPr="009B76B8">
        <w:rPr>
          <w:sz w:val="26"/>
          <w:szCs w:val="26"/>
          <w:rtl/>
          <w:lang w:val="en-CA"/>
        </w:rPr>
        <w:t>تشمل</w:t>
      </w:r>
      <w:r w:rsidRPr="009B76B8">
        <w:rPr>
          <w:sz w:val="26"/>
          <w:szCs w:val="26"/>
          <w:rtl/>
          <w:lang w:val="en-CA"/>
        </w:rPr>
        <w:t xml:space="preserve"> المؤشرات الكمية النظر إلى </w:t>
      </w:r>
      <w:r w:rsidR="00F10AB7" w:rsidRPr="009B76B8">
        <w:rPr>
          <w:sz w:val="26"/>
          <w:szCs w:val="26"/>
          <w:rtl/>
          <w:lang w:val="en-CA"/>
        </w:rPr>
        <w:t xml:space="preserve">العدد الأساسي أو </w:t>
      </w:r>
      <w:r w:rsidRPr="009B76B8">
        <w:rPr>
          <w:sz w:val="26"/>
          <w:szCs w:val="26"/>
          <w:rtl/>
          <w:lang w:val="en-CA"/>
        </w:rPr>
        <w:t xml:space="preserve">نسبة </w:t>
      </w:r>
      <w:r w:rsidR="00F10AB7" w:rsidRPr="009B76B8">
        <w:rPr>
          <w:sz w:val="26"/>
          <w:szCs w:val="26"/>
          <w:rtl/>
          <w:lang w:val="en-CA"/>
        </w:rPr>
        <w:t>ا</w:t>
      </w:r>
      <w:r w:rsidRPr="009B76B8">
        <w:rPr>
          <w:sz w:val="26"/>
          <w:szCs w:val="26"/>
          <w:rtl/>
          <w:lang w:val="en-CA"/>
        </w:rPr>
        <w:t xml:space="preserve">لنساء والرجال بين </w:t>
      </w:r>
      <w:r w:rsidR="00F10AB7" w:rsidRPr="009B76B8">
        <w:rPr>
          <w:sz w:val="26"/>
          <w:szCs w:val="26"/>
          <w:rtl/>
          <w:lang w:val="en-CA"/>
        </w:rPr>
        <w:t xml:space="preserve">المستفيدين من أنشطة مثل التدريب، </w:t>
      </w:r>
      <w:r w:rsidRPr="009B76B8">
        <w:rPr>
          <w:sz w:val="26"/>
          <w:szCs w:val="26"/>
          <w:rtl/>
          <w:lang w:val="en-CA"/>
        </w:rPr>
        <w:t xml:space="preserve">التي يمكن أن </w:t>
      </w:r>
      <w:r w:rsidR="00F10AB7" w:rsidRPr="009B76B8">
        <w:rPr>
          <w:sz w:val="26"/>
          <w:szCs w:val="26"/>
          <w:rtl/>
          <w:lang w:val="en-CA"/>
        </w:rPr>
        <w:t>تبين تغي</w:t>
      </w:r>
      <w:r w:rsidRPr="009B76B8">
        <w:rPr>
          <w:sz w:val="26"/>
          <w:szCs w:val="26"/>
          <w:rtl/>
          <w:lang w:val="en-CA"/>
        </w:rPr>
        <w:t>رات في الاستجابة الجنسانية بمرور الوقت وتشير إلى نجاح الأنشطة المنفذة</w:t>
      </w:r>
      <w:r w:rsidR="00F10AB7" w:rsidRPr="009B76B8">
        <w:rPr>
          <w:sz w:val="26"/>
          <w:szCs w:val="26"/>
          <w:rtl/>
          <w:lang w:val="en-CA"/>
        </w:rPr>
        <w:t>.</w:t>
      </w:r>
      <w:r w:rsidRPr="009B76B8">
        <w:rPr>
          <w:sz w:val="26"/>
          <w:szCs w:val="26"/>
          <w:lang w:val="en-CA"/>
        </w:rPr>
        <w:t xml:space="preserve"> </w:t>
      </w:r>
      <w:r w:rsidR="00F10AB7" w:rsidRPr="009B76B8">
        <w:rPr>
          <w:sz w:val="26"/>
          <w:szCs w:val="26"/>
          <w:rtl/>
          <w:lang w:val="en-CA"/>
        </w:rPr>
        <w:t>ومن ناحية أخرى</w:t>
      </w:r>
      <w:r w:rsidRPr="009B76B8">
        <w:rPr>
          <w:sz w:val="26"/>
          <w:szCs w:val="26"/>
          <w:rtl/>
          <w:lang w:val="en-CA"/>
        </w:rPr>
        <w:t xml:space="preserve">، تعتمد </w:t>
      </w:r>
      <w:r w:rsidR="00F10AB7" w:rsidRPr="009B76B8">
        <w:rPr>
          <w:sz w:val="26"/>
          <w:szCs w:val="26"/>
          <w:rtl/>
          <w:lang w:val="en-CA"/>
        </w:rPr>
        <w:t>المؤشرات النوعية على الخبرات وتغي</w:t>
      </w:r>
      <w:r w:rsidRPr="009B76B8">
        <w:rPr>
          <w:sz w:val="26"/>
          <w:szCs w:val="26"/>
          <w:rtl/>
          <w:lang w:val="en-CA"/>
        </w:rPr>
        <w:t xml:space="preserve">رات مواقف </w:t>
      </w:r>
      <w:r w:rsidR="00F10AB7" w:rsidRPr="009B76B8">
        <w:rPr>
          <w:sz w:val="26"/>
          <w:szCs w:val="26"/>
          <w:rtl/>
          <w:lang w:val="en-CA"/>
        </w:rPr>
        <w:t>الناس</w:t>
      </w:r>
      <w:r w:rsidRPr="009B76B8">
        <w:rPr>
          <w:sz w:val="26"/>
          <w:szCs w:val="26"/>
          <w:rtl/>
          <w:lang w:val="en-CA"/>
        </w:rPr>
        <w:t xml:space="preserve">، وعادة ما يتم الإبلاغ عنها </w:t>
      </w:r>
      <w:r w:rsidR="00EA2D86" w:rsidRPr="009B76B8">
        <w:rPr>
          <w:sz w:val="26"/>
          <w:szCs w:val="26"/>
          <w:rtl/>
          <w:lang w:val="en-CA"/>
        </w:rPr>
        <w:t>ك</w:t>
      </w:r>
      <w:r w:rsidRPr="009B76B8">
        <w:rPr>
          <w:sz w:val="26"/>
          <w:szCs w:val="26"/>
          <w:rtl/>
          <w:lang w:val="en-CA"/>
        </w:rPr>
        <w:t xml:space="preserve">بيانات سردية يمكن جمعها من خلال </w:t>
      </w:r>
      <w:r w:rsidR="00EA2D86" w:rsidRPr="009B76B8">
        <w:rPr>
          <w:sz w:val="26"/>
          <w:szCs w:val="26"/>
          <w:rtl/>
          <w:lang w:val="en-CA"/>
        </w:rPr>
        <w:t xml:space="preserve">المسوح بعد </w:t>
      </w:r>
      <w:r w:rsidRPr="009B76B8">
        <w:rPr>
          <w:sz w:val="26"/>
          <w:szCs w:val="26"/>
          <w:rtl/>
          <w:lang w:val="en-CA"/>
        </w:rPr>
        <w:t>تدريب</w:t>
      </w:r>
      <w:r w:rsidR="00EA2D86" w:rsidRPr="009B76B8">
        <w:rPr>
          <w:sz w:val="26"/>
          <w:szCs w:val="26"/>
          <w:rtl/>
          <w:lang w:val="en-CA"/>
        </w:rPr>
        <w:t xml:space="preserve"> ما</w:t>
      </w:r>
      <w:r w:rsidRPr="009B76B8">
        <w:rPr>
          <w:sz w:val="26"/>
          <w:szCs w:val="26"/>
          <w:rtl/>
          <w:lang w:val="en-CA"/>
        </w:rPr>
        <w:t xml:space="preserve"> أو </w:t>
      </w:r>
      <w:r w:rsidR="00EA2D86" w:rsidRPr="009B76B8">
        <w:rPr>
          <w:sz w:val="26"/>
          <w:szCs w:val="26"/>
          <w:rtl/>
          <w:lang w:val="en-CA"/>
        </w:rPr>
        <w:t xml:space="preserve">حلقة </w:t>
      </w:r>
      <w:r w:rsidRPr="009B76B8">
        <w:rPr>
          <w:sz w:val="26"/>
          <w:szCs w:val="26"/>
          <w:rtl/>
          <w:lang w:val="en-CA"/>
        </w:rPr>
        <w:t>عمل</w:t>
      </w:r>
      <w:r w:rsidR="00EA2D86" w:rsidRPr="009B76B8">
        <w:rPr>
          <w:sz w:val="26"/>
          <w:szCs w:val="26"/>
          <w:rtl/>
          <w:lang w:val="en-CA"/>
        </w:rPr>
        <w:t>.</w:t>
      </w:r>
      <w:r w:rsidRPr="009B76B8">
        <w:rPr>
          <w:sz w:val="26"/>
          <w:szCs w:val="26"/>
          <w:lang w:val="en-CA"/>
        </w:rPr>
        <w:t xml:space="preserve"> </w:t>
      </w:r>
      <w:r w:rsidRPr="009B76B8">
        <w:rPr>
          <w:sz w:val="26"/>
          <w:szCs w:val="26"/>
          <w:rtl/>
          <w:lang w:val="en-CA"/>
        </w:rPr>
        <w:t xml:space="preserve">سيقيس كلا النوعين من المؤشرات معًا </w:t>
      </w:r>
      <w:r w:rsidR="00EA2D86" w:rsidRPr="009B76B8">
        <w:rPr>
          <w:sz w:val="26"/>
          <w:szCs w:val="26"/>
          <w:rtl/>
          <w:lang w:val="en-CA"/>
        </w:rPr>
        <w:t>الأثر</w:t>
      </w:r>
      <w:r w:rsidRPr="009B76B8">
        <w:rPr>
          <w:sz w:val="26"/>
          <w:szCs w:val="26"/>
          <w:rtl/>
          <w:lang w:val="en-CA"/>
        </w:rPr>
        <w:t xml:space="preserve"> العام لسياسة الصندوق المتعلقة</w:t>
      </w:r>
      <w:r w:rsidR="00EA2D86" w:rsidRPr="009B76B8">
        <w:rPr>
          <w:sz w:val="26"/>
          <w:szCs w:val="26"/>
          <w:rtl/>
          <w:lang w:val="en-CA"/>
        </w:rPr>
        <w:t xml:space="preserve"> بتعميم مراعاة المنظور الجنساني</w:t>
      </w:r>
      <w:r w:rsidRPr="009B76B8">
        <w:rPr>
          <w:sz w:val="26"/>
          <w:szCs w:val="26"/>
          <w:rtl/>
          <w:lang w:val="en-CA"/>
        </w:rPr>
        <w:t xml:space="preserve"> وينبغي قياسهما حيثما أمكن ذلك</w:t>
      </w:r>
      <w:r w:rsidRPr="009B76B8">
        <w:rPr>
          <w:sz w:val="26"/>
          <w:szCs w:val="26"/>
          <w:lang w:val="en-CA"/>
        </w:rPr>
        <w:t>.</w:t>
      </w:r>
    </w:p>
    <w:p w14:paraId="54AB8235" w14:textId="77777777" w:rsidR="00A60C9E" w:rsidRPr="009B76B8" w:rsidRDefault="00E334E9" w:rsidP="00E334E9">
      <w:pPr>
        <w:keepNext/>
        <w:bidi/>
        <w:spacing w:after="240"/>
        <w:rPr>
          <w:b/>
          <w:bCs/>
          <w:sz w:val="26"/>
          <w:szCs w:val="26"/>
          <w:rtl/>
        </w:rPr>
      </w:pPr>
      <w:r w:rsidRPr="009B76B8">
        <w:rPr>
          <w:b/>
          <w:bCs/>
          <w:sz w:val="26"/>
          <w:szCs w:val="26"/>
          <w:rtl/>
        </w:rPr>
        <w:t>2-4</w:t>
      </w:r>
      <w:r w:rsidRPr="009B76B8">
        <w:rPr>
          <w:b/>
          <w:bCs/>
          <w:sz w:val="26"/>
          <w:szCs w:val="26"/>
          <w:rtl/>
        </w:rPr>
        <w:tab/>
      </w:r>
      <w:r w:rsidR="00A60C9E" w:rsidRPr="009B76B8">
        <w:rPr>
          <w:b/>
          <w:bCs/>
          <w:sz w:val="26"/>
          <w:szCs w:val="26"/>
          <w:rtl/>
        </w:rPr>
        <w:t>تنفيذ المشروع</w:t>
      </w:r>
    </w:p>
    <w:p w14:paraId="54AB8236" w14:textId="77777777" w:rsidR="00A60C9E" w:rsidRPr="009B76B8" w:rsidRDefault="00A60C9E" w:rsidP="00920E91">
      <w:pPr>
        <w:pStyle w:val="ListParagraph"/>
        <w:keepNext/>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t xml:space="preserve">يجب </w:t>
      </w:r>
      <w:r w:rsidR="00920E91" w:rsidRPr="009B76B8">
        <w:rPr>
          <w:sz w:val="26"/>
          <w:szCs w:val="26"/>
          <w:rtl/>
          <w:lang w:val="en-CA"/>
        </w:rPr>
        <w:t>أن تتأكد</w:t>
      </w:r>
      <w:r w:rsidRPr="009B76B8">
        <w:rPr>
          <w:sz w:val="26"/>
          <w:szCs w:val="26"/>
          <w:rtl/>
          <w:lang w:val="en-CA"/>
        </w:rPr>
        <w:t xml:space="preserve"> الوكالات الثنائية والمنفذة </w:t>
      </w:r>
      <w:r w:rsidR="00920E91" w:rsidRPr="009B76B8">
        <w:rPr>
          <w:sz w:val="26"/>
          <w:szCs w:val="26"/>
          <w:rtl/>
          <w:lang w:val="en-CA"/>
        </w:rPr>
        <w:t xml:space="preserve">من </w:t>
      </w:r>
      <w:r w:rsidRPr="009B76B8">
        <w:rPr>
          <w:sz w:val="26"/>
          <w:szCs w:val="26"/>
          <w:rtl/>
          <w:lang w:val="en-CA"/>
        </w:rPr>
        <w:t>التنفيذ الفعال لتخطيط وتصميم المش</w:t>
      </w:r>
      <w:r w:rsidR="00920E91" w:rsidRPr="009B76B8">
        <w:rPr>
          <w:sz w:val="26"/>
          <w:szCs w:val="26"/>
          <w:rtl/>
          <w:lang w:val="en-CA"/>
        </w:rPr>
        <w:t>روع الذي يراعي المنظور الجنساني</w:t>
      </w:r>
      <w:r w:rsidRPr="009B76B8">
        <w:rPr>
          <w:sz w:val="26"/>
          <w:szCs w:val="26"/>
          <w:rtl/>
          <w:lang w:val="en-CA"/>
        </w:rPr>
        <w:t xml:space="preserve">، مما يؤدي إلى تأثير طويل الأجل ومستدام حتى بعد </w:t>
      </w:r>
      <w:r w:rsidR="00920E91" w:rsidRPr="009B76B8">
        <w:rPr>
          <w:sz w:val="26"/>
          <w:szCs w:val="26"/>
          <w:rtl/>
          <w:lang w:val="en-CA"/>
        </w:rPr>
        <w:t>إنجاز</w:t>
      </w:r>
      <w:r w:rsidRPr="009B76B8">
        <w:rPr>
          <w:sz w:val="26"/>
          <w:szCs w:val="26"/>
          <w:rtl/>
          <w:lang w:val="en-CA"/>
        </w:rPr>
        <w:t xml:space="preserve"> المشروع</w:t>
      </w:r>
      <w:r w:rsidR="00920E91" w:rsidRPr="009B76B8">
        <w:rPr>
          <w:sz w:val="26"/>
          <w:szCs w:val="26"/>
          <w:rtl/>
          <w:lang w:val="en-CA"/>
        </w:rPr>
        <w:t>. على سبيل المثال</w:t>
      </w:r>
      <w:r w:rsidRPr="009B76B8">
        <w:rPr>
          <w:sz w:val="26"/>
          <w:szCs w:val="26"/>
          <w:rtl/>
          <w:lang w:val="en-CA"/>
        </w:rPr>
        <w:t xml:space="preserve">، يمكن أن يساعد ضمان المساواة بين الجنسين بين موظفي المشروع وبناء </w:t>
      </w:r>
      <w:r w:rsidR="00920E91" w:rsidRPr="009B76B8">
        <w:rPr>
          <w:sz w:val="26"/>
          <w:szCs w:val="26"/>
          <w:rtl/>
          <w:lang w:val="en-CA"/>
        </w:rPr>
        <w:t>قدراتهم</w:t>
      </w:r>
      <w:r w:rsidRPr="009B76B8">
        <w:rPr>
          <w:sz w:val="26"/>
          <w:szCs w:val="26"/>
          <w:rtl/>
          <w:lang w:val="en-CA"/>
        </w:rPr>
        <w:t xml:space="preserve"> من خلال أنشطة بناء القدرات والتدريب في ضمان الحفاظ على المساواة بين الجنسين بعد </w:t>
      </w:r>
      <w:r w:rsidR="00920E91" w:rsidRPr="009B76B8">
        <w:rPr>
          <w:sz w:val="26"/>
          <w:szCs w:val="26"/>
          <w:rtl/>
          <w:lang w:val="en-CA"/>
        </w:rPr>
        <w:t>إنجاز</w:t>
      </w:r>
      <w:r w:rsidRPr="009B76B8">
        <w:rPr>
          <w:sz w:val="26"/>
          <w:szCs w:val="26"/>
          <w:rtl/>
          <w:lang w:val="en-CA"/>
        </w:rPr>
        <w:t xml:space="preserve"> المشروع</w:t>
      </w:r>
      <w:r w:rsidR="00920E91" w:rsidRPr="009B76B8">
        <w:rPr>
          <w:sz w:val="26"/>
          <w:szCs w:val="26"/>
          <w:rtl/>
          <w:lang w:val="en-CA"/>
        </w:rPr>
        <w:t>.</w:t>
      </w:r>
      <w:r w:rsidRPr="009B76B8">
        <w:rPr>
          <w:sz w:val="26"/>
          <w:szCs w:val="26"/>
          <w:lang w:val="en-CA"/>
        </w:rPr>
        <w:t xml:space="preserve"> </w:t>
      </w:r>
      <w:r w:rsidR="00920E91" w:rsidRPr="009B76B8">
        <w:rPr>
          <w:sz w:val="26"/>
          <w:szCs w:val="26"/>
          <w:rtl/>
          <w:lang w:val="en-CA"/>
        </w:rPr>
        <w:t>و</w:t>
      </w:r>
      <w:r w:rsidRPr="009B76B8">
        <w:rPr>
          <w:sz w:val="26"/>
          <w:szCs w:val="26"/>
          <w:rtl/>
          <w:lang w:val="en-CA"/>
        </w:rPr>
        <w:t xml:space="preserve">يمكن إجراء </w:t>
      </w:r>
      <w:r w:rsidR="00920E91" w:rsidRPr="009B76B8">
        <w:rPr>
          <w:sz w:val="26"/>
          <w:szCs w:val="26"/>
          <w:rtl/>
          <w:lang w:val="en-CA"/>
        </w:rPr>
        <w:t>رصد منتظم</w:t>
      </w:r>
      <w:r w:rsidRPr="009B76B8">
        <w:rPr>
          <w:sz w:val="26"/>
          <w:szCs w:val="26"/>
          <w:rtl/>
          <w:lang w:val="en-CA"/>
        </w:rPr>
        <w:t xml:space="preserve"> لتحديد التحديات والعوائق والقيود التي تعترض التنفيذ المراعي </w:t>
      </w:r>
      <w:r w:rsidR="00920E91" w:rsidRPr="009B76B8">
        <w:rPr>
          <w:sz w:val="26"/>
          <w:szCs w:val="26"/>
          <w:rtl/>
          <w:lang w:val="en-CA"/>
        </w:rPr>
        <w:t>للمنظور الجنساني</w:t>
      </w:r>
      <w:r w:rsidRPr="009B76B8">
        <w:rPr>
          <w:sz w:val="26"/>
          <w:szCs w:val="26"/>
          <w:rtl/>
          <w:lang w:val="en-CA"/>
        </w:rPr>
        <w:t xml:space="preserve">، </w:t>
      </w:r>
      <w:r w:rsidR="00920E91" w:rsidRPr="009B76B8">
        <w:rPr>
          <w:sz w:val="26"/>
          <w:szCs w:val="26"/>
          <w:rtl/>
          <w:lang w:val="en-CA"/>
        </w:rPr>
        <w:t>وكذلك</w:t>
      </w:r>
      <w:r w:rsidRPr="009B76B8">
        <w:rPr>
          <w:sz w:val="26"/>
          <w:szCs w:val="26"/>
          <w:rtl/>
          <w:lang w:val="en-CA"/>
        </w:rPr>
        <w:t xml:space="preserve"> الثغرات أو العيوب في تصميم المشروع</w:t>
      </w:r>
      <w:r w:rsidRPr="009B76B8">
        <w:rPr>
          <w:sz w:val="26"/>
          <w:szCs w:val="26"/>
          <w:lang w:val="en-CA"/>
        </w:rPr>
        <w:t>.</w:t>
      </w:r>
      <w:r w:rsidRPr="009B76B8">
        <w:rPr>
          <w:sz w:val="26"/>
          <w:szCs w:val="26"/>
          <w:rtl/>
          <w:lang w:val="en-CA"/>
        </w:rPr>
        <w:t xml:space="preserve"> سيمكن</w:t>
      </w:r>
      <w:r w:rsidR="00920E91" w:rsidRPr="009B76B8">
        <w:rPr>
          <w:sz w:val="26"/>
          <w:szCs w:val="26"/>
          <w:rtl/>
          <w:lang w:val="en-CA"/>
        </w:rPr>
        <w:t xml:space="preserve"> ذلك الوكالات الثنائية والمنفذة، إلى جانب وحدة الأوزون الوطنية</w:t>
      </w:r>
      <w:r w:rsidRPr="009B76B8">
        <w:rPr>
          <w:sz w:val="26"/>
          <w:szCs w:val="26"/>
          <w:rtl/>
          <w:lang w:val="en-CA"/>
        </w:rPr>
        <w:t xml:space="preserve">، من إجراء التعديلات اللازمة أثناء التنفيذ من خلال الإدارة النشطة للمشروع وضمان تنفيذ خطة العمل </w:t>
      </w:r>
      <w:r w:rsidR="00920E91" w:rsidRPr="009B76B8">
        <w:rPr>
          <w:sz w:val="26"/>
          <w:szCs w:val="26"/>
          <w:rtl/>
          <w:lang w:val="en-CA"/>
        </w:rPr>
        <w:t>الجنسانية</w:t>
      </w:r>
      <w:r w:rsidRPr="009B76B8">
        <w:rPr>
          <w:sz w:val="26"/>
          <w:szCs w:val="26"/>
          <w:rtl/>
          <w:lang w:val="en-CA"/>
        </w:rPr>
        <w:t xml:space="preserve"> على النحو المنشود</w:t>
      </w:r>
      <w:r w:rsidR="00920E91" w:rsidRPr="009B76B8">
        <w:rPr>
          <w:sz w:val="26"/>
          <w:szCs w:val="26"/>
          <w:rtl/>
          <w:lang w:val="en-CA"/>
        </w:rPr>
        <w:t>.</w:t>
      </w:r>
      <w:r w:rsidRPr="009B76B8">
        <w:rPr>
          <w:sz w:val="26"/>
          <w:szCs w:val="26"/>
          <w:lang w:val="en-CA"/>
        </w:rPr>
        <w:t xml:space="preserve"> </w:t>
      </w:r>
      <w:r w:rsidR="00920E91" w:rsidRPr="009B76B8">
        <w:rPr>
          <w:sz w:val="26"/>
          <w:szCs w:val="26"/>
          <w:rtl/>
          <w:lang w:val="en-CA"/>
        </w:rPr>
        <w:t>و</w:t>
      </w:r>
      <w:r w:rsidRPr="009B76B8">
        <w:rPr>
          <w:sz w:val="26"/>
          <w:szCs w:val="26"/>
          <w:rtl/>
          <w:lang w:val="en-CA"/>
        </w:rPr>
        <w:t xml:space="preserve">يمكن عقد اجتماعات منتظمة بين وحدة الأوزون الوطنية والوكالات المنفذة وأصحاب المصلحة والمستفيدين من المشروع لمناقشة ومعالجة أي </w:t>
      </w:r>
      <w:r w:rsidR="00920E91" w:rsidRPr="009B76B8">
        <w:rPr>
          <w:sz w:val="26"/>
          <w:szCs w:val="26"/>
          <w:rtl/>
          <w:lang w:val="en-CA"/>
        </w:rPr>
        <w:t>مشكلات.</w:t>
      </w:r>
      <w:r w:rsidRPr="009B76B8">
        <w:rPr>
          <w:sz w:val="26"/>
          <w:szCs w:val="26"/>
          <w:lang w:val="en-CA"/>
        </w:rPr>
        <w:t xml:space="preserve"> </w:t>
      </w:r>
      <w:r w:rsidR="00920E91" w:rsidRPr="009B76B8">
        <w:rPr>
          <w:sz w:val="26"/>
          <w:szCs w:val="26"/>
          <w:rtl/>
          <w:lang w:val="en-CA"/>
        </w:rPr>
        <w:t>و</w:t>
      </w:r>
      <w:r w:rsidRPr="009B76B8">
        <w:rPr>
          <w:sz w:val="26"/>
          <w:szCs w:val="26"/>
          <w:rtl/>
          <w:lang w:val="en-CA"/>
        </w:rPr>
        <w:t xml:space="preserve">يمكن إعداد قائمة بالأنشطة التي يجب رصدها </w:t>
      </w:r>
      <w:r w:rsidR="00920E91" w:rsidRPr="009B76B8">
        <w:rPr>
          <w:sz w:val="26"/>
          <w:szCs w:val="26"/>
          <w:rtl/>
          <w:lang w:val="en-CA"/>
        </w:rPr>
        <w:t xml:space="preserve">واستخدام خلال هذه الاجتماعات من أجل </w:t>
      </w:r>
      <w:r w:rsidRPr="009B76B8">
        <w:rPr>
          <w:sz w:val="26"/>
          <w:szCs w:val="26"/>
          <w:rtl/>
          <w:lang w:val="en-CA"/>
        </w:rPr>
        <w:t>ت</w:t>
      </w:r>
      <w:r w:rsidR="00920E91" w:rsidRPr="009B76B8">
        <w:rPr>
          <w:sz w:val="26"/>
          <w:szCs w:val="26"/>
          <w:rtl/>
          <w:lang w:val="en-CA"/>
        </w:rPr>
        <w:t>سهيل إجراء التعديلات في عملية التنفيذ</w:t>
      </w:r>
      <w:r w:rsidRPr="009B76B8">
        <w:rPr>
          <w:sz w:val="26"/>
          <w:szCs w:val="26"/>
          <w:rtl/>
          <w:lang w:val="en-CA"/>
        </w:rPr>
        <w:t>، حسب الحاجة</w:t>
      </w:r>
      <w:r w:rsidRPr="009B76B8">
        <w:rPr>
          <w:sz w:val="26"/>
          <w:szCs w:val="26"/>
          <w:lang w:val="en-CA"/>
        </w:rPr>
        <w:t>.</w:t>
      </w:r>
      <w:bookmarkStart w:id="2" w:name="_Hlk131766447"/>
    </w:p>
    <w:p w14:paraId="54AB8237" w14:textId="77777777" w:rsidR="00A60C9E" w:rsidRPr="009B76B8" w:rsidRDefault="00A60C9E" w:rsidP="00920E91">
      <w:pPr>
        <w:pStyle w:val="ListParagraph"/>
        <w:keepNext/>
        <w:numPr>
          <w:ilvl w:val="0"/>
          <w:numId w:val="23"/>
        </w:numPr>
        <w:shd w:val="clear" w:color="auto" w:fill="FFFFFF" w:themeFill="background1"/>
        <w:bidi/>
        <w:spacing w:before="120" w:after="240"/>
        <w:ind w:left="0" w:firstLine="0"/>
        <w:contextualSpacing w:val="0"/>
        <w:rPr>
          <w:sz w:val="26"/>
          <w:szCs w:val="26"/>
          <w:lang w:val="en-CA"/>
        </w:rPr>
      </w:pPr>
      <w:r w:rsidRPr="009B76B8">
        <w:rPr>
          <w:sz w:val="26"/>
          <w:szCs w:val="26"/>
          <w:rtl/>
          <w:lang w:val="en-CA"/>
        </w:rPr>
        <w:t xml:space="preserve">يمكن </w:t>
      </w:r>
      <w:r w:rsidR="00920E91" w:rsidRPr="009B76B8">
        <w:rPr>
          <w:sz w:val="26"/>
          <w:szCs w:val="26"/>
          <w:rtl/>
          <w:lang w:val="en-CA"/>
        </w:rPr>
        <w:t xml:space="preserve">أيضا أن تخصص </w:t>
      </w:r>
      <w:r w:rsidRPr="009B76B8">
        <w:rPr>
          <w:sz w:val="26"/>
          <w:szCs w:val="26"/>
          <w:rtl/>
          <w:lang w:val="en-CA"/>
        </w:rPr>
        <w:t>بلدان المادة</w:t>
      </w:r>
      <w:r w:rsidRPr="009B76B8">
        <w:rPr>
          <w:sz w:val="26"/>
          <w:szCs w:val="26"/>
          <w:lang w:val="en-CA"/>
        </w:rPr>
        <w:t xml:space="preserve">5 </w:t>
      </w:r>
      <w:r w:rsidR="00920E91" w:rsidRPr="009B76B8">
        <w:rPr>
          <w:sz w:val="26"/>
          <w:szCs w:val="26"/>
          <w:rtl/>
          <w:lang w:val="en-CA"/>
        </w:rPr>
        <w:t xml:space="preserve"> نقاط اتصال </w:t>
      </w:r>
      <w:r w:rsidRPr="009B76B8">
        <w:rPr>
          <w:sz w:val="26"/>
          <w:szCs w:val="26"/>
          <w:rtl/>
          <w:lang w:val="en-CA"/>
        </w:rPr>
        <w:t>خاصة بها</w:t>
      </w:r>
      <w:r w:rsidR="00920E91" w:rsidRPr="009B76B8">
        <w:rPr>
          <w:sz w:val="26"/>
          <w:szCs w:val="26"/>
          <w:rtl/>
          <w:lang w:val="en-CA"/>
        </w:rPr>
        <w:t xml:space="preserve"> لتعميم مراعاة المنظور الجنساني، </w:t>
      </w:r>
      <w:r w:rsidRPr="009B76B8">
        <w:rPr>
          <w:sz w:val="26"/>
          <w:szCs w:val="26"/>
          <w:rtl/>
          <w:lang w:val="en-CA"/>
        </w:rPr>
        <w:t xml:space="preserve">الذي يمكن </w:t>
      </w:r>
      <w:r w:rsidR="00920E91" w:rsidRPr="009B76B8">
        <w:rPr>
          <w:sz w:val="26"/>
          <w:szCs w:val="26"/>
          <w:rtl/>
          <w:lang w:val="en-CA"/>
        </w:rPr>
        <w:t>فعله</w:t>
      </w:r>
      <w:r w:rsidRPr="009B76B8">
        <w:rPr>
          <w:sz w:val="26"/>
          <w:szCs w:val="26"/>
          <w:rtl/>
          <w:lang w:val="en-CA"/>
        </w:rPr>
        <w:t xml:space="preserve"> من خلال وحدة الأوزون الوطنية في إطار مشروع </w:t>
      </w:r>
      <w:r w:rsidR="00920E91" w:rsidRPr="009B76B8">
        <w:rPr>
          <w:sz w:val="26"/>
          <w:szCs w:val="26"/>
          <w:rtl/>
          <w:lang w:val="en-CA"/>
        </w:rPr>
        <w:t>التعزيز المؤسسي</w:t>
      </w:r>
      <w:r w:rsidRPr="009B76B8">
        <w:rPr>
          <w:sz w:val="26"/>
          <w:szCs w:val="26"/>
          <w:rtl/>
          <w:lang w:val="en-CA"/>
        </w:rPr>
        <w:t xml:space="preserve"> أو عن طريق تعيين خبير كجزء من وحدة إدارة المشروع</w:t>
      </w:r>
      <w:r w:rsidR="00480A80" w:rsidRPr="009B76B8">
        <w:rPr>
          <w:sz w:val="26"/>
          <w:szCs w:val="26"/>
          <w:rtl/>
          <w:lang w:val="en-CA"/>
        </w:rPr>
        <w:t>.</w:t>
      </w:r>
      <w:r w:rsidRPr="009B76B8">
        <w:rPr>
          <w:sz w:val="26"/>
          <w:szCs w:val="26"/>
          <w:rtl/>
          <w:lang w:val="en-CA"/>
        </w:rPr>
        <w:t xml:space="preserve"> </w:t>
      </w:r>
      <w:bookmarkEnd w:id="2"/>
    </w:p>
    <w:p w14:paraId="54AB8238" w14:textId="77777777" w:rsidR="00A60C9E" w:rsidRPr="009B76B8" w:rsidRDefault="00063845" w:rsidP="00191324">
      <w:pPr>
        <w:bidi/>
        <w:spacing w:after="240"/>
        <w:rPr>
          <w:b/>
          <w:bCs/>
          <w:sz w:val="26"/>
          <w:szCs w:val="26"/>
          <w:rtl/>
        </w:rPr>
      </w:pPr>
      <w:r w:rsidRPr="009B76B8">
        <w:rPr>
          <w:b/>
          <w:bCs/>
          <w:sz w:val="26"/>
          <w:szCs w:val="26"/>
          <w:rtl/>
        </w:rPr>
        <w:t>2-5-</w:t>
      </w:r>
      <w:r w:rsidRPr="009B76B8">
        <w:rPr>
          <w:b/>
          <w:bCs/>
          <w:sz w:val="26"/>
          <w:szCs w:val="26"/>
          <w:rtl/>
        </w:rPr>
        <w:tab/>
      </w:r>
      <w:r w:rsidR="00A60C9E" w:rsidRPr="009B76B8">
        <w:rPr>
          <w:b/>
          <w:bCs/>
          <w:sz w:val="26"/>
          <w:szCs w:val="26"/>
          <w:rtl/>
        </w:rPr>
        <w:t xml:space="preserve">ملخص متطلبات المشروع </w:t>
      </w:r>
      <w:r w:rsidR="00191324" w:rsidRPr="009B76B8">
        <w:rPr>
          <w:b/>
          <w:bCs/>
          <w:sz w:val="26"/>
          <w:szCs w:val="26"/>
          <w:rtl/>
        </w:rPr>
        <w:t>لدمج</w:t>
      </w:r>
      <w:r w:rsidR="00A60C9E" w:rsidRPr="009B76B8">
        <w:rPr>
          <w:b/>
          <w:bCs/>
          <w:sz w:val="26"/>
          <w:szCs w:val="26"/>
          <w:rtl/>
        </w:rPr>
        <w:t xml:space="preserve"> </w:t>
      </w:r>
      <w:r w:rsidR="00191324" w:rsidRPr="009B76B8">
        <w:rPr>
          <w:b/>
          <w:bCs/>
          <w:sz w:val="26"/>
          <w:szCs w:val="26"/>
          <w:rtl/>
        </w:rPr>
        <w:t>المساواة بين الجنسين في المشرو</w:t>
      </w:r>
      <w:r w:rsidR="00A60C9E" w:rsidRPr="009B76B8">
        <w:rPr>
          <w:b/>
          <w:bCs/>
          <w:sz w:val="26"/>
          <w:szCs w:val="26"/>
          <w:rtl/>
        </w:rPr>
        <w:t>ع</w:t>
      </w:r>
      <w:r w:rsidR="00191324" w:rsidRPr="009B76B8">
        <w:rPr>
          <w:b/>
          <w:bCs/>
          <w:sz w:val="26"/>
          <w:szCs w:val="26"/>
          <w:rtl/>
        </w:rPr>
        <w:t>ات</w:t>
      </w:r>
      <w:r w:rsidR="00A60C9E" w:rsidRPr="009B76B8">
        <w:rPr>
          <w:b/>
          <w:bCs/>
          <w:sz w:val="26"/>
          <w:szCs w:val="26"/>
          <w:rtl/>
        </w:rPr>
        <w:t xml:space="preserve"> المدعومة من الصندوق</w:t>
      </w:r>
    </w:p>
    <w:p w14:paraId="54AB8239" w14:textId="77777777" w:rsidR="00A60C9E" w:rsidRPr="009B76B8" w:rsidRDefault="00A60C9E" w:rsidP="00191324">
      <w:pPr>
        <w:pStyle w:val="ListParagraph"/>
        <w:keepNext/>
        <w:numPr>
          <w:ilvl w:val="0"/>
          <w:numId w:val="23"/>
        </w:numPr>
        <w:shd w:val="clear" w:color="auto" w:fill="FFFFFF" w:themeFill="background1"/>
        <w:bidi/>
        <w:spacing w:before="120" w:after="240"/>
        <w:ind w:left="0" w:firstLine="0"/>
        <w:contextualSpacing w:val="0"/>
        <w:rPr>
          <w:color w:val="FF0000"/>
          <w:sz w:val="26"/>
          <w:szCs w:val="26"/>
          <w:lang w:val="en-CA"/>
        </w:rPr>
      </w:pPr>
      <w:r w:rsidRPr="009B76B8">
        <w:rPr>
          <w:sz w:val="26"/>
          <w:szCs w:val="26"/>
          <w:rtl/>
          <w:lang w:val="en-CA"/>
        </w:rPr>
        <w:t xml:space="preserve">يلخص </w:t>
      </w:r>
      <w:r w:rsidR="00191324" w:rsidRPr="009B76B8">
        <w:rPr>
          <w:sz w:val="26"/>
          <w:szCs w:val="26"/>
          <w:rtl/>
          <w:lang w:val="en-CA"/>
        </w:rPr>
        <w:t>المرفق</w:t>
      </w:r>
      <w:r w:rsidRPr="009B76B8">
        <w:rPr>
          <w:sz w:val="26"/>
          <w:szCs w:val="26"/>
          <w:rtl/>
          <w:lang w:val="en-CA"/>
        </w:rPr>
        <w:t xml:space="preserve"> الثاني العناصر </w:t>
      </w:r>
      <w:r w:rsidR="00191324" w:rsidRPr="009B76B8">
        <w:rPr>
          <w:sz w:val="26"/>
          <w:szCs w:val="26"/>
          <w:rtl/>
          <w:lang w:val="en-CA"/>
        </w:rPr>
        <w:t>اللازمة</w:t>
      </w:r>
      <w:r w:rsidRPr="009B76B8">
        <w:rPr>
          <w:sz w:val="26"/>
          <w:szCs w:val="26"/>
          <w:rtl/>
          <w:lang w:val="en-CA"/>
        </w:rPr>
        <w:t xml:space="preserve"> لدمج تعميم مراعاة المنظور</w:t>
      </w:r>
      <w:r w:rsidR="00191324" w:rsidRPr="009B76B8">
        <w:rPr>
          <w:sz w:val="26"/>
          <w:szCs w:val="26"/>
          <w:rtl/>
          <w:lang w:val="en-CA"/>
        </w:rPr>
        <w:t xml:space="preserve"> الجنساني في دورة مشروعات الصندوق</w:t>
      </w:r>
      <w:r w:rsidRPr="009B76B8">
        <w:rPr>
          <w:sz w:val="26"/>
          <w:szCs w:val="26"/>
          <w:rtl/>
          <w:lang w:val="en-CA"/>
        </w:rPr>
        <w:t>، ويحدد الن</w:t>
      </w:r>
      <w:r w:rsidR="00191324" w:rsidRPr="009B76B8">
        <w:rPr>
          <w:sz w:val="26"/>
          <w:szCs w:val="26"/>
          <w:rtl/>
          <w:lang w:val="en-CA"/>
        </w:rPr>
        <w:t>تائج والمخرجات المحددة المتوقعة</w:t>
      </w:r>
      <w:r w:rsidRPr="009B76B8">
        <w:rPr>
          <w:sz w:val="26"/>
          <w:szCs w:val="26"/>
          <w:rtl/>
          <w:lang w:val="en-CA"/>
        </w:rPr>
        <w:t xml:space="preserve">، وكذلك المؤشرات التي يمكن </w:t>
      </w:r>
      <w:r w:rsidR="00191324" w:rsidRPr="009B76B8">
        <w:rPr>
          <w:sz w:val="26"/>
          <w:szCs w:val="26"/>
          <w:rtl/>
          <w:lang w:val="en-CA"/>
        </w:rPr>
        <w:t xml:space="preserve">بها </w:t>
      </w:r>
      <w:r w:rsidRPr="009B76B8">
        <w:rPr>
          <w:sz w:val="26"/>
          <w:szCs w:val="26"/>
          <w:rtl/>
          <w:lang w:val="en-CA"/>
        </w:rPr>
        <w:t>قياس النجاح في كل جزء من دورة المشروع</w:t>
      </w:r>
      <w:r w:rsidRPr="009B76B8">
        <w:rPr>
          <w:sz w:val="26"/>
          <w:szCs w:val="26"/>
          <w:lang w:val="en-CA"/>
        </w:rPr>
        <w:t>.</w:t>
      </w:r>
    </w:p>
    <w:p w14:paraId="54AB823A" w14:textId="77777777" w:rsidR="00A60C9E" w:rsidRPr="009B76B8" w:rsidRDefault="00A60C9E" w:rsidP="002D32D0">
      <w:pPr>
        <w:pStyle w:val="ListParagraph"/>
        <w:numPr>
          <w:ilvl w:val="0"/>
          <w:numId w:val="33"/>
        </w:numPr>
        <w:bidi/>
        <w:ind w:left="720" w:hanging="720"/>
        <w:rPr>
          <w:b/>
          <w:bCs/>
          <w:sz w:val="26"/>
          <w:szCs w:val="26"/>
          <w:rtl/>
        </w:rPr>
      </w:pPr>
      <w:r w:rsidRPr="009B76B8">
        <w:rPr>
          <w:b/>
          <w:bCs/>
          <w:sz w:val="26"/>
          <w:szCs w:val="26"/>
          <w:rtl/>
        </w:rPr>
        <w:t xml:space="preserve">مناهج إعداد التقارير </w:t>
      </w:r>
      <w:r w:rsidR="002D32D0" w:rsidRPr="009B76B8">
        <w:rPr>
          <w:b/>
          <w:bCs/>
          <w:sz w:val="26"/>
          <w:szCs w:val="26"/>
          <w:rtl/>
        </w:rPr>
        <w:t>وتقاسم</w:t>
      </w:r>
      <w:r w:rsidRPr="009B76B8">
        <w:rPr>
          <w:b/>
          <w:bCs/>
          <w:sz w:val="26"/>
          <w:szCs w:val="26"/>
          <w:rtl/>
        </w:rPr>
        <w:t xml:space="preserve"> المعرفة </w:t>
      </w:r>
      <w:r w:rsidR="002D32D0" w:rsidRPr="009B76B8">
        <w:rPr>
          <w:b/>
          <w:bCs/>
          <w:sz w:val="26"/>
          <w:szCs w:val="26"/>
          <w:rtl/>
        </w:rPr>
        <w:t>ونقل الدروس المستفادة</w:t>
      </w:r>
    </w:p>
    <w:p w14:paraId="54AB823B" w14:textId="77777777" w:rsidR="00A60C9E" w:rsidRPr="009B76B8" w:rsidRDefault="00A60C9E" w:rsidP="00A60C9E">
      <w:pPr>
        <w:rPr>
          <w:sz w:val="26"/>
          <w:szCs w:val="26"/>
        </w:rPr>
      </w:pPr>
    </w:p>
    <w:p w14:paraId="54AB823C" w14:textId="77777777" w:rsidR="00A60C9E" w:rsidRPr="009B76B8" w:rsidRDefault="00340BD9" w:rsidP="00340BD9">
      <w:pPr>
        <w:pStyle w:val="ListParagraph"/>
        <w:keepNext/>
        <w:bidi/>
        <w:spacing w:after="240"/>
        <w:ind w:left="0"/>
        <w:contextualSpacing w:val="0"/>
        <w:rPr>
          <w:b/>
          <w:bCs/>
          <w:sz w:val="26"/>
          <w:szCs w:val="26"/>
          <w:rtl/>
        </w:rPr>
      </w:pPr>
      <w:r w:rsidRPr="009B76B8">
        <w:rPr>
          <w:b/>
          <w:bCs/>
          <w:sz w:val="26"/>
          <w:szCs w:val="26"/>
          <w:rtl/>
        </w:rPr>
        <w:t>3-1-</w:t>
      </w:r>
      <w:r w:rsidRPr="009B76B8">
        <w:rPr>
          <w:b/>
          <w:bCs/>
          <w:sz w:val="26"/>
          <w:szCs w:val="26"/>
          <w:rtl/>
        </w:rPr>
        <w:tab/>
      </w:r>
      <w:r w:rsidR="00A60C9E" w:rsidRPr="009B76B8">
        <w:rPr>
          <w:b/>
          <w:bCs/>
          <w:sz w:val="26"/>
          <w:szCs w:val="26"/>
          <w:rtl/>
        </w:rPr>
        <w:t>رصد التقدم المحرز في الإجراءات المراعية للمنظور الجنساني والإبلاغ عنه</w:t>
      </w:r>
    </w:p>
    <w:p w14:paraId="54AB823D" w14:textId="77777777" w:rsidR="00A60C9E" w:rsidRPr="009B76B8" w:rsidRDefault="00A60C9E" w:rsidP="0007694B">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t>تشترط اللجنة</w:t>
      </w:r>
      <w:r w:rsidR="002D32D0" w:rsidRPr="009B76B8">
        <w:rPr>
          <w:sz w:val="26"/>
          <w:szCs w:val="26"/>
          <w:rtl/>
          <w:lang w:val="en-CA"/>
        </w:rPr>
        <w:t xml:space="preserve"> التنفيذية على بلدان المادة</w:t>
      </w:r>
      <w:r w:rsidRPr="009B76B8">
        <w:rPr>
          <w:sz w:val="26"/>
          <w:szCs w:val="26"/>
          <w:lang w:val="en-CA"/>
        </w:rPr>
        <w:t xml:space="preserve">5 </w:t>
      </w:r>
      <w:r w:rsidRPr="009B76B8">
        <w:rPr>
          <w:sz w:val="26"/>
          <w:szCs w:val="26"/>
          <w:rtl/>
          <w:lang w:val="en-CA"/>
        </w:rPr>
        <w:t xml:space="preserve">، من </w:t>
      </w:r>
      <w:r w:rsidR="002D32D0" w:rsidRPr="009B76B8">
        <w:rPr>
          <w:sz w:val="26"/>
          <w:szCs w:val="26"/>
          <w:rtl/>
          <w:lang w:val="en-CA"/>
        </w:rPr>
        <w:t>خلال الوكالات الثنائية والمنفذة</w:t>
      </w:r>
      <w:r w:rsidRPr="009B76B8">
        <w:rPr>
          <w:sz w:val="26"/>
          <w:szCs w:val="26"/>
          <w:rtl/>
          <w:lang w:val="en-CA"/>
        </w:rPr>
        <w:t xml:space="preserve">، </w:t>
      </w:r>
      <w:r w:rsidR="002D32D0" w:rsidRPr="009B76B8">
        <w:rPr>
          <w:sz w:val="26"/>
          <w:szCs w:val="26"/>
          <w:rtl/>
          <w:lang w:val="en-CA"/>
        </w:rPr>
        <w:t>أن ترصد</w:t>
      </w:r>
      <w:r w:rsidRPr="009B76B8">
        <w:rPr>
          <w:sz w:val="26"/>
          <w:szCs w:val="26"/>
          <w:rtl/>
          <w:lang w:val="en-CA"/>
        </w:rPr>
        <w:t xml:space="preserve"> </w:t>
      </w:r>
      <w:r w:rsidR="002D32D0" w:rsidRPr="009B76B8">
        <w:rPr>
          <w:sz w:val="26"/>
          <w:szCs w:val="26"/>
          <w:rtl/>
          <w:lang w:val="en-CA"/>
        </w:rPr>
        <w:t xml:space="preserve">وتبلغ عن </w:t>
      </w:r>
      <w:r w:rsidRPr="009B76B8">
        <w:rPr>
          <w:sz w:val="26"/>
          <w:szCs w:val="26"/>
          <w:rtl/>
          <w:lang w:val="en-CA"/>
        </w:rPr>
        <w:t xml:space="preserve">المخرجات والنتائج والتقدم العام </w:t>
      </w:r>
      <w:r w:rsidR="002D32D0" w:rsidRPr="009B76B8">
        <w:rPr>
          <w:sz w:val="26"/>
          <w:szCs w:val="26"/>
          <w:rtl/>
          <w:lang w:val="en-CA"/>
        </w:rPr>
        <w:t>المحرز في تنفيذ المشرو</w:t>
      </w:r>
      <w:r w:rsidRPr="009B76B8">
        <w:rPr>
          <w:sz w:val="26"/>
          <w:szCs w:val="26"/>
          <w:rtl/>
          <w:lang w:val="en-CA"/>
        </w:rPr>
        <w:t>ع</w:t>
      </w:r>
      <w:r w:rsidR="002D32D0" w:rsidRPr="009B76B8">
        <w:rPr>
          <w:sz w:val="26"/>
          <w:szCs w:val="26"/>
          <w:rtl/>
          <w:lang w:val="en-CA"/>
        </w:rPr>
        <w:t>ات</w:t>
      </w:r>
      <w:r w:rsidRPr="009B76B8">
        <w:rPr>
          <w:sz w:val="26"/>
          <w:szCs w:val="26"/>
          <w:rtl/>
          <w:lang w:val="en-CA"/>
        </w:rPr>
        <w:t xml:space="preserve"> الممولة </w:t>
      </w:r>
      <w:r w:rsidR="002D32D0" w:rsidRPr="009B76B8">
        <w:rPr>
          <w:sz w:val="26"/>
          <w:szCs w:val="26"/>
          <w:rtl/>
          <w:lang w:val="en-CA"/>
        </w:rPr>
        <w:t>من</w:t>
      </w:r>
      <w:r w:rsidRPr="009B76B8">
        <w:rPr>
          <w:sz w:val="26"/>
          <w:szCs w:val="26"/>
          <w:rtl/>
          <w:lang w:val="en-CA"/>
        </w:rPr>
        <w:t xml:space="preserve"> الصندوق </w:t>
      </w:r>
      <w:r w:rsidR="002D32D0" w:rsidRPr="009B76B8">
        <w:rPr>
          <w:sz w:val="26"/>
          <w:szCs w:val="26"/>
          <w:rtl/>
          <w:lang w:val="en-CA"/>
        </w:rPr>
        <w:t>ال</w:t>
      </w:r>
      <w:r w:rsidRPr="009B76B8">
        <w:rPr>
          <w:sz w:val="26"/>
          <w:szCs w:val="26"/>
          <w:rtl/>
          <w:lang w:val="en-CA"/>
        </w:rPr>
        <w:t>متعدد الأطراف</w:t>
      </w:r>
      <w:r w:rsidR="002D32D0" w:rsidRPr="009B76B8">
        <w:rPr>
          <w:sz w:val="26"/>
          <w:szCs w:val="26"/>
          <w:rtl/>
          <w:lang w:val="en-CA"/>
        </w:rPr>
        <w:t>.</w:t>
      </w:r>
      <w:r w:rsidRPr="009B76B8">
        <w:rPr>
          <w:sz w:val="26"/>
          <w:szCs w:val="26"/>
          <w:lang w:val="en-CA"/>
        </w:rPr>
        <w:t xml:space="preserve"> </w:t>
      </w:r>
      <w:r w:rsidR="0007694B" w:rsidRPr="009B76B8">
        <w:rPr>
          <w:sz w:val="26"/>
          <w:szCs w:val="26"/>
          <w:rtl/>
          <w:lang w:val="en-CA"/>
        </w:rPr>
        <w:t xml:space="preserve">ويتوقع ذلك من خلال </w:t>
      </w:r>
      <w:r w:rsidR="0007694B" w:rsidRPr="009B76B8">
        <w:rPr>
          <w:sz w:val="26"/>
          <w:szCs w:val="26"/>
          <w:rtl/>
          <w:lang w:val="en-CA"/>
        </w:rPr>
        <w:lastRenderedPageBreak/>
        <w:t>عمليتي إبلاغ</w:t>
      </w:r>
      <w:r w:rsidRPr="009B76B8">
        <w:rPr>
          <w:sz w:val="26"/>
          <w:szCs w:val="26"/>
          <w:rtl/>
          <w:lang w:val="en-CA"/>
        </w:rPr>
        <w:t xml:space="preserve"> مختلفتين</w:t>
      </w:r>
      <w:r w:rsidR="0007694B" w:rsidRPr="009B76B8">
        <w:rPr>
          <w:sz w:val="26"/>
          <w:szCs w:val="26"/>
          <w:rtl/>
          <w:lang w:val="en-CA"/>
        </w:rPr>
        <w:t>:</w:t>
      </w:r>
      <w:r w:rsidRPr="009B76B8">
        <w:rPr>
          <w:sz w:val="26"/>
          <w:szCs w:val="26"/>
          <w:lang w:val="en-CA"/>
        </w:rPr>
        <w:t xml:space="preserve"> </w:t>
      </w:r>
      <w:r w:rsidRPr="009B76B8">
        <w:rPr>
          <w:sz w:val="26"/>
          <w:szCs w:val="26"/>
          <w:rtl/>
          <w:lang w:val="en-CA"/>
        </w:rPr>
        <w:t xml:space="preserve">على مستوى تنفيذ المشروع من خلال التقرير المرحلي </w:t>
      </w:r>
      <w:r w:rsidR="0007694B" w:rsidRPr="009B76B8">
        <w:rPr>
          <w:sz w:val="26"/>
          <w:szCs w:val="26"/>
          <w:rtl/>
          <w:lang w:val="en-CA"/>
        </w:rPr>
        <w:t>لشرائح الاتفاقات متعددة السنوات</w:t>
      </w:r>
      <w:r w:rsidRPr="009B76B8">
        <w:rPr>
          <w:sz w:val="26"/>
          <w:szCs w:val="26"/>
          <w:rtl/>
          <w:lang w:val="en-CA"/>
        </w:rPr>
        <w:t xml:space="preserve">؛ وعلى المستوى التشغيلي من خلال التقدم المحرز وعملية الإبلاغ المالي للصندوق </w:t>
      </w:r>
      <w:r w:rsidR="0007694B" w:rsidRPr="009B76B8">
        <w:rPr>
          <w:sz w:val="26"/>
          <w:szCs w:val="26"/>
          <w:rtl/>
          <w:lang w:val="en-CA"/>
        </w:rPr>
        <w:t>ال</w:t>
      </w:r>
      <w:r w:rsidRPr="009B76B8">
        <w:rPr>
          <w:sz w:val="26"/>
          <w:szCs w:val="26"/>
          <w:rtl/>
          <w:lang w:val="en-CA"/>
        </w:rPr>
        <w:t>متعدد الأطراف</w:t>
      </w:r>
      <w:r w:rsidRPr="009B76B8">
        <w:rPr>
          <w:sz w:val="26"/>
          <w:szCs w:val="26"/>
          <w:lang w:val="en-CA"/>
        </w:rPr>
        <w:t>.</w:t>
      </w:r>
    </w:p>
    <w:p w14:paraId="54AB823E" w14:textId="77777777" w:rsidR="00A60C9E" w:rsidRPr="009B76B8" w:rsidRDefault="00A60C9E" w:rsidP="00D30176">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t xml:space="preserve">تم تطبيق السياسة التشغيلية لتعميم مراعاة المنظور الجنساني </w:t>
      </w:r>
      <w:r w:rsidR="0007694B" w:rsidRPr="009B76B8">
        <w:rPr>
          <w:sz w:val="26"/>
          <w:szCs w:val="26"/>
          <w:rtl/>
          <w:lang w:val="en-CA"/>
        </w:rPr>
        <w:t>للصندوق ابتداء من المشرو</w:t>
      </w:r>
      <w:r w:rsidRPr="009B76B8">
        <w:rPr>
          <w:sz w:val="26"/>
          <w:szCs w:val="26"/>
          <w:rtl/>
          <w:lang w:val="en-CA"/>
        </w:rPr>
        <w:t>ع</w:t>
      </w:r>
      <w:r w:rsidR="0007694B" w:rsidRPr="009B76B8">
        <w:rPr>
          <w:sz w:val="26"/>
          <w:szCs w:val="26"/>
          <w:rtl/>
          <w:lang w:val="en-CA"/>
        </w:rPr>
        <w:t>ات</w:t>
      </w:r>
      <w:r w:rsidRPr="009B76B8">
        <w:rPr>
          <w:sz w:val="26"/>
          <w:szCs w:val="26"/>
          <w:rtl/>
          <w:lang w:val="en-CA"/>
        </w:rPr>
        <w:t xml:space="preserve"> المقدمة إلى الاجتماع الخامس والثمانين</w:t>
      </w:r>
      <w:r w:rsidR="0007694B" w:rsidRPr="009B76B8">
        <w:rPr>
          <w:sz w:val="26"/>
          <w:szCs w:val="26"/>
          <w:rtl/>
          <w:lang w:val="en-CA"/>
        </w:rPr>
        <w:t>.</w:t>
      </w:r>
      <w:r w:rsidRPr="009B76B8">
        <w:rPr>
          <w:sz w:val="26"/>
          <w:szCs w:val="26"/>
          <w:rtl/>
          <w:lang w:val="en-CA"/>
        </w:rPr>
        <w:t xml:space="preserve"> </w:t>
      </w:r>
      <w:r w:rsidR="0007694B" w:rsidRPr="009B76B8">
        <w:rPr>
          <w:sz w:val="26"/>
          <w:szCs w:val="26"/>
          <w:rtl/>
          <w:lang w:val="en-CA"/>
        </w:rPr>
        <w:t>و</w:t>
      </w:r>
      <w:r w:rsidRPr="009B76B8">
        <w:rPr>
          <w:sz w:val="26"/>
          <w:szCs w:val="26"/>
          <w:rtl/>
          <w:lang w:val="en-CA"/>
        </w:rPr>
        <w:t xml:space="preserve">طُلب </w:t>
      </w:r>
      <w:r w:rsidR="0007694B" w:rsidRPr="009B76B8">
        <w:rPr>
          <w:sz w:val="26"/>
          <w:szCs w:val="26"/>
          <w:rtl/>
          <w:lang w:val="en-CA"/>
        </w:rPr>
        <w:t xml:space="preserve">أيضا </w:t>
      </w:r>
      <w:r w:rsidRPr="009B76B8">
        <w:rPr>
          <w:sz w:val="26"/>
          <w:szCs w:val="26"/>
          <w:rtl/>
          <w:lang w:val="en-CA"/>
        </w:rPr>
        <w:t xml:space="preserve">من الوكالات الثنائية والمنفذة </w:t>
      </w:r>
      <w:r w:rsidR="0007694B" w:rsidRPr="009B76B8">
        <w:rPr>
          <w:sz w:val="26"/>
          <w:szCs w:val="26"/>
          <w:rtl/>
          <w:lang w:val="en-CA"/>
        </w:rPr>
        <w:t>أن تقدم</w:t>
      </w:r>
      <w:r w:rsidRPr="009B76B8">
        <w:rPr>
          <w:sz w:val="26"/>
          <w:szCs w:val="26"/>
          <w:rtl/>
          <w:lang w:val="en-CA"/>
        </w:rPr>
        <w:t xml:space="preserve"> المعلومات ذات الصلة </w:t>
      </w:r>
      <w:r w:rsidR="0007694B" w:rsidRPr="009B76B8">
        <w:rPr>
          <w:sz w:val="26"/>
          <w:szCs w:val="26"/>
          <w:rtl/>
          <w:lang w:val="en-CA"/>
        </w:rPr>
        <w:t>بالمنظور الجنساني</w:t>
      </w:r>
      <w:r w:rsidRPr="009B76B8">
        <w:rPr>
          <w:sz w:val="26"/>
          <w:szCs w:val="26"/>
          <w:rtl/>
          <w:lang w:val="en-CA"/>
        </w:rPr>
        <w:t xml:space="preserve"> في التقارير من الاجتماع الخامس والثمانين وما</w:t>
      </w:r>
      <w:r w:rsidRPr="009B76B8">
        <w:rPr>
          <w:sz w:val="26"/>
          <w:szCs w:val="26"/>
          <w:vertAlign w:val="superscript"/>
          <w:rtl/>
          <w:lang w:val="en-CA"/>
        </w:rPr>
        <w:t xml:space="preserve"> </w:t>
      </w:r>
      <w:r w:rsidRPr="009B76B8">
        <w:rPr>
          <w:sz w:val="26"/>
          <w:szCs w:val="26"/>
          <w:rtl/>
          <w:lang w:val="en-CA"/>
        </w:rPr>
        <w:t xml:space="preserve">بعده </w:t>
      </w:r>
      <w:r w:rsidR="0007694B" w:rsidRPr="009B76B8">
        <w:rPr>
          <w:sz w:val="26"/>
          <w:szCs w:val="26"/>
          <w:rtl/>
          <w:lang w:val="en-CA"/>
        </w:rPr>
        <w:t>(المقرر</w:t>
      </w:r>
      <w:r w:rsidR="00D87F5A" w:rsidRPr="009B76B8">
        <w:rPr>
          <w:sz w:val="26"/>
          <w:szCs w:val="26"/>
          <w:rtl/>
          <w:lang w:val="en-CA"/>
        </w:rPr>
        <w:t xml:space="preserve"> 84/92 (د) (2)). و</w:t>
      </w:r>
      <w:r w:rsidRPr="009B76B8">
        <w:rPr>
          <w:sz w:val="26"/>
          <w:szCs w:val="26"/>
          <w:rtl/>
          <w:lang w:val="en-CA"/>
        </w:rPr>
        <w:t>في الاجتماع التسعين</w:t>
      </w:r>
      <w:r w:rsidR="00D87F5A" w:rsidRPr="009B76B8">
        <w:rPr>
          <w:sz w:val="26"/>
          <w:szCs w:val="26"/>
          <w:rtl/>
          <w:lang w:val="en-CA"/>
        </w:rPr>
        <w:t>،</w:t>
      </w:r>
      <w:r w:rsidRPr="009B76B8">
        <w:rPr>
          <w:sz w:val="26"/>
          <w:szCs w:val="26"/>
          <w:rtl/>
          <w:lang w:val="en-CA"/>
        </w:rPr>
        <w:t xml:space="preserve"> طُلب من الوكالات الثنائية والمنفذة </w:t>
      </w:r>
      <w:r w:rsidR="00D87F5A" w:rsidRPr="009B76B8">
        <w:rPr>
          <w:sz w:val="26"/>
          <w:szCs w:val="26"/>
          <w:rtl/>
          <w:lang w:val="en-CA"/>
        </w:rPr>
        <w:t>أن تقدم</w:t>
      </w:r>
      <w:r w:rsidRPr="009B76B8">
        <w:rPr>
          <w:sz w:val="26"/>
          <w:szCs w:val="26"/>
          <w:rtl/>
          <w:lang w:val="en-CA"/>
        </w:rPr>
        <w:t xml:space="preserve"> تقرير</w:t>
      </w:r>
      <w:r w:rsidR="00D87F5A" w:rsidRPr="009B76B8">
        <w:rPr>
          <w:sz w:val="26"/>
          <w:szCs w:val="26"/>
          <w:rtl/>
          <w:lang w:val="en-CA"/>
        </w:rPr>
        <w:t>ا</w:t>
      </w:r>
      <w:r w:rsidRPr="009B76B8">
        <w:rPr>
          <w:sz w:val="26"/>
          <w:szCs w:val="26"/>
          <w:rtl/>
          <w:lang w:val="en-CA"/>
        </w:rPr>
        <w:t xml:space="preserve"> موجز</w:t>
      </w:r>
      <w:r w:rsidR="00D87F5A" w:rsidRPr="009B76B8">
        <w:rPr>
          <w:sz w:val="26"/>
          <w:szCs w:val="26"/>
          <w:rtl/>
          <w:lang w:val="en-CA"/>
        </w:rPr>
        <w:t>ا</w:t>
      </w:r>
      <w:r w:rsidRPr="009B76B8">
        <w:rPr>
          <w:sz w:val="26"/>
          <w:szCs w:val="26"/>
          <w:rtl/>
          <w:lang w:val="en-CA"/>
        </w:rPr>
        <w:t xml:space="preserve"> عن النتائج الرئيسية لتعميم مراعاة المنظور الجنساني التي تحققت كج</w:t>
      </w:r>
      <w:r w:rsidR="00D87F5A" w:rsidRPr="009B76B8">
        <w:rPr>
          <w:sz w:val="26"/>
          <w:szCs w:val="26"/>
          <w:rtl/>
          <w:lang w:val="en-CA"/>
        </w:rPr>
        <w:t>زء من تقاريرها المرحلية السنوية</w:t>
      </w:r>
      <w:r w:rsidRPr="009B76B8">
        <w:rPr>
          <w:sz w:val="26"/>
          <w:szCs w:val="26"/>
          <w:rtl/>
          <w:lang w:val="en-CA"/>
        </w:rPr>
        <w:t xml:space="preserve">، </w:t>
      </w:r>
      <w:r w:rsidR="00D87F5A" w:rsidRPr="009B76B8">
        <w:rPr>
          <w:sz w:val="26"/>
          <w:szCs w:val="26"/>
          <w:rtl/>
          <w:lang w:val="en-CA"/>
        </w:rPr>
        <w:t>حتى</w:t>
      </w:r>
      <w:r w:rsidRPr="009B76B8">
        <w:rPr>
          <w:sz w:val="26"/>
          <w:szCs w:val="26"/>
          <w:rtl/>
          <w:lang w:val="en-CA"/>
        </w:rPr>
        <w:t xml:space="preserve"> عام </w:t>
      </w:r>
      <w:r w:rsidRPr="009B76B8">
        <w:rPr>
          <w:sz w:val="26"/>
          <w:szCs w:val="26"/>
          <w:lang w:val="en-CA"/>
        </w:rPr>
        <w:t>20</w:t>
      </w:r>
      <w:r w:rsidR="00D87F5A" w:rsidRPr="009B76B8">
        <w:rPr>
          <w:sz w:val="26"/>
          <w:szCs w:val="26"/>
          <w:lang w:val="en-CA"/>
        </w:rPr>
        <w:t>23</w:t>
      </w:r>
      <w:r w:rsidRPr="009B76B8">
        <w:rPr>
          <w:sz w:val="26"/>
          <w:szCs w:val="26"/>
          <w:rtl/>
          <w:lang w:val="en-CA"/>
        </w:rPr>
        <w:t xml:space="preserve">، </w:t>
      </w:r>
      <w:r w:rsidR="00D87F5A" w:rsidRPr="009B76B8">
        <w:rPr>
          <w:sz w:val="26"/>
          <w:szCs w:val="26"/>
          <w:rtl/>
          <w:lang w:val="en-CA"/>
        </w:rPr>
        <w:t>استنادا إلى</w:t>
      </w:r>
      <w:r w:rsidRPr="009B76B8">
        <w:rPr>
          <w:sz w:val="26"/>
          <w:szCs w:val="26"/>
          <w:rtl/>
          <w:lang w:val="en-CA"/>
        </w:rPr>
        <w:t xml:space="preserve"> المعلومات المتاحة لها </w:t>
      </w:r>
      <w:r w:rsidR="00D87F5A" w:rsidRPr="009B76B8">
        <w:rPr>
          <w:sz w:val="26"/>
          <w:szCs w:val="26"/>
          <w:rtl/>
          <w:lang w:val="en-CA"/>
        </w:rPr>
        <w:t>(</w:t>
      </w:r>
      <w:r w:rsidRPr="009B76B8">
        <w:rPr>
          <w:sz w:val="26"/>
          <w:szCs w:val="26"/>
          <w:rtl/>
          <w:lang w:val="en-CA"/>
        </w:rPr>
        <w:t>ال</w:t>
      </w:r>
      <w:r w:rsidR="00D87F5A" w:rsidRPr="009B76B8">
        <w:rPr>
          <w:sz w:val="26"/>
          <w:szCs w:val="26"/>
          <w:rtl/>
          <w:lang w:val="en-CA"/>
        </w:rPr>
        <w:t>مقر</w:t>
      </w:r>
      <w:r w:rsidRPr="009B76B8">
        <w:rPr>
          <w:sz w:val="26"/>
          <w:szCs w:val="26"/>
          <w:rtl/>
          <w:lang w:val="en-CA"/>
        </w:rPr>
        <w:t>ر</w:t>
      </w:r>
      <w:r w:rsidR="00D87F5A" w:rsidRPr="009B76B8">
        <w:rPr>
          <w:sz w:val="26"/>
          <w:szCs w:val="26"/>
          <w:rtl/>
          <w:lang w:val="en-CA"/>
        </w:rPr>
        <w:t xml:space="preserve"> 90/84 (د)).</w:t>
      </w:r>
      <w:r w:rsidRPr="009B76B8">
        <w:rPr>
          <w:sz w:val="26"/>
          <w:szCs w:val="26"/>
          <w:lang w:val="en-CA"/>
        </w:rPr>
        <w:t xml:space="preserve"> </w:t>
      </w:r>
      <w:r w:rsidRPr="009B76B8">
        <w:rPr>
          <w:sz w:val="26"/>
          <w:szCs w:val="26"/>
          <w:rtl/>
          <w:lang w:val="en-CA"/>
        </w:rPr>
        <w:t xml:space="preserve"> توفر </w:t>
      </w:r>
      <w:r w:rsidR="00D87F5A" w:rsidRPr="009B76B8">
        <w:rPr>
          <w:sz w:val="26"/>
          <w:szCs w:val="26"/>
          <w:rtl/>
          <w:lang w:val="en-CA"/>
        </w:rPr>
        <w:t>هذه التقارير الأساس ل</w:t>
      </w:r>
      <w:r w:rsidRPr="009B76B8">
        <w:rPr>
          <w:sz w:val="26"/>
          <w:szCs w:val="26"/>
          <w:rtl/>
          <w:lang w:val="en-CA"/>
        </w:rPr>
        <w:t>رصد الأنشطة المتعلقة بالمساواة ب</w:t>
      </w:r>
      <w:r w:rsidR="00D87F5A" w:rsidRPr="009B76B8">
        <w:rPr>
          <w:sz w:val="26"/>
          <w:szCs w:val="26"/>
          <w:rtl/>
          <w:lang w:val="en-CA"/>
        </w:rPr>
        <w:t>ين الجنسين المدرجة في جميع المشرو</w:t>
      </w:r>
      <w:r w:rsidRPr="009B76B8">
        <w:rPr>
          <w:sz w:val="26"/>
          <w:szCs w:val="26"/>
          <w:rtl/>
          <w:lang w:val="en-CA"/>
        </w:rPr>
        <w:t>ع</w:t>
      </w:r>
      <w:r w:rsidR="00D87F5A" w:rsidRPr="009B76B8">
        <w:rPr>
          <w:sz w:val="26"/>
          <w:szCs w:val="26"/>
          <w:rtl/>
          <w:lang w:val="en-CA"/>
        </w:rPr>
        <w:t>ات</w:t>
      </w:r>
      <w:r w:rsidRPr="009B76B8">
        <w:rPr>
          <w:sz w:val="26"/>
          <w:szCs w:val="26"/>
          <w:rtl/>
          <w:lang w:val="en-CA"/>
        </w:rPr>
        <w:t xml:space="preserve"> </w:t>
      </w:r>
      <w:r w:rsidR="00D87F5A" w:rsidRPr="009B76B8">
        <w:rPr>
          <w:sz w:val="26"/>
          <w:szCs w:val="26"/>
          <w:rtl/>
          <w:lang w:val="en-CA"/>
        </w:rPr>
        <w:t>المدعومة من</w:t>
      </w:r>
      <w:r w:rsidRPr="009B76B8">
        <w:rPr>
          <w:sz w:val="26"/>
          <w:szCs w:val="26"/>
          <w:rtl/>
          <w:lang w:val="en-CA"/>
        </w:rPr>
        <w:t xml:space="preserve"> الصندوق </w:t>
      </w:r>
      <w:r w:rsidR="00D87F5A" w:rsidRPr="009B76B8">
        <w:rPr>
          <w:sz w:val="26"/>
          <w:szCs w:val="26"/>
          <w:rtl/>
          <w:lang w:val="en-CA"/>
        </w:rPr>
        <w:t>ال</w:t>
      </w:r>
      <w:r w:rsidRPr="009B76B8">
        <w:rPr>
          <w:sz w:val="26"/>
          <w:szCs w:val="26"/>
          <w:rtl/>
          <w:lang w:val="en-CA"/>
        </w:rPr>
        <w:t xml:space="preserve">متعدد الأطراف </w:t>
      </w:r>
      <w:r w:rsidR="00D87F5A" w:rsidRPr="009B76B8">
        <w:rPr>
          <w:sz w:val="26"/>
          <w:szCs w:val="26"/>
          <w:rtl/>
          <w:lang w:val="en-CA"/>
        </w:rPr>
        <w:t xml:space="preserve">والإبلاغ عنها </w:t>
      </w:r>
      <w:r w:rsidRPr="009B76B8">
        <w:rPr>
          <w:sz w:val="26"/>
          <w:szCs w:val="26"/>
          <w:rtl/>
          <w:lang w:val="en-CA"/>
        </w:rPr>
        <w:t>من</w:t>
      </w:r>
      <w:r w:rsidR="00BC0713" w:rsidRPr="009B76B8">
        <w:rPr>
          <w:sz w:val="26"/>
          <w:szCs w:val="26"/>
          <w:rtl/>
          <w:lang w:val="en-CA"/>
        </w:rPr>
        <w:t>ذ</w:t>
      </w:r>
      <w:r w:rsidRPr="009B76B8">
        <w:rPr>
          <w:sz w:val="26"/>
          <w:szCs w:val="26"/>
          <w:rtl/>
          <w:lang w:val="en-CA"/>
        </w:rPr>
        <w:t xml:space="preserve"> الاجتماع الخامس والثمانين</w:t>
      </w:r>
      <w:r w:rsidR="00D30176" w:rsidRPr="009B76B8">
        <w:rPr>
          <w:sz w:val="26"/>
          <w:szCs w:val="26"/>
          <w:rtl/>
          <w:lang w:val="en-CA"/>
        </w:rPr>
        <w:t>.</w:t>
      </w:r>
    </w:p>
    <w:p w14:paraId="54AB823F" w14:textId="77777777" w:rsidR="00A60C9E" w:rsidRPr="009B76B8" w:rsidRDefault="00A60C9E" w:rsidP="00552124">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t xml:space="preserve">يجب رصد الأنشطة المتعلقة </w:t>
      </w:r>
      <w:r w:rsidR="00D71E42" w:rsidRPr="009B76B8">
        <w:rPr>
          <w:sz w:val="26"/>
          <w:szCs w:val="26"/>
          <w:rtl/>
          <w:lang w:val="en-CA"/>
        </w:rPr>
        <w:t>بالمنظور الجنساني</w:t>
      </w:r>
      <w:r w:rsidRPr="009B76B8">
        <w:rPr>
          <w:sz w:val="26"/>
          <w:szCs w:val="26"/>
          <w:rtl/>
          <w:lang w:val="en-CA"/>
        </w:rPr>
        <w:t xml:space="preserve"> المدرجة في </w:t>
      </w:r>
      <w:r w:rsidR="00D71E42" w:rsidRPr="009B76B8">
        <w:rPr>
          <w:sz w:val="26"/>
          <w:szCs w:val="26"/>
          <w:rtl/>
          <w:lang w:val="en-CA"/>
        </w:rPr>
        <w:t>ال</w:t>
      </w:r>
      <w:r w:rsidRPr="009B76B8">
        <w:rPr>
          <w:sz w:val="26"/>
          <w:szCs w:val="26"/>
          <w:rtl/>
          <w:lang w:val="en-CA"/>
        </w:rPr>
        <w:t>خطط</w:t>
      </w:r>
      <w:r w:rsidR="00D71E42" w:rsidRPr="009B76B8">
        <w:rPr>
          <w:sz w:val="26"/>
          <w:szCs w:val="26"/>
          <w:rtl/>
          <w:lang w:val="en-CA"/>
        </w:rPr>
        <w:t xml:space="preserve"> الوطنية</w:t>
      </w:r>
      <w:r w:rsidRPr="009B76B8">
        <w:rPr>
          <w:sz w:val="26"/>
          <w:szCs w:val="26"/>
          <w:rtl/>
          <w:lang w:val="en-CA"/>
        </w:rPr>
        <w:t xml:space="preserve"> </w:t>
      </w:r>
      <w:r w:rsidR="00D71E42" w:rsidRPr="009B76B8">
        <w:rPr>
          <w:sz w:val="26"/>
          <w:szCs w:val="26"/>
          <w:rtl/>
          <w:lang w:val="en-CA"/>
        </w:rPr>
        <w:t>للإزالة</w:t>
      </w:r>
      <w:r w:rsidRPr="009B76B8">
        <w:rPr>
          <w:sz w:val="26"/>
          <w:szCs w:val="26"/>
          <w:lang w:val="en-CA"/>
        </w:rPr>
        <w:t xml:space="preserve">/ </w:t>
      </w:r>
      <w:r w:rsidR="00D71E42" w:rsidRPr="009B76B8">
        <w:rPr>
          <w:sz w:val="26"/>
          <w:szCs w:val="26"/>
          <w:rtl/>
          <w:lang w:val="en-CA"/>
        </w:rPr>
        <w:t xml:space="preserve"> </w:t>
      </w:r>
      <w:r w:rsidRPr="009B76B8">
        <w:rPr>
          <w:sz w:val="26"/>
          <w:szCs w:val="26"/>
          <w:rtl/>
          <w:lang w:val="en-CA"/>
        </w:rPr>
        <w:t>الخفض التدريجي المعتمدة لمعرفة تأثيرها والتقدم المحرز في تنفيذها وإبلاغ اللجنة التنفيذية</w:t>
      </w:r>
      <w:r w:rsidR="00D71E42" w:rsidRPr="009B76B8">
        <w:rPr>
          <w:sz w:val="26"/>
          <w:szCs w:val="26"/>
          <w:rtl/>
          <w:lang w:val="en-CA"/>
        </w:rPr>
        <w:t>.</w:t>
      </w:r>
      <w:r w:rsidRPr="009B76B8">
        <w:rPr>
          <w:sz w:val="26"/>
          <w:szCs w:val="26"/>
          <w:lang w:val="en-CA"/>
        </w:rPr>
        <w:t xml:space="preserve"> </w:t>
      </w:r>
      <w:r w:rsidRPr="009B76B8">
        <w:rPr>
          <w:sz w:val="26"/>
          <w:szCs w:val="26"/>
          <w:rtl/>
          <w:lang w:val="en-CA"/>
        </w:rPr>
        <w:t xml:space="preserve">كجزء من سياستها </w:t>
      </w:r>
      <w:r w:rsidR="00D71E42" w:rsidRPr="009B76B8">
        <w:rPr>
          <w:sz w:val="26"/>
          <w:szCs w:val="26"/>
          <w:rtl/>
          <w:lang w:val="en-CA"/>
        </w:rPr>
        <w:t>المتعلقة بتعميم مراعاة المنظور الجنساني</w:t>
      </w:r>
      <w:r w:rsidRPr="009B76B8">
        <w:rPr>
          <w:sz w:val="26"/>
          <w:szCs w:val="26"/>
          <w:rtl/>
          <w:lang w:val="en-CA"/>
        </w:rPr>
        <w:t xml:space="preserve">، </w:t>
      </w:r>
      <w:r w:rsidR="00D71E42" w:rsidRPr="009B76B8">
        <w:rPr>
          <w:sz w:val="26"/>
          <w:szCs w:val="26"/>
          <w:rtl/>
          <w:lang w:val="en-CA"/>
        </w:rPr>
        <w:t>وإعمالا</w:t>
      </w:r>
      <w:r w:rsidRPr="009B76B8">
        <w:rPr>
          <w:sz w:val="26"/>
          <w:szCs w:val="26"/>
          <w:rtl/>
          <w:lang w:val="en-CA"/>
        </w:rPr>
        <w:t xml:space="preserve"> </w:t>
      </w:r>
      <w:r w:rsidR="00D71E42" w:rsidRPr="009B76B8">
        <w:rPr>
          <w:sz w:val="26"/>
          <w:szCs w:val="26"/>
          <w:rtl/>
          <w:lang w:val="en-CA"/>
        </w:rPr>
        <w:t>لسياسة الصندوق، ينبغي أن ترصد ا</w:t>
      </w:r>
      <w:r w:rsidRPr="009B76B8">
        <w:rPr>
          <w:sz w:val="26"/>
          <w:szCs w:val="26"/>
          <w:rtl/>
          <w:lang w:val="en-CA"/>
        </w:rPr>
        <w:t xml:space="preserve">لوكالات الثنائية والمنفذة التقدم المحرز نحو تحقيق أهداف المساواة بين الجنسين </w:t>
      </w:r>
      <w:r w:rsidR="00D71E42" w:rsidRPr="009B76B8">
        <w:rPr>
          <w:sz w:val="26"/>
          <w:szCs w:val="26"/>
          <w:rtl/>
          <w:lang w:val="en-CA"/>
        </w:rPr>
        <w:t>والمخرجات</w:t>
      </w:r>
      <w:r w:rsidRPr="009B76B8">
        <w:rPr>
          <w:sz w:val="26"/>
          <w:szCs w:val="26"/>
          <w:rtl/>
          <w:lang w:val="en-CA"/>
        </w:rPr>
        <w:t xml:space="preserve"> والنتائج المراعية للمنظور الجنساني وتحديد المخاطر التي تهدد </w:t>
      </w:r>
      <w:r w:rsidR="00D71E42" w:rsidRPr="009B76B8">
        <w:rPr>
          <w:sz w:val="26"/>
          <w:szCs w:val="26"/>
          <w:rtl/>
          <w:lang w:val="en-CA"/>
        </w:rPr>
        <w:t>المساواة</w:t>
      </w:r>
      <w:r w:rsidRPr="009B76B8">
        <w:rPr>
          <w:sz w:val="26"/>
          <w:szCs w:val="26"/>
          <w:rtl/>
          <w:lang w:val="en-CA"/>
        </w:rPr>
        <w:t xml:space="preserve"> بين الجنسين وتمكين المرأة</w:t>
      </w:r>
      <w:r w:rsidR="00D71E42" w:rsidRPr="009B76B8">
        <w:rPr>
          <w:sz w:val="26"/>
          <w:szCs w:val="26"/>
          <w:rtl/>
          <w:lang w:val="en-CA"/>
        </w:rPr>
        <w:t>.</w:t>
      </w:r>
      <w:r w:rsidRPr="009B76B8">
        <w:rPr>
          <w:sz w:val="26"/>
          <w:szCs w:val="26"/>
          <w:lang w:val="en-CA"/>
        </w:rPr>
        <w:t xml:space="preserve"> </w:t>
      </w:r>
      <w:r w:rsidRPr="009B76B8">
        <w:rPr>
          <w:sz w:val="26"/>
          <w:szCs w:val="26"/>
          <w:rtl/>
          <w:lang w:val="en-CA"/>
        </w:rPr>
        <w:t>يشمل</w:t>
      </w:r>
      <w:r w:rsidR="00D71E42" w:rsidRPr="009B76B8">
        <w:rPr>
          <w:sz w:val="26"/>
          <w:szCs w:val="26"/>
          <w:rtl/>
          <w:lang w:val="en-CA"/>
        </w:rPr>
        <w:t xml:space="preserve"> ذلك</w:t>
      </w:r>
      <w:r w:rsidRPr="009B76B8">
        <w:rPr>
          <w:sz w:val="26"/>
          <w:szCs w:val="26"/>
          <w:rtl/>
          <w:lang w:val="en-CA"/>
        </w:rPr>
        <w:t xml:space="preserve"> جمع وتحليل البيانات المصنفة حسب </w:t>
      </w:r>
      <w:r w:rsidR="00D71E42" w:rsidRPr="009B76B8">
        <w:rPr>
          <w:sz w:val="26"/>
          <w:szCs w:val="26"/>
          <w:rtl/>
          <w:lang w:val="en-CA"/>
        </w:rPr>
        <w:t>الجنس</w:t>
      </w:r>
      <w:r w:rsidRPr="009B76B8">
        <w:rPr>
          <w:sz w:val="26"/>
          <w:szCs w:val="26"/>
          <w:rtl/>
          <w:lang w:val="en-CA"/>
        </w:rPr>
        <w:t xml:space="preserve"> خلال أنشطة </w:t>
      </w:r>
      <w:r w:rsidR="00D71E42" w:rsidRPr="009B76B8">
        <w:rPr>
          <w:sz w:val="26"/>
          <w:szCs w:val="26"/>
          <w:rtl/>
          <w:lang w:val="en-CA"/>
        </w:rPr>
        <w:t>الرصد</w:t>
      </w:r>
      <w:r w:rsidRPr="009B76B8">
        <w:rPr>
          <w:sz w:val="26"/>
          <w:szCs w:val="26"/>
          <w:rtl/>
          <w:lang w:val="en-CA"/>
        </w:rPr>
        <w:t xml:space="preserve"> لتقييم مشاركة النساء بشكل </w:t>
      </w:r>
      <w:r w:rsidR="00D71E42" w:rsidRPr="009B76B8">
        <w:rPr>
          <w:sz w:val="26"/>
          <w:szCs w:val="26"/>
          <w:rtl/>
          <w:lang w:val="en-CA"/>
        </w:rPr>
        <w:t>عام</w:t>
      </w:r>
      <w:r w:rsidRPr="009B76B8">
        <w:rPr>
          <w:sz w:val="26"/>
          <w:szCs w:val="26"/>
          <w:rtl/>
          <w:lang w:val="en-CA"/>
        </w:rPr>
        <w:t>، وكذلك المجمو</w:t>
      </w:r>
      <w:r w:rsidR="00D71E42" w:rsidRPr="009B76B8">
        <w:rPr>
          <w:sz w:val="26"/>
          <w:szCs w:val="26"/>
          <w:rtl/>
          <w:lang w:val="en-CA"/>
        </w:rPr>
        <w:t>عات الفرعية المستهدفة التي تتألف من النساء</w:t>
      </w:r>
      <w:r w:rsidRPr="009B76B8">
        <w:rPr>
          <w:sz w:val="26"/>
          <w:szCs w:val="26"/>
          <w:rtl/>
          <w:lang w:val="en-CA"/>
        </w:rPr>
        <w:t xml:space="preserve">، في أنشطة </w:t>
      </w:r>
      <w:r w:rsidR="00D71E42" w:rsidRPr="009B76B8">
        <w:rPr>
          <w:sz w:val="26"/>
          <w:szCs w:val="26"/>
          <w:rtl/>
          <w:lang w:val="en-CA"/>
        </w:rPr>
        <w:t>معينة.</w:t>
      </w:r>
      <w:r w:rsidRPr="009B76B8">
        <w:rPr>
          <w:sz w:val="26"/>
          <w:szCs w:val="26"/>
          <w:lang w:val="en-CA"/>
        </w:rPr>
        <w:t xml:space="preserve"> </w:t>
      </w:r>
      <w:r w:rsidR="00D71E42" w:rsidRPr="009B76B8">
        <w:rPr>
          <w:sz w:val="26"/>
          <w:szCs w:val="26"/>
          <w:rtl/>
          <w:lang w:val="en-CA"/>
        </w:rPr>
        <w:t>و</w:t>
      </w:r>
      <w:r w:rsidRPr="009B76B8">
        <w:rPr>
          <w:sz w:val="26"/>
          <w:szCs w:val="26"/>
          <w:rtl/>
          <w:lang w:val="en-CA"/>
        </w:rPr>
        <w:t>يمكن الإبلاغ عن هذه المعلومات في قسم محدد من تقرير تنفيذ الشريحة ويمكن أن تشمل الإجراءات التي قد تكون ضرورية لمعالجة الثغرات التي تم تحديدها أثناء التنفيذ</w:t>
      </w:r>
      <w:r w:rsidR="00D71E42" w:rsidRPr="009B76B8">
        <w:rPr>
          <w:sz w:val="26"/>
          <w:szCs w:val="26"/>
          <w:rtl/>
          <w:lang w:val="en-CA"/>
        </w:rPr>
        <w:t>.</w:t>
      </w:r>
      <w:r w:rsidRPr="009B76B8">
        <w:rPr>
          <w:sz w:val="26"/>
          <w:szCs w:val="26"/>
          <w:lang w:val="en-CA"/>
        </w:rPr>
        <w:t xml:space="preserve"> </w:t>
      </w:r>
      <w:r w:rsidR="00D71E42" w:rsidRPr="009B76B8">
        <w:rPr>
          <w:sz w:val="26"/>
          <w:szCs w:val="26"/>
          <w:rtl/>
          <w:lang w:val="en-CA"/>
        </w:rPr>
        <w:t>ستستعرض</w:t>
      </w:r>
      <w:r w:rsidRPr="009B76B8">
        <w:rPr>
          <w:sz w:val="26"/>
          <w:szCs w:val="26"/>
          <w:rtl/>
          <w:lang w:val="en-CA"/>
        </w:rPr>
        <w:t xml:space="preserve"> الأمانة نموذج الإبلاغ ل</w:t>
      </w:r>
      <w:r w:rsidR="00D71E42" w:rsidRPr="009B76B8">
        <w:rPr>
          <w:sz w:val="26"/>
          <w:szCs w:val="26"/>
          <w:rtl/>
          <w:lang w:val="en-CA"/>
        </w:rPr>
        <w:t xml:space="preserve">كي </w:t>
      </w:r>
      <w:r w:rsidRPr="009B76B8">
        <w:rPr>
          <w:sz w:val="26"/>
          <w:szCs w:val="26"/>
          <w:rtl/>
          <w:lang w:val="en-CA"/>
        </w:rPr>
        <w:t xml:space="preserve">يشمل تفاصيل ما </w:t>
      </w:r>
      <w:r w:rsidR="00D71E42" w:rsidRPr="009B76B8">
        <w:rPr>
          <w:sz w:val="26"/>
          <w:szCs w:val="26"/>
          <w:rtl/>
          <w:lang w:val="en-CA"/>
        </w:rPr>
        <w:t>يجب الإبلاغ عنه في هذا القسم</w:t>
      </w:r>
      <w:r w:rsidRPr="009B76B8">
        <w:rPr>
          <w:sz w:val="26"/>
          <w:szCs w:val="26"/>
          <w:rtl/>
          <w:lang w:val="en-CA"/>
        </w:rPr>
        <w:t xml:space="preserve">، </w:t>
      </w:r>
      <w:r w:rsidR="00D71E42" w:rsidRPr="009B76B8">
        <w:rPr>
          <w:sz w:val="26"/>
          <w:szCs w:val="26"/>
          <w:rtl/>
          <w:lang w:val="en-CA"/>
        </w:rPr>
        <w:t>وفقا ل</w:t>
      </w:r>
      <w:r w:rsidRPr="009B76B8">
        <w:rPr>
          <w:sz w:val="26"/>
          <w:szCs w:val="26"/>
          <w:rtl/>
          <w:lang w:val="en-CA"/>
        </w:rPr>
        <w:t>لمقررين</w:t>
      </w:r>
      <w:r w:rsidR="00D71E42" w:rsidRPr="009B76B8">
        <w:rPr>
          <w:sz w:val="26"/>
          <w:szCs w:val="26"/>
          <w:rtl/>
          <w:lang w:val="en-CA"/>
        </w:rPr>
        <w:t xml:space="preserve"> 84/92 (د) (1)</w:t>
      </w:r>
      <w:r w:rsidRPr="009B76B8">
        <w:rPr>
          <w:sz w:val="26"/>
          <w:szCs w:val="26"/>
          <w:rtl/>
          <w:lang w:val="en-CA"/>
        </w:rPr>
        <w:t xml:space="preserve"> و</w:t>
      </w:r>
      <w:r w:rsidR="00552124" w:rsidRPr="009B76B8">
        <w:rPr>
          <w:sz w:val="26"/>
          <w:szCs w:val="26"/>
          <w:rtl/>
          <w:lang w:val="en-CA"/>
        </w:rPr>
        <w:t>(2)</w:t>
      </w:r>
      <w:r w:rsidRPr="009B76B8">
        <w:rPr>
          <w:sz w:val="26"/>
          <w:szCs w:val="26"/>
          <w:vertAlign w:val="superscript"/>
        </w:rPr>
        <w:footnoteReference w:id="10"/>
      </w:r>
      <w:r w:rsidR="00552124" w:rsidRPr="009B76B8">
        <w:rPr>
          <w:sz w:val="26"/>
          <w:szCs w:val="26"/>
          <w:rtl/>
          <w:lang w:val="en-CA"/>
        </w:rPr>
        <w:t xml:space="preserve"> و</w:t>
      </w:r>
      <w:r w:rsidR="00A60B5A" w:rsidRPr="009B76B8">
        <w:rPr>
          <w:sz w:val="26"/>
          <w:szCs w:val="26"/>
          <w:rtl/>
          <w:lang w:val="en-CA"/>
        </w:rPr>
        <w:t xml:space="preserve"> </w:t>
      </w:r>
      <w:r w:rsidR="00552124" w:rsidRPr="009B76B8">
        <w:rPr>
          <w:sz w:val="26"/>
          <w:szCs w:val="26"/>
          <w:rtl/>
          <w:lang w:val="en-CA"/>
        </w:rPr>
        <w:t>90/84 (د).</w:t>
      </w:r>
      <w:r w:rsidRPr="009B76B8">
        <w:rPr>
          <w:sz w:val="26"/>
          <w:szCs w:val="26"/>
          <w:vertAlign w:val="superscript"/>
        </w:rPr>
        <w:footnoteReference w:id="11"/>
      </w:r>
    </w:p>
    <w:p w14:paraId="54AB8240" w14:textId="77777777" w:rsidR="00A60C9E" w:rsidRPr="009B76B8" w:rsidRDefault="00A60C9E" w:rsidP="00A60B5A">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t xml:space="preserve">توجد مبادئ توجيهية </w:t>
      </w:r>
      <w:r w:rsidR="00A60B5A" w:rsidRPr="009B76B8">
        <w:rPr>
          <w:sz w:val="26"/>
          <w:szCs w:val="26"/>
          <w:rtl/>
          <w:lang w:val="en-CA"/>
        </w:rPr>
        <w:t>مبرهنة</w:t>
      </w:r>
      <w:r w:rsidRPr="009B76B8">
        <w:rPr>
          <w:sz w:val="26"/>
          <w:szCs w:val="26"/>
          <w:rtl/>
          <w:lang w:val="en-CA"/>
        </w:rPr>
        <w:t xml:space="preserve"> للمعلومات التي يتعين إدراجها في التقارير بموجب المقرر</w:t>
      </w:r>
      <w:r w:rsidR="00A60B5A" w:rsidRPr="009B76B8">
        <w:rPr>
          <w:sz w:val="26"/>
          <w:szCs w:val="26"/>
          <w:rtl/>
          <w:lang w:val="en-CA"/>
        </w:rPr>
        <w:t xml:space="preserve"> 90/84 (د).</w:t>
      </w:r>
      <w:r w:rsidRPr="009B76B8">
        <w:rPr>
          <w:sz w:val="26"/>
          <w:szCs w:val="26"/>
          <w:rtl/>
          <w:lang w:val="en-CA"/>
        </w:rPr>
        <w:t xml:space="preserve"> </w:t>
      </w:r>
      <w:r w:rsidR="00A60B5A" w:rsidRPr="009B76B8">
        <w:rPr>
          <w:sz w:val="26"/>
          <w:szCs w:val="26"/>
          <w:rtl/>
          <w:lang w:val="en-CA"/>
        </w:rPr>
        <w:t>وبعد هذا المقرر</w:t>
      </w:r>
      <w:r w:rsidRPr="009B76B8">
        <w:rPr>
          <w:sz w:val="26"/>
          <w:szCs w:val="26"/>
          <w:rtl/>
          <w:lang w:val="en-CA"/>
        </w:rPr>
        <w:t xml:space="preserve">، أجرت الأمانة </w:t>
      </w:r>
      <w:r w:rsidR="00A60B5A" w:rsidRPr="009B76B8">
        <w:rPr>
          <w:sz w:val="26"/>
          <w:szCs w:val="26"/>
          <w:rtl/>
          <w:lang w:val="en-CA"/>
        </w:rPr>
        <w:t>تعديلات</w:t>
      </w:r>
      <w:r w:rsidRPr="009B76B8">
        <w:rPr>
          <w:sz w:val="26"/>
          <w:szCs w:val="26"/>
          <w:rtl/>
          <w:lang w:val="en-CA"/>
        </w:rPr>
        <w:t xml:space="preserve"> طفيفة على </w:t>
      </w:r>
      <w:r w:rsidR="00A60B5A" w:rsidRPr="009B76B8">
        <w:rPr>
          <w:sz w:val="26"/>
          <w:szCs w:val="26"/>
          <w:rtl/>
          <w:lang w:val="en-CA"/>
        </w:rPr>
        <w:t>تصميم</w:t>
      </w:r>
      <w:r w:rsidRPr="009B76B8">
        <w:rPr>
          <w:sz w:val="26"/>
          <w:szCs w:val="26"/>
          <w:rtl/>
          <w:lang w:val="en-CA"/>
        </w:rPr>
        <w:t xml:space="preserve"> التقرير المرحلي </w:t>
      </w:r>
      <w:r w:rsidR="00A60B5A" w:rsidRPr="009B76B8">
        <w:rPr>
          <w:sz w:val="26"/>
          <w:szCs w:val="26"/>
          <w:rtl/>
          <w:lang w:val="en-CA"/>
        </w:rPr>
        <w:t xml:space="preserve">أولاً </w:t>
      </w:r>
      <w:r w:rsidRPr="009B76B8">
        <w:rPr>
          <w:sz w:val="26"/>
          <w:szCs w:val="26"/>
          <w:rtl/>
          <w:lang w:val="en-CA"/>
        </w:rPr>
        <w:t>لتحديد ما إذا كانت المشروعات المعتمدة من الاجتماع الخامس والثمانين فصاعدًا</w:t>
      </w:r>
      <w:r w:rsidRPr="009B76B8">
        <w:rPr>
          <w:sz w:val="26"/>
          <w:szCs w:val="26"/>
          <w:vertAlign w:val="superscript"/>
          <w:rtl/>
          <w:lang w:val="en-CA"/>
        </w:rPr>
        <w:t xml:space="preserve"> </w:t>
      </w:r>
      <w:r w:rsidRPr="009B76B8">
        <w:rPr>
          <w:sz w:val="26"/>
          <w:szCs w:val="26"/>
          <w:rtl/>
          <w:lang w:val="en-CA"/>
        </w:rPr>
        <w:t>قد اشتم</w:t>
      </w:r>
      <w:r w:rsidR="00A60B5A" w:rsidRPr="009B76B8">
        <w:rPr>
          <w:sz w:val="26"/>
          <w:szCs w:val="26"/>
          <w:rtl/>
          <w:lang w:val="en-CA"/>
        </w:rPr>
        <w:t>لت على اعتبارات جنسانية</w:t>
      </w:r>
      <w:r w:rsidRPr="009B76B8">
        <w:rPr>
          <w:sz w:val="26"/>
          <w:szCs w:val="26"/>
          <w:rtl/>
          <w:lang w:val="en-CA"/>
        </w:rPr>
        <w:t xml:space="preserve">، وثانيًا لمطالبة الوكالات الثنائية والمنفذة </w:t>
      </w:r>
      <w:r w:rsidR="00A60B5A" w:rsidRPr="009B76B8">
        <w:rPr>
          <w:sz w:val="26"/>
          <w:szCs w:val="26"/>
          <w:rtl/>
          <w:lang w:val="en-CA"/>
        </w:rPr>
        <w:t>بأن تقدم</w:t>
      </w:r>
      <w:r w:rsidRPr="009B76B8">
        <w:rPr>
          <w:sz w:val="26"/>
          <w:szCs w:val="26"/>
          <w:rtl/>
          <w:lang w:val="en-CA"/>
        </w:rPr>
        <w:t xml:space="preserve"> وصف</w:t>
      </w:r>
      <w:r w:rsidR="00A60B5A" w:rsidRPr="009B76B8">
        <w:rPr>
          <w:sz w:val="26"/>
          <w:szCs w:val="26"/>
          <w:rtl/>
          <w:lang w:val="en-CA"/>
        </w:rPr>
        <w:t>ا</w:t>
      </w:r>
      <w:r w:rsidRPr="009B76B8">
        <w:rPr>
          <w:sz w:val="26"/>
          <w:szCs w:val="26"/>
          <w:rtl/>
          <w:lang w:val="en-CA"/>
        </w:rPr>
        <w:t xml:space="preserve"> سردي</w:t>
      </w:r>
      <w:r w:rsidR="00A60B5A" w:rsidRPr="009B76B8">
        <w:rPr>
          <w:sz w:val="26"/>
          <w:szCs w:val="26"/>
          <w:rtl/>
          <w:lang w:val="en-CA"/>
        </w:rPr>
        <w:t>ا</w:t>
      </w:r>
      <w:r w:rsidRPr="009B76B8">
        <w:rPr>
          <w:sz w:val="26"/>
          <w:szCs w:val="26"/>
          <w:rtl/>
          <w:lang w:val="en-CA"/>
        </w:rPr>
        <w:t xml:space="preserve"> </w:t>
      </w:r>
      <w:r w:rsidR="00A60B5A" w:rsidRPr="009B76B8">
        <w:rPr>
          <w:sz w:val="26"/>
          <w:szCs w:val="26"/>
          <w:rtl/>
          <w:lang w:val="en-CA"/>
        </w:rPr>
        <w:t>للدمج</w:t>
      </w:r>
      <w:r w:rsidRPr="009B76B8">
        <w:rPr>
          <w:sz w:val="26"/>
          <w:szCs w:val="26"/>
          <w:rtl/>
          <w:lang w:val="en-CA"/>
        </w:rPr>
        <w:t xml:space="preserve"> الشامل ل</w:t>
      </w:r>
      <w:r w:rsidR="00A60B5A" w:rsidRPr="009B76B8">
        <w:rPr>
          <w:sz w:val="26"/>
          <w:szCs w:val="26"/>
          <w:rtl/>
          <w:lang w:val="en-CA"/>
        </w:rPr>
        <w:t xml:space="preserve">أنشطة </w:t>
      </w:r>
      <w:r w:rsidRPr="009B76B8">
        <w:rPr>
          <w:sz w:val="26"/>
          <w:szCs w:val="26"/>
          <w:rtl/>
          <w:lang w:val="en-CA"/>
        </w:rPr>
        <w:t xml:space="preserve">تعميم مراعاة المنظور الجنساني في </w:t>
      </w:r>
      <w:r w:rsidR="00A60B5A" w:rsidRPr="009B76B8">
        <w:rPr>
          <w:sz w:val="26"/>
          <w:szCs w:val="26"/>
          <w:rtl/>
          <w:lang w:val="en-CA"/>
        </w:rPr>
        <w:t>حافظة مشرو</w:t>
      </w:r>
      <w:r w:rsidRPr="009B76B8">
        <w:rPr>
          <w:sz w:val="26"/>
          <w:szCs w:val="26"/>
          <w:rtl/>
          <w:lang w:val="en-CA"/>
        </w:rPr>
        <w:t>ع</w:t>
      </w:r>
      <w:r w:rsidR="00A60B5A" w:rsidRPr="009B76B8">
        <w:rPr>
          <w:sz w:val="26"/>
          <w:szCs w:val="26"/>
          <w:rtl/>
          <w:lang w:val="en-CA"/>
        </w:rPr>
        <w:t>ات</w:t>
      </w:r>
      <w:r w:rsidRPr="009B76B8">
        <w:rPr>
          <w:sz w:val="26"/>
          <w:szCs w:val="26"/>
          <w:rtl/>
          <w:lang w:val="en-CA"/>
        </w:rPr>
        <w:t>هم</w:t>
      </w:r>
      <w:r w:rsidRPr="009B76B8">
        <w:rPr>
          <w:sz w:val="26"/>
          <w:szCs w:val="26"/>
          <w:lang w:val="en-CA"/>
        </w:rPr>
        <w:t>.</w:t>
      </w:r>
      <w:r w:rsidR="00A60B5A" w:rsidRPr="009B76B8">
        <w:rPr>
          <w:sz w:val="26"/>
          <w:szCs w:val="26"/>
          <w:rtl/>
          <w:lang w:val="en-CA"/>
        </w:rPr>
        <w:t xml:space="preserve"> </w:t>
      </w:r>
    </w:p>
    <w:p w14:paraId="54AB8241" w14:textId="77777777" w:rsidR="00A60C9E" w:rsidRPr="009B76B8" w:rsidRDefault="007B50B4" w:rsidP="006B05C2">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t>علاوة على ذلك</w:t>
      </w:r>
      <w:r w:rsidR="00A60C9E" w:rsidRPr="009B76B8">
        <w:rPr>
          <w:sz w:val="26"/>
          <w:szCs w:val="26"/>
          <w:rtl/>
          <w:lang w:val="en-CA"/>
        </w:rPr>
        <w:t>، طلبت اللجنة التنفيذية من الأمانة</w:t>
      </w:r>
      <w:r w:rsidRPr="009B76B8">
        <w:rPr>
          <w:sz w:val="26"/>
          <w:szCs w:val="26"/>
          <w:rtl/>
          <w:lang w:val="en-CA"/>
        </w:rPr>
        <w:t xml:space="preserve"> أيضا</w:t>
      </w:r>
      <w:r w:rsidR="00BE402A" w:rsidRPr="009B76B8">
        <w:rPr>
          <w:sz w:val="26"/>
          <w:szCs w:val="26"/>
          <w:rtl/>
          <w:lang w:val="en-CA"/>
        </w:rPr>
        <w:t xml:space="preserve"> أن تُدرج في بطاقة </w:t>
      </w:r>
      <w:r w:rsidR="00A60C9E" w:rsidRPr="009B76B8">
        <w:rPr>
          <w:sz w:val="26"/>
          <w:szCs w:val="26"/>
          <w:rtl/>
          <w:lang w:val="en-CA"/>
        </w:rPr>
        <w:t>إنجاز</w:t>
      </w:r>
      <w:r w:rsidR="00BE402A" w:rsidRPr="009B76B8">
        <w:rPr>
          <w:sz w:val="26"/>
          <w:szCs w:val="26"/>
          <w:rtl/>
          <w:lang w:val="en-CA"/>
        </w:rPr>
        <w:t>ات</w:t>
      </w:r>
      <w:r w:rsidR="00A60C9E" w:rsidRPr="009B76B8">
        <w:rPr>
          <w:sz w:val="26"/>
          <w:szCs w:val="26"/>
          <w:rtl/>
          <w:lang w:val="en-CA"/>
        </w:rPr>
        <w:t xml:space="preserve"> </w:t>
      </w:r>
      <w:r w:rsidR="00BE402A" w:rsidRPr="009B76B8">
        <w:rPr>
          <w:sz w:val="26"/>
          <w:szCs w:val="26"/>
          <w:rtl/>
          <w:lang w:val="en-CA"/>
        </w:rPr>
        <w:t>ا</w:t>
      </w:r>
      <w:r w:rsidR="00A60C9E" w:rsidRPr="009B76B8">
        <w:rPr>
          <w:sz w:val="26"/>
          <w:szCs w:val="26"/>
          <w:rtl/>
          <w:lang w:val="en-CA"/>
        </w:rPr>
        <w:t xml:space="preserve">لصندوق </w:t>
      </w:r>
      <w:r w:rsidR="00BE402A" w:rsidRPr="009B76B8">
        <w:rPr>
          <w:sz w:val="26"/>
          <w:szCs w:val="26"/>
          <w:rtl/>
          <w:lang w:val="en-CA"/>
        </w:rPr>
        <w:t>ال</w:t>
      </w:r>
      <w:r w:rsidR="00A60C9E" w:rsidRPr="009B76B8">
        <w:rPr>
          <w:sz w:val="26"/>
          <w:szCs w:val="26"/>
          <w:rtl/>
          <w:lang w:val="en-CA"/>
        </w:rPr>
        <w:t xml:space="preserve">متعدد الأطراف </w:t>
      </w:r>
      <w:r w:rsidR="00BE402A" w:rsidRPr="009B76B8">
        <w:rPr>
          <w:sz w:val="26"/>
          <w:szCs w:val="26"/>
          <w:rtl/>
          <w:lang w:val="en-CA"/>
        </w:rPr>
        <w:t xml:space="preserve">المقترحة، عند </w:t>
      </w:r>
      <w:r w:rsidR="006B05C2" w:rsidRPr="009B76B8">
        <w:rPr>
          <w:sz w:val="26"/>
          <w:szCs w:val="26"/>
          <w:rtl/>
          <w:lang w:val="en-CA"/>
        </w:rPr>
        <w:t>إنشائها</w:t>
      </w:r>
      <w:r w:rsidR="00A60C9E" w:rsidRPr="009B76B8">
        <w:rPr>
          <w:sz w:val="26"/>
          <w:szCs w:val="26"/>
          <w:rtl/>
          <w:lang w:val="en-CA"/>
        </w:rPr>
        <w:t xml:space="preserve">، بيان النتائج الشاملة </w:t>
      </w:r>
      <w:r w:rsidR="006B05C2" w:rsidRPr="009B76B8">
        <w:rPr>
          <w:sz w:val="26"/>
          <w:szCs w:val="26"/>
          <w:rtl/>
          <w:lang w:val="en-CA"/>
        </w:rPr>
        <w:t>المتعلقة</w:t>
      </w:r>
      <w:r w:rsidR="00A60C9E" w:rsidRPr="009B76B8">
        <w:rPr>
          <w:sz w:val="26"/>
          <w:szCs w:val="26"/>
          <w:rtl/>
          <w:lang w:val="en-CA"/>
        </w:rPr>
        <w:t xml:space="preserve"> </w:t>
      </w:r>
      <w:r w:rsidR="006B05C2" w:rsidRPr="009B76B8">
        <w:rPr>
          <w:sz w:val="26"/>
          <w:szCs w:val="26"/>
          <w:rtl/>
          <w:lang w:val="en-CA"/>
        </w:rPr>
        <w:t>ب</w:t>
      </w:r>
      <w:r w:rsidR="00A60C9E" w:rsidRPr="009B76B8">
        <w:rPr>
          <w:sz w:val="26"/>
          <w:szCs w:val="26"/>
          <w:rtl/>
          <w:lang w:val="en-CA"/>
        </w:rPr>
        <w:t xml:space="preserve">تعميم مراعاة المنظور الجنساني </w:t>
      </w:r>
      <w:r w:rsidR="006B05C2" w:rsidRPr="009B76B8">
        <w:rPr>
          <w:sz w:val="26"/>
          <w:szCs w:val="26"/>
          <w:rtl/>
          <w:lang w:val="en-CA"/>
        </w:rPr>
        <w:t>استنادا إلى</w:t>
      </w:r>
      <w:r w:rsidR="00A60C9E" w:rsidRPr="009B76B8">
        <w:rPr>
          <w:sz w:val="26"/>
          <w:szCs w:val="26"/>
          <w:rtl/>
          <w:lang w:val="en-CA"/>
        </w:rPr>
        <w:t xml:space="preserve"> تقارير الوكالات الثنائية والتنفيذية</w:t>
      </w:r>
      <w:r w:rsidR="006B05C2" w:rsidRPr="009B76B8">
        <w:rPr>
          <w:sz w:val="26"/>
          <w:szCs w:val="26"/>
          <w:rtl/>
          <w:lang w:val="en-CA"/>
        </w:rPr>
        <w:t>.</w:t>
      </w:r>
      <w:r w:rsidR="00A60C9E" w:rsidRPr="009B76B8">
        <w:rPr>
          <w:sz w:val="26"/>
          <w:szCs w:val="26"/>
          <w:lang w:val="en-CA"/>
        </w:rPr>
        <w:t xml:space="preserve"> </w:t>
      </w:r>
      <w:r w:rsidR="006B05C2" w:rsidRPr="009B76B8">
        <w:rPr>
          <w:sz w:val="26"/>
          <w:szCs w:val="26"/>
          <w:rtl/>
          <w:lang w:val="en-CA"/>
        </w:rPr>
        <w:t xml:space="preserve">وتشمل </w:t>
      </w:r>
      <w:r w:rsidR="00A60C9E" w:rsidRPr="009B76B8">
        <w:rPr>
          <w:sz w:val="26"/>
          <w:szCs w:val="26"/>
          <w:rtl/>
          <w:lang w:val="en-CA"/>
        </w:rPr>
        <w:t>الوثيقة</w:t>
      </w:r>
      <w:r w:rsidR="006B05C2" w:rsidRPr="009B76B8">
        <w:rPr>
          <w:sz w:val="26"/>
          <w:szCs w:val="26"/>
          <w:lang w:val="en-CA"/>
        </w:rPr>
        <w:t>UNEP/</w:t>
      </w:r>
      <w:proofErr w:type="spellStart"/>
      <w:r w:rsidR="006B05C2" w:rsidRPr="009B76B8">
        <w:rPr>
          <w:sz w:val="26"/>
          <w:szCs w:val="26"/>
          <w:lang w:val="en-CA"/>
        </w:rPr>
        <w:t>OzL.Pro</w:t>
      </w:r>
      <w:proofErr w:type="spellEnd"/>
      <w:r w:rsidR="006B05C2" w:rsidRPr="009B76B8">
        <w:rPr>
          <w:sz w:val="26"/>
          <w:szCs w:val="26"/>
          <w:lang w:val="en-CA"/>
        </w:rPr>
        <w:t>/ExCom/92/53</w:t>
      </w:r>
      <w:r w:rsidR="00A60C9E" w:rsidRPr="009B76B8">
        <w:rPr>
          <w:sz w:val="26"/>
          <w:szCs w:val="26"/>
          <w:lang w:val="en-CA"/>
        </w:rPr>
        <w:t xml:space="preserve"> </w:t>
      </w:r>
      <w:r w:rsidR="006B05C2" w:rsidRPr="009B76B8">
        <w:rPr>
          <w:sz w:val="26"/>
          <w:szCs w:val="26"/>
          <w:rtl/>
          <w:lang w:val="en-CA"/>
        </w:rPr>
        <w:t xml:space="preserve"> المعنية</w:t>
      </w:r>
      <w:r w:rsidR="00A60C9E" w:rsidRPr="009B76B8">
        <w:rPr>
          <w:sz w:val="26"/>
          <w:szCs w:val="26"/>
          <w:rtl/>
          <w:lang w:val="en-CA"/>
        </w:rPr>
        <w:t xml:space="preserve"> </w:t>
      </w:r>
      <w:r w:rsidR="006B05C2" w:rsidRPr="009B76B8">
        <w:rPr>
          <w:sz w:val="26"/>
          <w:szCs w:val="26"/>
          <w:rtl/>
          <w:lang w:val="en-CA"/>
        </w:rPr>
        <w:t>ب</w:t>
      </w:r>
      <w:r w:rsidR="00A60C9E" w:rsidRPr="009B76B8">
        <w:rPr>
          <w:sz w:val="26"/>
          <w:szCs w:val="26"/>
          <w:rtl/>
          <w:lang w:val="en-CA"/>
        </w:rPr>
        <w:t xml:space="preserve">إطار النتائج الخاص بالصندوق </w:t>
      </w:r>
      <w:r w:rsidR="006B05C2" w:rsidRPr="009B76B8">
        <w:rPr>
          <w:sz w:val="26"/>
          <w:szCs w:val="26"/>
          <w:rtl/>
          <w:lang w:val="en-CA"/>
        </w:rPr>
        <w:t>ال</w:t>
      </w:r>
      <w:r w:rsidR="00A60C9E" w:rsidRPr="009B76B8">
        <w:rPr>
          <w:sz w:val="26"/>
          <w:szCs w:val="26"/>
          <w:rtl/>
          <w:lang w:val="en-CA"/>
        </w:rPr>
        <w:t>متعدد الأطراف مؤ</w:t>
      </w:r>
      <w:r w:rsidR="006B05C2" w:rsidRPr="009B76B8">
        <w:rPr>
          <w:sz w:val="26"/>
          <w:szCs w:val="26"/>
          <w:rtl/>
          <w:lang w:val="en-CA"/>
        </w:rPr>
        <w:t xml:space="preserve">شرات أولية للمساواة بين الجنسين، </w:t>
      </w:r>
      <w:r w:rsidR="00A60C9E" w:rsidRPr="009B76B8">
        <w:rPr>
          <w:sz w:val="26"/>
          <w:szCs w:val="26"/>
          <w:rtl/>
          <w:lang w:val="en-CA"/>
        </w:rPr>
        <w:t xml:space="preserve">التي سيتم تحديثها </w:t>
      </w:r>
      <w:r w:rsidR="006B05C2" w:rsidRPr="009B76B8">
        <w:rPr>
          <w:sz w:val="26"/>
          <w:szCs w:val="26"/>
          <w:rtl/>
          <w:lang w:val="en-CA"/>
        </w:rPr>
        <w:t>فور</w:t>
      </w:r>
      <w:r w:rsidR="00A60C9E" w:rsidRPr="009B76B8">
        <w:rPr>
          <w:sz w:val="26"/>
          <w:szCs w:val="26"/>
          <w:rtl/>
          <w:lang w:val="en-CA"/>
        </w:rPr>
        <w:t xml:space="preserve"> الموافقة على المتطلبات الواردة في هذا التقرير أو بصيغتها المعدلة</w:t>
      </w:r>
      <w:r w:rsidR="006B05C2" w:rsidRPr="009B76B8">
        <w:rPr>
          <w:sz w:val="26"/>
          <w:szCs w:val="26"/>
          <w:rtl/>
          <w:lang w:val="en-CA"/>
        </w:rPr>
        <w:t>.</w:t>
      </w:r>
      <w:r w:rsidR="00A60C9E" w:rsidRPr="009B76B8">
        <w:rPr>
          <w:sz w:val="26"/>
          <w:szCs w:val="26"/>
          <w:lang w:val="en-CA"/>
        </w:rPr>
        <w:t xml:space="preserve"> </w:t>
      </w:r>
      <w:r w:rsidR="00A60C9E" w:rsidRPr="009B76B8">
        <w:rPr>
          <w:sz w:val="26"/>
          <w:szCs w:val="26"/>
          <w:rtl/>
          <w:lang w:val="en-CA"/>
        </w:rPr>
        <w:t xml:space="preserve">وبالتالي ستنعكس هذه </w:t>
      </w:r>
      <w:r w:rsidR="006B05C2" w:rsidRPr="009B76B8">
        <w:rPr>
          <w:sz w:val="26"/>
          <w:szCs w:val="26"/>
          <w:rtl/>
          <w:lang w:val="en-CA"/>
        </w:rPr>
        <w:t xml:space="preserve">المؤشرات </w:t>
      </w:r>
      <w:r w:rsidR="00A60C9E" w:rsidRPr="009B76B8">
        <w:rPr>
          <w:sz w:val="26"/>
          <w:szCs w:val="26"/>
          <w:rtl/>
          <w:lang w:val="en-CA"/>
        </w:rPr>
        <w:t>في المزيد من بطاقات الإنجاز التي ستعدها الأمانة</w:t>
      </w:r>
      <w:r w:rsidR="00A60C9E" w:rsidRPr="009B76B8">
        <w:rPr>
          <w:sz w:val="26"/>
          <w:szCs w:val="26"/>
          <w:lang w:val="en-CA"/>
        </w:rPr>
        <w:t>.</w:t>
      </w:r>
    </w:p>
    <w:p w14:paraId="54AB8242" w14:textId="436FF6E2" w:rsidR="00A60C9E" w:rsidRPr="009B76B8" w:rsidRDefault="003D6D63" w:rsidP="008120E2">
      <w:pPr>
        <w:pStyle w:val="ListParagraph"/>
        <w:keepNext/>
        <w:bidi/>
        <w:spacing w:after="240"/>
        <w:ind w:left="0"/>
        <w:contextualSpacing w:val="0"/>
        <w:rPr>
          <w:b/>
          <w:bCs/>
          <w:sz w:val="26"/>
          <w:szCs w:val="26"/>
          <w:rtl/>
        </w:rPr>
      </w:pPr>
      <w:r w:rsidRPr="009B76B8">
        <w:rPr>
          <w:b/>
          <w:bCs/>
          <w:sz w:val="26"/>
          <w:szCs w:val="26"/>
          <w:rtl/>
        </w:rPr>
        <w:t>3-2-</w:t>
      </w:r>
      <w:r w:rsidRPr="009B76B8">
        <w:rPr>
          <w:b/>
          <w:bCs/>
          <w:sz w:val="26"/>
          <w:szCs w:val="26"/>
          <w:rtl/>
        </w:rPr>
        <w:tab/>
      </w:r>
      <w:r w:rsidR="008120E2" w:rsidRPr="009B76B8">
        <w:rPr>
          <w:b/>
          <w:bCs/>
          <w:sz w:val="26"/>
          <w:szCs w:val="26"/>
          <w:rtl/>
        </w:rPr>
        <w:t>تقاسم</w:t>
      </w:r>
      <w:r w:rsidR="00A60C9E" w:rsidRPr="009B76B8">
        <w:rPr>
          <w:b/>
          <w:bCs/>
          <w:sz w:val="26"/>
          <w:szCs w:val="26"/>
          <w:rtl/>
        </w:rPr>
        <w:t xml:space="preserve"> المعرفة </w:t>
      </w:r>
      <w:r w:rsidR="008120E2" w:rsidRPr="009B76B8">
        <w:rPr>
          <w:b/>
          <w:bCs/>
          <w:sz w:val="26"/>
          <w:szCs w:val="26"/>
          <w:rtl/>
        </w:rPr>
        <w:t>ونقل الدروس المستفادة</w:t>
      </w:r>
    </w:p>
    <w:p w14:paraId="54AB8243" w14:textId="77777777" w:rsidR="00A60C9E" w:rsidRPr="009B76B8" w:rsidRDefault="00A60C9E" w:rsidP="00E924B1">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t xml:space="preserve">يتم </w:t>
      </w:r>
      <w:r w:rsidR="00FA165E" w:rsidRPr="009B76B8">
        <w:rPr>
          <w:sz w:val="26"/>
          <w:szCs w:val="26"/>
          <w:rtl/>
          <w:lang w:val="en-CA"/>
        </w:rPr>
        <w:t>حث</w:t>
      </w:r>
      <w:r w:rsidRPr="009B76B8">
        <w:rPr>
          <w:sz w:val="26"/>
          <w:szCs w:val="26"/>
          <w:rtl/>
          <w:lang w:val="en-CA"/>
        </w:rPr>
        <w:t xml:space="preserve"> الوكالات الثنائية والمنفذة على توليد </w:t>
      </w:r>
      <w:r w:rsidR="00FA165E" w:rsidRPr="009B76B8">
        <w:rPr>
          <w:sz w:val="26"/>
          <w:szCs w:val="26"/>
          <w:rtl/>
          <w:lang w:val="en-CA"/>
        </w:rPr>
        <w:t>وتقاسم</w:t>
      </w:r>
      <w:r w:rsidRPr="009B76B8">
        <w:rPr>
          <w:sz w:val="26"/>
          <w:szCs w:val="26"/>
          <w:rtl/>
          <w:lang w:val="en-CA"/>
        </w:rPr>
        <w:t xml:space="preserve"> المع</w:t>
      </w:r>
      <w:r w:rsidR="00FA165E" w:rsidRPr="009B76B8">
        <w:rPr>
          <w:sz w:val="26"/>
          <w:szCs w:val="26"/>
          <w:rtl/>
          <w:lang w:val="en-CA"/>
        </w:rPr>
        <w:t>ارف</w:t>
      </w:r>
      <w:r w:rsidRPr="009B76B8">
        <w:rPr>
          <w:sz w:val="26"/>
          <w:szCs w:val="26"/>
          <w:rtl/>
          <w:lang w:val="en-CA"/>
        </w:rPr>
        <w:t xml:space="preserve"> </w:t>
      </w:r>
      <w:r w:rsidR="00FA165E" w:rsidRPr="009B76B8">
        <w:rPr>
          <w:sz w:val="26"/>
          <w:szCs w:val="26"/>
          <w:rtl/>
          <w:lang w:val="en-CA"/>
        </w:rPr>
        <w:t>المتعلقة بالممارسات الجيدة والمنهجيات</w:t>
      </w:r>
      <w:r w:rsidRPr="009B76B8">
        <w:rPr>
          <w:sz w:val="26"/>
          <w:szCs w:val="26"/>
          <w:rtl/>
          <w:lang w:val="en-CA"/>
        </w:rPr>
        <w:t xml:space="preserve"> والدروس المستفادة في تطوير الأنشطة ال</w:t>
      </w:r>
      <w:r w:rsidR="00FA165E" w:rsidRPr="009B76B8">
        <w:rPr>
          <w:sz w:val="26"/>
          <w:szCs w:val="26"/>
          <w:rtl/>
          <w:lang w:val="en-CA"/>
        </w:rPr>
        <w:t>مراعية للمنظور الجنساني في المشرو</w:t>
      </w:r>
      <w:r w:rsidRPr="009B76B8">
        <w:rPr>
          <w:sz w:val="26"/>
          <w:szCs w:val="26"/>
          <w:rtl/>
          <w:lang w:val="en-CA"/>
        </w:rPr>
        <w:t>ع</w:t>
      </w:r>
      <w:r w:rsidR="00FA165E" w:rsidRPr="009B76B8">
        <w:rPr>
          <w:sz w:val="26"/>
          <w:szCs w:val="26"/>
          <w:rtl/>
          <w:lang w:val="en-CA"/>
        </w:rPr>
        <w:t>ات</w:t>
      </w:r>
      <w:r w:rsidRPr="009B76B8">
        <w:rPr>
          <w:sz w:val="26"/>
          <w:szCs w:val="26"/>
          <w:rtl/>
          <w:lang w:val="en-CA"/>
        </w:rPr>
        <w:t xml:space="preserve"> </w:t>
      </w:r>
      <w:r w:rsidR="00FA165E" w:rsidRPr="009B76B8">
        <w:rPr>
          <w:sz w:val="26"/>
          <w:szCs w:val="26"/>
          <w:rtl/>
          <w:lang w:val="en-CA"/>
        </w:rPr>
        <w:t xml:space="preserve">المدعومة من </w:t>
      </w:r>
      <w:r w:rsidRPr="009B76B8">
        <w:rPr>
          <w:sz w:val="26"/>
          <w:szCs w:val="26"/>
          <w:rtl/>
          <w:lang w:val="en-CA"/>
        </w:rPr>
        <w:t>الصندوق</w:t>
      </w:r>
      <w:r w:rsidR="00FA165E" w:rsidRPr="009B76B8">
        <w:rPr>
          <w:sz w:val="26"/>
          <w:szCs w:val="26"/>
          <w:rtl/>
          <w:lang w:val="en-CA"/>
        </w:rPr>
        <w:t xml:space="preserve"> بشكل استباقي.</w:t>
      </w:r>
      <w:r w:rsidRPr="009B76B8">
        <w:rPr>
          <w:sz w:val="26"/>
          <w:szCs w:val="26"/>
          <w:lang w:val="en-CA"/>
        </w:rPr>
        <w:t xml:space="preserve"> </w:t>
      </w:r>
      <w:r w:rsidR="00FA165E" w:rsidRPr="009B76B8">
        <w:rPr>
          <w:sz w:val="26"/>
          <w:szCs w:val="26"/>
          <w:rtl/>
          <w:lang w:val="en-CA"/>
        </w:rPr>
        <w:t>و</w:t>
      </w:r>
      <w:r w:rsidRPr="009B76B8">
        <w:rPr>
          <w:sz w:val="26"/>
          <w:szCs w:val="26"/>
          <w:rtl/>
          <w:lang w:val="en-CA"/>
        </w:rPr>
        <w:t xml:space="preserve">يمكن </w:t>
      </w:r>
      <w:r w:rsidR="00FA165E" w:rsidRPr="009B76B8">
        <w:rPr>
          <w:sz w:val="26"/>
          <w:szCs w:val="26"/>
          <w:rtl/>
          <w:lang w:val="en-CA"/>
        </w:rPr>
        <w:t>نقل</w:t>
      </w:r>
      <w:r w:rsidRPr="009B76B8">
        <w:rPr>
          <w:sz w:val="26"/>
          <w:szCs w:val="26"/>
          <w:rtl/>
          <w:lang w:val="en-CA"/>
        </w:rPr>
        <w:t xml:space="preserve"> هذه المساهمة في التعلم المشترك </w:t>
      </w:r>
      <w:r w:rsidR="00FA165E" w:rsidRPr="009B76B8">
        <w:rPr>
          <w:sz w:val="26"/>
          <w:szCs w:val="26"/>
          <w:rtl/>
          <w:lang w:val="en-CA"/>
        </w:rPr>
        <w:t>المتعلق</w:t>
      </w:r>
      <w:r w:rsidRPr="009B76B8">
        <w:rPr>
          <w:sz w:val="26"/>
          <w:szCs w:val="26"/>
          <w:rtl/>
          <w:lang w:val="en-CA"/>
        </w:rPr>
        <w:t xml:space="preserve"> </w:t>
      </w:r>
      <w:r w:rsidR="00FA165E" w:rsidRPr="009B76B8">
        <w:rPr>
          <w:sz w:val="26"/>
          <w:szCs w:val="26"/>
          <w:rtl/>
          <w:lang w:val="en-CA"/>
        </w:rPr>
        <w:t>بالمنظور الجنساني</w:t>
      </w:r>
      <w:r w:rsidRPr="009B76B8">
        <w:rPr>
          <w:sz w:val="26"/>
          <w:szCs w:val="26"/>
          <w:rtl/>
          <w:lang w:val="en-CA"/>
        </w:rPr>
        <w:t xml:space="preserve"> </w:t>
      </w:r>
      <w:r w:rsidR="00FA165E" w:rsidRPr="009B76B8">
        <w:rPr>
          <w:sz w:val="26"/>
          <w:szCs w:val="26"/>
          <w:rtl/>
          <w:lang w:val="en-CA"/>
        </w:rPr>
        <w:t>بطريقة</w:t>
      </w:r>
      <w:r w:rsidRPr="009B76B8">
        <w:rPr>
          <w:sz w:val="26"/>
          <w:szCs w:val="26"/>
          <w:rtl/>
          <w:lang w:val="en-CA"/>
        </w:rPr>
        <w:t xml:space="preserve"> فعال</w:t>
      </w:r>
      <w:r w:rsidR="00FA165E" w:rsidRPr="009B76B8">
        <w:rPr>
          <w:sz w:val="26"/>
          <w:szCs w:val="26"/>
          <w:rtl/>
          <w:lang w:val="en-CA"/>
        </w:rPr>
        <w:t>ة</w:t>
      </w:r>
      <w:r w:rsidRPr="009B76B8">
        <w:rPr>
          <w:sz w:val="26"/>
          <w:szCs w:val="26"/>
          <w:rtl/>
          <w:lang w:val="en-CA"/>
        </w:rPr>
        <w:t xml:space="preserve"> من خلال جهود التوعية </w:t>
      </w:r>
      <w:r w:rsidR="00FA165E" w:rsidRPr="009B76B8">
        <w:rPr>
          <w:sz w:val="26"/>
          <w:szCs w:val="26"/>
          <w:rtl/>
          <w:lang w:val="en-CA"/>
        </w:rPr>
        <w:t>وتقاسم</w:t>
      </w:r>
      <w:r w:rsidRPr="009B76B8">
        <w:rPr>
          <w:sz w:val="26"/>
          <w:szCs w:val="26"/>
          <w:rtl/>
          <w:lang w:val="en-CA"/>
        </w:rPr>
        <w:t xml:space="preserve"> المعلومات مع جميع مؤسسات الصندوق والشركاء </w:t>
      </w:r>
      <w:r w:rsidR="00FA165E" w:rsidRPr="009B76B8">
        <w:rPr>
          <w:sz w:val="26"/>
          <w:szCs w:val="26"/>
          <w:rtl/>
          <w:lang w:val="en-CA"/>
        </w:rPr>
        <w:t>والعامة.</w:t>
      </w:r>
      <w:r w:rsidRPr="009B76B8">
        <w:rPr>
          <w:sz w:val="26"/>
          <w:szCs w:val="26"/>
          <w:lang w:val="en-CA"/>
        </w:rPr>
        <w:t xml:space="preserve"> </w:t>
      </w:r>
      <w:r w:rsidR="00FA165E" w:rsidRPr="009B76B8">
        <w:rPr>
          <w:sz w:val="26"/>
          <w:szCs w:val="26"/>
          <w:rtl/>
          <w:lang w:val="en-CA"/>
        </w:rPr>
        <w:t>و</w:t>
      </w:r>
      <w:r w:rsidRPr="009B76B8">
        <w:rPr>
          <w:sz w:val="26"/>
          <w:szCs w:val="26"/>
          <w:rtl/>
          <w:lang w:val="en-CA"/>
        </w:rPr>
        <w:t>يمكن</w:t>
      </w:r>
      <w:r w:rsidR="00FA165E" w:rsidRPr="009B76B8">
        <w:rPr>
          <w:sz w:val="26"/>
          <w:szCs w:val="26"/>
          <w:rtl/>
          <w:lang w:val="en-CA"/>
        </w:rPr>
        <w:t xml:space="preserve"> أن توضح ا</w:t>
      </w:r>
      <w:r w:rsidRPr="009B76B8">
        <w:rPr>
          <w:sz w:val="26"/>
          <w:szCs w:val="26"/>
          <w:rtl/>
          <w:lang w:val="en-CA"/>
        </w:rPr>
        <w:t xml:space="preserve">لوكالات والبلدان المستفيدة </w:t>
      </w:r>
      <w:r w:rsidRPr="009B76B8">
        <w:rPr>
          <w:sz w:val="26"/>
          <w:szCs w:val="26"/>
          <w:rtl/>
          <w:lang w:val="en-CA"/>
        </w:rPr>
        <w:lastRenderedPageBreak/>
        <w:t xml:space="preserve">مساهمة هذه التدخلات المراعية للمنظور الجنساني في إحراز تقدم </w:t>
      </w:r>
      <w:r w:rsidR="00FA165E" w:rsidRPr="009B76B8">
        <w:rPr>
          <w:sz w:val="26"/>
          <w:szCs w:val="26"/>
          <w:rtl/>
          <w:lang w:val="en-CA"/>
        </w:rPr>
        <w:t>في</w:t>
      </w:r>
      <w:r w:rsidRPr="009B76B8">
        <w:rPr>
          <w:sz w:val="26"/>
          <w:szCs w:val="26"/>
          <w:rtl/>
          <w:lang w:val="en-CA"/>
        </w:rPr>
        <w:t xml:space="preserve"> المساواة بين الجنسين وتمكين المرأة في جهود</w:t>
      </w:r>
      <w:r w:rsidR="00FA165E" w:rsidRPr="009B76B8">
        <w:rPr>
          <w:sz w:val="26"/>
          <w:szCs w:val="26"/>
          <w:rtl/>
          <w:lang w:val="en-CA"/>
        </w:rPr>
        <w:t xml:space="preserve">هم المبذولة </w:t>
      </w:r>
      <w:r w:rsidR="00E924B1" w:rsidRPr="009B76B8">
        <w:rPr>
          <w:sz w:val="26"/>
          <w:szCs w:val="26"/>
          <w:rtl/>
          <w:lang w:val="en-CA"/>
        </w:rPr>
        <w:t>للتواصل</w:t>
      </w:r>
      <w:r w:rsidRPr="009B76B8">
        <w:rPr>
          <w:sz w:val="26"/>
          <w:szCs w:val="26"/>
          <w:rtl/>
          <w:lang w:val="en-CA"/>
        </w:rPr>
        <w:t xml:space="preserve"> والإبلاغ</w:t>
      </w:r>
      <w:r w:rsidRPr="009B76B8">
        <w:rPr>
          <w:sz w:val="26"/>
          <w:szCs w:val="26"/>
          <w:lang w:val="en-CA"/>
        </w:rPr>
        <w:t>.</w:t>
      </w:r>
    </w:p>
    <w:p w14:paraId="54AB8244" w14:textId="77777777" w:rsidR="00A60C9E" w:rsidRPr="009B76B8" w:rsidRDefault="00A60C9E" w:rsidP="00E924B1">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t xml:space="preserve">كجزء من تطوير نظام إدارة المعرفة للصندوق </w:t>
      </w:r>
      <w:r w:rsidR="00E924B1" w:rsidRPr="009B76B8">
        <w:rPr>
          <w:sz w:val="26"/>
          <w:szCs w:val="26"/>
          <w:rtl/>
          <w:lang w:val="en-CA"/>
        </w:rPr>
        <w:t>المتعدد الأطراف</w:t>
      </w:r>
      <w:r w:rsidRPr="009B76B8">
        <w:rPr>
          <w:sz w:val="26"/>
          <w:szCs w:val="26"/>
          <w:rtl/>
          <w:lang w:val="en-CA"/>
        </w:rPr>
        <w:t xml:space="preserve">، سيتم تسجيل </w:t>
      </w:r>
      <w:r w:rsidR="00E924B1" w:rsidRPr="009B76B8">
        <w:rPr>
          <w:sz w:val="26"/>
          <w:szCs w:val="26"/>
          <w:rtl/>
          <w:lang w:val="en-CA"/>
        </w:rPr>
        <w:t xml:space="preserve">وتقاسم </w:t>
      </w:r>
      <w:r w:rsidRPr="009B76B8">
        <w:rPr>
          <w:sz w:val="26"/>
          <w:szCs w:val="26"/>
          <w:rtl/>
          <w:lang w:val="en-CA"/>
        </w:rPr>
        <w:t>التدخلات الجنسانية الناجحة من خلال جهود التوعية</w:t>
      </w:r>
      <w:r w:rsidR="00E924B1" w:rsidRPr="009B76B8">
        <w:rPr>
          <w:sz w:val="26"/>
          <w:szCs w:val="26"/>
          <w:rtl/>
          <w:lang w:val="en-CA"/>
        </w:rPr>
        <w:t>.</w:t>
      </w:r>
      <w:r w:rsidRPr="009B76B8">
        <w:rPr>
          <w:sz w:val="26"/>
          <w:szCs w:val="26"/>
          <w:lang w:val="en-CA"/>
        </w:rPr>
        <w:t xml:space="preserve"> </w:t>
      </w:r>
      <w:r w:rsidRPr="009B76B8">
        <w:rPr>
          <w:sz w:val="26"/>
          <w:szCs w:val="26"/>
          <w:rtl/>
          <w:lang w:val="en-CA"/>
        </w:rPr>
        <w:t>سيسهل ذلك نشر المعلومات والمعارف حول المنا</w:t>
      </w:r>
      <w:r w:rsidR="00E924B1" w:rsidRPr="009B76B8">
        <w:rPr>
          <w:sz w:val="26"/>
          <w:szCs w:val="26"/>
          <w:rtl/>
          <w:lang w:val="en-CA"/>
        </w:rPr>
        <w:t>هج المراعية للمساواة بين الجنسين الفعالة</w:t>
      </w:r>
      <w:r w:rsidRPr="009B76B8">
        <w:rPr>
          <w:sz w:val="26"/>
          <w:szCs w:val="26"/>
          <w:lang w:val="en-CA"/>
        </w:rPr>
        <w:t>.</w:t>
      </w:r>
    </w:p>
    <w:p w14:paraId="54AB8245" w14:textId="40381AFB" w:rsidR="00A60C9E" w:rsidRPr="009B76B8" w:rsidRDefault="006342A5" w:rsidP="006342A5">
      <w:pPr>
        <w:shd w:val="clear" w:color="auto" w:fill="FFFFFF" w:themeFill="background1"/>
        <w:bidi/>
        <w:spacing w:after="240"/>
        <w:rPr>
          <w:b/>
          <w:bCs/>
          <w:sz w:val="26"/>
          <w:szCs w:val="26"/>
          <w:rtl/>
        </w:rPr>
      </w:pPr>
      <w:r w:rsidRPr="009B76B8">
        <w:rPr>
          <w:b/>
          <w:bCs/>
          <w:sz w:val="26"/>
          <w:szCs w:val="26"/>
          <w:rtl/>
        </w:rPr>
        <w:t>3-3-</w:t>
      </w:r>
      <w:r w:rsidRPr="009B76B8">
        <w:rPr>
          <w:b/>
          <w:bCs/>
          <w:sz w:val="26"/>
          <w:szCs w:val="26"/>
          <w:rtl/>
        </w:rPr>
        <w:tab/>
      </w:r>
      <w:r w:rsidR="00A60C9E" w:rsidRPr="009B76B8">
        <w:rPr>
          <w:b/>
          <w:bCs/>
          <w:sz w:val="26"/>
          <w:szCs w:val="26"/>
          <w:rtl/>
        </w:rPr>
        <w:t>التقييم</w:t>
      </w:r>
    </w:p>
    <w:p w14:paraId="54AB8246" w14:textId="77777777" w:rsidR="00A60C9E" w:rsidRPr="009B76B8" w:rsidRDefault="006342A5" w:rsidP="006342A5">
      <w:pPr>
        <w:pStyle w:val="ListParagraph"/>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rPr>
        <w:t>توجد لدى ا</w:t>
      </w:r>
      <w:r w:rsidR="00A60C9E" w:rsidRPr="009B76B8">
        <w:rPr>
          <w:sz w:val="26"/>
          <w:szCs w:val="26"/>
          <w:rtl/>
        </w:rPr>
        <w:t xml:space="preserve">لصندوق </w:t>
      </w:r>
      <w:r w:rsidRPr="009B76B8">
        <w:rPr>
          <w:sz w:val="26"/>
          <w:szCs w:val="26"/>
          <w:rtl/>
        </w:rPr>
        <w:t>ال</w:t>
      </w:r>
      <w:r w:rsidR="00A60C9E" w:rsidRPr="009B76B8">
        <w:rPr>
          <w:sz w:val="26"/>
          <w:szCs w:val="26"/>
          <w:rtl/>
        </w:rPr>
        <w:t>متعدد الأطراف وظيفة</w:t>
      </w:r>
      <w:r w:rsidRPr="009B76B8">
        <w:rPr>
          <w:sz w:val="26"/>
          <w:szCs w:val="26"/>
          <w:rtl/>
        </w:rPr>
        <w:t xml:space="preserve"> تقييم مستقلة تجري تقييمات للمشرو</w:t>
      </w:r>
      <w:r w:rsidR="00A60C9E" w:rsidRPr="009B76B8">
        <w:rPr>
          <w:sz w:val="26"/>
          <w:szCs w:val="26"/>
          <w:rtl/>
        </w:rPr>
        <w:t>ع</w:t>
      </w:r>
      <w:r w:rsidRPr="009B76B8">
        <w:rPr>
          <w:sz w:val="26"/>
          <w:szCs w:val="26"/>
          <w:rtl/>
        </w:rPr>
        <w:t>ات</w:t>
      </w:r>
      <w:r w:rsidR="00A60C9E" w:rsidRPr="009B76B8">
        <w:rPr>
          <w:sz w:val="26"/>
          <w:szCs w:val="26"/>
          <w:rtl/>
        </w:rPr>
        <w:t xml:space="preserve"> والبرامج </w:t>
      </w:r>
      <w:r w:rsidRPr="009B76B8">
        <w:rPr>
          <w:sz w:val="26"/>
          <w:szCs w:val="26"/>
          <w:rtl/>
        </w:rPr>
        <w:t>المدعومة من</w:t>
      </w:r>
      <w:r w:rsidR="00A60C9E" w:rsidRPr="009B76B8">
        <w:rPr>
          <w:sz w:val="26"/>
          <w:szCs w:val="26"/>
          <w:rtl/>
        </w:rPr>
        <w:t xml:space="preserve"> الصندوق. </w:t>
      </w:r>
      <w:r w:rsidRPr="009B76B8">
        <w:rPr>
          <w:sz w:val="26"/>
          <w:szCs w:val="26"/>
          <w:rtl/>
        </w:rPr>
        <w:t>و</w:t>
      </w:r>
      <w:r w:rsidR="00A60C9E" w:rsidRPr="009B76B8">
        <w:rPr>
          <w:sz w:val="26"/>
          <w:szCs w:val="26"/>
          <w:rtl/>
        </w:rPr>
        <w:t>بعد الموافقة على السياسة</w:t>
      </w:r>
      <w:r w:rsidRPr="009B76B8">
        <w:rPr>
          <w:sz w:val="26"/>
          <w:szCs w:val="26"/>
          <w:rtl/>
        </w:rPr>
        <w:t xml:space="preserve"> الجنسانية </w:t>
      </w:r>
      <w:r w:rsidR="00A60C9E" w:rsidRPr="009B76B8">
        <w:rPr>
          <w:sz w:val="26"/>
          <w:szCs w:val="26"/>
          <w:rtl/>
        </w:rPr>
        <w:t>التشغيلية في الاجتماع الرابع والثمانين</w:t>
      </w:r>
      <w:r w:rsidRPr="009B76B8">
        <w:rPr>
          <w:sz w:val="26"/>
          <w:szCs w:val="26"/>
          <w:rtl/>
        </w:rPr>
        <w:t>،</w:t>
      </w:r>
      <w:r w:rsidR="00A60C9E" w:rsidRPr="009B76B8">
        <w:rPr>
          <w:sz w:val="26"/>
          <w:szCs w:val="26"/>
          <w:vertAlign w:val="superscript"/>
          <w:rtl/>
        </w:rPr>
        <w:t xml:space="preserve"> </w:t>
      </w:r>
      <w:r w:rsidRPr="009B76B8">
        <w:rPr>
          <w:sz w:val="26"/>
          <w:szCs w:val="26"/>
          <w:rtl/>
        </w:rPr>
        <w:t>تشمل</w:t>
      </w:r>
      <w:r w:rsidR="00A60C9E" w:rsidRPr="009B76B8">
        <w:rPr>
          <w:sz w:val="26"/>
          <w:szCs w:val="26"/>
          <w:rtl/>
        </w:rPr>
        <w:t xml:space="preserve"> وظيفة التقييم الآن بشكل منهجي قسم</w:t>
      </w:r>
      <w:r w:rsidRPr="009B76B8">
        <w:rPr>
          <w:sz w:val="26"/>
          <w:szCs w:val="26"/>
          <w:rtl/>
        </w:rPr>
        <w:t>ا</w:t>
      </w:r>
      <w:r w:rsidR="00A60C9E" w:rsidRPr="009B76B8">
        <w:rPr>
          <w:sz w:val="26"/>
          <w:szCs w:val="26"/>
          <w:rtl/>
        </w:rPr>
        <w:t xml:space="preserve"> </w:t>
      </w:r>
      <w:r w:rsidRPr="009B76B8">
        <w:rPr>
          <w:sz w:val="26"/>
          <w:szCs w:val="26"/>
          <w:rtl/>
        </w:rPr>
        <w:t>معنيا بالمساواة بين الجنسين</w:t>
      </w:r>
      <w:r w:rsidR="00A60C9E" w:rsidRPr="009B76B8">
        <w:rPr>
          <w:sz w:val="26"/>
          <w:szCs w:val="26"/>
          <w:rtl/>
        </w:rPr>
        <w:t xml:space="preserve"> في التقييمات وكذلك في ملخص تقارير إنجاز المشروع</w:t>
      </w:r>
      <w:r w:rsidRPr="009B76B8">
        <w:rPr>
          <w:sz w:val="26"/>
          <w:szCs w:val="26"/>
          <w:rtl/>
        </w:rPr>
        <w:t>ات</w:t>
      </w:r>
      <w:r w:rsidR="00A60C9E" w:rsidRPr="009B76B8">
        <w:rPr>
          <w:sz w:val="26"/>
          <w:szCs w:val="26"/>
          <w:rtl/>
        </w:rPr>
        <w:t xml:space="preserve">. </w:t>
      </w:r>
      <w:r w:rsidRPr="009B76B8">
        <w:rPr>
          <w:sz w:val="26"/>
          <w:szCs w:val="26"/>
          <w:rtl/>
        </w:rPr>
        <w:t>و</w:t>
      </w:r>
      <w:r w:rsidR="00A60C9E" w:rsidRPr="009B76B8">
        <w:rPr>
          <w:sz w:val="26"/>
          <w:szCs w:val="26"/>
          <w:rtl/>
        </w:rPr>
        <w:t xml:space="preserve">ستعمل </w:t>
      </w:r>
      <w:r w:rsidRPr="009B76B8">
        <w:rPr>
          <w:sz w:val="26"/>
          <w:szCs w:val="26"/>
          <w:rtl/>
        </w:rPr>
        <w:t>ال</w:t>
      </w:r>
      <w:r w:rsidR="00A60C9E" w:rsidRPr="009B76B8">
        <w:rPr>
          <w:sz w:val="26"/>
          <w:szCs w:val="26"/>
          <w:rtl/>
        </w:rPr>
        <w:t xml:space="preserve">مؤشرات </w:t>
      </w:r>
      <w:r w:rsidRPr="009B76B8">
        <w:rPr>
          <w:sz w:val="26"/>
          <w:szCs w:val="26"/>
          <w:rtl/>
        </w:rPr>
        <w:t>الجنسانية التي أعدتها الأمانة ل</w:t>
      </w:r>
      <w:r w:rsidR="00A60C9E" w:rsidRPr="009B76B8">
        <w:rPr>
          <w:sz w:val="26"/>
          <w:szCs w:val="26"/>
          <w:rtl/>
        </w:rPr>
        <w:t xml:space="preserve">تعزيز المساءلة </w:t>
      </w:r>
      <w:r w:rsidRPr="009B76B8">
        <w:rPr>
          <w:sz w:val="26"/>
          <w:szCs w:val="26"/>
          <w:rtl/>
        </w:rPr>
        <w:t>المتعلقة</w:t>
      </w:r>
      <w:r w:rsidR="00A60C9E" w:rsidRPr="009B76B8">
        <w:rPr>
          <w:sz w:val="26"/>
          <w:szCs w:val="26"/>
          <w:rtl/>
        </w:rPr>
        <w:t xml:space="preserve"> </w:t>
      </w:r>
      <w:r w:rsidRPr="009B76B8">
        <w:rPr>
          <w:sz w:val="26"/>
          <w:szCs w:val="26"/>
          <w:rtl/>
        </w:rPr>
        <w:t>ب</w:t>
      </w:r>
      <w:r w:rsidR="00A60C9E" w:rsidRPr="009B76B8">
        <w:rPr>
          <w:sz w:val="26"/>
          <w:szCs w:val="26"/>
          <w:rtl/>
        </w:rPr>
        <w:t xml:space="preserve">البعد الجنساني على تسهيل عمل </w:t>
      </w:r>
      <w:r w:rsidRPr="009B76B8">
        <w:rPr>
          <w:sz w:val="26"/>
          <w:szCs w:val="26"/>
          <w:rtl/>
        </w:rPr>
        <w:t>كبيرة موظفي</w:t>
      </w:r>
      <w:r w:rsidR="00A60C9E" w:rsidRPr="009B76B8">
        <w:rPr>
          <w:sz w:val="26"/>
          <w:szCs w:val="26"/>
          <w:rtl/>
        </w:rPr>
        <w:t xml:space="preserve"> الرصد والتقييم في جمع البيانات المتعلقة </w:t>
      </w:r>
      <w:r w:rsidRPr="009B76B8">
        <w:rPr>
          <w:sz w:val="26"/>
          <w:szCs w:val="26"/>
          <w:rtl/>
        </w:rPr>
        <w:t>بالجنسين</w:t>
      </w:r>
      <w:r w:rsidR="00A60C9E" w:rsidRPr="009B76B8">
        <w:rPr>
          <w:sz w:val="26"/>
          <w:szCs w:val="26"/>
          <w:rtl/>
        </w:rPr>
        <w:t xml:space="preserve"> من تقارير الأمانة </w:t>
      </w:r>
      <w:r w:rsidRPr="009B76B8">
        <w:rPr>
          <w:sz w:val="26"/>
          <w:szCs w:val="26"/>
          <w:rtl/>
        </w:rPr>
        <w:t xml:space="preserve">لكي تعد </w:t>
      </w:r>
      <w:r w:rsidR="00A60C9E" w:rsidRPr="009B76B8">
        <w:rPr>
          <w:sz w:val="26"/>
          <w:szCs w:val="26"/>
          <w:rtl/>
        </w:rPr>
        <w:t xml:space="preserve">التقييمات </w:t>
      </w:r>
      <w:r w:rsidRPr="009B76B8">
        <w:rPr>
          <w:sz w:val="26"/>
          <w:szCs w:val="26"/>
          <w:rtl/>
        </w:rPr>
        <w:t>المراعية للمنظور الجنساني.</w:t>
      </w:r>
    </w:p>
    <w:p w14:paraId="54AB8247" w14:textId="77777777" w:rsidR="00A60C9E" w:rsidRPr="009B76B8" w:rsidRDefault="006C4C5D" w:rsidP="006C4C5D">
      <w:pPr>
        <w:pStyle w:val="ListParagraph"/>
        <w:keepNext/>
        <w:keepLines/>
        <w:numPr>
          <w:ilvl w:val="0"/>
          <w:numId w:val="33"/>
        </w:numPr>
        <w:bidi/>
        <w:ind w:left="810" w:hanging="810"/>
        <w:rPr>
          <w:b/>
          <w:bCs/>
          <w:sz w:val="26"/>
          <w:szCs w:val="26"/>
          <w:rtl/>
        </w:rPr>
      </w:pPr>
      <w:r w:rsidRPr="009B76B8">
        <w:rPr>
          <w:b/>
          <w:bCs/>
          <w:sz w:val="26"/>
          <w:szCs w:val="26"/>
          <w:rtl/>
        </w:rPr>
        <w:t>ال</w:t>
      </w:r>
      <w:r w:rsidR="00A60C9E" w:rsidRPr="009B76B8">
        <w:rPr>
          <w:b/>
          <w:bCs/>
          <w:sz w:val="26"/>
          <w:szCs w:val="26"/>
          <w:rtl/>
        </w:rPr>
        <w:t>توصية</w:t>
      </w:r>
    </w:p>
    <w:p w14:paraId="54AB8248" w14:textId="77777777" w:rsidR="00A60C9E" w:rsidRPr="009B76B8" w:rsidRDefault="00A60C9E" w:rsidP="00A60C9E">
      <w:pPr>
        <w:keepNext/>
        <w:keepLines/>
        <w:rPr>
          <w:sz w:val="26"/>
          <w:szCs w:val="26"/>
          <w:rtl/>
        </w:rPr>
      </w:pPr>
    </w:p>
    <w:p w14:paraId="54AB8249" w14:textId="77777777" w:rsidR="00A60C9E" w:rsidRPr="009B76B8" w:rsidRDefault="00A60C9E" w:rsidP="002D32D0">
      <w:pPr>
        <w:pStyle w:val="ListParagraph"/>
        <w:keepNext/>
        <w:keepLines/>
        <w:numPr>
          <w:ilvl w:val="0"/>
          <w:numId w:val="23"/>
        </w:numPr>
        <w:shd w:val="clear" w:color="auto" w:fill="FFFFFF" w:themeFill="background1"/>
        <w:bidi/>
        <w:spacing w:after="240"/>
        <w:ind w:left="0" w:firstLine="0"/>
        <w:contextualSpacing w:val="0"/>
        <w:rPr>
          <w:sz w:val="26"/>
          <w:szCs w:val="26"/>
          <w:lang w:val="en-CA"/>
        </w:rPr>
      </w:pPr>
      <w:r w:rsidRPr="009B76B8">
        <w:rPr>
          <w:sz w:val="26"/>
          <w:szCs w:val="26"/>
          <w:rtl/>
          <w:lang w:val="en-CA"/>
        </w:rPr>
        <w:t>قد ترغب اللجنة التنفيذية في</w:t>
      </w:r>
      <w:r w:rsidRPr="009B76B8">
        <w:rPr>
          <w:sz w:val="26"/>
          <w:szCs w:val="26"/>
          <w:lang w:val="en-CA"/>
        </w:rPr>
        <w:t>:</w:t>
      </w:r>
    </w:p>
    <w:p w14:paraId="54AB824A" w14:textId="77777777" w:rsidR="00A60C9E" w:rsidRPr="009B76B8" w:rsidRDefault="00A60C9E" w:rsidP="006C4C5D">
      <w:pPr>
        <w:pStyle w:val="Heading2"/>
        <w:keepNext/>
        <w:keepLines/>
        <w:widowControl/>
        <w:numPr>
          <w:ilvl w:val="0"/>
          <w:numId w:val="34"/>
        </w:numPr>
        <w:bidi/>
        <w:ind w:left="1440" w:hanging="630"/>
        <w:rPr>
          <w:sz w:val="26"/>
          <w:szCs w:val="26"/>
          <w:rtl/>
        </w:rPr>
      </w:pPr>
      <w:r w:rsidRPr="009B76B8">
        <w:rPr>
          <w:sz w:val="26"/>
          <w:szCs w:val="26"/>
          <w:rtl/>
        </w:rPr>
        <w:t xml:space="preserve">أن يحيط علماً بالتقرير الذي يوجز متطلبات المشروع المحسنة والمخرجات والنتائج ومؤشرات الأداء </w:t>
      </w:r>
      <w:r w:rsidR="006C4C5D" w:rsidRPr="009B76B8">
        <w:rPr>
          <w:sz w:val="26"/>
          <w:szCs w:val="26"/>
          <w:rtl/>
        </w:rPr>
        <w:t>من أجل ا</w:t>
      </w:r>
      <w:r w:rsidRPr="009B76B8">
        <w:rPr>
          <w:sz w:val="26"/>
          <w:szCs w:val="26"/>
          <w:rtl/>
        </w:rPr>
        <w:t xml:space="preserve">لتطبيق </w:t>
      </w:r>
      <w:r w:rsidR="006C4C5D" w:rsidRPr="009B76B8">
        <w:rPr>
          <w:sz w:val="26"/>
          <w:szCs w:val="26"/>
          <w:rtl/>
        </w:rPr>
        <w:t>المنهجي</w:t>
      </w:r>
      <w:r w:rsidRPr="009B76B8">
        <w:rPr>
          <w:sz w:val="26"/>
          <w:szCs w:val="26"/>
          <w:rtl/>
        </w:rPr>
        <w:t xml:space="preserve"> لسياسة تعميم مراعاة المنظور الجنساني التشغيلية للصندوق </w:t>
      </w:r>
      <w:r w:rsidR="006C4C5D" w:rsidRPr="009B76B8">
        <w:rPr>
          <w:sz w:val="26"/>
          <w:szCs w:val="26"/>
          <w:rtl/>
        </w:rPr>
        <w:t>ال</w:t>
      </w:r>
      <w:r w:rsidRPr="009B76B8">
        <w:rPr>
          <w:sz w:val="26"/>
          <w:szCs w:val="26"/>
          <w:rtl/>
        </w:rPr>
        <w:t xml:space="preserve">متعدد الأطراف الواردة في الوثيقة </w:t>
      </w:r>
      <w:r w:rsidR="006C4C5D" w:rsidRPr="009B76B8">
        <w:rPr>
          <w:sz w:val="26"/>
          <w:szCs w:val="26"/>
        </w:rPr>
        <w:t>UNEP/</w:t>
      </w:r>
      <w:proofErr w:type="spellStart"/>
      <w:r w:rsidR="006C4C5D" w:rsidRPr="009B76B8">
        <w:rPr>
          <w:sz w:val="26"/>
          <w:szCs w:val="26"/>
        </w:rPr>
        <w:t>OzL.Pro</w:t>
      </w:r>
      <w:proofErr w:type="spellEnd"/>
      <w:r w:rsidR="006C4C5D" w:rsidRPr="009B76B8">
        <w:rPr>
          <w:sz w:val="26"/>
          <w:szCs w:val="26"/>
        </w:rPr>
        <w:t>/ExCom/92/51</w:t>
      </w:r>
      <w:r w:rsidR="006C4C5D" w:rsidRPr="009B76B8">
        <w:rPr>
          <w:sz w:val="26"/>
          <w:szCs w:val="26"/>
          <w:rtl/>
        </w:rPr>
        <w:t>؛</w:t>
      </w:r>
    </w:p>
    <w:p w14:paraId="54AB824B" w14:textId="77777777" w:rsidR="00A60C9E" w:rsidRPr="009B76B8" w:rsidRDefault="001D4950" w:rsidP="001D4950">
      <w:pPr>
        <w:pStyle w:val="Heading2"/>
        <w:keepNext/>
        <w:keepLines/>
        <w:widowControl/>
        <w:numPr>
          <w:ilvl w:val="0"/>
          <w:numId w:val="34"/>
        </w:numPr>
        <w:bidi/>
        <w:ind w:left="1440" w:hanging="630"/>
        <w:rPr>
          <w:sz w:val="26"/>
          <w:szCs w:val="26"/>
          <w:rtl/>
        </w:rPr>
      </w:pPr>
      <w:r w:rsidRPr="009B76B8">
        <w:rPr>
          <w:sz w:val="26"/>
          <w:szCs w:val="26"/>
          <w:rtl/>
        </w:rPr>
        <w:t xml:space="preserve">وأن تنظر </w:t>
      </w:r>
      <w:r w:rsidR="00A60C9E" w:rsidRPr="009B76B8">
        <w:rPr>
          <w:sz w:val="26"/>
          <w:szCs w:val="26"/>
          <w:rtl/>
        </w:rPr>
        <w:t xml:space="preserve">في المتطلبات الإرشادية والمخرجات والنتائج ومؤشرات الأداء </w:t>
      </w:r>
      <w:r w:rsidRPr="009B76B8">
        <w:rPr>
          <w:sz w:val="26"/>
          <w:szCs w:val="26"/>
          <w:rtl/>
        </w:rPr>
        <w:t>الموجزة</w:t>
      </w:r>
      <w:r w:rsidR="00A60C9E" w:rsidRPr="009B76B8">
        <w:rPr>
          <w:sz w:val="26"/>
          <w:szCs w:val="26"/>
          <w:rtl/>
        </w:rPr>
        <w:t xml:space="preserve"> في المرفق الثاني من الوثيقة </w:t>
      </w:r>
      <w:r w:rsidRPr="009B76B8">
        <w:rPr>
          <w:sz w:val="26"/>
          <w:szCs w:val="26"/>
        </w:rPr>
        <w:t>UNEP/</w:t>
      </w:r>
      <w:proofErr w:type="spellStart"/>
      <w:r w:rsidRPr="009B76B8">
        <w:rPr>
          <w:sz w:val="26"/>
          <w:szCs w:val="26"/>
        </w:rPr>
        <w:t>OzL.Pro</w:t>
      </w:r>
      <w:proofErr w:type="spellEnd"/>
      <w:r w:rsidRPr="009B76B8">
        <w:rPr>
          <w:sz w:val="26"/>
          <w:szCs w:val="26"/>
        </w:rPr>
        <w:t>/ExCom/92/51</w:t>
      </w:r>
      <w:r w:rsidRPr="009B76B8">
        <w:rPr>
          <w:sz w:val="26"/>
          <w:szCs w:val="26"/>
          <w:rtl/>
        </w:rPr>
        <w:t xml:space="preserve"> وأن تحث</w:t>
      </w:r>
      <w:r w:rsidR="00A60C9E" w:rsidRPr="009B76B8">
        <w:rPr>
          <w:sz w:val="26"/>
          <w:szCs w:val="26"/>
          <w:rtl/>
        </w:rPr>
        <w:t xml:space="preserve"> الوكالات الثنائية والمنفذة</w:t>
      </w:r>
      <w:r w:rsidRPr="009B76B8">
        <w:rPr>
          <w:sz w:val="26"/>
          <w:szCs w:val="26"/>
          <w:rtl/>
        </w:rPr>
        <w:t xml:space="preserve"> على إدراجها عند تقديم المشرو</w:t>
      </w:r>
      <w:r w:rsidR="00A60C9E" w:rsidRPr="009B76B8">
        <w:rPr>
          <w:sz w:val="26"/>
          <w:szCs w:val="26"/>
          <w:rtl/>
        </w:rPr>
        <w:t>ع</w:t>
      </w:r>
      <w:r w:rsidRPr="009B76B8">
        <w:rPr>
          <w:sz w:val="26"/>
          <w:szCs w:val="26"/>
          <w:rtl/>
        </w:rPr>
        <w:t>ات</w:t>
      </w:r>
      <w:r w:rsidR="00A60C9E" w:rsidRPr="009B76B8">
        <w:rPr>
          <w:sz w:val="26"/>
          <w:szCs w:val="26"/>
          <w:rtl/>
        </w:rPr>
        <w:t xml:space="preserve"> ل</w:t>
      </w:r>
      <w:r w:rsidRPr="009B76B8">
        <w:rPr>
          <w:sz w:val="26"/>
          <w:szCs w:val="26"/>
          <w:rtl/>
        </w:rPr>
        <w:t xml:space="preserve">كي تنظر </w:t>
      </w:r>
      <w:r w:rsidR="00A60C9E" w:rsidRPr="009B76B8">
        <w:rPr>
          <w:sz w:val="26"/>
          <w:szCs w:val="26"/>
          <w:rtl/>
        </w:rPr>
        <w:t xml:space="preserve">فيها اللجنة التنفيذية </w:t>
      </w:r>
      <w:r w:rsidRPr="009B76B8">
        <w:rPr>
          <w:sz w:val="26"/>
          <w:szCs w:val="26"/>
          <w:rtl/>
        </w:rPr>
        <w:t xml:space="preserve">اعتبارا </w:t>
      </w:r>
      <w:r w:rsidR="00A60C9E" w:rsidRPr="009B76B8">
        <w:rPr>
          <w:sz w:val="26"/>
          <w:szCs w:val="26"/>
          <w:rtl/>
        </w:rPr>
        <w:t>من</w:t>
      </w:r>
      <w:r w:rsidRPr="009B76B8">
        <w:rPr>
          <w:sz w:val="26"/>
          <w:szCs w:val="26"/>
          <w:rtl/>
        </w:rPr>
        <w:t xml:space="preserve"> الاجتماع الرابع والتسعين.</w:t>
      </w:r>
    </w:p>
    <w:p w14:paraId="54AB824C" w14:textId="77777777" w:rsidR="00702662" w:rsidRPr="00B8473E" w:rsidRDefault="00702662" w:rsidP="00702662">
      <w:pPr>
        <w:bidi/>
        <w:jc w:val="left"/>
        <w:rPr>
          <w:szCs w:val="24"/>
          <w:rtl/>
          <w:lang w:val="en-US" w:eastAsia="zh-CN" w:bidi="ar-SA"/>
        </w:rPr>
      </w:pPr>
    </w:p>
    <w:p w14:paraId="3747DFE8" w14:textId="77777777" w:rsidR="00EB1DF3" w:rsidRDefault="00EB1DF3">
      <w:pPr>
        <w:pStyle w:val="Heading2"/>
        <w:ind w:left="4"/>
        <w:rPr>
          <w:lang w:val="en-CA" w:bidi="ar-EG"/>
        </w:rPr>
        <w:sectPr w:rsidR="00EB1DF3" w:rsidSect="00BE7349">
          <w:headerReference w:type="even" r:id="rId13"/>
          <w:headerReference w:type="default" r:id="rId14"/>
          <w:footerReference w:type="even" r:id="rId15"/>
          <w:footerReference w:type="default" r:id="rId16"/>
          <w:headerReference w:type="first" r:id="rId17"/>
          <w:footerReference w:type="first" r:id="rId18"/>
          <w:footnotePr>
            <w:numRestart w:val="eachSect"/>
          </w:footnotePr>
          <w:pgSz w:w="12240" w:h="15840" w:code="1"/>
          <w:pgMar w:top="850" w:right="1440" w:bottom="1440" w:left="1440" w:header="720" w:footer="706" w:gutter="0"/>
          <w:pgNumType w:start="1"/>
          <w:cols w:space="720"/>
          <w:titlePg/>
        </w:sectPr>
      </w:pPr>
    </w:p>
    <w:p w14:paraId="54AB8250" w14:textId="77777777" w:rsidR="00384C77" w:rsidRPr="009B76B8" w:rsidRDefault="00384C77" w:rsidP="008D550A">
      <w:pPr>
        <w:bidi/>
        <w:spacing w:after="240"/>
        <w:jc w:val="center"/>
        <w:rPr>
          <w:b/>
          <w:bCs/>
          <w:sz w:val="26"/>
          <w:szCs w:val="26"/>
          <w:rtl/>
          <w:lang w:bidi="ar-SA"/>
        </w:rPr>
      </w:pPr>
      <w:r w:rsidRPr="009B76B8">
        <w:rPr>
          <w:b/>
          <w:bCs/>
          <w:sz w:val="26"/>
          <w:szCs w:val="26"/>
          <w:rtl/>
          <w:lang w:bidi="ar-EG"/>
        </w:rPr>
        <w:lastRenderedPageBreak/>
        <w:t xml:space="preserve">المرفق </w:t>
      </w:r>
      <w:r w:rsidR="008D550A" w:rsidRPr="009B76B8">
        <w:rPr>
          <w:b/>
          <w:bCs/>
          <w:sz w:val="26"/>
          <w:szCs w:val="26"/>
          <w:rtl/>
          <w:lang w:bidi="ar-EG"/>
        </w:rPr>
        <w:t>الأول</w:t>
      </w:r>
    </w:p>
    <w:p w14:paraId="54AB8251" w14:textId="77777777" w:rsidR="00384C77" w:rsidRPr="009B76B8" w:rsidRDefault="00384C77" w:rsidP="00384C77">
      <w:pPr>
        <w:bidi/>
        <w:jc w:val="center"/>
        <w:outlineLvl w:val="0"/>
        <w:rPr>
          <w:bCs/>
          <w:caps/>
          <w:sz w:val="26"/>
          <w:szCs w:val="26"/>
          <w:rtl/>
          <w:lang w:bidi="ar-EG"/>
        </w:rPr>
      </w:pPr>
      <w:r w:rsidRPr="009B76B8">
        <w:rPr>
          <w:bCs/>
          <w:caps/>
          <w:sz w:val="26"/>
          <w:szCs w:val="26"/>
          <w:rtl/>
          <w:lang w:bidi="ar-EG"/>
        </w:rPr>
        <w:t>السياسة التنفيذية بشأن تعميم المنظور الجنساني</w:t>
      </w:r>
    </w:p>
    <w:p w14:paraId="54AB8252" w14:textId="77777777" w:rsidR="00384C77" w:rsidRPr="009B76B8" w:rsidRDefault="00384C77" w:rsidP="0046483D">
      <w:pPr>
        <w:bidi/>
        <w:spacing w:after="240"/>
        <w:jc w:val="center"/>
        <w:outlineLvl w:val="0"/>
        <w:rPr>
          <w:bCs/>
          <w:caps/>
          <w:sz w:val="26"/>
          <w:szCs w:val="26"/>
          <w:rtl/>
          <w:lang w:bidi="ar-EG"/>
        </w:rPr>
      </w:pPr>
      <w:r w:rsidRPr="009B76B8">
        <w:rPr>
          <w:bCs/>
          <w:caps/>
          <w:sz w:val="26"/>
          <w:szCs w:val="26"/>
          <w:rtl/>
          <w:lang w:bidi="ar-EG"/>
        </w:rPr>
        <w:t>للمشروعات التي يدعمها الصندوق المتعدد الأطراف</w:t>
      </w:r>
      <w:r w:rsidR="00B82CC2" w:rsidRPr="009B76B8">
        <w:rPr>
          <w:rStyle w:val="FootnoteReference"/>
          <w:bCs/>
          <w:caps/>
          <w:sz w:val="26"/>
          <w:szCs w:val="26"/>
          <w:rtl/>
          <w:lang w:bidi="ar-EG"/>
        </w:rPr>
        <w:footnoteReference w:id="12"/>
      </w:r>
      <w:r w:rsidRPr="009B76B8">
        <w:rPr>
          <w:bCs/>
          <w:caps/>
          <w:sz w:val="26"/>
          <w:szCs w:val="26"/>
          <w:rtl/>
          <w:lang w:bidi="ar-EG"/>
        </w:rPr>
        <w:t xml:space="preserve"> </w:t>
      </w:r>
    </w:p>
    <w:p w14:paraId="54AB8253" w14:textId="77777777" w:rsidR="00384C77" w:rsidRPr="009B76B8" w:rsidRDefault="00384C77" w:rsidP="00384C77">
      <w:pPr>
        <w:bidi/>
        <w:spacing w:after="240"/>
        <w:rPr>
          <w:b/>
          <w:bCs/>
          <w:sz w:val="26"/>
          <w:szCs w:val="26"/>
          <w:rtl/>
          <w:lang w:bidi="ar-EG"/>
        </w:rPr>
      </w:pPr>
      <w:r w:rsidRPr="009B76B8">
        <w:rPr>
          <w:b/>
          <w:bCs/>
          <w:sz w:val="26"/>
          <w:szCs w:val="26"/>
          <w:rtl/>
          <w:lang w:bidi="ar-EG"/>
        </w:rPr>
        <w:t>مقدمة</w:t>
      </w:r>
    </w:p>
    <w:p w14:paraId="54AB8254" w14:textId="77777777" w:rsidR="00384C77" w:rsidRPr="009B76B8" w:rsidRDefault="00384C77" w:rsidP="00384C77">
      <w:pPr>
        <w:pStyle w:val="ListParagraph"/>
        <w:numPr>
          <w:ilvl w:val="0"/>
          <w:numId w:val="29"/>
        </w:numPr>
        <w:bidi/>
        <w:spacing w:after="240"/>
        <w:ind w:left="0" w:firstLine="0"/>
        <w:contextualSpacing w:val="0"/>
        <w:rPr>
          <w:sz w:val="26"/>
          <w:szCs w:val="26"/>
          <w:lang w:bidi="ar-EG"/>
        </w:rPr>
      </w:pPr>
      <w:r w:rsidRPr="009B76B8">
        <w:rPr>
          <w:sz w:val="26"/>
          <w:szCs w:val="26"/>
          <w:rtl/>
          <w:lang w:bidi="ar-EG"/>
        </w:rPr>
        <w:t>يشار إلى أن تعميم مراعاة المنظور الجنساني قد عرّفه المجلس الاقتصادي والاجتماعي في الأمم المتحدة في عام 1997 على أنه: "عملية لتقدير الآثار المترتبة على أي إجراء يعتزم اتخاذه، بما في ذلك التشريع أو السياسات أوالبرامج في جميع الميادين وعلى كل المستويات، بالنسبة للنساء والرجال. فهي استراتيجية لجعل اهتمامات وتجارب الرجال والنساء على حد سواء بعدا مندمجا متكاملا في تصميم السياسات والبرامج وتنفيذها ومراقبتها وتقييمها في جميع المجالات السياسية والاقتصادية والاجتماعية بحيث تستفيذ النساء والرجال بطريقة متساوية. فلا يدوم انعدام المساواة. والهدف النهائي هو تحقيق المساواة بين الجنسين."</w:t>
      </w:r>
    </w:p>
    <w:p w14:paraId="54AB8255" w14:textId="77777777" w:rsidR="00384C77" w:rsidRPr="009B76B8" w:rsidRDefault="00384C77" w:rsidP="00384C77">
      <w:pPr>
        <w:pStyle w:val="ListParagraph"/>
        <w:numPr>
          <w:ilvl w:val="0"/>
          <w:numId w:val="29"/>
        </w:numPr>
        <w:bidi/>
        <w:spacing w:after="240"/>
        <w:ind w:left="0" w:firstLine="0"/>
        <w:contextualSpacing w:val="0"/>
        <w:rPr>
          <w:sz w:val="26"/>
          <w:szCs w:val="26"/>
          <w:lang w:bidi="ar-EG"/>
        </w:rPr>
      </w:pPr>
      <w:r w:rsidRPr="009B76B8">
        <w:rPr>
          <w:sz w:val="26"/>
          <w:szCs w:val="26"/>
          <w:rtl/>
          <w:lang w:bidi="ar-EG"/>
        </w:rPr>
        <w:t>نظرا لأن المشروعات الممولة بموجب الصندوق المتعدد الأطراف يتم تنفيذها من خلال وكالات ثنائية ومنفذة لديها سياساتها الجنسانية الخاصة بها، تصمم هذه السياسة لضمان أن السياسات الجنسانية القائمة يتم تنفيذها بطريقة ممنهجة في سياق المشروعات المعانة من الصندوق المتعدد الأطراف.</w:t>
      </w:r>
    </w:p>
    <w:p w14:paraId="54AB8256" w14:textId="77777777" w:rsidR="00384C77" w:rsidRPr="009B76B8" w:rsidRDefault="00384C77" w:rsidP="00384C77">
      <w:pPr>
        <w:pStyle w:val="ListParagraph"/>
        <w:numPr>
          <w:ilvl w:val="0"/>
          <w:numId w:val="29"/>
        </w:numPr>
        <w:bidi/>
        <w:spacing w:after="240"/>
        <w:ind w:left="0" w:firstLine="0"/>
        <w:contextualSpacing w:val="0"/>
        <w:rPr>
          <w:sz w:val="26"/>
          <w:szCs w:val="26"/>
          <w:lang w:bidi="ar-EG"/>
        </w:rPr>
      </w:pPr>
      <w:r w:rsidRPr="009B76B8">
        <w:rPr>
          <w:sz w:val="26"/>
          <w:szCs w:val="26"/>
          <w:rtl/>
        </w:rPr>
        <w:t>سيجري تقاسم المسؤولية عن تنفيذ السياسة التنفيذية بشأن تعميم المنظور الجنساني مع اللجنة التنفيذية، وأمانة الصندوق المتعدد الأطراف والوكالات الثنائية والمنفذة، ووحدات الأوزون الوطنية في بلدان المادة 5.</w:t>
      </w:r>
    </w:p>
    <w:p w14:paraId="54AB8257" w14:textId="77777777" w:rsidR="00384C77" w:rsidRPr="009B76B8" w:rsidRDefault="00384C77" w:rsidP="00384C77">
      <w:pPr>
        <w:pStyle w:val="ListParagraph"/>
        <w:bidi/>
        <w:spacing w:after="240"/>
        <w:ind w:left="0"/>
        <w:contextualSpacing w:val="0"/>
        <w:rPr>
          <w:b/>
          <w:bCs/>
          <w:sz w:val="26"/>
          <w:szCs w:val="26"/>
          <w:lang w:bidi="ar-EG"/>
        </w:rPr>
      </w:pPr>
      <w:r w:rsidRPr="009B76B8">
        <w:rPr>
          <w:b/>
          <w:bCs/>
          <w:sz w:val="26"/>
          <w:szCs w:val="26"/>
          <w:rtl/>
          <w:lang w:bidi="ar-EG"/>
        </w:rPr>
        <w:t>الهدف</w:t>
      </w:r>
    </w:p>
    <w:p w14:paraId="54AB8258" w14:textId="77777777" w:rsidR="00384C77" w:rsidRPr="009B76B8" w:rsidRDefault="00384C77" w:rsidP="00384C77">
      <w:pPr>
        <w:pStyle w:val="ListParagraph"/>
        <w:numPr>
          <w:ilvl w:val="0"/>
          <w:numId w:val="29"/>
        </w:numPr>
        <w:bidi/>
        <w:spacing w:after="240"/>
        <w:ind w:left="0" w:firstLine="0"/>
        <w:contextualSpacing w:val="0"/>
        <w:rPr>
          <w:sz w:val="26"/>
          <w:szCs w:val="26"/>
          <w:lang w:bidi="ar-EG"/>
        </w:rPr>
      </w:pPr>
      <w:r w:rsidRPr="009B76B8">
        <w:rPr>
          <w:sz w:val="26"/>
          <w:szCs w:val="26"/>
          <w:rtl/>
          <w:lang w:bidi="ar-EG"/>
        </w:rPr>
        <w:t>تسعى هذه السياسة التنفيذية بشأن تعميم المنظور الجنساني للمشروعات التي يمولها الصندوق المتعدد الأطراف إلى المساهمة في تحقيق المساواة بين الجنسين وتمكين المرأة.</w:t>
      </w:r>
    </w:p>
    <w:p w14:paraId="54AB8259" w14:textId="77777777" w:rsidR="00384C77" w:rsidRPr="009B76B8" w:rsidRDefault="00384C77" w:rsidP="00384C77">
      <w:pPr>
        <w:pStyle w:val="ListParagraph"/>
        <w:bidi/>
        <w:spacing w:after="240"/>
        <w:ind w:left="0"/>
        <w:contextualSpacing w:val="0"/>
        <w:rPr>
          <w:b/>
          <w:bCs/>
          <w:sz w:val="26"/>
          <w:szCs w:val="26"/>
          <w:lang w:bidi="ar-EG"/>
        </w:rPr>
      </w:pPr>
      <w:r w:rsidRPr="009B76B8">
        <w:rPr>
          <w:b/>
          <w:bCs/>
          <w:sz w:val="26"/>
          <w:szCs w:val="26"/>
          <w:rtl/>
          <w:lang w:bidi="ar-EG"/>
        </w:rPr>
        <w:t>المبادئ التوجيهية</w:t>
      </w:r>
    </w:p>
    <w:p w14:paraId="54AB825A" w14:textId="77777777" w:rsidR="00384C77" w:rsidRPr="009B76B8" w:rsidRDefault="00384C77" w:rsidP="00384C77">
      <w:pPr>
        <w:pStyle w:val="ListParagraph"/>
        <w:numPr>
          <w:ilvl w:val="0"/>
          <w:numId w:val="29"/>
        </w:numPr>
        <w:bidi/>
        <w:spacing w:after="240"/>
        <w:ind w:left="0" w:firstLine="0"/>
        <w:contextualSpacing w:val="0"/>
        <w:rPr>
          <w:sz w:val="26"/>
          <w:szCs w:val="26"/>
          <w:lang w:bidi="ar-EG"/>
        </w:rPr>
      </w:pPr>
      <w:r w:rsidRPr="009B76B8">
        <w:rPr>
          <w:sz w:val="26"/>
          <w:szCs w:val="26"/>
          <w:rtl/>
        </w:rPr>
        <w:t>يتعين أن تدعم الاستراتيجيات والسياسات والإجراءات والمبادئ التوجيهية والمعايير التي تحددها اللجنة التنفيذية المساواة بين الجنسين وتمكين المرأة ووصفها وفقا للسياسات الجنسانية للوكالات الثنائية والمنفذة</w:t>
      </w:r>
      <w:r w:rsidRPr="009B76B8">
        <w:rPr>
          <w:sz w:val="26"/>
          <w:szCs w:val="26"/>
          <w:rtl/>
          <w:lang w:bidi="ar-EG"/>
        </w:rPr>
        <w:t>؛</w:t>
      </w:r>
    </w:p>
    <w:p w14:paraId="54AB825B" w14:textId="77777777" w:rsidR="00384C77" w:rsidRPr="009B76B8" w:rsidRDefault="00384C77" w:rsidP="00384C77">
      <w:pPr>
        <w:pStyle w:val="ListParagraph"/>
        <w:numPr>
          <w:ilvl w:val="0"/>
          <w:numId w:val="29"/>
        </w:numPr>
        <w:bidi/>
        <w:spacing w:after="240"/>
        <w:ind w:left="0" w:firstLine="0"/>
        <w:contextualSpacing w:val="0"/>
        <w:rPr>
          <w:sz w:val="26"/>
          <w:szCs w:val="26"/>
          <w:lang w:bidi="ar-EG"/>
        </w:rPr>
      </w:pPr>
      <w:r w:rsidRPr="009B76B8">
        <w:rPr>
          <w:sz w:val="26"/>
          <w:szCs w:val="26"/>
          <w:rtl/>
        </w:rPr>
        <w:t>ينبغي تطبيق نهج يراعي المنظور الجنسانى في تصميم وتنفيذ المشروعات المعانة من الصندوق المتعدد الأطراف</w:t>
      </w:r>
      <w:r w:rsidRPr="009B76B8">
        <w:rPr>
          <w:sz w:val="26"/>
          <w:szCs w:val="26"/>
          <w:rtl/>
          <w:lang w:bidi="ar-EG"/>
        </w:rPr>
        <w:t>؛</w:t>
      </w:r>
    </w:p>
    <w:p w14:paraId="2A6A737D" w14:textId="50DD574E" w:rsidR="00C86148" w:rsidRDefault="00384C77" w:rsidP="00C86148">
      <w:pPr>
        <w:pStyle w:val="ListParagraph"/>
        <w:numPr>
          <w:ilvl w:val="0"/>
          <w:numId w:val="29"/>
        </w:numPr>
        <w:bidi/>
        <w:spacing w:after="1800"/>
        <w:ind w:left="0" w:firstLine="0"/>
        <w:contextualSpacing w:val="0"/>
        <w:rPr>
          <w:sz w:val="26"/>
          <w:szCs w:val="26"/>
          <w:rtl/>
          <w:lang w:bidi="ar-EG"/>
        </w:rPr>
        <w:sectPr w:rsidR="00C86148" w:rsidSect="00C86148">
          <w:headerReference w:type="default" r:id="rId19"/>
          <w:footerReference w:type="default" r:id="rId20"/>
          <w:headerReference w:type="first" r:id="rId21"/>
          <w:footerReference w:type="first" r:id="rId22"/>
          <w:footnotePr>
            <w:numRestart w:val="eachSect"/>
          </w:footnotePr>
          <w:pgSz w:w="12240" w:h="15840" w:code="1"/>
          <w:pgMar w:top="850" w:right="1440" w:bottom="1440" w:left="1440" w:header="720" w:footer="706" w:gutter="0"/>
          <w:pgNumType w:start="1"/>
          <w:cols w:space="720"/>
          <w:docGrid w:linePitch="326"/>
        </w:sectPr>
      </w:pPr>
      <w:r w:rsidRPr="009B76B8">
        <w:rPr>
          <w:sz w:val="26"/>
          <w:szCs w:val="26"/>
          <w:rtl/>
        </w:rPr>
        <w:t>ينبغي استخدام السياسات الجنسانية الحالية للوكالات الثنائية والمنفذة لتحديد أفضل نقاط البدء للترويج لتعميم المساواة بين الجنسين وتمكين المرأة في جميع المشروعات المعانة من الصندوق وتنفذها هذه الوكالات</w:t>
      </w:r>
    </w:p>
    <w:p w14:paraId="54AB825E" w14:textId="4C2F4ED7" w:rsidR="00384C77" w:rsidRPr="00B8473E" w:rsidRDefault="00384C77" w:rsidP="00C86148">
      <w:pPr>
        <w:pStyle w:val="ListParagraph"/>
        <w:bidi/>
        <w:spacing w:after="240"/>
        <w:ind w:left="0"/>
        <w:contextualSpacing w:val="0"/>
        <w:rPr>
          <w:b/>
          <w:bCs/>
          <w:sz w:val="26"/>
          <w:szCs w:val="26"/>
          <w:lang w:bidi="ar-EG"/>
        </w:rPr>
      </w:pPr>
      <w:r w:rsidRPr="00B8473E">
        <w:rPr>
          <w:b/>
          <w:bCs/>
          <w:sz w:val="26"/>
          <w:szCs w:val="26"/>
          <w:rtl/>
          <w:lang w:bidi="ar-EG"/>
        </w:rPr>
        <w:lastRenderedPageBreak/>
        <w:t>المجالات الرئيسية للعمل</w:t>
      </w:r>
    </w:p>
    <w:tbl>
      <w:tblPr>
        <w:tblStyle w:val="TableGrid"/>
        <w:bidiVisual/>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522"/>
        <w:gridCol w:w="7838"/>
      </w:tblGrid>
      <w:tr w:rsidR="00384C77" w:rsidRPr="00B8473E" w14:paraId="54AB8261" w14:textId="77777777" w:rsidTr="00D14244">
        <w:tc>
          <w:tcPr>
            <w:tcW w:w="1548" w:type="dxa"/>
          </w:tcPr>
          <w:p w14:paraId="54AB825F" w14:textId="77777777" w:rsidR="00384C77" w:rsidRPr="00B8473E" w:rsidRDefault="00384C77" w:rsidP="00D14244">
            <w:pPr>
              <w:pStyle w:val="ListParagraph"/>
              <w:bidi/>
              <w:spacing w:after="240"/>
              <w:ind w:left="0"/>
              <w:contextualSpacing w:val="0"/>
              <w:rPr>
                <w:sz w:val="26"/>
                <w:szCs w:val="26"/>
                <w:rtl/>
                <w:lang w:bidi="ar-EG"/>
              </w:rPr>
            </w:pPr>
            <w:r w:rsidRPr="00B8473E">
              <w:rPr>
                <w:sz w:val="26"/>
                <w:szCs w:val="26"/>
                <w:u w:val="single"/>
                <w:rtl/>
                <w:lang w:bidi="ar-EG"/>
              </w:rPr>
              <w:t>المجال 1</w:t>
            </w:r>
            <w:r w:rsidRPr="00B8473E">
              <w:rPr>
                <w:sz w:val="26"/>
                <w:szCs w:val="26"/>
                <w:rtl/>
                <w:lang w:bidi="ar-EG"/>
              </w:rPr>
              <w:t>:</w:t>
            </w:r>
          </w:p>
        </w:tc>
        <w:tc>
          <w:tcPr>
            <w:tcW w:w="8028" w:type="dxa"/>
          </w:tcPr>
          <w:p w14:paraId="54AB8260" w14:textId="77777777" w:rsidR="00384C77" w:rsidRPr="00B8473E" w:rsidRDefault="00384C77" w:rsidP="00D14244">
            <w:pPr>
              <w:pStyle w:val="Heading2"/>
              <w:widowControl/>
              <w:bidi/>
              <w:ind w:left="259"/>
              <w:rPr>
                <w:sz w:val="26"/>
                <w:szCs w:val="26"/>
              </w:rPr>
            </w:pPr>
            <w:r w:rsidRPr="00B8473E">
              <w:rPr>
                <w:sz w:val="26"/>
                <w:szCs w:val="26"/>
                <w:rtl/>
              </w:rPr>
              <w:t xml:space="preserve">وضع أدوات لتيسير تعميم المنظور الجنساني في عملية الاستعراض/الموافقة، ونظم الإبلاغ والرصد والتقييم للصندوق المتعدد الأطراف، بما في ذلك التتبع والإبلاغ عن أنشطة ونتائج تعميم المنظور الجنساني استنادا إلى بجمع بيانات مجمعة بحسب الجنس، إن أمكن، والإبلاغ عن أي ملاحظات مطروحة أثناء دورة المشروع تتعلق بالمساواة بين الجنسين وتمكين المرأة و/أو الآثار أو </w:t>
            </w:r>
            <w:r w:rsidR="005828DA" w:rsidRPr="00B8473E">
              <w:rPr>
                <w:sz w:val="26"/>
                <w:szCs w:val="26"/>
                <w:rtl/>
              </w:rPr>
              <w:t>الانعكاسات</w:t>
            </w:r>
            <w:r w:rsidRPr="00B8473E">
              <w:rPr>
                <w:sz w:val="26"/>
                <w:szCs w:val="26"/>
                <w:rtl/>
              </w:rPr>
              <w:t xml:space="preserve"> الجنسانية المحتملة.</w:t>
            </w:r>
          </w:p>
        </w:tc>
      </w:tr>
      <w:tr w:rsidR="00384C77" w:rsidRPr="00B8473E" w14:paraId="54AB8264" w14:textId="77777777" w:rsidTr="00D14244">
        <w:tc>
          <w:tcPr>
            <w:tcW w:w="1548" w:type="dxa"/>
          </w:tcPr>
          <w:p w14:paraId="54AB8262" w14:textId="77777777" w:rsidR="00384C77" w:rsidRPr="00B8473E" w:rsidRDefault="00384C77" w:rsidP="00D14244">
            <w:pPr>
              <w:pStyle w:val="ListParagraph"/>
              <w:bidi/>
              <w:spacing w:after="240"/>
              <w:ind w:left="0"/>
              <w:contextualSpacing w:val="0"/>
              <w:rPr>
                <w:sz w:val="26"/>
                <w:szCs w:val="26"/>
                <w:rtl/>
                <w:lang w:bidi="ar-EG"/>
              </w:rPr>
            </w:pPr>
            <w:r w:rsidRPr="00B8473E">
              <w:rPr>
                <w:sz w:val="26"/>
                <w:szCs w:val="26"/>
                <w:u w:val="single"/>
                <w:rtl/>
                <w:lang w:bidi="ar-EG"/>
              </w:rPr>
              <w:t>المجال 2</w:t>
            </w:r>
            <w:r w:rsidRPr="00B8473E">
              <w:rPr>
                <w:sz w:val="26"/>
                <w:szCs w:val="26"/>
                <w:rtl/>
                <w:lang w:bidi="ar-EG"/>
              </w:rPr>
              <w:t>:</w:t>
            </w:r>
          </w:p>
        </w:tc>
        <w:tc>
          <w:tcPr>
            <w:tcW w:w="8028" w:type="dxa"/>
          </w:tcPr>
          <w:p w14:paraId="54AB8263" w14:textId="77777777" w:rsidR="00384C77" w:rsidRPr="00B8473E" w:rsidRDefault="00384C77" w:rsidP="00D14244">
            <w:pPr>
              <w:pStyle w:val="Heading2"/>
              <w:widowControl/>
              <w:bidi/>
              <w:ind w:left="252"/>
              <w:rPr>
                <w:sz w:val="26"/>
                <w:szCs w:val="26"/>
              </w:rPr>
            </w:pPr>
            <w:r w:rsidRPr="00B8473E">
              <w:rPr>
                <w:sz w:val="26"/>
                <w:szCs w:val="26"/>
                <w:rtl/>
              </w:rPr>
              <w:t>بحث ومعالجة المساواة بين الجنسين وتمكين المرأة على نحو ممنهج في جميع المشروعات التي يتم إعدادها لإزالة والتخفيض التدريجي للمواد الخاضعة للرقابة لبلدان المادة 5 في جميع مراحل دورة المشروع.</w:t>
            </w:r>
          </w:p>
        </w:tc>
      </w:tr>
      <w:tr w:rsidR="00384C77" w:rsidRPr="00B8473E" w14:paraId="54AB8267" w14:textId="77777777" w:rsidTr="00D14244">
        <w:tc>
          <w:tcPr>
            <w:tcW w:w="1548" w:type="dxa"/>
          </w:tcPr>
          <w:p w14:paraId="54AB8265" w14:textId="77777777" w:rsidR="00384C77" w:rsidRPr="00B8473E" w:rsidRDefault="00384C77" w:rsidP="00D14244">
            <w:pPr>
              <w:pStyle w:val="ListParagraph"/>
              <w:bidi/>
              <w:spacing w:after="240"/>
              <w:ind w:left="0"/>
              <w:contextualSpacing w:val="0"/>
              <w:rPr>
                <w:sz w:val="26"/>
                <w:szCs w:val="26"/>
                <w:rtl/>
                <w:lang w:bidi="ar-EG"/>
              </w:rPr>
            </w:pPr>
            <w:r w:rsidRPr="00B8473E">
              <w:rPr>
                <w:sz w:val="26"/>
                <w:szCs w:val="26"/>
                <w:u w:val="single"/>
                <w:rtl/>
                <w:lang w:bidi="ar-EG"/>
              </w:rPr>
              <w:t>المجال 3</w:t>
            </w:r>
            <w:r w:rsidRPr="00B8473E">
              <w:rPr>
                <w:sz w:val="26"/>
                <w:szCs w:val="26"/>
                <w:rtl/>
                <w:lang w:bidi="ar-EG"/>
              </w:rPr>
              <w:t>:</w:t>
            </w:r>
          </w:p>
        </w:tc>
        <w:tc>
          <w:tcPr>
            <w:tcW w:w="8028" w:type="dxa"/>
          </w:tcPr>
          <w:p w14:paraId="54AB8266" w14:textId="77777777" w:rsidR="00384C77" w:rsidRPr="00B8473E" w:rsidRDefault="00384C77" w:rsidP="00D14244">
            <w:pPr>
              <w:pStyle w:val="Heading2"/>
              <w:widowControl/>
              <w:bidi/>
              <w:ind w:left="252"/>
              <w:rPr>
                <w:sz w:val="26"/>
                <w:szCs w:val="26"/>
              </w:rPr>
            </w:pPr>
            <w:r w:rsidRPr="00B8473E">
              <w:rPr>
                <w:sz w:val="26"/>
                <w:szCs w:val="26"/>
                <w:rtl/>
              </w:rPr>
              <w:t>تقديم بناء القدرات لشركاء الوكالات الثنائية والمنفذة وبلدان المادة 5 من أجل تيسير تعميم المنظور الجنساني والاستخدام الفعال لنقاط البدء الاستراتيجية المحددة لتعزيز المساواة بين الجنسين وتمكين المرأة في جميع المشروعات الممولة من الصندوق المتعدد الأطراف.</w:t>
            </w:r>
          </w:p>
        </w:tc>
      </w:tr>
    </w:tbl>
    <w:p w14:paraId="54AB8268" w14:textId="77777777" w:rsidR="00384C77" w:rsidRPr="00B8473E" w:rsidRDefault="00384C77" w:rsidP="00384C77">
      <w:pPr>
        <w:pStyle w:val="ListParagraph"/>
        <w:bidi/>
        <w:spacing w:after="240"/>
        <w:ind w:left="0"/>
        <w:contextualSpacing w:val="0"/>
        <w:rPr>
          <w:b/>
          <w:bCs/>
          <w:sz w:val="26"/>
          <w:szCs w:val="26"/>
          <w:lang w:bidi="ar-EG"/>
        </w:rPr>
      </w:pPr>
      <w:r w:rsidRPr="00B8473E">
        <w:rPr>
          <w:b/>
          <w:bCs/>
          <w:sz w:val="26"/>
          <w:szCs w:val="26"/>
          <w:rtl/>
          <w:lang w:bidi="ar-EG"/>
        </w:rPr>
        <w:t>تقييم تنفيذ السياسة</w:t>
      </w:r>
    </w:p>
    <w:p w14:paraId="54AB8269" w14:textId="77777777" w:rsidR="00384C77" w:rsidRPr="00B8473E" w:rsidRDefault="00384C77" w:rsidP="00384C77">
      <w:pPr>
        <w:pStyle w:val="ListParagraph"/>
        <w:numPr>
          <w:ilvl w:val="0"/>
          <w:numId w:val="29"/>
        </w:numPr>
        <w:bidi/>
        <w:spacing w:after="240"/>
        <w:ind w:left="0" w:firstLine="0"/>
        <w:contextualSpacing w:val="0"/>
        <w:rPr>
          <w:sz w:val="26"/>
          <w:szCs w:val="26"/>
          <w:lang w:bidi="ar-EG"/>
        </w:rPr>
      </w:pPr>
      <w:r w:rsidRPr="00B8473E">
        <w:rPr>
          <w:sz w:val="26"/>
          <w:szCs w:val="26"/>
          <w:rtl/>
          <w:lang w:bidi="ar-EG"/>
        </w:rPr>
        <w:t>يمكن تقييم هذه السياسة استنادا إلى التقدم المحرز في المجالات الرئيسية والمؤشرات، مثل المعلومات الكمية والأمثلة السردية، حسب الاقتضاء، التي ستقدمها الوكالات الثنائية والمنفذة في تقاريرها المرحلية السنوية.</w:t>
      </w:r>
    </w:p>
    <w:p w14:paraId="54AB826A" w14:textId="77777777" w:rsidR="00384C77" w:rsidRPr="00B8473E" w:rsidRDefault="00384C77" w:rsidP="00384C77">
      <w:pPr>
        <w:pStyle w:val="ListParagraph"/>
        <w:bidi/>
        <w:spacing w:after="240"/>
        <w:ind w:left="0"/>
        <w:contextualSpacing w:val="0"/>
        <w:rPr>
          <w:b/>
          <w:bCs/>
          <w:sz w:val="26"/>
          <w:szCs w:val="26"/>
          <w:lang w:bidi="ar-EG"/>
        </w:rPr>
      </w:pPr>
      <w:r w:rsidRPr="00B8473E">
        <w:rPr>
          <w:b/>
          <w:bCs/>
          <w:sz w:val="26"/>
          <w:szCs w:val="26"/>
          <w:rtl/>
          <w:lang w:bidi="ar-EG"/>
        </w:rPr>
        <w:t>الاستعراض</w:t>
      </w:r>
    </w:p>
    <w:p w14:paraId="2B5EFFDC" w14:textId="77777777" w:rsidR="00A20C18" w:rsidRDefault="00384C77" w:rsidP="001E5975">
      <w:pPr>
        <w:pStyle w:val="StyleHeader4Para4Left0Firstline0"/>
        <w:numPr>
          <w:ilvl w:val="0"/>
          <w:numId w:val="29"/>
        </w:numPr>
        <w:bidi/>
        <w:ind w:hanging="720"/>
        <w:rPr>
          <w:sz w:val="26"/>
          <w:szCs w:val="26"/>
          <w:lang w:bidi="ar-EG"/>
        </w:rPr>
      </w:pPr>
      <w:r w:rsidRPr="00B8473E">
        <w:rPr>
          <w:sz w:val="26"/>
          <w:szCs w:val="26"/>
          <w:rtl/>
          <w:lang w:bidi="ar-EG"/>
        </w:rPr>
        <w:t xml:space="preserve">ينبغي استعراض هذه السياسة </w:t>
      </w:r>
      <w:r w:rsidR="001E5975" w:rsidRPr="00B8473E">
        <w:rPr>
          <w:sz w:val="26"/>
          <w:szCs w:val="26"/>
          <w:rtl/>
          <w:lang w:bidi="ar-EG"/>
        </w:rPr>
        <w:t>وتنقيحها</w:t>
      </w:r>
      <w:r w:rsidRPr="00B8473E">
        <w:rPr>
          <w:sz w:val="26"/>
          <w:szCs w:val="26"/>
          <w:rtl/>
          <w:lang w:bidi="ar-EG"/>
        </w:rPr>
        <w:t xml:space="preserve"> بواسطة </w:t>
      </w:r>
      <w:r w:rsidR="004E6E24" w:rsidRPr="00B8473E">
        <w:rPr>
          <w:sz w:val="26"/>
          <w:szCs w:val="26"/>
          <w:rtl/>
          <w:lang w:bidi="ar-EG"/>
        </w:rPr>
        <w:t>اللجنة التنفيذية، حسب الضرورة</w:t>
      </w:r>
    </w:p>
    <w:p w14:paraId="75BB2FE6" w14:textId="65D15962" w:rsidR="00C86148" w:rsidRDefault="005C016B" w:rsidP="00A20C18">
      <w:pPr>
        <w:pStyle w:val="StyleHeader4Para4Left0Firstline0"/>
        <w:numPr>
          <w:ilvl w:val="0"/>
          <w:numId w:val="0"/>
        </w:numPr>
        <w:bidi/>
        <w:ind w:left="720"/>
        <w:rPr>
          <w:sz w:val="26"/>
          <w:szCs w:val="26"/>
          <w:rtl/>
          <w:lang w:bidi="ar-EG"/>
        </w:rPr>
        <w:sectPr w:rsidR="00C86148" w:rsidSect="005C016B">
          <w:headerReference w:type="even" r:id="rId23"/>
          <w:footnotePr>
            <w:numRestart w:val="eachSect"/>
          </w:footnotePr>
          <w:type w:val="continuous"/>
          <w:pgSz w:w="12240" w:h="15840" w:code="1"/>
          <w:pgMar w:top="850" w:right="1440" w:bottom="1440" w:left="1440" w:header="720" w:footer="706" w:gutter="0"/>
          <w:cols w:space="720"/>
          <w:docGrid w:linePitch="326"/>
        </w:sectPr>
      </w:pPr>
      <w:r>
        <w:rPr>
          <w:sz w:val="26"/>
          <w:szCs w:val="26"/>
          <w:lang w:bidi="ar-EG"/>
        </w:rPr>
        <w:t>.</w:t>
      </w:r>
    </w:p>
    <w:p w14:paraId="54AB826E" w14:textId="77777777" w:rsidR="00717082" w:rsidRPr="009B76B8" w:rsidRDefault="00717082" w:rsidP="00717082">
      <w:pPr>
        <w:pStyle w:val="Heading1"/>
        <w:numPr>
          <w:ilvl w:val="0"/>
          <w:numId w:val="0"/>
        </w:numPr>
        <w:bidi/>
        <w:jc w:val="center"/>
        <w:rPr>
          <w:b/>
          <w:bCs/>
          <w:sz w:val="26"/>
          <w:szCs w:val="26"/>
          <w:rtl/>
          <w:lang w:bidi="ar-SA"/>
        </w:rPr>
      </w:pPr>
      <w:r w:rsidRPr="009B76B8">
        <w:rPr>
          <w:b/>
          <w:bCs/>
          <w:sz w:val="26"/>
          <w:szCs w:val="26"/>
          <w:rtl/>
        </w:rPr>
        <w:lastRenderedPageBreak/>
        <w:t>المرفق الثاني</w:t>
      </w:r>
    </w:p>
    <w:p w14:paraId="54AB826F" w14:textId="77777777" w:rsidR="00717082" w:rsidRPr="009B76B8" w:rsidRDefault="00717082" w:rsidP="00DF05B7">
      <w:pPr>
        <w:bidi/>
        <w:jc w:val="center"/>
        <w:rPr>
          <w:b/>
          <w:bCs/>
          <w:sz w:val="26"/>
          <w:szCs w:val="26"/>
        </w:rPr>
      </w:pPr>
      <w:r w:rsidRPr="009B76B8">
        <w:rPr>
          <w:b/>
          <w:bCs/>
          <w:sz w:val="26"/>
          <w:szCs w:val="26"/>
          <w:rtl/>
        </w:rPr>
        <w:t xml:space="preserve">المتطلبات الإرشادية لتعميم </w:t>
      </w:r>
      <w:r w:rsidR="00DF05B7" w:rsidRPr="009B76B8">
        <w:rPr>
          <w:b/>
          <w:bCs/>
          <w:sz w:val="26"/>
          <w:szCs w:val="26"/>
          <w:rtl/>
        </w:rPr>
        <w:t>مراعاة المنظور الجنساني</w:t>
      </w:r>
    </w:p>
    <w:p w14:paraId="54AB8270" w14:textId="77777777" w:rsidR="00717082" w:rsidRPr="009B76B8" w:rsidRDefault="00DF05B7" w:rsidP="00DF05B7">
      <w:pPr>
        <w:bidi/>
        <w:jc w:val="center"/>
        <w:rPr>
          <w:b/>
          <w:bCs/>
          <w:sz w:val="26"/>
          <w:szCs w:val="26"/>
        </w:rPr>
      </w:pPr>
      <w:r w:rsidRPr="009B76B8">
        <w:rPr>
          <w:b/>
          <w:bCs/>
          <w:sz w:val="26"/>
          <w:szCs w:val="26"/>
          <w:rtl/>
        </w:rPr>
        <w:t>للمشرو</w:t>
      </w:r>
      <w:r w:rsidR="00717082" w:rsidRPr="009B76B8">
        <w:rPr>
          <w:b/>
          <w:bCs/>
          <w:sz w:val="26"/>
          <w:szCs w:val="26"/>
          <w:rtl/>
        </w:rPr>
        <w:t>ع</w:t>
      </w:r>
      <w:r w:rsidRPr="009B76B8">
        <w:rPr>
          <w:b/>
          <w:bCs/>
          <w:sz w:val="26"/>
          <w:szCs w:val="26"/>
          <w:rtl/>
        </w:rPr>
        <w:t>ات</w:t>
      </w:r>
      <w:r w:rsidR="00717082" w:rsidRPr="009B76B8">
        <w:rPr>
          <w:b/>
          <w:bCs/>
          <w:sz w:val="26"/>
          <w:szCs w:val="26"/>
          <w:rtl/>
        </w:rPr>
        <w:t xml:space="preserve"> </w:t>
      </w:r>
      <w:r w:rsidRPr="009B76B8">
        <w:rPr>
          <w:b/>
          <w:bCs/>
          <w:sz w:val="26"/>
          <w:szCs w:val="26"/>
          <w:rtl/>
        </w:rPr>
        <w:t>المدعومة من</w:t>
      </w:r>
      <w:r w:rsidR="00717082" w:rsidRPr="009B76B8">
        <w:rPr>
          <w:b/>
          <w:bCs/>
          <w:sz w:val="26"/>
          <w:szCs w:val="26"/>
          <w:rtl/>
        </w:rPr>
        <w:t xml:space="preserve"> الصندوق</w:t>
      </w:r>
    </w:p>
    <w:p w14:paraId="54AB8271" w14:textId="77777777" w:rsidR="00717082" w:rsidRPr="009B76B8" w:rsidRDefault="00717082" w:rsidP="00717082">
      <w:pPr>
        <w:rPr>
          <w:sz w:val="26"/>
          <w:szCs w:val="26"/>
          <w:rtl/>
        </w:rPr>
      </w:pPr>
    </w:p>
    <w:tbl>
      <w:tblPr>
        <w:tblStyle w:val="TableGrid10"/>
        <w:tblpPr w:leftFromText="180" w:rightFromText="180" w:vertAnchor="text" w:tblpY="1"/>
        <w:tblOverlap w:val="never"/>
        <w:bidiVisual/>
        <w:tblW w:w="9463" w:type="dxa"/>
        <w:tblLook w:val="04A0" w:firstRow="1" w:lastRow="0" w:firstColumn="1" w:lastColumn="0" w:noHBand="0" w:noVBand="1"/>
      </w:tblPr>
      <w:tblGrid>
        <w:gridCol w:w="1714"/>
        <w:gridCol w:w="2626"/>
        <w:gridCol w:w="2505"/>
        <w:gridCol w:w="2618"/>
      </w:tblGrid>
      <w:tr w:rsidR="00717082" w:rsidRPr="009B76B8" w14:paraId="54AB8277" w14:textId="77777777" w:rsidTr="00641696">
        <w:tc>
          <w:tcPr>
            <w:tcW w:w="1714" w:type="dxa"/>
            <w:shd w:val="clear" w:color="auto" w:fill="auto"/>
          </w:tcPr>
          <w:p w14:paraId="54AB8272" w14:textId="77777777" w:rsidR="00717082" w:rsidRPr="009B76B8" w:rsidRDefault="00717082" w:rsidP="00641696">
            <w:pPr>
              <w:bidi/>
              <w:jc w:val="center"/>
              <w:rPr>
                <w:rFonts w:ascii="Times New Roman" w:hAnsi="Times New Roman" w:cs="Times New Roman"/>
                <w:b/>
                <w:bCs/>
                <w:i/>
                <w:sz w:val="22"/>
                <w:szCs w:val="22"/>
              </w:rPr>
            </w:pPr>
            <w:r w:rsidRPr="009B76B8">
              <w:rPr>
                <w:rFonts w:ascii="Times New Roman" w:hAnsi="Times New Roman" w:cs="Times New Roman"/>
                <w:b/>
                <w:bCs/>
                <w:i/>
                <w:sz w:val="22"/>
                <w:szCs w:val="22"/>
                <w:rtl/>
              </w:rPr>
              <w:t>مرحلة دورة المشروع</w:t>
            </w:r>
          </w:p>
        </w:tc>
        <w:tc>
          <w:tcPr>
            <w:tcW w:w="2626" w:type="dxa"/>
            <w:shd w:val="clear" w:color="auto" w:fill="auto"/>
          </w:tcPr>
          <w:p w14:paraId="54AB8273" w14:textId="77777777" w:rsidR="00717082" w:rsidRPr="009B76B8" w:rsidRDefault="00717082" w:rsidP="00641696">
            <w:pPr>
              <w:bidi/>
              <w:jc w:val="center"/>
              <w:rPr>
                <w:rFonts w:ascii="Times New Roman" w:hAnsi="Times New Roman" w:cs="Times New Roman"/>
                <w:b/>
                <w:bCs/>
                <w:i/>
                <w:sz w:val="22"/>
                <w:szCs w:val="22"/>
              </w:rPr>
            </w:pPr>
            <w:r w:rsidRPr="009B76B8">
              <w:rPr>
                <w:rFonts w:ascii="Times New Roman" w:hAnsi="Times New Roman" w:cs="Times New Roman"/>
                <w:b/>
                <w:bCs/>
                <w:i/>
                <w:sz w:val="22"/>
                <w:szCs w:val="22"/>
                <w:rtl/>
              </w:rPr>
              <w:t>متطلبات المشروع</w:t>
            </w:r>
          </w:p>
          <w:p w14:paraId="54AB8274" w14:textId="77777777" w:rsidR="00717082" w:rsidRPr="009B76B8" w:rsidRDefault="00717082" w:rsidP="00641696">
            <w:pPr>
              <w:jc w:val="center"/>
              <w:rPr>
                <w:rFonts w:ascii="Times New Roman" w:hAnsi="Times New Roman" w:cs="Times New Roman"/>
                <w:b/>
                <w:bCs/>
                <w:i/>
                <w:sz w:val="22"/>
                <w:szCs w:val="22"/>
              </w:rPr>
            </w:pPr>
          </w:p>
        </w:tc>
        <w:tc>
          <w:tcPr>
            <w:tcW w:w="2505" w:type="dxa"/>
            <w:shd w:val="clear" w:color="auto" w:fill="auto"/>
          </w:tcPr>
          <w:p w14:paraId="54AB8275" w14:textId="77777777" w:rsidR="00717082" w:rsidRPr="009B76B8" w:rsidRDefault="00717082" w:rsidP="00641696">
            <w:pPr>
              <w:bidi/>
              <w:jc w:val="center"/>
              <w:rPr>
                <w:rFonts w:ascii="Times New Roman" w:hAnsi="Times New Roman" w:cs="Times New Roman"/>
                <w:b/>
                <w:bCs/>
                <w:i/>
                <w:sz w:val="22"/>
                <w:szCs w:val="22"/>
              </w:rPr>
            </w:pPr>
            <w:r w:rsidRPr="009B76B8">
              <w:rPr>
                <w:rFonts w:ascii="Times New Roman" w:hAnsi="Times New Roman" w:cs="Times New Roman"/>
                <w:b/>
                <w:bCs/>
                <w:i/>
                <w:sz w:val="22"/>
                <w:szCs w:val="22"/>
                <w:rtl/>
              </w:rPr>
              <w:t xml:space="preserve">النتائج </w:t>
            </w:r>
            <w:r w:rsidRPr="009B76B8">
              <w:rPr>
                <w:rFonts w:ascii="Times New Roman" w:hAnsi="Times New Roman" w:cs="Times New Roman"/>
                <w:b/>
                <w:bCs/>
                <w:i/>
                <w:sz w:val="22"/>
                <w:szCs w:val="22"/>
              </w:rPr>
              <w:t xml:space="preserve">/ </w:t>
            </w:r>
            <w:r w:rsidRPr="009B76B8">
              <w:rPr>
                <w:rFonts w:ascii="Times New Roman" w:hAnsi="Times New Roman" w:cs="Times New Roman"/>
                <w:b/>
                <w:bCs/>
                <w:i/>
                <w:sz w:val="22"/>
                <w:szCs w:val="22"/>
                <w:rtl/>
              </w:rPr>
              <w:t>المخرجات المقترحة</w:t>
            </w:r>
          </w:p>
        </w:tc>
        <w:tc>
          <w:tcPr>
            <w:tcW w:w="2618" w:type="dxa"/>
            <w:shd w:val="clear" w:color="auto" w:fill="auto"/>
          </w:tcPr>
          <w:p w14:paraId="54AB8276" w14:textId="77777777" w:rsidR="00717082" w:rsidRPr="009B76B8" w:rsidRDefault="00717082" w:rsidP="00641696">
            <w:pPr>
              <w:bidi/>
              <w:jc w:val="center"/>
              <w:rPr>
                <w:rFonts w:ascii="Times New Roman" w:hAnsi="Times New Roman" w:cs="Times New Roman"/>
                <w:b/>
                <w:bCs/>
                <w:i/>
                <w:sz w:val="22"/>
                <w:szCs w:val="22"/>
              </w:rPr>
            </w:pPr>
            <w:r w:rsidRPr="009B76B8">
              <w:rPr>
                <w:rFonts w:ascii="Times New Roman" w:hAnsi="Times New Roman" w:cs="Times New Roman"/>
                <w:b/>
                <w:bCs/>
                <w:i/>
                <w:sz w:val="22"/>
                <w:szCs w:val="22"/>
                <w:rtl/>
              </w:rPr>
              <w:t>المؤشرات المقترحة</w:t>
            </w:r>
          </w:p>
        </w:tc>
      </w:tr>
      <w:tr w:rsidR="00717082" w:rsidRPr="009B76B8" w14:paraId="54AB827F" w14:textId="77777777" w:rsidTr="00641696">
        <w:tc>
          <w:tcPr>
            <w:tcW w:w="1714" w:type="dxa"/>
            <w:vMerge w:val="restart"/>
          </w:tcPr>
          <w:p w14:paraId="54AB8278" w14:textId="77777777" w:rsidR="00717082" w:rsidRPr="009B76B8" w:rsidRDefault="00717082" w:rsidP="00641696">
            <w:pPr>
              <w:bidi/>
              <w:jc w:val="center"/>
              <w:rPr>
                <w:rFonts w:ascii="Times New Roman" w:hAnsi="Times New Roman" w:cs="Times New Roman"/>
                <w:b/>
                <w:bCs/>
                <w:i/>
                <w:sz w:val="22"/>
                <w:szCs w:val="22"/>
              </w:rPr>
            </w:pPr>
            <w:r w:rsidRPr="009B76B8">
              <w:rPr>
                <w:rFonts w:ascii="Times New Roman" w:hAnsi="Times New Roman" w:cs="Times New Roman"/>
                <w:b/>
                <w:bCs/>
                <w:i/>
                <w:sz w:val="22"/>
                <w:szCs w:val="22"/>
                <w:rtl/>
              </w:rPr>
              <w:t>إعداد المشروع</w:t>
            </w:r>
          </w:p>
        </w:tc>
        <w:tc>
          <w:tcPr>
            <w:tcW w:w="2626" w:type="dxa"/>
          </w:tcPr>
          <w:p w14:paraId="54AB8279" w14:textId="77777777" w:rsidR="00717082" w:rsidRPr="009B76B8" w:rsidRDefault="00717082" w:rsidP="00641696">
            <w:pPr>
              <w:bidi/>
              <w:rPr>
                <w:rFonts w:ascii="Times New Roman" w:hAnsi="Times New Roman" w:cs="Times New Roman"/>
                <w:iCs/>
                <w:sz w:val="22"/>
                <w:szCs w:val="22"/>
              </w:rPr>
            </w:pPr>
            <w:r w:rsidRPr="009B76B8">
              <w:rPr>
                <w:rFonts w:ascii="Times New Roman" w:hAnsi="Times New Roman" w:cs="Times New Roman"/>
                <w:i/>
                <w:sz w:val="22"/>
                <w:szCs w:val="22"/>
                <w:rtl/>
              </w:rPr>
              <w:t xml:space="preserve">تتم استشارة أصحاب المصلحة ذوي الخبرة </w:t>
            </w:r>
            <w:r w:rsidR="00AC6364" w:rsidRPr="009B76B8">
              <w:rPr>
                <w:rFonts w:ascii="Times New Roman" w:hAnsi="Times New Roman" w:cs="Times New Roman"/>
                <w:i/>
                <w:sz w:val="22"/>
                <w:szCs w:val="22"/>
                <w:rtl/>
              </w:rPr>
              <w:t>الجنسانية كجزء من مشاورات أصحاب المصلحة (مثل</w:t>
            </w:r>
            <w:r w:rsidRPr="009B76B8">
              <w:rPr>
                <w:rFonts w:ascii="Times New Roman" w:hAnsi="Times New Roman" w:cs="Times New Roman"/>
                <w:i/>
                <w:sz w:val="22"/>
                <w:szCs w:val="22"/>
                <w:rtl/>
              </w:rPr>
              <w:t xml:space="preserve">، المنظمات غير الحكومية </w:t>
            </w:r>
            <w:r w:rsidR="00AC6364" w:rsidRPr="009B76B8">
              <w:rPr>
                <w:rFonts w:ascii="Times New Roman" w:hAnsi="Times New Roman" w:cs="Times New Roman"/>
                <w:i/>
                <w:sz w:val="22"/>
                <w:szCs w:val="22"/>
                <w:rtl/>
              </w:rPr>
              <w:t>المعنية بالمساواة بين الجنسين</w:t>
            </w:r>
            <w:r w:rsidRPr="009B76B8">
              <w:rPr>
                <w:rFonts w:ascii="Times New Roman" w:hAnsi="Times New Roman" w:cs="Times New Roman"/>
                <w:i/>
                <w:sz w:val="22"/>
                <w:szCs w:val="22"/>
                <w:rtl/>
              </w:rPr>
              <w:t xml:space="preserve">، </w:t>
            </w:r>
            <w:r w:rsidR="00AC6364" w:rsidRPr="009B76B8">
              <w:rPr>
                <w:rFonts w:ascii="Times New Roman" w:hAnsi="Times New Roman" w:cs="Times New Roman"/>
                <w:i/>
                <w:sz w:val="22"/>
                <w:szCs w:val="22"/>
                <w:rtl/>
              </w:rPr>
              <w:t>ونقاط الاتصال المعنية بالمساواة بين الجنسين</w:t>
            </w:r>
            <w:r w:rsidRPr="009B76B8">
              <w:rPr>
                <w:rFonts w:ascii="Times New Roman" w:hAnsi="Times New Roman" w:cs="Times New Roman"/>
                <w:i/>
                <w:sz w:val="22"/>
                <w:szCs w:val="22"/>
                <w:rtl/>
              </w:rPr>
              <w:t xml:space="preserve"> </w:t>
            </w:r>
            <w:r w:rsidR="00AC6364" w:rsidRPr="009B76B8">
              <w:rPr>
                <w:rFonts w:ascii="Times New Roman" w:hAnsi="Times New Roman" w:cs="Times New Roman"/>
                <w:i/>
                <w:sz w:val="22"/>
                <w:szCs w:val="22"/>
                <w:rtl/>
              </w:rPr>
              <w:t>داخل الوزارات</w:t>
            </w:r>
            <w:r w:rsidRPr="009B76B8">
              <w:rPr>
                <w:rFonts w:ascii="Times New Roman" w:hAnsi="Times New Roman" w:cs="Times New Roman"/>
                <w:i/>
                <w:sz w:val="22"/>
                <w:szCs w:val="22"/>
                <w:rtl/>
              </w:rPr>
              <w:t xml:space="preserve">، والوزارات </w:t>
            </w:r>
            <w:r w:rsidRPr="009B76B8">
              <w:rPr>
                <w:rFonts w:ascii="Times New Roman" w:hAnsi="Times New Roman" w:cs="Times New Roman"/>
                <w:i/>
                <w:sz w:val="22"/>
                <w:szCs w:val="22"/>
              </w:rPr>
              <w:t xml:space="preserve">/ </w:t>
            </w:r>
            <w:r w:rsidR="00AC6364" w:rsidRPr="009B76B8">
              <w:rPr>
                <w:rFonts w:ascii="Times New Roman" w:hAnsi="Times New Roman" w:cs="Times New Roman"/>
                <w:i/>
                <w:sz w:val="22"/>
                <w:szCs w:val="22"/>
                <w:rtl/>
              </w:rPr>
              <w:t xml:space="preserve"> </w:t>
            </w:r>
            <w:r w:rsidRPr="009B76B8">
              <w:rPr>
                <w:rFonts w:ascii="Times New Roman" w:hAnsi="Times New Roman" w:cs="Times New Roman"/>
                <w:i/>
                <w:sz w:val="22"/>
                <w:szCs w:val="22"/>
                <w:rtl/>
              </w:rPr>
              <w:t xml:space="preserve">الإدارات </w:t>
            </w:r>
            <w:r w:rsidR="00AC6364" w:rsidRPr="009B76B8">
              <w:rPr>
                <w:rFonts w:ascii="Times New Roman" w:hAnsi="Times New Roman" w:cs="Times New Roman"/>
                <w:i/>
                <w:sz w:val="22"/>
                <w:szCs w:val="22"/>
                <w:rtl/>
              </w:rPr>
              <w:t>المعنية</w:t>
            </w:r>
            <w:r w:rsidRPr="009B76B8">
              <w:rPr>
                <w:rFonts w:ascii="Times New Roman" w:hAnsi="Times New Roman" w:cs="Times New Roman"/>
                <w:i/>
                <w:sz w:val="22"/>
                <w:szCs w:val="22"/>
                <w:rtl/>
              </w:rPr>
              <w:t xml:space="preserve"> </w:t>
            </w:r>
            <w:r w:rsidR="00AC6364" w:rsidRPr="009B76B8">
              <w:rPr>
                <w:rFonts w:ascii="Times New Roman" w:hAnsi="Times New Roman" w:cs="Times New Roman"/>
                <w:i/>
                <w:sz w:val="22"/>
                <w:szCs w:val="22"/>
                <w:rtl/>
              </w:rPr>
              <w:t>بالمساواة بين الجنسين)</w:t>
            </w:r>
          </w:p>
        </w:tc>
        <w:tc>
          <w:tcPr>
            <w:tcW w:w="2505" w:type="dxa"/>
          </w:tcPr>
          <w:p w14:paraId="54AB827A" w14:textId="77777777" w:rsidR="00717082" w:rsidRPr="009B76B8" w:rsidRDefault="00C72492" w:rsidP="00641696">
            <w:pPr>
              <w:tabs>
                <w:tab w:val="left" w:pos="252"/>
              </w:tabs>
              <w:bidi/>
              <w:spacing w:line="276" w:lineRule="auto"/>
              <w:ind w:left="40"/>
              <w:contextualSpacing/>
              <w:rPr>
                <w:rFonts w:ascii="Times New Roman" w:hAnsi="Times New Roman" w:cs="Times New Roman"/>
                <w:iCs/>
                <w:sz w:val="22"/>
                <w:szCs w:val="22"/>
              </w:rPr>
            </w:pPr>
            <w:r w:rsidRPr="009B76B8">
              <w:rPr>
                <w:rFonts w:ascii="Times New Roman" w:hAnsi="Times New Roman" w:cs="Times New Roman"/>
                <w:color w:val="000000"/>
                <w:sz w:val="22"/>
                <w:szCs w:val="22"/>
                <w:rtl/>
              </w:rPr>
              <w:t>تم إنشاء</w:t>
            </w:r>
            <w:r w:rsidR="00717082" w:rsidRPr="009B76B8">
              <w:rPr>
                <w:rFonts w:ascii="Times New Roman" w:hAnsi="Times New Roman" w:cs="Times New Roman"/>
                <w:color w:val="000000"/>
                <w:sz w:val="22"/>
                <w:szCs w:val="22"/>
                <w:rtl/>
              </w:rPr>
              <w:t xml:space="preserve"> تعاون نشط مع الكيانات / الأفراد ذوي الخبرة </w:t>
            </w:r>
            <w:r w:rsidRPr="009B76B8">
              <w:rPr>
                <w:rFonts w:ascii="Times New Roman" w:hAnsi="Times New Roman" w:cs="Times New Roman"/>
                <w:i/>
                <w:sz w:val="22"/>
                <w:szCs w:val="22"/>
                <w:rtl/>
              </w:rPr>
              <w:t>في المساواة بين الجنسين</w:t>
            </w:r>
            <w:r w:rsidRPr="009B76B8">
              <w:rPr>
                <w:rFonts w:ascii="Times New Roman" w:hAnsi="Times New Roman" w:cs="Times New Roman"/>
                <w:color w:val="000000"/>
                <w:sz w:val="22"/>
                <w:szCs w:val="22"/>
                <w:rtl/>
              </w:rPr>
              <w:t xml:space="preserve"> المخصصة لكل قطاع </w:t>
            </w:r>
            <w:r w:rsidR="00717082" w:rsidRPr="009B76B8">
              <w:rPr>
                <w:rFonts w:ascii="Times New Roman" w:hAnsi="Times New Roman" w:cs="Times New Roman"/>
                <w:color w:val="000000"/>
                <w:sz w:val="22"/>
                <w:szCs w:val="22"/>
                <w:rtl/>
              </w:rPr>
              <w:t>(</w:t>
            </w:r>
            <w:r w:rsidRPr="009B76B8">
              <w:rPr>
                <w:rFonts w:ascii="Times New Roman" w:hAnsi="Times New Roman" w:cs="Times New Roman"/>
                <w:color w:val="000000"/>
                <w:sz w:val="22"/>
                <w:szCs w:val="22"/>
                <w:rtl/>
              </w:rPr>
              <w:t>مثل</w:t>
            </w:r>
            <w:r w:rsidR="00717082" w:rsidRPr="009B76B8">
              <w:rPr>
                <w:rFonts w:ascii="Times New Roman" w:hAnsi="Times New Roman" w:cs="Times New Roman"/>
                <w:color w:val="000000"/>
                <w:sz w:val="22"/>
                <w:szCs w:val="22"/>
                <w:rtl/>
              </w:rPr>
              <w:t xml:space="preserve">، </w:t>
            </w:r>
            <w:r w:rsidRPr="009B76B8">
              <w:rPr>
                <w:rFonts w:ascii="Times New Roman" w:hAnsi="Times New Roman" w:cs="Times New Roman"/>
                <w:i/>
                <w:sz w:val="22"/>
                <w:szCs w:val="22"/>
                <w:rtl/>
              </w:rPr>
              <w:t>نقاط الاتصال المعنية بالمساواة بين الجنسين داخل الوزارات،</w:t>
            </w:r>
            <w:r w:rsidR="003336ED" w:rsidRPr="009B76B8">
              <w:rPr>
                <w:rFonts w:ascii="Times New Roman" w:hAnsi="Times New Roman" w:cs="Times New Roman"/>
                <w:i/>
                <w:sz w:val="22"/>
                <w:szCs w:val="22"/>
                <w:rtl/>
              </w:rPr>
              <w:t xml:space="preserve"> المنظمات غير الحكومية المعنية بالمساواة بين الجنسين،</w:t>
            </w:r>
            <w:r w:rsidRPr="009B76B8">
              <w:rPr>
                <w:rFonts w:ascii="Times New Roman" w:hAnsi="Times New Roman" w:cs="Times New Roman"/>
                <w:i/>
                <w:sz w:val="22"/>
                <w:szCs w:val="22"/>
                <w:rtl/>
              </w:rPr>
              <w:t xml:space="preserve"> </w:t>
            </w:r>
            <w:r w:rsidR="003336ED" w:rsidRPr="009B76B8">
              <w:rPr>
                <w:rFonts w:ascii="Times New Roman" w:hAnsi="Times New Roman" w:cs="Times New Roman"/>
                <w:i/>
                <w:sz w:val="22"/>
                <w:szCs w:val="22"/>
                <w:rtl/>
              </w:rPr>
              <w:t>والاستشاريين المختصين في المساواة بين الجنسين</w:t>
            </w:r>
            <w:r w:rsidRPr="009B76B8">
              <w:rPr>
                <w:rFonts w:ascii="Times New Roman" w:hAnsi="Times New Roman" w:cs="Times New Roman"/>
                <w:i/>
                <w:sz w:val="22"/>
                <w:szCs w:val="22"/>
                <w:rtl/>
              </w:rPr>
              <w:t>)</w:t>
            </w:r>
          </w:p>
        </w:tc>
        <w:tc>
          <w:tcPr>
            <w:tcW w:w="2618" w:type="dxa"/>
          </w:tcPr>
          <w:p w14:paraId="54AB827B" w14:textId="77777777" w:rsidR="00717082" w:rsidRPr="009B76B8" w:rsidRDefault="00717082" w:rsidP="00641696">
            <w:pPr>
              <w:numPr>
                <w:ilvl w:val="0"/>
                <w:numId w:val="30"/>
              </w:numPr>
              <w:tabs>
                <w:tab w:val="left" w:pos="252"/>
              </w:tabs>
              <w:bidi/>
              <w:spacing w:line="276" w:lineRule="auto"/>
              <w:ind w:left="40" w:hanging="40"/>
              <w:contextualSpacing/>
              <w:jc w:val="left"/>
              <w:rPr>
                <w:rFonts w:ascii="Times New Roman" w:hAnsi="Times New Roman" w:cs="Times New Roman"/>
                <w:color w:val="000000"/>
                <w:sz w:val="22"/>
                <w:szCs w:val="22"/>
                <w:rtl/>
              </w:rPr>
            </w:pPr>
            <w:r w:rsidRPr="009B76B8">
              <w:rPr>
                <w:rFonts w:ascii="Times New Roman" w:hAnsi="Times New Roman" w:cs="Times New Roman"/>
                <w:color w:val="000000"/>
                <w:sz w:val="22"/>
                <w:szCs w:val="22"/>
                <w:rtl/>
              </w:rPr>
              <w:t xml:space="preserve">تمت استشارة عدد من أصحاب المصلحة ذوي الخبرة في </w:t>
            </w:r>
            <w:r w:rsidR="003336ED" w:rsidRPr="009B76B8">
              <w:rPr>
                <w:rFonts w:ascii="Times New Roman" w:hAnsi="Times New Roman" w:cs="Times New Roman"/>
                <w:i/>
                <w:sz w:val="22"/>
                <w:szCs w:val="22"/>
                <w:rtl/>
              </w:rPr>
              <w:t>المساواة بين الجنسين</w:t>
            </w:r>
            <w:r w:rsidR="003336ED" w:rsidRPr="009B76B8">
              <w:rPr>
                <w:rFonts w:ascii="Times New Roman" w:hAnsi="Times New Roman" w:cs="Times New Roman"/>
                <w:color w:val="000000"/>
                <w:sz w:val="22"/>
                <w:szCs w:val="22"/>
                <w:rtl/>
              </w:rPr>
              <w:t xml:space="preserve"> </w:t>
            </w:r>
            <w:r w:rsidRPr="009B76B8">
              <w:rPr>
                <w:rFonts w:ascii="Times New Roman" w:hAnsi="Times New Roman" w:cs="Times New Roman"/>
                <w:color w:val="000000"/>
                <w:sz w:val="22"/>
                <w:szCs w:val="22"/>
                <w:rtl/>
              </w:rPr>
              <w:t>أثناء مرحلة الإعداد.</w:t>
            </w:r>
          </w:p>
          <w:p w14:paraId="54AB827C" w14:textId="77777777" w:rsidR="00717082" w:rsidRPr="009B76B8" w:rsidRDefault="00717082" w:rsidP="00641696">
            <w:pPr>
              <w:numPr>
                <w:ilvl w:val="0"/>
                <w:numId w:val="30"/>
              </w:numPr>
              <w:tabs>
                <w:tab w:val="left" w:pos="252"/>
              </w:tabs>
              <w:bidi/>
              <w:spacing w:line="276" w:lineRule="auto"/>
              <w:ind w:left="40" w:hanging="40"/>
              <w:contextualSpacing/>
              <w:jc w:val="left"/>
              <w:rPr>
                <w:rFonts w:ascii="Times New Roman" w:hAnsi="Times New Roman" w:cs="Times New Roman"/>
                <w:color w:val="000000"/>
                <w:sz w:val="22"/>
                <w:szCs w:val="22"/>
                <w:rtl/>
              </w:rPr>
            </w:pPr>
            <w:r w:rsidRPr="009B76B8">
              <w:rPr>
                <w:rFonts w:ascii="Times New Roman" w:hAnsi="Times New Roman" w:cs="Times New Roman"/>
                <w:color w:val="000000"/>
                <w:sz w:val="22"/>
                <w:szCs w:val="22"/>
                <w:rtl/>
              </w:rPr>
              <w:t xml:space="preserve">عدد أصحاب المصلحة </w:t>
            </w:r>
            <w:r w:rsidR="003336ED" w:rsidRPr="009B76B8">
              <w:rPr>
                <w:rFonts w:ascii="Times New Roman" w:hAnsi="Times New Roman" w:cs="Times New Roman"/>
                <w:color w:val="000000"/>
                <w:sz w:val="22"/>
                <w:szCs w:val="22"/>
                <w:rtl/>
              </w:rPr>
              <w:t xml:space="preserve">ذوي الخبرة في </w:t>
            </w:r>
            <w:r w:rsidR="003336ED" w:rsidRPr="009B76B8">
              <w:rPr>
                <w:rFonts w:ascii="Times New Roman" w:hAnsi="Times New Roman" w:cs="Times New Roman"/>
                <w:i/>
                <w:sz w:val="22"/>
                <w:szCs w:val="22"/>
                <w:rtl/>
              </w:rPr>
              <w:t>المساواة بين الجنسين</w:t>
            </w:r>
            <w:r w:rsidR="003336ED" w:rsidRPr="009B76B8">
              <w:rPr>
                <w:rFonts w:ascii="Times New Roman" w:hAnsi="Times New Roman" w:cs="Times New Roman"/>
                <w:color w:val="000000"/>
                <w:sz w:val="22"/>
                <w:szCs w:val="22"/>
                <w:rtl/>
              </w:rPr>
              <w:t xml:space="preserve"> الذين </w:t>
            </w:r>
            <w:r w:rsidRPr="009B76B8">
              <w:rPr>
                <w:rFonts w:ascii="Times New Roman" w:hAnsi="Times New Roman" w:cs="Times New Roman"/>
                <w:color w:val="000000"/>
                <w:sz w:val="22"/>
                <w:szCs w:val="22"/>
                <w:rtl/>
              </w:rPr>
              <w:t>يساهمون بنشاط في إعداد المشروع (و / أو مراحل أخرى من الدورة)</w:t>
            </w:r>
          </w:p>
          <w:p w14:paraId="54AB827D" w14:textId="77777777" w:rsidR="00717082" w:rsidRPr="009B76B8" w:rsidRDefault="00717082" w:rsidP="00641696">
            <w:pPr>
              <w:jc w:val="left"/>
              <w:rPr>
                <w:rFonts w:ascii="Times New Roman" w:hAnsi="Times New Roman" w:cs="Times New Roman"/>
                <w:iCs/>
                <w:sz w:val="22"/>
                <w:szCs w:val="22"/>
              </w:rPr>
            </w:pPr>
          </w:p>
          <w:p w14:paraId="54AB827E" w14:textId="77777777" w:rsidR="00717082" w:rsidRPr="009B76B8" w:rsidRDefault="00717082" w:rsidP="00641696">
            <w:pPr>
              <w:jc w:val="left"/>
              <w:rPr>
                <w:rFonts w:ascii="Times New Roman" w:hAnsi="Times New Roman" w:cs="Times New Roman"/>
                <w:iCs/>
                <w:sz w:val="22"/>
                <w:szCs w:val="22"/>
              </w:rPr>
            </w:pPr>
          </w:p>
        </w:tc>
      </w:tr>
      <w:tr w:rsidR="00717082" w:rsidRPr="009B76B8" w14:paraId="54AB8285" w14:textId="77777777" w:rsidTr="00641696">
        <w:tc>
          <w:tcPr>
            <w:tcW w:w="1714" w:type="dxa"/>
            <w:vMerge/>
          </w:tcPr>
          <w:p w14:paraId="54AB8280" w14:textId="77777777" w:rsidR="00717082" w:rsidRPr="009B76B8" w:rsidRDefault="00717082" w:rsidP="00641696">
            <w:pPr>
              <w:jc w:val="center"/>
              <w:rPr>
                <w:rFonts w:ascii="Times New Roman" w:hAnsi="Times New Roman" w:cs="Times New Roman"/>
                <w:b/>
                <w:bCs/>
                <w:iCs/>
                <w:sz w:val="22"/>
                <w:szCs w:val="22"/>
              </w:rPr>
            </w:pPr>
          </w:p>
        </w:tc>
        <w:tc>
          <w:tcPr>
            <w:tcW w:w="2626" w:type="dxa"/>
          </w:tcPr>
          <w:p w14:paraId="54AB8281" w14:textId="77777777" w:rsidR="00717082" w:rsidRPr="009B76B8" w:rsidRDefault="00717082" w:rsidP="00641696">
            <w:pPr>
              <w:bidi/>
              <w:jc w:val="left"/>
              <w:rPr>
                <w:rFonts w:ascii="Times New Roman" w:hAnsi="Times New Roman" w:cs="Times New Roman"/>
                <w:i/>
                <w:sz w:val="22"/>
                <w:szCs w:val="22"/>
              </w:rPr>
            </w:pPr>
            <w:r w:rsidRPr="009B76B8">
              <w:rPr>
                <w:rFonts w:ascii="Times New Roman" w:hAnsi="Times New Roman" w:cs="Times New Roman"/>
                <w:i/>
                <w:sz w:val="22"/>
                <w:szCs w:val="22"/>
                <w:rtl/>
              </w:rPr>
              <w:t xml:space="preserve">جمع وعرض البيانات المصنفة حسب الجنس </w:t>
            </w:r>
            <w:r w:rsidR="004F53AC" w:rsidRPr="009B76B8">
              <w:rPr>
                <w:rFonts w:ascii="Times New Roman" w:hAnsi="Times New Roman" w:cs="Times New Roman"/>
                <w:color w:val="000000"/>
                <w:sz w:val="22"/>
                <w:szCs w:val="22"/>
                <w:rtl/>
              </w:rPr>
              <w:t>حيثما ينطبق ذلك</w:t>
            </w:r>
          </w:p>
        </w:tc>
        <w:tc>
          <w:tcPr>
            <w:tcW w:w="2505" w:type="dxa"/>
            <w:vMerge w:val="restart"/>
          </w:tcPr>
          <w:p w14:paraId="54AB8282" w14:textId="77777777" w:rsidR="00717082" w:rsidRPr="009B76B8" w:rsidRDefault="004F53AC" w:rsidP="00641696">
            <w:pPr>
              <w:bidi/>
              <w:jc w:val="left"/>
              <w:rPr>
                <w:rFonts w:ascii="Times New Roman" w:hAnsi="Times New Roman" w:cs="Times New Roman"/>
                <w:iCs/>
                <w:sz w:val="22"/>
                <w:szCs w:val="22"/>
              </w:rPr>
            </w:pPr>
            <w:r w:rsidRPr="009B76B8">
              <w:rPr>
                <w:rFonts w:ascii="Times New Roman" w:hAnsi="Times New Roman" w:cs="Times New Roman"/>
                <w:i/>
                <w:sz w:val="22"/>
                <w:szCs w:val="22"/>
                <w:rtl/>
              </w:rPr>
              <w:t>يراعي</w:t>
            </w:r>
            <w:r w:rsidR="00717082" w:rsidRPr="009B76B8">
              <w:rPr>
                <w:rFonts w:ascii="Times New Roman" w:hAnsi="Times New Roman" w:cs="Times New Roman"/>
                <w:i/>
                <w:sz w:val="22"/>
                <w:szCs w:val="22"/>
                <w:rtl/>
              </w:rPr>
              <w:t xml:space="preserve"> </w:t>
            </w:r>
            <w:r w:rsidRPr="009B76B8">
              <w:rPr>
                <w:rFonts w:ascii="Times New Roman" w:hAnsi="Times New Roman" w:cs="Times New Roman"/>
                <w:i/>
                <w:sz w:val="22"/>
                <w:szCs w:val="22"/>
                <w:rtl/>
              </w:rPr>
              <w:t>نموذج صياغة</w:t>
            </w:r>
            <w:r w:rsidR="00717082" w:rsidRPr="009B76B8">
              <w:rPr>
                <w:rFonts w:ascii="Times New Roman" w:hAnsi="Times New Roman" w:cs="Times New Roman"/>
                <w:i/>
                <w:sz w:val="22"/>
                <w:szCs w:val="22"/>
                <w:rtl/>
              </w:rPr>
              <w:t xml:space="preserve"> المشروع </w:t>
            </w:r>
            <w:r w:rsidRPr="009B76B8">
              <w:rPr>
                <w:rFonts w:ascii="Times New Roman" w:hAnsi="Times New Roman" w:cs="Times New Roman"/>
                <w:i/>
                <w:sz w:val="22"/>
                <w:szCs w:val="22"/>
                <w:rtl/>
              </w:rPr>
              <w:t>المساواة بين الجنسين (</w:t>
            </w:r>
            <w:r w:rsidR="00717082" w:rsidRPr="009B76B8">
              <w:rPr>
                <w:rFonts w:ascii="Times New Roman" w:hAnsi="Times New Roman" w:cs="Times New Roman"/>
                <w:i/>
                <w:sz w:val="22"/>
                <w:szCs w:val="22"/>
                <w:rtl/>
              </w:rPr>
              <w:t>أو</w:t>
            </w:r>
            <w:r w:rsidRPr="009B76B8">
              <w:rPr>
                <w:rFonts w:ascii="Times New Roman" w:hAnsi="Times New Roman" w:cs="Times New Roman"/>
                <w:i/>
                <w:sz w:val="22"/>
                <w:szCs w:val="22"/>
                <w:rtl/>
              </w:rPr>
              <w:t>:</w:t>
            </w:r>
            <w:r w:rsidR="00717082" w:rsidRPr="009B76B8">
              <w:rPr>
                <w:rFonts w:ascii="Times New Roman" w:hAnsi="Times New Roman" w:cs="Times New Roman"/>
                <w:i/>
                <w:sz w:val="22"/>
                <w:szCs w:val="22"/>
              </w:rPr>
              <w:t xml:space="preserve"> </w:t>
            </w:r>
            <w:r w:rsidR="00717082" w:rsidRPr="009B76B8">
              <w:rPr>
                <w:rFonts w:ascii="Times New Roman" w:hAnsi="Times New Roman" w:cs="Times New Roman"/>
                <w:i/>
                <w:sz w:val="22"/>
                <w:szCs w:val="22"/>
                <w:rtl/>
              </w:rPr>
              <w:t xml:space="preserve">يتم تعميم </w:t>
            </w:r>
            <w:r w:rsidRPr="009B76B8">
              <w:rPr>
                <w:rFonts w:ascii="Times New Roman" w:hAnsi="Times New Roman" w:cs="Times New Roman"/>
                <w:i/>
                <w:sz w:val="22"/>
                <w:szCs w:val="22"/>
                <w:rtl/>
              </w:rPr>
              <w:t>المنظور الجنساني</w:t>
            </w:r>
            <w:r w:rsidR="00717082" w:rsidRPr="009B76B8">
              <w:rPr>
                <w:rFonts w:ascii="Times New Roman" w:hAnsi="Times New Roman" w:cs="Times New Roman"/>
                <w:i/>
                <w:sz w:val="22"/>
                <w:szCs w:val="22"/>
                <w:rtl/>
              </w:rPr>
              <w:t xml:space="preserve"> بشكل كافٍ في </w:t>
            </w:r>
            <w:r w:rsidRPr="009B76B8">
              <w:rPr>
                <w:rFonts w:ascii="Times New Roman" w:hAnsi="Times New Roman" w:cs="Times New Roman"/>
                <w:i/>
                <w:sz w:val="22"/>
                <w:szCs w:val="22"/>
                <w:rtl/>
              </w:rPr>
              <w:t xml:space="preserve">نموذج صياغة </w:t>
            </w:r>
            <w:r w:rsidR="00717082" w:rsidRPr="009B76B8">
              <w:rPr>
                <w:rFonts w:ascii="Times New Roman" w:hAnsi="Times New Roman" w:cs="Times New Roman"/>
                <w:i/>
                <w:sz w:val="22"/>
                <w:szCs w:val="22"/>
                <w:rtl/>
              </w:rPr>
              <w:t>المشروع</w:t>
            </w:r>
            <w:r w:rsidRPr="009B76B8">
              <w:rPr>
                <w:rFonts w:ascii="Times New Roman" w:hAnsi="Times New Roman" w:cs="Times New Roman"/>
                <w:iCs/>
                <w:sz w:val="22"/>
                <w:szCs w:val="22"/>
                <w:rtl/>
              </w:rPr>
              <w:t>)</w:t>
            </w:r>
          </w:p>
        </w:tc>
        <w:tc>
          <w:tcPr>
            <w:tcW w:w="2618" w:type="dxa"/>
          </w:tcPr>
          <w:p w14:paraId="54AB8283" w14:textId="77777777" w:rsidR="00717082" w:rsidRPr="009B76B8" w:rsidRDefault="004F53AC" w:rsidP="00641696">
            <w:pPr>
              <w:numPr>
                <w:ilvl w:val="0"/>
                <w:numId w:val="30"/>
              </w:numPr>
              <w:tabs>
                <w:tab w:val="left" w:pos="252"/>
              </w:tabs>
              <w:bidi/>
              <w:spacing w:line="276" w:lineRule="auto"/>
              <w:ind w:left="40" w:hanging="40"/>
              <w:contextualSpacing/>
              <w:jc w:val="left"/>
              <w:rPr>
                <w:rFonts w:ascii="Times New Roman" w:hAnsi="Times New Roman" w:cs="Times New Roman"/>
                <w:color w:val="000000"/>
                <w:sz w:val="22"/>
                <w:szCs w:val="22"/>
                <w:rtl/>
              </w:rPr>
            </w:pPr>
            <w:r w:rsidRPr="009B76B8">
              <w:rPr>
                <w:rFonts w:ascii="Times New Roman" w:hAnsi="Times New Roman" w:cs="Times New Roman"/>
                <w:color w:val="000000"/>
                <w:sz w:val="22"/>
                <w:szCs w:val="22"/>
                <w:rtl/>
              </w:rPr>
              <w:t>حيثما ينطبق ذلك</w:t>
            </w:r>
            <w:r w:rsidR="00717082" w:rsidRPr="009B76B8">
              <w:rPr>
                <w:rFonts w:ascii="Times New Roman" w:hAnsi="Times New Roman" w:cs="Times New Roman"/>
                <w:color w:val="000000"/>
                <w:sz w:val="22"/>
                <w:szCs w:val="22"/>
                <w:rtl/>
              </w:rPr>
              <w:t xml:space="preserve">، </w:t>
            </w:r>
            <w:r w:rsidRPr="009B76B8">
              <w:rPr>
                <w:rFonts w:ascii="Times New Roman" w:hAnsi="Times New Roman" w:cs="Times New Roman"/>
                <w:color w:val="000000"/>
                <w:sz w:val="22"/>
                <w:szCs w:val="22"/>
                <w:rtl/>
              </w:rPr>
              <w:t>تقدم</w:t>
            </w:r>
            <w:r w:rsidR="00717082" w:rsidRPr="009B76B8">
              <w:rPr>
                <w:rFonts w:ascii="Times New Roman" w:hAnsi="Times New Roman" w:cs="Times New Roman"/>
                <w:color w:val="000000"/>
                <w:sz w:val="22"/>
                <w:szCs w:val="22"/>
                <w:rtl/>
              </w:rPr>
              <w:t xml:space="preserve"> البيانات في </w:t>
            </w:r>
            <w:r w:rsidRPr="009B76B8">
              <w:rPr>
                <w:rFonts w:ascii="Times New Roman" w:hAnsi="Times New Roman" w:cs="Times New Roman"/>
                <w:color w:val="000000"/>
                <w:sz w:val="22"/>
                <w:szCs w:val="22"/>
                <w:rtl/>
              </w:rPr>
              <w:t>شكل</w:t>
            </w:r>
            <w:r w:rsidR="00717082" w:rsidRPr="009B76B8">
              <w:rPr>
                <w:rFonts w:ascii="Times New Roman" w:hAnsi="Times New Roman" w:cs="Times New Roman"/>
                <w:color w:val="000000"/>
                <w:sz w:val="22"/>
                <w:szCs w:val="22"/>
                <w:rtl/>
              </w:rPr>
              <w:t xml:space="preserve"> </w:t>
            </w:r>
            <w:r w:rsidRPr="009B76B8">
              <w:rPr>
                <w:rFonts w:ascii="Times New Roman" w:hAnsi="Times New Roman" w:cs="Times New Roman"/>
                <w:color w:val="000000"/>
                <w:sz w:val="22"/>
                <w:szCs w:val="22"/>
                <w:rtl/>
              </w:rPr>
              <w:t>مصنف</w:t>
            </w:r>
            <w:r w:rsidR="00717082" w:rsidRPr="009B76B8">
              <w:rPr>
                <w:rFonts w:ascii="Times New Roman" w:hAnsi="Times New Roman" w:cs="Times New Roman"/>
                <w:color w:val="000000"/>
                <w:sz w:val="22"/>
                <w:szCs w:val="22"/>
                <w:rtl/>
              </w:rPr>
              <w:t xml:space="preserve"> حسب الجنس (نعم / لا)</w:t>
            </w:r>
          </w:p>
          <w:p w14:paraId="54AB8284" w14:textId="77777777" w:rsidR="00717082" w:rsidRPr="009B76B8" w:rsidRDefault="00717082" w:rsidP="00641696">
            <w:pPr>
              <w:tabs>
                <w:tab w:val="left" w:pos="252"/>
              </w:tabs>
              <w:spacing w:line="276" w:lineRule="auto"/>
              <w:ind w:left="40"/>
              <w:contextualSpacing/>
              <w:jc w:val="left"/>
              <w:rPr>
                <w:rFonts w:ascii="Times New Roman" w:hAnsi="Times New Roman" w:cs="Times New Roman"/>
                <w:iCs/>
                <w:sz w:val="22"/>
                <w:szCs w:val="22"/>
              </w:rPr>
            </w:pPr>
          </w:p>
        </w:tc>
      </w:tr>
      <w:tr w:rsidR="00717082" w:rsidRPr="009B76B8" w14:paraId="54AB828A" w14:textId="77777777" w:rsidTr="00641696">
        <w:tc>
          <w:tcPr>
            <w:tcW w:w="1714" w:type="dxa"/>
            <w:vMerge/>
          </w:tcPr>
          <w:p w14:paraId="54AB8286" w14:textId="77777777" w:rsidR="00717082" w:rsidRPr="009B76B8" w:rsidRDefault="00717082" w:rsidP="00641696">
            <w:pPr>
              <w:jc w:val="center"/>
              <w:rPr>
                <w:rFonts w:ascii="Times New Roman" w:hAnsi="Times New Roman" w:cs="Times New Roman"/>
                <w:b/>
                <w:bCs/>
                <w:iCs/>
                <w:sz w:val="22"/>
                <w:szCs w:val="22"/>
              </w:rPr>
            </w:pPr>
          </w:p>
        </w:tc>
        <w:tc>
          <w:tcPr>
            <w:tcW w:w="2626" w:type="dxa"/>
          </w:tcPr>
          <w:p w14:paraId="54AB8287" w14:textId="77777777" w:rsidR="00717082" w:rsidRPr="009B76B8" w:rsidRDefault="00717082" w:rsidP="00641696">
            <w:pPr>
              <w:bidi/>
              <w:jc w:val="left"/>
              <w:rPr>
                <w:rFonts w:ascii="Times New Roman" w:hAnsi="Times New Roman" w:cs="Times New Roman"/>
                <w:i/>
                <w:sz w:val="22"/>
                <w:szCs w:val="22"/>
              </w:rPr>
            </w:pPr>
            <w:r w:rsidRPr="009B76B8">
              <w:rPr>
                <w:rFonts w:ascii="Times New Roman" w:hAnsi="Times New Roman" w:cs="Times New Roman"/>
                <w:i/>
                <w:sz w:val="22"/>
                <w:szCs w:val="22"/>
                <w:rtl/>
              </w:rPr>
              <w:t xml:space="preserve">يتضمن السرد </w:t>
            </w:r>
            <w:r w:rsidRPr="009B76B8">
              <w:rPr>
                <w:rFonts w:ascii="Times New Roman" w:hAnsi="Times New Roman" w:cs="Times New Roman"/>
                <w:i/>
                <w:sz w:val="22"/>
                <w:szCs w:val="22"/>
              </w:rPr>
              <w:t xml:space="preserve">/ </w:t>
            </w:r>
            <w:r w:rsidR="004F53AC" w:rsidRPr="009B76B8">
              <w:rPr>
                <w:rFonts w:ascii="Times New Roman" w:hAnsi="Times New Roman" w:cs="Times New Roman"/>
                <w:i/>
                <w:sz w:val="22"/>
                <w:szCs w:val="22"/>
                <w:rtl/>
              </w:rPr>
              <w:t xml:space="preserve"> </w:t>
            </w:r>
            <w:r w:rsidRPr="009B76B8">
              <w:rPr>
                <w:rFonts w:ascii="Times New Roman" w:hAnsi="Times New Roman" w:cs="Times New Roman"/>
                <w:i/>
                <w:sz w:val="22"/>
                <w:szCs w:val="22"/>
                <w:rtl/>
              </w:rPr>
              <w:t xml:space="preserve">الشكل فقرة محددة عن </w:t>
            </w:r>
            <w:r w:rsidR="004F53AC" w:rsidRPr="009B76B8">
              <w:rPr>
                <w:rFonts w:ascii="Times New Roman" w:hAnsi="Times New Roman" w:cs="Times New Roman"/>
                <w:i/>
                <w:sz w:val="22"/>
                <w:szCs w:val="22"/>
                <w:rtl/>
              </w:rPr>
              <w:t xml:space="preserve">المساواة بين </w:t>
            </w:r>
            <w:r w:rsidRPr="009B76B8">
              <w:rPr>
                <w:rFonts w:ascii="Times New Roman" w:hAnsi="Times New Roman" w:cs="Times New Roman"/>
                <w:i/>
                <w:sz w:val="22"/>
                <w:szCs w:val="22"/>
                <w:rtl/>
              </w:rPr>
              <w:t>الجنس</w:t>
            </w:r>
            <w:r w:rsidR="004F53AC" w:rsidRPr="009B76B8">
              <w:rPr>
                <w:rFonts w:ascii="Times New Roman" w:hAnsi="Times New Roman" w:cs="Times New Roman"/>
                <w:i/>
                <w:sz w:val="22"/>
                <w:szCs w:val="22"/>
                <w:rtl/>
              </w:rPr>
              <w:t>ين</w:t>
            </w:r>
          </w:p>
        </w:tc>
        <w:tc>
          <w:tcPr>
            <w:tcW w:w="2505" w:type="dxa"/>
            <w:vMerge/>
          </w:tcPr>
          <w:p w14:paraId="54AB8288" w14:textId="77777777" w:rsidR="00717082" w:rsidRPr="009B76B8" w:rsidRDefault="00717082" w:rsidP="00641696">
            <w:pPr>
              <w:jc w:val="left"/>
              <w:rPr>
                <w:rFonts w:ascii="Times New Roman" w:hAnsi="Times New Roman" w:cs="Times New Roman"/>
                <w:iCs/>
                <w:sz w:val="22"/>
                <w:szCs w:val="22"/>
              </w:rPr>
            </w:pPr>
          </w:p>
        </w:tc>
        <w:tc>
          <w:tcPr>
            <w:tcW w:w="2618" w:type="dxa"/>
          </w:tcPr>
          <w:p w14:paraId="54AB8289" w14:textId="77777777" w:rsidR="00717082" w:rsidRPr="009B76B8" w:rsidRDefault="003A565F" w:rsidP="00641696">
            <w:pPr>
              <w:numPr>
                <w:ilvl w:val="0"/>
                <w:numId w:val="30"/>
              </w:numPr>
              <w:tabs>
                <w:tab w:val="left" w:pos="252"/>
              </w:tabs>
              <w:bidi/>
              <w:spacing w:line="276" w:lineRule="auto"/>
              <w:ind w:left="40" w:hanging="40"/>
              <w:contextualSpacing/>
              <w:jc w:val="lowKashida"/>
              <w:rPr>
                <w:rFonts w:ascii="Times New Roman" w:hAnsi="Times New Roman" w:cs="Times New Roman"/>
                <w:iCs/>
                <w:sz w:val="22"/>
                <w:szCs w:val="22"/>
              </w:rPr>
            </w:pPr>
            <w:r w:rsidRPr="009B76B8">
              <w:rPr>
                <w:rFonts w:ascii="Times New Roman" w:hAnsi="Times New Roman" w:cs="Times New Roman"/>
                <w:color w:val="000000"/>
                <w:sz w:val="22"/>
                <w:szCs w:val="22"/>
                <w:rtl/>
              </w:rPr>
              <w:t xml:space="preserve">تمت </w:t>
            </w:r>
            <w:r w:rsidR="00717082" w:rsidRPr="009B76B8">
              <w:rPr>
                <w:rFonts w:ascii="Times New Roman" w:hAnsi="Times New Roman" w:cs="Times New Roman"/>
                <w:color w:val="000000"/>
                <w:sz w:val="22"/>
                <w:szCs w:val="22"/>
                <w:rtl/>
              </w:rPr>
              <w:t xml:space="preserve">إضافة فقرة </w:t>
            </w:r>
            <w:r w:rsidRPr="009B76B8">
              <w:rPr>
                <w:rFonts w:ascii="Times New Roman" w:hAnsi="Times New Roman" w:cs="Times New Roman"/>
                <w:color w:val="000000"/>
                <w:sz w:val="22"/>
                <w:szCs w:val="22"/>
                <w:rtl/>
              </w:rPr>
              <w:t>معنية</w:t>
            </w:r>
            <w:r w:rsidR="00717082" w:rsidRPr="009B76B8">
              <w:rPr>
                <w:rFonts w:ascii="Times New Roman" w:hAnsi="Times New Roman" w:cs="Times New Roman"/>
                <w:color w:val="000000"/>
                <w:sz w:val="22"/>
                <w:szCs w:val="22"/>
                <w:rtl/>
              </w:rPr>
              <w:t xml:space="preserve"> </w:t>
            </w:r>
            <w:r w:rsidR="004F53AC" w:rsidRPr="009B76B8">
              <w:rPr>
                <w:rFonts w:ascii="Times New Roman" w:hAnsi="Times New Roman" w:cs="Times New Roman"/>
                <w:color w:val="000000"/>
                <w:sz w:val="22"/>
                <w:szCs w:val="22"/>
                <w:rtl/>
              </w:rPr>
              <w:t>بالمساواة بين الجنسين</w:t>
            </w:r>
            <w:r w:rsidR="00717082" w:rsidRPr="009B76B8">
              <w:rPr>
                <w:rFonts w:ascii="Times New Roman" w:hAnsi="Times New Roman" w:cs="Times New Roman"/>
                <w:color w:val="000000"/>
                <w:sz w:val="22"/>
                <w:szCs w:val="22"/>
                <w:rtl/>
              </w:rPr>
              <w:t xml:space="preserve"> إلى نموذج صياغة المشروع (نعم / لا</w:t>
            </w:r>
            <w:r w:rsidR="004F53AC" w:rsidRPr="009B76B8">
              <w:rPr>
                <w:rFonts w:ascii="Times New Roman" w:hAnsi="Times New Roman" w:cs="Times New Roman"/>
                <w:color w:val="000000"/>
                <w:sz w:val="22"/>
                <w:szCs w:val="22"/>
                <w:rtl/>
              </w:rPr>
              <w:t>)</w:t>
            </w:r>
            <w:r w:rsidR="00717082" w:rsidRPr="009B76B8">
              <w:rPr>
                <w:rFonts w:ascii="Times New Roman" w:hAnsi="Times New Roman" w:cs="Times New Roman"/>
                <w:iCs/>
                <w:sz w:val="22"/>
                <w:szCs w:val="22"/>
              </w:rPr>
              <w:t xml:space="preserve">  </w:t>
            </w:r>
          </w:p>
        </w:tc>
      </w:tr>
      <w:tr w:rsidR="00717082" w:rsidRPr="009B76B8" w14:paraId="54AB8291" w14:textId="77777777" w:rsidTr="00641696">
        <w:tc>
          <w:tcPr>
            <w:tcW w:w="1714" w:type="dxa"/>
            <w:vMerge/>
          </w:tcPr>
          <w:p w14:paraId="54AB828B" w14:textId="77777777" w:rsidR="00717082" w:rsidRPr="009B76B8" w:rsidRDefault="00717082" w:rsidP="00641696">
            <w:pPr>
              <w:jc w:val="center"/>
              <w:rPr>
                <w:rFonts w:ascii="Times New Roman" w:hAnsi="Times New Roman" w:cs="Times New Roman"/>
                <w:b/>
                <w:bCs/>
                <w:iCs/>
                <w:sz w:val="22"/>
                <w:szCs w:val="22"/>
              </w:rPr>
            </w:pPr>
          </w:p>
        </w:tc>
        <w:tc>
          <w:tcPr>
            <w:tcW w:w="2626" w:type="dxa"/>
          </w:tcPr>
          <w:p w14:paraId="54AB828C" w14:textId="77777777" w:rsidR="00717082" w:rsidRPr="009B76B8" w:rsidRDefault="00717082" w:rsidP="00641696">
            <w:pPr>
              <w:bidi/>
              <w:jc w:val="left"/>
              <w:rPr>
                <w:rFonts w:ascii="Times New Roman" w:hAnsi="Times New Roman" w:cs="Times New Roman"/>
                <w:i/>
                <w:sz w:val="22"/>
                <w:szCs w:val="22"/>
              </w:rPr>
            </w:pPr>
            <w:r w:rsidRPr="009B76B8">
              <w:rPr>
                <w:rFonts w:ascii="Times New Roman" w:hAnsi="Times New Roman" w:cs="Times New Roman"/>
                <w:i/>
                <w:sz w:val="22"/>
                <w:szCs w:val="22"/>
                <w:rtl/>
              </w:rPr>
              <w:t xml:space="preserve">تشمل الميزانية </w:t>
            </w:r>
            <w:r w:rsidR="00325CB3" w:rsidRPr="009B76B8">
              <w:rPr>
                <w:rFonts w:ascii="Times New Roman" w:hAnsi="Times New Roman" w:cs="Times New Roman"/>
                <w:i/>
                <w:sz w:val="22"/>
                <w:szCs w:val="22"/>
                <w:rtl/>
              </w:rPr>
              <w:t xml:space="preserve">تخصيص </w:t>
            </w:r>
            <w:r w:rsidRPr="009B76B8">
              <w:rPr>
                <w:rFonts w:ascii="Times New Roman" w:hAnsi="Times New Roman" w:cs="Times New Roman"/>
                <w:i/>
                <w:sz w:val="22"/>
                <w:szCs w:val="22"/>
                <w:rtl/>
              </w:rPr>
              <w:t xml:space="preserve">أموال للتحليل الجنساني وإعداد خطة العمل </w:t>
            </w:r>
            <w:r w:rsidR="00325CB3" w:rsidRPr="009B76B8">
              <w:rPr>
                <w:rFonts w:ascii="Times New Roman" w:hAnsi="Times New Roman" w:cs="Times New Roman"/>
                <w:i/>
                <w:sz w:val="22"/>
                <w:szCs w:val="22"/>
                <w:rtl/>
              </w:rPr>
              <w:t>الجنسانية</w:t>
            </w:r>
          </w:p>
        </w:tc>
        <w:tc>
          <w:tcPr>
            <w:tcW w:w="2505" w:type="dxa"/>
          </w:tcPr>
          <w:p w14:paraId="54AB828D" w14:textId="77777777" w:rsidR="00717082" w:rsidRPr="009B76B8" w:rsidRDefault="00717082" w:rsidP="00641696">
            <w:pPr>
              <w:jc w:val="left"/>
              <w:rPr>
                <w:rFonts w:ascii="Times New Roman" w:hAnsi="Times New Roman" w:cs="Times New Roman"/>
                <w:iCs/>
                <w:sz w:val="22"/>
                <w:szCs w:val="22"/>
              </w:rPr>
            </w:pPr>
          </w:p>
        </w:tc>
        <w:tc>
          <w:tcPr>
            <w:tcW w:w="2618" w:type="dxa"/>
          </w:tcPr>
          <w:p w14:paraId="54AB828E" w14:textId="77777777" w:rsidR="00717082" w:rsidRPr="009B76B8" w:rsidRDefault="00717082" w:rsidP="00641696">
            <w:pPr>
              <w:numPr>
                <w:ilvl w:val="0"/>
                <w:numId w:val="30"/>
              </w:numPr>
              <w:tabs>
                <w:tab w:val="left" w:pos="252"/>
              </w:tabs>
              <w:bidi/>
              <w:spacing w:line="276" w:lineRule="auto"/>
              <w:ind w:left="40" w:hanging="40"/>
              <w:contextualSpacing/>
              <w:rPr>
                <w:rFonts w:ascii="Times New Roman" w:hAnsi="Times New Roman" w:cs="Times New Roman"/>
                <w:color w:val="000000"/>
                <w:sz w:val="22"/>
                <w:szCs w:val="22"/>
                <w:rtl/>
              </w:rPr>
            </w:pPr>
            <w:r w:rsidRPr="009B76B8">
              <w:rPr>
                <w:rFonts w:ascii="Times New Roman" w:hAnsi="Times New Roman" w:cs="Times New Roman"/>
                <w:color w:val="000000"/>
                <w:sz w:val="22"/>
                <w:szCs w:val="22"/>
                <w:rtl/>
              </w:rPr>
              <w:t xml:space="preserve">يتم تضمين بنود الميزانية المحددة للعمل المتعلق </w:t>
            </w:r>
            <w:r w:rsidR="00325CB3" w:rsidRPr="009B76B8">
              <w:rPr>
                <w:rFonts w:ascii="Times New Roman" w:hAnsi="Times New Roman" w:cs="Times New Roman"/>
                <w:color w:val="000000"/>
                <w:sz w:val="22"/>
                <w:szCs w:val="22"/>
                <w:rtl/>
              </w:rPr>
              <w:t>بالمنظور الجنساني</w:t>
            </w:r>
            <w:r w:rsidRPr="009B76B8">
              <w:rPr>
                <w:rFonts w:ascii="Times New Roman" w:hAnsi="Times New Roman" w:cs="Times New Roman"/>
                <w:color w:val="000000"/>
                <w:sz w:val="22"/>
                <w:szCs w:val="22"/>
                <w:rtl/>
              </w:rPr>
              <w:t xml:space="preserve"> (</w:t>
            </w:r>
            <w:r w:rsidR="00325CB3" w:rsidRPr="009B76B8">
              <w:rPr>
                <w:rFonts w:ascii="Times New Roman" w:hAnsi="Times New Roman" w:cs="Times New Roman"/>
                <w:color w:val="000000"/>
                <w:sz w:val="22"/>
                <w:szCs w:val="22"/>
                <w:rtl/>
              </w:rPr>
              <w:t>مثل</w:t>
            </w:r>
            <w:r w:rsidRPr="009B76B8">
              <w:rPr>
                <w:rFonts w:ascii="Times New Roman" w:hAnsi="Times New Roman" w:cs="Times New Roman"/>
                <w:color w:val="000000"/>
                <w:sz w:val="22"/>
                <w:szCs w:val="22"/>
                <w:rtl/>
              </w:rPr>
              <w:t xml:space="preserve">، التحليل الجنساني وخطة العمل </w:t>
            </w:r>
            <w:r w:rsidR="00325CB3" w:rsidRPr="009B76B8">
              <w:rPr>
                <w:rFonts w:ascii="Times New Roman" w:hAnsi="Times New Roman" w:cs="Times New Roman"/>
                <w:color w:val="000000"/>
                <w:sz w:val="22"/>
                <w:szCs w:val="22"/>
                <w:rtl/>
              </w:rPr>
              <w:t>الجنسانية</w:t>
            </w:r>
            <w:r w:rsidRPr="009B76B8">
              <w:rPr>
                <w:rFonts w:ascii="Times New Roman" w:hAnsi="Times New Roman" w:cs="Times New Roman"/>
                <w:color w:val="000000"/>
                <w:sz w:val="22"/>
                <w:szCs w:val="22"/>
                <w:rtl/>
              </w:rPr>
              <w:t xml:space="preserve">) . </w:t>
            </w:r>
          </w:p>
          <w:p w14:paraId="54AB828F" w14:textId="77777777" w:rsidR="00717082" w:rsidRPr="009B76B8" w:rsidRDefault="00717082" w:rsidP="00641696">
            <w:pPr>
              <w:numPr>
                <w:ilvl w:val="0"/>
                <w:numId w:val="30"/>
              </w:numPr>
              <w:tabs>
                <w:tab w:val="left" w:pos="252"/>
              </w:tabs>
              <w:bidi/>
              <w:spacing w:line="276" w:lineRule="auto"/>
              <w:ind w:left="40" w:hanging="40"/>
              <w:contextualSpacing/>
              <w:rPr>
                <w:rFonts w:ascii="Times New Roman" w:hAnsi="Times New Roman" w:cs="Times New Roman"/>
                <w:color w:val="000000"/>
                <w:sz w:val="22"/>
                <w:szCs w:val="22"/>
                <w:rtl/>
              </w:rPr>
            </w:pPr>
            <w:r w:rsidRPr="009B76B8">
              <w:rPr>
                <w:rFonts w:ascii="Times New Roman" w:hAnsi="Times New Roman" w:cs="Times New Roman"/>
                <w:color w:val="000000"/>
                <w:sz w:val="22"/>
                <w:szCs w:val="22"/>
                <w:rtl/>
              </w:rPr>
              <w:t>يحتوي المشروع على بند ميزانية للعمل الإيجابي بناءً على الحاجة (نعم / لا)</w:t>
            </w:r>
          </w:p>
          <w:p w14:paraId="54AB8290" w14:textId="77777777" w:rsidR="00717082" w:rsidRPr="009B76B8" w:rsidRDefault="00717082" w:rsidP="00641696">
            <w:pPr>
              <w:numPr>
                <w:ilvl w:val="0"/>
                <w:numId w:val="30"/>
              </w:numPr>
              <w:tabs>
                <w:tab w:val="left" w:pos="252"/>
              </w:tabs>
              <w:bidi/>
              <w:spacing w:line="276" w:lineRule="auto"/>
              <w:ind w:left="40" w:hanging="40"/>
              <w:contextualSpacing/>
              <w:rPr>
                <w:rFonts w:ascii="Times New Roman" w:hAnsi="Times New Roman" w:cs="Times New Roman"/>
                <w:color w:val="000000"/>
                <w:sz w:val="22"/>
                <w:szCs w:val="22"/>
                <w:rtl/>
              </w:rPr>
            </w:pPr>
            <w:r w:rsidRPr="009B76B8">
              <w:rPr>
                <w:rFonts w:ascii="Times New Roman" w:hAnsi="Times New Roman" w:cs="Times New Roman"/>
                <w:color w:val="000000"/>
                <w:sz w:val="22"/>
                <w:szCs w:val="22"/>
                <w:rtl/>
              </w:rPr>
              <w:t xml:space="preserve">تعميم العمل المتعلق </w:t>
            </w:r>
            <w:r w:rsidR="00325CB3" w:rsidRPr="009B76B8">
              <w:rPr>
                <w:rFonts w:ascii="Times New Roman" w:hAnsi="Times New Roman" w:cs="Times New Roman"/>
                <w:color w:val="000000"/>
                <w:sz w:val="22"/>
                <w:szCs w:val="22"/>
                <w:rtl/>
              </w:rPr>
              <w:t>بالمنظور الجنساني</w:t>
            </w:r>
            <w:r w:rsidRPr="009B76B8">
              <w:rPr>
                <w:rFonts w:ascii="Times New Roman" w:hAnsi="Times New Roman" w:cs="Times New Roman"/>
                <w:color w:val="000000"/>
                <w:sz w:val="22"/>
                <w:szCs w:val="22"/>
                <w:rtl/>
              </w:rPr>
              <w:t xml:space="preserve"> في الميزانية </w:t>
            </w:r>
            <w:r w:rsidR="00325CB3" w:rsidRPr="009B76B8">
              <w:rPr>
                <w:rFonts w:ascii="Times New Roman" w:hAnsi="Times New Roman" w:cs="Times New Roman"/>
                <w:color w:val="000000"/>
                <w:sz w:val="22"/>
                <w:szCs w:val="22"/>
                <w:rtl/>
              </w:rPr>
              <w:t>العامة</w:t>
            </w:r>
            <w:r w:rsidRPr="009B76B8">
              <w:rPr>
                <w:rFonts w:ascii="Times New Roman" w:hAnsi="Times New Roman" w:cs="Times New Roman"/>
                <w:color w:val="000000"/>
                <w:sz w:val="22"/>
                <w:szCs w:val="22"/>
                <w:rtl/>
              </w:rPr>
              <w:t xml:space="preserve"> (</w:t>
            </w:r>
            <w:r w:rsidR="00325CB3" w:rsidRPr="009B76B8">
              <w:rPr>
                <w:rFonts w:ascii="Times New Roman" w:hAnsi="Times New Roman" w:cs="Times New Roman"/>
                <w:color w:val="000000"/>
                <w:sz w:val="22"/>
                <w:szCs w:val="22"/>
                <w:rtl/>
              </w:rPr>
              <w:t>مثل</w:t>
            </w:r>
            <w:r w:rsidRPr="009B76B8">
              <w:rPr>
                <w:rFonts w:ascii="Times New Roman" w:hAnsi="Times New Roman" w:cs="Times New Roman"/>
                <w:color w:val="000000"/>
                <w:sz w:val="22"/>
                <w:szCs w:val="22"/>
                <w:rtl/>
              </w:rPr>
              <w:t xml:space="preserve">، يمكن استخدام أجزاء الميزانية المخصصة لأنشطة المشروع لدعم المبادرات </w:t>
            </w:r>
            <w:r w:rsidR="00325CB3" w:rsidRPr="009B76B8">
              <w:rPr>
                <w:rFonts w:ascii="Times New Roman" w:hAnsi="Times New Roman" w:cs="Times New Roman"/>
                <w:color w:val="000000"/>
                <w:sz w:val="22"/>
                <w:szCs w:val="22"/>
                <w:rtl/>
              </w:rPr>
              <w:t>الداعمة للمساواة بين الجنسين</w:t>
            </w:r>
            <w:r w:rsidRPr="009B76B8">
              <w:rPr>
                <w:rFonts w:ascii="Times New Roman" w:hAnsi="Times New Roman" w:cs="Times New Roman"/>
                <w:color w:val="000000"/>
                <w:sz w:val="22"/>
                <w:szCs w:val="22"/>
                <w:rtl/>
              </w:rPr>
              <w:t xml:space="preserve"> وتمكين المرأة) (نعم / لا)</w:t>
            </w:r>
          </w:p>
        </w:tc>
      </w:tr>
      <w:tr w:rsidR="00717082" w:rsidRPr="009B76B8" w14:paraId="54AB8298" w14:textId="77777777" w:rsidTr="00641696">
        <w:tc>
          <w:tcPr>
            <w:tcW w:w="1714" w:type="dxa"/>
            <w:vMerge w:val="restart"/>
          </w:tcPr>
          <w:p w14:paraId="54AB8292" w14:textId="77777777" w:rsidR="00717082" w:rsidRPr="009B76B8" w:rsidRDefault="00717082" w:rsidP="00641696">
            <w:pPr>
              <w:bidi/>
              <w:jc w:val="center"/>
              <w:rPr>
                <w:rFonts w:ascii="Times New Roman" w:hAnsi="Times New Roman" w:cs="Times New Roman"/>
                <w:b/>
                <w:bCs/>
                <w:i/>
                <w:sz w:val="22"/>
                <w:szCs w:val="22"/>
              </w:rPr>
            </w:pPr>
            <w:r w:rsidRPr="009B76B8">
              <w:rPr>
                <w:rFonts w:ascii="Times New Roman" w:hAnsi="Times New Roman" w:cs="Times New Roman"/>
                <w:b/>
                <w:bCs/>
                <w:i/>
                <w:sz w:val="22"/>
                <w:szCs w:val="22"/>
                <w:rtl/>
              </w:rPr>
              <w:t xml:space="preserve">التخطيط </w:t>
            </w:r>
            <w:r w:rsidRPr="009B76B8">
              <w:rPr>
                <w:rFonts w:ascii="Times New Roman" w:hAnsi="Times New Roman" w:cs="Times New Roman"/>
                <w:b/>
                <w:bCs/>
                <w:i/>
                <w:sz w:val="22"/>
                <w:szCs w:val="22"/>
              </w:rPr>
              <w:t xml:space="preserve">/ </w:t>
            </w:r>
            <w:r w:rsidRPr="009B76B8">
              <w:rPr>
                <w:rFonts w:ascii="Times New Roman" w:hAnsi="Times New Roman" w:cs="Times New Roman"/>
                <w:b/>
                <w:bCs/>
                <w:i/>
                <w:sz w:val="22"/>
                <w:szCs w:val="22"/>
                <w:rtl/>
              </w:rPr>
              <w:t>الصياغة</w:t>
            </w:r>
          </w:p>
        </w:tc>
        <w:tc>
          <w:tcPr>
            <w:tcW w:w="2626" w:type="dxa"/>
          </w:tcPr>
          <w:p w14:paraId="54AB8293" w14:textId="77777777" w:rsidR="00717082" w:rsidRPr="009B76B8" w:rsidRDefault="00717082" w:rsidP="00641696">
            <w:pPr>
              <w:bidi/>
              <w:jc w:val="left"/>
              <w:rPr>
                <w:rFonts w:ascii="Times New Roman" w:hAnsi="Times New Roman" w:cs="Times New Roman"/>
                <w:i/>
                <w:sz w:val="22"/>
                <w:szCs w:val="22"/>
              </w:rPr>
            </w:pPr>
            <w:r w:rsidRPr="009B76B8">
              <w:rPr>
                <w:rFonts w:ascii="Times New Roman" w:hAnsi="Times New Roman" w:cs="Times New Roman"/>
                <w:i/>
                <w:sz w:val="22"/>
                <w:szCs w:val="22"/>
                <w:rtl/>
              </w:rPr>
              <w:t xml:space="preserve">إجراء </w:t>
            </w:r>
            <w:r w:rsidR="00904286" w:rsidRPr="009B76B8">
              <w:rPr>
                <w:rFonts w:ascii="Times New Roman" w:hAnsi="Times New Roman" w:cs="Times New Roman"/>
                <w:i/>
                <w:sz w:val="22"/>
                <w:szCs w:val="22"/>
                <w:rtl/>
              </w:rPr>
              <w:t>ال</w:t>
            </w:r>
            <w:r w:rsidRPr="009B76B8">
              <w:rPr>
                <w:rFonts w:ascii="Times New Roman" w:hAnsi="Times New Roman" w:cs="Times New Roman"/>
                <w:i/>
                <w:sz w:val="22"/>
                <w:szCs w:val="22"/>
                <w:rtl/>
              </w:rPr>
              <w:t xml:space="preserve">تحليل </w:t>
            </w:r>
            <w:r w:rsidR="00904286" w:rsidRPr="009B76B8">
              <w:rPr>
                <w:rFonts w:ascii="Times New Roman" w:hAnsi="Times New Roman" w:cs="Times New Roman"/>
                <w:i/>
                <w:sz w:val="22"/>
                <w:szCs w:val="22"/>
                <w:rtl/>
              </w:rPr>
              <w:t>الجنساني</w:t>
            </w:r>
            <w:r w:rsidRPr="009B76B8">
              <w:rPr>
                <w:rFonts w:ascii="Times New Roman" w:hAnsi="Times New Roman" w:cs="Times New Roman"/>
                <w:i/>
                <w:sz w:val="22"/>
                <w:szCs w:val="22"/>
                <w:rtl/>
              </w:rPr>
              <w:t xml:space="preserve"> وإعداد تقرير التحليل الجنساني</w:t>
            </w:r>
          </w:p>
          <w:p w14:paraId="54AB8294" w14:textId="77777777" w:rsidR="00717082" w:rsidRPr="009B76B8" w:rsidRDefault="00717082" w:rsidP="00641696">
            <w:pPr>
              <w:jc w:val="left"/>
              <w:rPr>
                <w:rFonts w:ascii="Times New Roman" w:hAnsi="Times New Roman" w:cs="Times New Roman"/>
                <w:i/>
                <w:sz w:val="22"/>
                <w:szCs w:val="22"/>
              </w:rPr>
            </w:pPr>
          </w:p>
        </w:tc>
        <w:tc>
          <w:tcPr>
            <w:tcW w:w="2505" w:type="dxa"/>
            <w:vMerge w:val="restart"/>
          </w:tcPr>
          <w:p w14:paraId="54AB8295" w14:textId="77777777" w:rsidR="00717082" w:rsidRPr="009B76B8" w:rsidRDefault="00904286" w:rsidP="00641696">
            <w:pPr>
              <w:bidi/>
              <w:rPr>
                <w:rFonts w:ascii="Times New Roman" w:hAnsi="Times New Roman" w:cs="Times New Roman"/>
                <w:i/>
                <w:sz w:val="22"/>
                <w:szCs w:val="22"/>
              </w:rPr>
            </w:pPr>
            <w:r w:rsidRPr="009B76B8">
              <w:rPr>
                <w:rFonts w:ascii="Times New Roman" w:hAnsi="Times New Roman" w:cs="Times New Roman"/>
                <w:i/>
                <w:sz w:val="22"/>
                <w:szCs w:val="22"/>
                <w:rtl/>
              </w:rPr>
              <w:t xml:space="preserve">يراعي </w:t>
            </w:r>
            <w:r w:rsidR="00717082" w:rsidRPr="009B76B8">
              <w:rPr>
                <w:rFonts w:ascii="Times New Roman" w:hAnsi="Times New Roman" w:cs="Times New Roman"/>
                <w:i/>
                <w:sz w:val="22"/>
                <w:szCs w:val="22"/>
                <w:rtl/>
              </w:rPr>
              <w:t xml:space="preserve">مقترح المشروع </w:t>
            </w:r>
            <w:r w:rsidR="00C8436A" w:rsidRPr="009B76B8">
              <w:rPr>
                <w:rFonts w:ascii="Times New Roman" w:hAnsi="Times New Roman" w:cs="Times New Roman"/>
                <w:color w:val="000000"/>
                <w:sz w:val="22"/>
                <w:szCs w:val="22"/>
                <w:rtl/>
              </w:rPr>
              <w:t>المنظور الجنساني</w:t>
            </w:r>
            <w:r w:rsidRPr="009B76B8">
              <w:rPr>
                <w:rFonts w:ascii="Times New Roman" w:hAnsi="Times New Roman" w:cs="Times New Roman"/>
                <w:color w:val="000000"/>
                <w:sz w:val="22"/>
                <w:szCs w:val="22"/>
                <w:rtl/>
              </w:rPr>
              <w:t xml:space="preserve"> (أ</w:t>
            </w:r>
            <w:r w:rsidR="00717082" w:rsidRPr="009B76B8">
              <w:rPr>
                <w:rFonts w:ascii="Times New Roman" w:hAnsi="Times New Roman" w:cs="Times New Roman"/>
                <w:i/>
                <w:sz w:val="22"/>
                <w:szCs w:val="22"/>
                <w:rtl/>
              </w:rPr>
              <w:t>و</w:t>
            </w:r>
            <w:r w:rsidRPr="009B76B8">
              <w:rPr>
                <w:rFonts w:ascii="Times New Roman" w:hAnsi="Times New Roman" w:cs="Times New Roman"/>
                <w:i/>
                <w:sz w:val="22"/>
                <w:szCs w:val="22"/>
                <w:rtl/>
              </w:rPr>
              <w:t>:</w:t>
            </w:r>
            <w:r w:rsidR="00717082" w:rsidRPr="009B76B8">
              <w:rPr>
                <w:rFonts w:ascii="Times New Roman" w:hAnsi="Times New Roman" w:cs="Times New Roman"/>
                <w:i/>
                <w:sz w:val="22"/>
                <w:szCs w:val="22"/>
              </w:rPr>
              <w:t xml:space="preserve"> </w:t>
            </w:r>
            <w:r w:rsidR="00717082" w:rsidRPr="009B76B8">
              <w:rPr>
                <w:rFonts w:ascii="Times New Roman" w:hAnsi="Times New Roman" w:cs="Times New Roman"/>
                <w:i/>
                <w:sz w:val="22"/>
                <w:szCs w:val="22"/>
                <w:rtl/>
              </w:rPr>
              <w:t xml:space="preserve">يتم </w:t>
            </w:r>
            <w:r w:rsidRPr="009B76B8">
              <w:rPr>
                <w:rFonts w:ascii="Times New Roman" w:hAnsi="Times New Roman" w:cs="Times New Roman"/>
                <w:i/>
                <w:sz w:val="22"/>
                <w:szCs w:val="22"/>
                <w:rtl/>
              </w:rPr>
              <w:t>تعميم مراعاة المنظور الجنساني</w:t>
            </w:r>
            <w:r w:rsidR="00717082" w:rsidRPr="009B76B8">
              <w:rPr>
                <w:rFonts w:ascii="Times New Roman" w:hAnsi="Times New Roman" w:cs="Times New Roman"/>
                <w:i/>
                <w:sz w:val="22"/>
                <w:szCs w:val="22"/>
                <w:rtl/>
              </w:rPr>
              <w:t xml:space="preserve"> بشكل كافٍ في مقترح المشروع</w:t>
            </w:r>
            <w:r w:rsidRPr="009B76B8">
              <w:rPr>
                <w:rFonts w:ascii="Times New Roman" w:hAnsi="Times New Roman" w:cs="Times New Roman"/>
                <w:i/>
                <w:sz w:val="22"/>
                <w:szCs w:val="22"/>
                <w:rtl/>
              </w:rPr>
              <w:t>)</w:t>
            </w:r>
          </w:p>
        </w:tc>
        <w:tc>
          <w:tcPr>
            <w:tcW w:w="2618" w:type="dxa"/>
          </w:tcPr>
          <w:p w14:paraId="54AB8296" w14:textId="77777777" w:rsidR="00717082" w:rsidRPr="009B76B8" w:rsidRDefault="00717082" w:rsidP="00641696">
            <w:pPr>
              <w:numPr>
                <w:ilvl w:val="0"/>
                <w:numId w:val="30"/>
              </w:numPr>
              <w:tabs>
                <w:tab w:val="left" w:pos="252"/>
              </w:tabs>
              <w:bidi/>
              <w:spacing w:line="276" w:lineRule="auto"/>
              <w:ind w:left="40" w:hanging="40"/>
              <w:contextualSpacing/>
              <w:jc w:val="left"/>
              <w:rPr>
                <w:rFonts w:ascii="Times New Roman" w:hAnsi="Times New Roman" w:cs="Times New Roman"/>
                <w:color w:val="000000"/>
                <w:sz w:val="22"/>
                <w:szCs w:val="22"/>
                <w:rtl/>
              </w:rPr>
            </w:pPr>
            <w:r w:rsidRPr="009B76B8">
              <w:rPr>
                <w:rFonts w:ascii="Times New Roman" w:hAnsi="Times New Roman" w:cs="Times New Roman"/>
                <w:color w:val="000000"/>
                <w:sz w:val="22"/>
                <w:szCs w:val="22"/>
                <w:rtl/>
              </w:rPr>
              <w:t>تم إجراء التحليل الجنساني (نعم / لا)</w:t>
            </w:r>
          </w:p>
          <w:p w14:paraId="54AB8297" w14:textId="77777777" w:rsidR="00717082" w:rsidRPr="009B76B8" w:rsidRDefault="00C8436A" w:rsidP="00641696">
            <w:pPr>
              <w:numPr>
                <w:ilvl w:val="0"/>
                <w:numId w:val="30"/>
              </w:numPr>
              <w:tabs>
                <w:tab w:val="left" w:pos="252"/>
              </w:tabs>
              <w:bidi/>
              <w:spacing w:line="276" w:lineRule="auto"/>
              <w:ind w:left="40" w:hanging="40"/>
              <w:contextualSpacing/>
              <w:jc w:val="left"/>
              <w:rPr>
                <w:rFonts w:ascii="Times New Roman" w:hAnsi="Times New Roman" w:cs="Times New Roman"/>
                <w:iCs/>
                <w:sz w:val="22"/>
                <w:szCs w:val="22"/>
              </w:rPr>
            </w:pPr>
            <w:r w:rsidRPr="009B76B8">
              <w:rPr>
                <w:rFonts w:ascii="Times New Roman" w:hAnsi="Times New Roman" w:cs="Times New Roman"/>
                <w:color w:val="000000"/>
                <w:sz w:val="22"/>
                <w:szCs w:val="22"/>
                <w:rtl/>
              </w:rPr>
              <w:t xml:space="preserve">تم </w:t>
            </w:r>
            <w:r w:rsidR="00717082" w:rsidRPr="009B76B8">
              <w:rPr>
                <w:rFonts w:ascii="Times New Roman" w:hAnsi="Times New Roman" w:cs="Times New Roman"/>
                <w:color w:val="000000"/>
                <w:sz w:val="22"/>
                <w:szCs w:val="22"/>
                <w:rtl/>
              </w:rPr>
              <w:t>إعداد تقرير التحليل الجنساني ونشره بين أصحاب المصلحة في المشروع (نعم / لا)</w:t>
            </w:r>
          </w:p>
        </w:tc>
      </w:tr>
      <w:tr w:rsidR="00717082" w:rsidRPr="009B76B8" w14:paraId="54AB829D" w14:textId="77777777" w:rsidTr="00641696">
        <w:tc>
          <w:tcPr>
            <w:tcW w:w="1714" w:type="dxa"/>
            <w:vMerge/>
          </w:tcPr>
          <w:p w14:paraId="54AB8299" w14:textId="77777777" w:rsidR="00717082" w:rsidRPr="009B76B8" w:rsidRDefault="00717082" w:rsidP="00641696">
            <w:pPr>
              <w:jc w:val="center"/>
              <w:rPr>
                <w:rFonts w:ascii="Times New Roman" w:hAnsi="Times New Roman" w:cs="Times New Roman"/>
                <w:iCs/>
                <w:sz w:val="22"/>
                <w:szCs w:val="22"/>
              </w:rPr>
            </w:pPr>
          </w:p>
        </w:tc>
        <w:tc>
          <w:tcPr>
            <w:tcW w:w="2626" w:type="dxa"/>
          </w:tcPr>
          <w:p w14:paraId="54AB829A" w14:textId="77777777" w:rsidR="00717082" w:rsidRPr="009B76B8" w:rsidRDefault="00717082" w:rsidP="00641696">
            <w:pPr>
              <w:bidi/>
              <w:jc w:val="left"/>
              <w:rPr>
                <w:rFonts w:ascii="Times New Roman" w:hAnsi="Times New Roman" w:cs="Times New Roman"/>
                <w:i/>
                <w:sz w:val="22"/>
                <w:szCs w:val="22"/>
              </w:rPr>
            </w:pPr>
            <w:r w:rsidRPr="009B76B8">
              <w:rPr>
                <w:rFonts w:ascii="Times New Roman" w:hAnsi="Times New Roman" w:cs="Times New Roman"/>
                <w:i/>
                <w:sz w:val="22"/>
                <w:szCs w:val="22"/>
                <w:rtl/>
              </w:rPr>
              <w:t xml:space="preserve">إعداد خطة </w:t>
            </w:r>
            <w:r w:rsidR="000676C5" w:rsidRPr="009B76B8">
              <w:rPr>
                <w:rFonts w:ascii="Times New Roman" w:hAnsi="Times New Roman" w:cs="Times New Roman"/>
                <w:i/>
                <w:sz w:val="22"/>
                <w:szCs w:val="22"/>
                <w:rtl/>
              </w:rPr>
              <w:t>ال</w:t>
            </w:r>
            <w:r w:rsidRPr="009B76B8">
              <w:rPr>
                <w:rFonts w:ascii="Times New Roman" w:hAnsi="Times New Roman" w:cs="Times New Roman"/>
                <w:i/>
                <w:sz w:val="22"/>
                <w:szCs w:val="22"/>
                <w:rtl/>
              </w:rPr>
              <w:t xml:space="preserve">عمل </w:t>
            </w:r>
            <w:r w:rsidR="000676C5" w:rsidRPr="009B76B8">
              <w:rPr>
                <w:rFonts w:ascii="Times New Roman" w:hAnsi="Times New Roman" w:cs="Times New Roman"/>
                <w:i/>
                <w:sz w:val="22"/>
                <w:szCs w:val="22"/>
                <w:rtl/>
              </w:rPr>
              <w:t>الجنسانية</w:t>
            </w:r>
            <w:r w:rsidRPr="009B76B8">
              <w:rPr>
                <w:rFonts w:ascii="Times New Roman" w:hAnsi="Times New Roman" w:cs="Times New Roman"/>
                <w:i/>
                <w:sz w:val="22"/>
                <w:szCs w:val="22"/>
                <w:rtl/>
              </w:rPr>
              <w:t xml:space="preserve"> </w:t>
            </w:r>
            <w:r w:rsidR="000676C5" w:rsidRPr="009B76B8">
              <w:rPr>
                <w:rFonts w:ascii="Times New Roman" w:hAnsi="Times New Roman" w:cs="Times New Roman"/>
                <w:i/>
                <w:sz w:val="22"/>
                <w:szCs w:val="22"/>
                <w:rtl/>
              </w:rPr>
              <w:t>استنادا إلى</w:t>
            </w:r>
            <w:r w:rsidRPr="009B76B8">
              <w:rPr>
                <w:rFonts w:ascii="Times New Roman" w:hAnsi="Times New Roman" w:cs="Times New Roman"/>
                <w:i/>
                <w:sz w:val="22"/>
                <w:szCs w:val="22"/>
                <w:rtl/>
              </w:rPr>
              <w:t xml:space="preserve"> نتائج التحليل الجنساني</w:t>
            </w:r>
          </w:p>
        </w:tc>
        <w:tc>
          <w:tcPr>
            <w:tcW w:w="2505" w:type="dxa"/>
            <w:vMerge/>
          </w:tcPr>
          <w:p w14:paraId="54AB829B" w14:textId="77777777" w:rsidR="00717082" w:rsidRPr="009B76B8" w:rsidRDefault="00717082" w:rsidP="00641696">
            <w:pPr>
              <w:jc w:val="left"/>
              <w:rPr>
                <w:rFonts w:ascii="Times New Roman" w:hAnsi="Times New Roman" w:cs="Times New Roman"/>
                <w:iCs/>
                <w:sz w:val="22"/>
                <w:szCs w:val="22"/>
              </w:rPr>
            </w:pPr>
          </w:p>
        </w:tc>
        <w:tc>
          <w:tcPr>
            <w:tcW w:w="2618" w:type="dxa"/>
          </w:tcPr>
          <w:p w14:paraId="54AB829C" w14:textId="77777777" w:rsidR="00717082" w:rsidRPr="009B76B8" w:rsidRDefault="000676C5" w:rsidP="00641696">
            <w:pPr>
              <w:numPr>
                <w:ilvl w:val="0"/>
                <w:numId w:val="30"/>
              </w:numPr>
              <w:tabs>
                <w:tab w:val="left" w:pos="252"/>
              </w:tabs>
              <w:bidi/>
              <w:spacing w:line="276" w:lineRule="auto"/>
              <w:ind w:left="40" w:hanging="40"/>
              <w:contextualSpacing/>
              <w:jc w:val="left"/>
              <w:rPr>
                <w:rFonts w:ascii="Times New Roman" w:hAnsi="Times New Roman" w:cs="Times New Roman"/>
                <w:iCs/>
                <w:sz w:val="22"/>
                <w:szCs w:val="22"/>
              </w:rPr>
            </w:pPr>
            <w:r w:rsidRPr="009B76B8">
              <w:rPr>
                <w:rFonts w:ascii="Times New Roman" w:hAnsi="Times New Roman" w:cs="Times New Roman"/>
                <w:color w:val="000000"/>
                <w:sz w:val="22"/>
                <w:szCs w:val="22"/>
                <w:rtl/>
              </w:rPr>
              <w:t xml:space="preserve">تم </w:t>
            </w:r>
            <w:r w:rsidR="00717082" w:rsidRPr="009B76B8">
              <w:rPr>
                <w:rFonts w:ascii="Times New Roman" w:hAnsi="Times New Roman" w:cs="Times New Roman"/>
                <w:color w:val="000000"/>
                <w:sz w:val="22"/>
                <w:szCs w:val="22"/>
                <w:rtl/>
              </w:rPr>
              <w:t xml:space="preserve">إعداد خطة </w:t>
            </w:r>
            <w:r w:rsidRPr="009B76B8">
              <w:rPr>
                <w:rFonts w:ascii="Times New Roman" w:hAnsi="Times New Roman" w:cs="Times New Roman"/>
                <w:color w:val="000000"/>
                <w:sz w:val="22"/>
                <w:szCs w:val="22"/>
                <w:rtl/>
              </w:rPr>
              <w:t>ال</w:t>
            </w:r>
            <w:r w:rsidR="00717082" w:rsidRPr="009B76B8">
              <w:rPr>
                <w:rFonts w:ascii="Times New Roman" w:hAnsi="Times New Roman" w:cs="Times New Roman"/>
                <w:color w:val="000000"/>
                <w:sz w:val="22"/>
                <w:szCs w:val="22"/>
                <w:rtl/>
              </w:rPr>
              <w:t xml:space="preserve">عمل </w:t>
            </w:r>
            <w:r w:rsidRPr="009B76B8">
              <w:rPr>
                <w:rFonts w:ascii="Times New Roman" w:hAnsi="Times New Roman" w:cs="Times New Roman"/>
                <w:color w:val="000000"/>
                <w:sz w:val="22"/>
                <w:szCs w:val="22"/>
                <w:rtl/>
              </w:rPr>
              <w:t>الجنسانية</w:t>
            </w:r>
            <w:r w:rsidR="00717082" w:rsidRPr="009B76B8">
              <w:rPr>
                <w:rFonts w:ascii="Times New Roman" w:hAnsi="Times New Roman" w:cs="Times New Roman"/>
                <w:color w:val="000000"/>
                <w:sz w:val="22"/>
                <w:szCs w:val="22"/>
                <w:rtl/>
              </w:rPr>
              <w:t xml:space="preserve"> ونشرها بين أصحاب المصلحة في المشروع</w:t>
            </w:r>
          </w:p>
        </w:tc>
      </w:tr>
      <w:tr w:rsidR="00717082" w:rsidRPr="009B76B8" w14:paraId="54AB82A4" w14:textId="77777777" w:rsidTr="00641696">
        <w:tc>
          <w:tcPr>
            <w:tcW w:w="1714" w:type="dxa"/>
            <w:vMerge/>
          </w:tcPr>
          <w:p w14:paraId="54AB829E" w14:textId="77777777" w:rsidR="00717082" w:rsidRPr="009B76B8" w:rsidRDefault="00717082" w:rsidP="00641696">
            <w:pPr>
              <w:jc w:val="center"/>
              <w:rPr>
                <w:rFonts w:ascii="Times New Roman" w:hAnsi="Times New Roman" w:cs="Times New Roman"/>
                <w:iCs/>
                <w:sz w:val="22"/>
                <w:szCs w:val="22"/>
              </w:rPr>
            </w:pPr>
          </w:p>
        </w:tc>
        <w:tc>
          <w:tcPr>
            <w:tcW w:w="2626" w:type="dxa"/>
          </w:tcPr>
          <w:p w14:paraId="54AB829F" w14:textId="77777777" w:rsidR="00717082" w:rsidRPr="009B76B8" w:rsidRDefault="000676C5" w:rsidP="00641696">
            <w:pPr>
              <w:bidi/>
              <w:jc w:val="left"/>
              <w:rPr>
                <w:rFonts w:ascii="Times New Roman" w:hAnsi="Times New Roman" w:cs="Times New Roman"/>
                <w:i/>
                <w:sz w:val="22"/>
                <w:szCs w:val="22"/>
              </w:rPr>
            </w:pPr>
            <w:r w:rsidRPr="009B76B8">
              <w:rPr>
                <w:rFonts w:ascii="Times New Roman" w:hAnsi="Times New Roman" w:cs="Times New Roman"/>
                <w:i/>
                <w:sz w:val="22"/>
                <w:szCs w:val="22"/>
                <w:rtl/>
              </w:rPr>
              <w:t>وضع</w:t>
            </w:r>
            <w:r w:rsidR="00717082" w:rsidRPr="009B76B8">
              <w:rPr>
                <w:rFonts w:ascii="Times New Roman" w:hAnsi="Times New Roman" w:cs="Times New Roman"/>
                <w:i/>
                <w:sz w:val="22"/>
                <w:szCs w:val="22"/>
                <w:rtl/>
              </w:rPr>
              <w:t xml:space="preserve"> إطار نتائج المشروع المراعي للمنظور الجنساني</w:t>
            </w:r>
          </w:p>
        </w:tc>
        <w:tc>
          <w:tcPr>
            <w:tcW w:w="2505" w:type="dxa"/>
            <w:vMerge/>
          </w:tcPr>
          <w:p w14:paraId="54AB82A0" w14:textId="77777777" w:rsidR="00717082" w:rsidRPr="009B76B8" w:rsidRDefault="00717082" w:rsidP="00641696">
            <w:pPr>
              <w:jc w:val="left"/>
              <w:rPr>
                <w:rFonts w:ascii="Times New Roman" w:hAnsi="Times New Roman" w:cs="Times New Roman"/>
                <w:iCs/>
                <w:sz w:val="22"/>
                <w:szCs w:val="22"/>
              </w:rPr>
            </w:pPr>
          </w:p>
        </w:tc>
        <w:tc>
          <w:tcPr>
            <w:tcW w:w="2618" w:type="dxa"/>
          </w:tcPr>
          <w:p w14:paraId="54AB82A1" w14:textId="77777777" w:rsidR="00717082" w:rsidRPr="009B76B8" w:rsidRDefault="000676C5" w:rsidP="00641696">
            <w:pPr>
              <w:numPr>
                <w:ilvl w:val="0"/>
                <w:numId w:val="30"/>
              </w:numPr>
              <w:tabs>
                <w:tab w:val="left" w:pos="252"/>
              </w:tabs>
              <w:bidi/>
              <w:spacing w:line="276" w:lineRule="auto"/>
              <w:ind w:left="40" w:hanging="40"/>
              <w:contextualSpacing/>
              <w:jc w:val="left"/>
              <w:rPr>
                <w:rFonts w:ascii="Times New Roman" w:hAnsi="Times New Roman" w:cs="Times New Roman"/>
                <w:color w:val="000000"/>
                <w:sz w:val="22"/>
                <w:szCs w:val="22"/>
                <w:rtl/>
              </w:rPr>
            </w:pPr>
            <w:r w:rsidRPr="009B76B8">
              <w:rPr>
                <w:rFonts w:ascii="Times New Roman" w:hAnsi="Times New Roman" w:cs="Times New Roman"/>
                <w:color w:val="000000"/>
                <w:sz w:val="22"/>
                <w:szCs w:val="22"/>
                <w:rtl/>
              </w:rPr>
              <w:t xml:space="preserve">تراعي </w:t>
            </w:r>
            <w:r w:rsidR="00717082" w:rsidRPr="009B76B8">
              <w:rPr>
                <w:rFonts w:ascii="Times New Roman" w:hAnsi="Times New Roman" w:cs="Times New Roman"/>
                <w:color w:val="000000"/>
                <w:sz w:val="22"/>
                <w:szCs w:val="22"/>
                <w:rtl/>
              </w:rPr>
              <w:t>أهداف المشروع ومخرجاته وأنشطته</w:t>
            </w:r>
            <w:r w:rsidRPr="009B76B8">
              <w:rPr>
                <w:rFonts w:ascii="Times New Roman" w:hAnsi="Times New Roman" w:cs="Times New Roman"/>
                <w:color w:val="000000"/>
                <w:sz w:val="22"/>
                <w:szCs w:val="22"/>
                <w:rtl/>
              </w:rPr>
              <w:t xml:space="preserve"> المنظور الجنساني</w:t>
            </w:r>
            <w:r w:rsidR="00717082" w:rsidRPr="009B76B8">
              <w:rPr>
                <w:rFonts w:ascii="Times New Roman" w:hAnsi="Times New Roman" w:cs="Times New Roman"/>
                <w:color w:val="000000"/>
                <w:sz w:val="22"/>
                <w:szCs w:val="22"/>
                <w:rtl/>
              </w:rPr>
              <w:t xml:space="preserve"> (نعم / لا)</w:t>
            </w:r>
          </w:p>
          <w:p w14:paraId="54AB82A2" w14:textId="77777777" w:rsidR="00717082" w:rsidRPr="009B76B8" w:rsidRDefault="000676C5" w:rsidP="00641696">
            <w:pPr>
              <w:numPr>
                <w:ilvl w:val="0"/>
                <w:numId w:val="30"/>
              </w:numPr>
              <w:tabs>
                <w:tab w:val="left" w:pos="252"/>
              </w:tabs>
              <w:bidi/>
              <w:spacing w:line="276" w:lineRule="auto"/>
              <w:ind w:left="40" w:hanging="40"/>
              <w:contextualSpacing/>
              <w:jc w:val="left"/>
              <w:rPr>
                <w:rFonts w:ascii="Times New Roman" w:hAnsi="Times New Roman" w:cs="Times New Roman"/>
                <w:color w:val="000000"/>
                <w:sz w:val="22"/>
                <w:szCs w:val="22"/>
                <w:rtl/>
              </w:rPr>
            </w:pPr>
            <w:r w:rsidRPr="009B76B8">
              <w:rPr>
                <w:rFonts w:ascii="Times New Roman" w:hAnsi="Times New Roman" w:cs="Times New Roman"/>
                <w:color w:val="000000"/>
                <w:sz w:val="22"/>
                <w:szCs w:val="22"/>
                <w:rtl/>
              </w:rPr>
              <w:t>يشمل</w:t>
            </w:r>
            <w:r w:rsidR="00717082" w:rsidRPr="009B76B8">
              <w:rPr>
                <w:rFonts w:ascii="Times New Roman" w:hAnsi="Times New Roman" w:cs="Times New Roman"/>
                <w:color w:val="000000"/>
                <w:sz w:val="22"/>
                <w:szCs w:val="22"/>
                <w:rtl/>
              </w:rPr>
              <w:t xml:space="preserve"> إطار النتائج العمل الإيجابي (نعم / لا)</w:t>
            </w:r>
          </w:p>
          <w:p w14:paraId="54AB82A3" w14:textId="77777777" w:rsidR="00717082" w:rsidRPr="009B76B8" w:rsidRDefault="000676C5" w:rsidP="00641696">
            <w:pPr>
              <w:numPr>
                <w:ilvl w:val="0"/>
                <w:numId w:val="30"/>
              </w:numPr>
              <w:tabs>
                <w:tab w:val="left" w:pos="252"/>
              </w:tabs>
              <w:bidi/>
              <w:spacing w:line="276" w:lineRule="auto"/>
              <w:ind w:left="40" w:hanging="40"/>
              <w:contextualSpacing/>
              <w:jc w:val="left"/>
              <w:rPr>
                <w:rFonts w:ascii="Times New Roman" w:hAnsi="Times New Roman" w:cs="Times New Roman"/>
                <w:iCs/>
                <w:sz w:val="22"/>
                <w:szCs w:val="22"/>
              </w:rPr>
            </w:pPr>
            <w:r w:rsidRPr="009B76B8">
              <w:rPr>
                <w:rFonts w:ascii="Times New Roman" w:hAnsi="Times New Roman" w:cs="Times New Roman"/>
                <w:color w:val="000000"/>
                <w:sz w:val="22"/>
                <w:szCs w:val="22"/>
                <w:rtl/>
              </w:rPr>
              <w:t xml:space="preserve">تراعي </w:t>
            </w:r>
            <w:r w:rsidR="00717082" w:rsidRPr="009B76B8">
              <w:rPr>
                <w:rFonts w:ascii="Times New Roman" w:hAnsi="Times New Roman" w:cs="Times New Roman"/>
                <w:color w:val="000000"/>
                <w:sz w:val="22"/>
                <w:szCs w:val="22"/>
                <w:rtl/>
              </w:rPr>
              <w:t xml:space="preserve">مؤشرات المشروع </w:t>
            </w:r>
            <w:r w:rsidRPr="009B76B8">
              <w:rPr>
                <w:rFonts w:ascii="Times New Roman" w:hAnsi="Times New Roman" w:cs="Times New Roman"/>
                <w:color w:val="000000"/>
                <w:sz w:val="22"/>
                <w:szCs w:val="22"/>
                <w:rtl/>
              </w:rPr>
              <w:t>ا</w:t>
            </w:r>
            <w:r w:rsidR="00717082" w:rsidRPr="009B76B8">
              <w:rPr>
                <w:rFonts w:ascii="Times New Roman" w:hAnsi="Times New Roman" w:cs="Times New Roman"/>
                <w:color w:val="000000"/>
                <w:sz w:val="22"/>
                <w:szCs w:val="22"/>
                <w:rtl/>
              </w:rPr>
              <w:t>لمنظور الجنساني (</w:t>
            </w:r>
            <w:r w:rsidRPr="009B76B8">
              <w:rPr>
                <w:rFonts w:ascii="Times New Roman" w:hAnsi="Times New Roman" w:cs="Times New Roman"/>
                <w:color w:val="000000"/>
                <w:sz w:val="22"/>
                <w:szCs w:val="22"/>
                <w:rtl/>
              </w:rPr>
              <w:t>مثل</w:t>
            </w:r>
            <w:r w:rsidR="00717082" w:rsidRPr="009B76B8">
              <w:rPr>
                <w:rFonts w:ascii="Times New Roman" w:hAnsi="Times New Roman" w:cs="Times New Roman"/>
                <w:color w:val="000000"/>
                <w:sz w:val="22"/>
                <w:szCs w:val="22"/>
                <w:rtl/>
              </w:rPr>
              <w:t>، عندما ت</w:t>
            </w:r>
            <w:r w:rsidRPr="009B76B8">
              <w:rPr>
                <w:rFonts w:ascii="Times New Roman" w:hAnsi="Times New Roman" w:cs="Times New Roman"/>
                <w:color w:val="000000"/>
                <w:sz w:val="22"/>
                <w:szCs w:val="22"/>
                <w:rtl/>
              </w:rPr>
              <w:t>ت</w:t>
            </w:r>
            <w:r w:rsidR="00717082" w:rsidRPr="009B76B8">
              <w:rPr>
                <w:rFonts w:ascii="Times New Roman" w:hAnsi="Times New Roman" w:cs="Times New Roman"/>
                <w:color w:val="000000"/>
                <w:sz w:val="22"/>
                <w:szCs w:val="22"/>
                <w:rtl/>
              </w:rPr>
              <w:t>طلب المؤشرات القابلة للتطبيق بيانات مصنفة حسب الجنس)</w:t>
            </w:r>
          </w:p>
        </w:tc>
      </w:tr>
      <w:tr w:rsidR="00717082" w:rsidRPr="009B76B8" w14:paraId="54AB82AB" w14:textId="77777777" w:rsidTr="00641696">
        <w:tc>
          <w:tcPr>
            <w:tcW w:w="1714" w:type="dxa"/>
            <w:vMerge/>
          </w:tcPr>
          <w:p w14:paraId="54AB82A5" w14:textId="77777777" w:rsidR="00717082" w:rsidRPr="009B76B8" w:rsidRDefault="00717082" w:rsidP="00641696">
            <w:pPr>
              <w:jc w:val="center"/>
              <w:rPr>
                <w:rFonts w:ascii="Times New Roman" w:hAnsi="Times New Roman" w:cs="Times New Roman"/>
                <w:iCs/>
                <w:sz w:val="22"/>
                <w:szCs w:val="22"/>
              </w:rPr>
            </w:pPr>
          </w:p>
        </w:tc>
        <w:tc>
          <w:tcPr>
            <w:tcW w:w="2626" w:type="dxa"/>
          </w:tcPr>
          <w:p w14:paraId="54AB82A6" w14:textId="77777777" w:rsidR="00717082" w:rsidRPr="009B76B8" w:rsidRDefault="00717082" w:rsidP="00641696">
            <w:pPr>
              <w:bidi/>
              <w:jc w:val="left"/>
              <w:rPr>
                <w:rFonts w:ascii="Times New Roman" w:hAnsi="Times New Roman" w:cs="Times New Roman"/>
                <w:i/>
                <w:sz w:val="22"/>
                <w:szCs w:val="22"/>
              </w:rPr>
            </w:pPr>
            <w:r w:rsidRPr="009B76B8">
              <w:rPr>
                <w:rFonts w:ascii="Times New Roman" w:hAnsi="Times New Roman" w:cs="Times New Roman"/>
                <w:i/>
                <w:sz w:val="22"/>
                <w:szCs w:val="22"/>
                <w:rtl/>
              </w:rPr>
              <w:t xml:space="preserve">تسهل ميزانية المشروع تنفيذ خطة </w:t>
            </w:r>
            <w:r w:rsidR="00DA3D63" w:rsidRPr="009B76B8">
              <w:rPr>
                <w:rFonts w:ascii="Times New Roman" w:hAnsi="Times New Roman" w:cs="Times New Roman"/>
                <w:i/>
                <w:sz w:val="22"/>
                <w:szCs w:val="22"/>
                <w:rtl/>
              </w:rPr>
              <w:t>ال</w:t>
            </w:r>
            <w:r w:rsidRPr="009B76B8">
              <w:rPr>
                <w:rFonts w:ascii="Times New Roman" w:hAnsi="Times New Roman" w:cs="Times New Roman"/>
                <w:i/>
                <w:sz w:val="22"/>
                <w:szCs w:val="22"/>
                <w:rtl/>
              </w:rPr>
              <w:t xml:space="preserve">عمل </w:t>
            </w:r>
            <w:r w:rsidR="00DA3D63" w:rsidRPr="009B76B8">
              <w:rPr>
                <w:rFonts w:ascii="Times New Roman" w:hAnsi="Times New Roman" w:cs="Times New Roman"/>
                <w:i/>
                <w:sz w:val="22"/>
                <w:szCs w:val="22"/>
                <w:rtl/>
              </w:rPr>
              <w:t>الجنسانية</w:t>
            </w:r>
          </w:p>
        </w:tc>
        <w:tc>
          <w:tcPr>
            <w:tcW w:w="2505" w:type="dxa"/>
            <w:vMerge/>
          </w:tcPr>
          <w:p w14:paraId="54AB82A7" w14:textId="77777777" w:rsidR="00717082" w:rsidRPr="009B76B8" w:rsidRDefault="00717082" w:rsidP="00641696">
            <w:pPr>
              <w:jc w:val="left"/>
              <w:rPr>
                <w:rFonts w:ascii="Times New Roman" w:hAnsi="Times New Roman" w:cs="Times New Roman"/>
                <w:iCs/>
                <w:sz w:val="22"/>
                <w:szCs w:val="22"/>
              </w:rPr>
            </w:pPr>
          </w:p>
        </w:tc>
        <w:tc>
          <w:tcPr>
            <w:tcW w:w="2618" w:type="dxa"/>
          </w:tcPr>
          <w:p w14:paraId="54AB82A8" w14:textId="77777777" w:rsidR="00717082" w:rsidRPr="009B76B8" w:rsidRDefault="00717082" w:rsidP="00641696">
            <w:pPr>
              <w:numPr>
                <w:ilvl w:val="0"/>
                <w:numId w:val="30"/>
              </w:numPr>
              <w:tabs>
                <w:tab w:val="left" w:pos="252"/>
              </w:tabs>
              <w:bidi/>
              <w:spacing w:line="276" w:lineRule="auto"/>
              <w:ind w:left="40" w:hanging="40"/>
              <w:contextualSpacing/>
              <w:jc w:val="left"/>
              <w:rPr>
                <w:rFonts w:ascii="Times New Roman" w:hAnsi="Times New Roman" w:cs="Times New Roman"/>
                <w:color w:val="000000"/>
                <w:sz w:val="22"/>
                <w:szCs w:val="22"/>
                <w:rtl/>
              </w:rPr>
            </w:pPr>
            <w:r w:rsidRPr="009B76B8">
              <w:rPr>
                <w:rFonts w:ascii="Times New Roman" w:hAnsi="Times New Roman" w:cs="Times New Roman"/>
                <w:color w:val="000000"/>
                <w:sz w:val="22"/>
                <w:szCs w:val="22"/>
                <w:rtl/>
              </w:rPr>
              <w:t xml:space="preserve">تم تضمين بنود الميزانية المحددة للعمل المتعلق </w:t>
            </w:r>
            <w:r w:rsidR="00DA3D63" w:rsidRPr="009B76B8">
              <w:rPr>
                <w:rFonts w:ascii="Times New Roman" w:hAnsi="Times New Roman" w:cs="Times New Roman"/>
                <w:color w:val="000000"/>
                <w:sz w:val="22"/>
                <w:szCs w:val="22"/>
                <w:rtl/>
              </w:rPr>
              <w:t xml:space="preserve">بالمنظور الجنساني </w:t>
            </w:r>
            <w:r w:rsidRPr="009B76B8">
              <w:rPr>
                <w:rFonts w:ascii="Times New Roman" w:hAnsi="Times New Roman" w:cs="Times New Roman"/>
                <w:color w:val="000000"/>
                <w:sz w:val="22"/>
                <w:szCs w:val="22"/>
                <w:rtl/>
              </w:rPr>
              <w:t>(</w:t>
            </w:r>
            <w:r w:rsidR="00DA3D63" w:rsidRPr="009B76B8">
              <w:rPr>
                <w:rFonts w:ascii="Times New Roman" w:hAnsi="Times New Roman" w:cs="Times New Roman"/>
                <w:color w:val="000000"/>
                <w:sz w:val="22"/>
                <w:szCs w:val="22"/>
                <w:rtl/>
              </w:rPr>
              <w:t>مثل</w:t>
            </w:r>
            <w:r w:rsidRPr="009B76B8">
              <w:rPr>
                <w:rFonts w:ascii="Times New Roman" w:hAnsi="Times New Roman" w:cs="Times New Roman"/>
                <w:color w:val="000000"/>
                <w:sz w:val="22"/>
                <w:szCs w:val="22"/>
                <w:rtl/>
              </w:rPr>
              <w:t xml:space="preserve">، التحليل الجنساني وخطة العمل </w:t>
            </w:r>
            <w:r w:rsidR="00DA3D63" w:rsidRPr="009B76B8">
              <w:rPr>
                <w:rFonts w:ascii="Times New Roman" w:hAnsi="Times New Roman" w:cs="Times New Roman"/>
                <w:color w:val="000000"/>
                <w:sz w:val="22"/>
                <w:szCs w:val="22"/>
                <w:rtl/>
              </w:rPr>
              <w:t>الجنسانية</w:t>
            </w:r>
            <w:r w:rsidRPr="009B76B8">
              <w:rPr>
                <w:rFonts w:ascii="Times New Roman" w:hAnsi="Times New Roman" w:cs="Times New Roman"/>
                <w:color w:val="000000"/>
                <w:sz w:val="22"/>
                <w:szCs w:val="22"/>
                <w:rtl/>
              </w:rPr>
              <w:t xml:space="preserve">) . </w:t>
            </w:r>
          </w:p>
          <w:p w14:paraId="54AB82A9" w14:textId="77777777" w:rsidR="00717082" w:rsidRPr="009B76B8" w:rsidRDefault="00717082" w:rsidP="00641696">
            <w:pPr>
              <w:numPr>
                <w:ilvl w:val="0"/>
                <w:numId w:val="30"/>
              </w:numPr>
              <w:tabs>
                <w:tab w:val="left" w:pos="252"/>
              </w:tabs>
              <w:bidi/>
              <w:spacing w:line="276" w:lineRule="auto"/>
              <w:ind w:left="40" w:hanging="40"/>
              <w:contextualSpacing/>
              <w:jc w:val="left"/>
              <w:rPr>
                <w:rFonts w:ascii="Times New Roman" w:hAnsi="Times New Roman" w:cs="Times New Roman"/>
                <w:color w:val="000000"/>
                <w:sz w:val="22"/>
                <w:szCs w:val="22"/>
                <w:rtl/>
              </w:rPr>
            </w:pPr>
            <w:r w:rsidRPr="009B76B8">
              <w:rPr>
                <w:rFonts w:ascii="Times New Roman" w:hAnsi="Times New Roman" w:cs="Times New Roman"/>
                <w:color w:val="000000"/>
                <w:sz w:val="22"/>
                <w:szCs w:val="22"/>
                <w:rtl/>
              </w:rPr>
              <w:t>يحتوي المشروع على بند في الميزانية للعمل الإيجابي بناءً على الحاجة (نعم / لا)</w:t>
            </w:r>
          </w:p>
          <w:p w14:paraId="54AB82AA" w14:textId="77777777" w:rsidR="00717082" w:rsidRPr="009B76B8" w:rsidRDefault="00DA3D63" w:rsidP="00641696">
            <w:pPr>
              <w:numPr>
                <w:ilvl w:val="0"/>
                <w:numId w:val="30"/>
              </w:numPr>
              <w:tabs>
                <w:tab w:val="left" w:pos="252"/>
              </w:tabs>
              <w:bidi/>
              <w:spacing w:line="276" w:lineRule="auto"/>
              <w:ind w:left="40" w:hanging="40"/>
              <w:contextualSpacing/>
              <w:jc w:val="left"/>
              <w:rPr>
                <w:rFonts w:ascii="Times New Roman" w:hAnsi="Times New Roman" w:cs="Times New Roman"/>
                <w:iCs/>
                <w:sz w:val="22"/>
                <w:szCs w:val="22"/>
              </w:rPr>
            </w:pPr>
            <w:r w:rsidRPr="009B76B8">
              <w:rPr>
                <w:rFonts w:ascii="Times New Roman" w:hAnsi="Times New Roman" w:cs="Times New Roman"/>
                <w:color w:val="000000"/>
                <w:sz w:val="22"/>
                <w:szCs w:val="22"/>
                <w:rtl/>
              </w:rPr>
              <w:t xml:space="preserve">تم </w:t>
            </w:r>
            <w:r w:rsidR="00717082" w:rsidRPr="009B76B8">
              <w:rPr>
                <w:rFonts w:ascii="Times New Roman" w:hAnsi="Times New Roman" w:cs="Times New Roman"/>
                <w:color w:val="000000"/>
                <w:sz w:val="22"/>
                <w:szCs w:val="22"/>
                <w:rtl/>
              </w:rPr>
              <w:t xml:space="preserve">تعميم العمل المتعلق </w:t>
            </w:r>
            <w:r w:rsidRPr="009B76B8">
              <w:rPr>
                <w:rFonts w:ascii="Times New Roman" w:hAnsi="Times New Roman" w:cs="Times New Roman"/>
                <w:color w:val="000000"/>
                <w:sz w:val="22"/>
                <w:szCs w:val="22"/>
                <w:rtl/>
              </w:rPr>
              <w:t>بالمنظور الجنساني</w:t>
            </w:r>
            <w:r w:rsidR="00717082" w:rsidRPr="009B76B8">
              <w:rPr>
                <w:rFonts w:ascii="Times New Roman" w:hAnsi="Times New Roman" w:cs="Times New Roman"/>
                <w:color w:val="000000"/>
                <w:sz w:val="22"/>
                <w:szCs w:val="22"/>
                <w:rtl/>
              </w:rPr>
              <w:t xml:space="preserve"> في الميزانية </w:t>
            </w:r>
            <w:r w:rsidRPr="009B76B8">
              <w:rPr>
                <w:rFonts w:ascii="Times New Roman" w:hAnsi="Times New Roman" w:cs="Times New Roman"/>
                <w:color w:val="000000"/>
                <w:sz w:val="22"/>
                <w:szCs w:val="22"/>
                <w:rtl/>
              </w:rPr>
              <w:t>العمومية</w:t>
            </w:r>
            <w:r w:rsidR="00717082" w:rsidRPr="009B76B8">
              <w:rPr>
                <w:rFonts w:ascii="Times New Roman" w:hAnsi="Times New Roman" w:cs="Times New Roman"/>
                <w:color w:val="000000"/>
                <w:sz w:val="22"/>
                <w:szCs w:val="22"/>
                <w:rtl/>
              </w:rPr>
              <w:t xml:space="preserve"> (</w:t>
            </w:r>
            <w:r w:rsidR="00500AE3" w:rsidRPr="009B76B8">
              <w:rPr>
                <w:rFonts w:ascii="Times New Roman" w:hAnsi="Times New Roman" w:cs="Times New Roman"/>
                <w:color w:val="000000"/>
                <w:sz w:val="22"/>
                <w:szCs w:val="22"/>
                <w:rtl/>
              </w:rPr>
              <w:t>مثل</w:t>
            </w:r>
            <w:r w:rsidR="00717082" w:rsidRPr="009B76B8">
              <w:rPr>
                <w:rFonts w:ascii="Times New Roman" w:hAnsi="Times New Roman" w:cs="Times New Roman"/>
                <w:color w:val="000000"/>
                <w:sz w:val="22"/>
                <w:szCs w:val="22"/>
                <w:rtl/>
              </w:rPr>
              <w:t xml:space="preserve">، يمكن استخدام </w:t>
            </w:r>
            <w:r w:rsidR="00500AE3" w:rsidRPr="009B76B8">
              <w:rPr>
                <w:rFonts w:ascii="Times New Roman" w:hAnsi="Times New Roman" w:cs="Times New Roman"/>
                <w:color w:val="000000"/>
                <w:sz w:val="22"/>
                <w:szCs w:val="22"/>
                <w:rtl/>
              </w:rPr>
              <w:t>حصص</w:t>
            </w:r>
            <w:r w:rsidR="00717082" w:rsidRPr="009B76B8">
              <w:rPr>
                <w:rFonts w:ascii="Times New Roman" w:hAnsi="Times New Roman" w:cs="Times New Roman"/>
                <w:color w:val="000000"/>
                <w:sz w:val="22"/>
                <w:szCs w:val="22"/>
                <w:rtl/>
              </w:rPr>
              <w:t xml:space="preserve"> الميزانية المخصصة لأنشطة المشروع لدعم المبادرات </w:t>
            </w:r>
            <w:r w:rsidR="00500AE3" w:rsidRPr="009B76B8">
              <w:rPr>
                <w:rFonts w:ascii="Times New Roman" w:hAnsi="Times New Roman" w:cs="Times New Roman"/>
                <w:color w:val="000000"/>
                <w:sz w:val="22"/>
                <w:szCs w:val="22"/>
                <w:rtl/>
              </w:rPr>
              <w:t>الداعمة ل</w:t>
            </w:r>
            <w:r w:rsidR="00717082" w:rsidRPr="009B76B8">
              <w:rPr>
                <w:rFonts w:ascii="Times New Roman" w:hAnsi="Times New Roman" w:cs="Times New Roman"/>
                <w:color w:val="000000"/>
                <w:sz w:val="22"/>
                <w:szCs w:val="22"/>
                <w:rtl/>
              </w:rPr>
              <w:t>لمساواة بين الجنسين وتمكين المرأة) (نعم / لا)</w:t>
            </w:r>
          </w:p>
        </w:tc>
      </w:tr>
      <w:tr w:rsidR="00717082" w:rsidRPr="009B76B8" w14:paraId="54AB82B2" w14:textId="77777777" w:rsidTr="00641696">
        <w:tc>
          <w:tcPr>
            <w:tcW w:w="1714" w:type="dxa"/>
            <w:vMerge w:val="restart"/>
          </w:tcPr>
          <w:p w14:paraId="54AB82AC" w14:textId="77777777" w:rsidR="00717082" w:rsidRPr="009B76B8" w:rsidRDefault="00500F17" w:rsidP="00641696">
            <w:pPr>
              <w:bidi/>
              <w:jc w:val="center"/>
              <w:rPr>
                <w:rFonts w:ascii="Times New Roman" w:hAnsi="Times New Roman" w:cs="Times New Roman"/>
                <w:b/>
                <w:bCs/>
                <w:iCs/>
                <w:sz w:val="22"/>
                <w:szCs w:val="22"/>
              </w:rPr>
            </w:pPr>
            <w:r w:rsidRPr="009B76B8">
              <w:rPr>
                <w:rFonts w:ascii="Times New Roman" w:hAnsi="Times New Roman" w:cs="Times New Roman"/>
                <w:b/>
                <w:bCs/>
                <w:i/>
                <w:sz w:val="22"/>
                <w:szCs w:val="22"/>
                <w:rtl/>
              </w:rPr>
              <w:t>التنفيذ</w:t>
            </w:r>
          </w:p>
        </w:tc>
        <w:tc>
          <w:tcPr>
            <w:tcW w:w="2626" w:type="dxa"/>
          </w:tcPr>
          <w:p w14:paraId="54AB82AD" w14:textId="77777777" w:rsidR="00717082" w:rsidRPr="009B76B8" w:rsidRDefault="00717082" w:rsidP="00641696">
            <w:pPr>
              <w:bidi/>
              <w:jc w:val="left"/>
              <w:rPr>
                <w:rFonts w:ascii="Times New Roman" w:hAnsi="Times New Roman" w:cs="Times New Roman"/>
                <w:i/>
                <w:sz w:val="22"/>
                <w:szCs w:val="22"/>
              </w:rPr>
            </w:pPr>
            <w:r w:rsidRPr="009B76B8">
              <w:rPr>
                <w:rFonts w:ascii="Times New Roman" w:hAnsi="Times New Roman" w:cs="Times New Roman"/>
                <w:i/>
                <w:sz w:val="22"/>
                <w:szCs w:val="22"/>
                <w:rtl/>
              </w:rPr>
              <w:t xml:space="preserve">تبذل الجهود لتحقيق </w:t>
            </w:r>
            <w:r w:rsidR="009E38D0" w:rsidRPr="009B76B8">
              <w:rPr>
                <w:rFonts w:ascii="Times New Roman" w:hAnsi="Times New Roman" w:cs="Times New Roman"/>
                <w:i/>
                <w:sz w:val="22"/>
                <w:szCs w:val="22"/>
                <w:rtl/>
              </w:rPr>
              <w:t>المساواة</w:t>
            </w:r>
            <w:r w:rsidRPr="009B76B8">
              <w:rPr>
                <w:rFonts w:ascii="Times New Roman" w:hAnsi="Times New Roman" w:cs="Times New Roman"/>
                <w:i/>
                <w:sz w:val="22"/>
                <w:szCs w:val="22"/>
                <w:rtl/>
              </w:rPr>
              <w:t xml:space="preserve"> بين الجنسين بين موظفي المشروع</w:t>
            </w:r>
          </w:p>
        </w:tc>
        <w:tc>
          <w:tcPr>
            <w:tcW w:w="2505" w:type="dxa"/>
          </w:tcPr>
          <w:p w14:paraId="54AB82AE" w14:textId="77777777" w:rsidR="00717082" w:rsidRPr="009B76B8" w:rsidRDefault="009E38D0" w:rsidP="00641696">
            <w:pPr>
              <w:bidi/>
              <w:jc w:val="left"/>
              <w:rPr>
                <w:rFonts w:ascii="Times New Roman" w:hAnsi="Times New Roman" w:cs="Times New Roman"/>
                <w:i/>
                <w:sz w:val="22"/>
                <w:szCs w:val="22"/>
              </w:rPr>
            </w:pPr>
            <w:r w:rsidRPr="009B76B8">
              <w:rPr>
                <w:rFonts w:ascii="Times New Roman" w:hAnsi="Times New Roman" w:cs="Times New Roman"/>
                <w:i/>
                <w:sz w:val="22"/>
                <w:szCs w:val="22"/>
                <w:rtl/>
              </w:rPr>
              <w:t xml:space="preserve">تم </w:t>
            </w:r>
            <w:r w:rsidR="00717082" w:rsidRPr="009B76B8">
              <w:rPr>
                <w:rFonts w:ascii="Times New Roman" w:hAnsi="Times New Roman" w:cs="Times New Roman"/>
                <w:i/>
                <w:sz w:val="22"/>
                <w:szCs w:val="22"/>
                <w:rtl/>
              </w:rPr>
              <w:t xml:space="preserve">تحقيق </w:t>
            </w:r>
            <w:r w:rsidRPr="009B76B8">
              <w:rPr>
                <w:rFonts w:ascii="Times New Roman" w:hAnsi="Times New Roman" w:cs="Times New Roman"/>
                <w:i/>
                <w:sz w:val="22"/>
                <w:szCs w:val="22"/>
                <w:rtl/>
              </w:rPr>
              <w:t>المساواة</w:t>
            </w:r>
            <w:r w:rsidR="00717082" w:rsidRPr="009B76B8">
              <w:rPr>
                <w:rFonts w:ascii="Times New Roman" w:hAnsi="Times New Roman" w:cs="Times New Roman"/>
                <w:i/>
                <w:sz w:val="22"/>
                <w:szCs w:val="22"/>
                <w:rtl/>
              </w:rPr>
              <w:t xml:space="preserve"> بين الجنسين بين موظفي المشروع</w:t>
            </w:r>
          </w:p>
        </w:tc>
        <w:tc>
          <w:tcPr>
            <w:tcW w:w="2618" w:type="dxa"/>
          </w:tcPr>
          <w:p w14:paraId="54AB82AF" w14:textId="77777777" w:rsidR="00717082" w:rsidRPr="009B76B8" w:rsidRDefault="009E38D0" w:rsidP="00641696">
            <w:pPr>
              <w:numPr>
                <w:ilvl w:val="0"/>
                <w:numId w:val="30"/>
              </w:numPr>
              <w:tabs>
                <w:tab w:val="left" w:pos="252"/>
              </w:tabs>
              <w:bidi/>
              <w:spacing w:line="276" w:lineRule="auto"/>
              <w:ind w:left="40" w:hanging="40"/>
              <w:contextualSpacing/>
              <w:jc w:val="left"/>
              <w:rPr>
                <w:rFonts w:ascii="Times New Roman" w:hAnsi="Times New Roman" w:cs="Times New Roman"/>
                <w:color w:val="000000"/>
                <w:sz w:val="22"/>
                <w:szCs w:val="22"/>
                <w:rtl/>
              </w:rPr>
            </w:pPr>
            <w:r w:rsidRPr="009B76B8">
              <w:rPr>
                <w:rFonts w:ascii="Times New Roman" w:hAnsi="Times New Roman" w:cs="Times New Roman"/>
                <w:color w:val="000000"/>
                <w:sz w:val="22"/>
                <w:szCs w:val="22"/>
                <w:rtl/>
              </w:rPr>
              <w:t xml:space="preserve">عدد / نسبة النساء </w:t>
            </w:r>
            <w:r w:rsidR="00717082" w:rsidRPr="009B76B8">
              <w:rPr>
                <w:rFonts w:ascii="Times New Roman" w:hAnsi="Times New Roman" w:cs="Times New Roman"/>
                <w:color w:val="000000"/>
                <w:sz w:val="22"/>
                <w:szCs w:val="22"/>
                <w:rtl/>
              </w:rPr>
              <w:t xml:space="preserve">والرجال الذين تم توظيفهم خلال المشروع. </w:t>
            </w:r>
          </w:p>
          <w:p w14:paraId="54AB82B0" w14:textId="77777777" w:rsidR="00717082" w:rsidRPr="009B76B8" w:rsidRDefault="009E38D0" w:rsidP="00641696">
            <w:pPr>
              <w:numPr>
                <w:ilvl w:val="0"/>
                <w:numId w:val="30"/>
              </w:numPr>
              <w:tabs>
                <w:tab w:val="left" w:pos="252"/>
              </w:tabs>
              <w:bidi/>
              <w:spacing w:line="276" w:lineRule="auto"/>
              <w:ind w:left="40" w:hanging="40"/>
              <w:contextualSpacing/>
              <w:jc w:val="left"/>
              <w:rPr>
                <w:rFonts w:ascii="Times New Roman" w:hAnsi="Times New Roman" w:cs="Times New Roman"/>
                <w:color w:val="000000"/>
                <w:sz w:val="22"/>
                <w:szCs w:val="22"/>
                <w:rtl/>
              </w:rPr>
            </w:pPr>
            <w:r w:rsidRPr="009B76B8">
              <w:rPr>
                <w:rFonts w:ascii="Times New Roman" w:hAnsi="Times New Roman" w:cs="Times New Roman"/>
                <w:color w:val="000000"/>
                <w:sz w:val="22"/>
                <w:szCs w:val="22"/>
                <w:rtl/>
              </w:rPr>
              <w:t xml:space="preserve">تم </w:t>
            </w:r>
            <w:r w:rsidR="00717082" w:rsidRPr="009B76B8">
              <w:rPr>
                <w:rFonts w:ascii="Times New Roman" w:hAnsi="Times New Roman" w:cs="Times New Roman"/>
                <w:color w:val="000000"/>
                <w:sz w:val="22"/>
                <w:szCs w:val="22"/>
                <w:rtl/>
              </w:rPr>
              <w:t xml:space="preserve">بذل جهود </w:t>
            </w:r>
            <w:r w:rsidRPr="009B76B8">
              <w:rPr>
                <w:rFonts w:ascii="Times New Roman" w:hAnsi="Times New Roman" w:cs="Times New Roman"/>
                <w:color w:val="000000"/>
                <w:sz w:val="22"/>
                <w:szCs w:val="22"/>
                <w:rtl/>
              </w:rPr>
              <w:t>خاصة</w:t>
            </w:r>
            <w:r w:rsidR="00717082" w:rsidRPr="009B76B8">
              <w:rPr>
                <w:rFonts w:ascii="Times New Roman" w:hAnsi="Times New Roman" w:cs="Times New Roman"/>
                <w:color w:val="000000"/>
                <w:sz w:val="22"/>
                <w:szCs w:val="22"/>
                <w:rtl/>
              </w:rPr>
              <w:t xml:space="preserve"> لتعيين النساء </w:t>
            </w:r>
            <w:r w:rsidRPr="009B76B8">
              <w:rPr>
                <w:rFonts w:ascii="Times New Roman" w:hAnsi="Times New Roman" w:cs="Times New Roman"/>
                <w:color w:val="000000"/>
                <w:sz w:val="22"/>
                <w:szCs w:val="22"/>
                <w:rtl/>
              </w:rPr>
              <w:t>كموظفات</w:t>
            </w:r>
            <w:r w:rsidR="00717082" w:rsidRPr="009B76B8">
              <w:rPr>
                <w:rFonts w:ascii="Times New Roman" w:hAnsi="Times New Roman" w:cs="Times New Roman"/>
                <w:color w:val="000000"/>
                <w:sz w:val="22"/>
                <w:szCs w:val="22"/>
                <w:rtl/>
              </w:rPr>
              <w:t xml:space="preserve"> في المشروع (نعم / لا)</w:t>
            </w:r>
          </w:p>
          <w:p w14:paraId="54AB82B1" w14:textId="77777777" w:rsidR="00717082" w:rsidRPr="009B76B8" w:rsidRDefault="00717082" w:rsidP="00641696">
            <w:pPr>
              <w:numPr>
                <w:ilvl w:val="0"/>
                <w:numId w:val="30"/>
              </w:numPr>
              <w:tabs>
                <w:tab w:val="left" w:pos="252"/>
              </w:tabs>
              <w:bidi/>
              <w:spacing w:line="276" w:lineRule="auto"/>
              <w:ind w:left="40" w:hanging="40"/>
              <w:contextualSpacing/>
              <w:jc w:val="left"/>
              <w:rPr>
                <w:rFonts w:ascii="Times New Roman" w:hAnsi="Times New Roman" w:cs="Times New Roman"/>
                <w:color w:val="000000"/>
                <w:sz w:val="22"/>
                <w:szCs w:val="22"/>
                <w:rtl/>
              </w:rPr>
            </w:pPr>
            <w:r w:rsidRPr="009B76B8">
              <w:rPr>
                <w:rFonts w:ascii="Times New Roman" w:hAnsi="Times New Roman" w:cs="Times New Roman"/>
                <w:color w:val="000000"/>
                <w:sz w:val="22"/>
                <w:szCs w:val="22"/>
                <w:rtl/>
              </w:rPr>
              <w:t xml:space="preserve">يوفر المشروع بيئة عمل </w:t>
            </w:r>
            <w:r w:rsidR="00314A51" w:rsidRPr="009B76B8">
              <w:rPr>
                <w:rFonts w:ascii="Times New Roman" w:hAnsi="Times New Roman" w:cs="Times New Roman"/>
                <w:color w:val="000000"/>
                <w:sz w:val="22"/>
                <w:szCs w:val="22"/>
                <w:rtl/>
              </w:rPr>
              <w:t>مواتية</w:t>
            </w:r>
            <w:r w:rsidRPr="009B76B8">
              <w:rPr>
                <w:rFonts w:ascii="Times New Roman" w:hAnsi="Times New Roman" w:cs="Times New Roman"/>
                <w:color w:val="000000"/>
                <w:sz w:val="22"/>
                <w:szCs w:val="22"/>
                <w:rtl/>
              </w:rPr>
              <w:t xml:space="preserve"> </w:t>
            </w:r>
            <w:r w:rsidR="0036029B" w:rsidRPr="009B76B8">
              <w:rPr>
                <w:rFonts w:ascii="Times New Roman" w:hAnsi="Times New Roman" w:cs="Times New Roman"/>
                <w:color w:val="000000"/>
                <w:sz w:val="22"/>
                <w:szCs w:val="22"/>
                <w:rtl/>
              </w:rPr>
              <w:t>للمساواة بين الجنسين</w:t>
            </w:r>
            <w:r w:rsidRPr="009B76B8">
              <w:rPr>
                <w:rFonts w:ascii="Times New Roman" w:hAnsi="Times New Roman" w:cs="Times New Roman"/>
                <w:color w:val="000000"/>
                <w:sz w:val="22"/>
                <w:szCs w:val="22"/>
                <w:rtl/>
              </w:rPr>
              <w:t xml:space="preserve"> (نعم / لا)</w:t>
            </w:r>
          </w:p>
        </w:tc>
      </w:tr>
      <w:tr w:rsidR="00717082" w:rsidRPr="009B76B8" w14:paraId="54AB82B8" w14:textId="77777777" w:rsidTr="00641696">
        <w:tc>
          <w:tcPr>
            <w:tcW w:w="1714" w:type="dxa"/>
            <w:vMerge/>
          </w:tcPr>
          <w:p w14:paraId="54AB82B3" w14:textId="77777777" w:rsidR="00717082" w:rsidRPr="009B76B8" w:rsidRDefault="00717082" w:rsidP="00641696">
            <w:pPr>
              <w:jc w:val="center"/>
              <w:rPr>
                <w:rFonts w:ascii="Times New Roman" w:hAnsi="Times New Roman" w:cs="Times New Roman"/>
                <w:iCs/>
                <w:sz w:val="22"/>
                <w:szCs w:val="22"/>
              </w:rPr>
            </w:pPr>
          </w:p>
        </w:tc>
        <w:tc>
          <w:tcPr>
            <w:tcW w:w="2626" w:type="dxa"/>
          </w:tcPr>
          <w:p w14:paraId="54AB82B4" w14:textId="77777777" w:rsidR="00717082" w:rsidRPr="009B76B8" w:rsidRDefault="00314A51" w:rsidP="00641696">
            <w:pPr>
              <w:bidi/>
              <w:jc w:val="left"/>
              <w:rPr>
                <w:rFonts w:ascii="Times New Roman" w:hAnsi="Times New Roman" w:cs="Times New Roman"/>
                <w:i/>
                <w:sz w:val="22"/>
                <w:szCs w:val="22"/>
              </w:rPr>
            </w:pPr>
            <w:r w:rsidRPr="009B76B8">
              <w:rPr>
                <w:rFonts w:ascii="Times New Roman" w:hAnsi="Times New Roman" w:cs="Times New Roman"/>
                <w:i/>
                <w:sz w:val="22"/>
                <w:szCs w:val="22"/>
                <w:rtl/>
              </w:rPr>
              <w:t>ال</w:t>
            </w:r>
            <w:r w:rsidR="00717082" w:rsidRPr="009B76B8">
              <w:rPr>
                <w:rFonts w:ascii="Times New Roman" w:hAnsi="Times New Roman" w:cs="Times New Roman"/>
                <w:i/>
                <w:sz w:val="22"/>
                <w:szCs w:val="22"/>
                <w:rtl/>
              </w:rPr>
              <w:t xml:space="preserve">تأكد من أن موظفي المشروع لديهم الكفاءة </w:t>
            </w:r>
            <w:r w:rsidRPr="009B76B8">
              <w:rPr>
                <w:rFonts w:ascii="Times New Roman" w:hAnsi="Times New Roman" w:cs="Times New Roman"/>
                <w:i/>
                <w:sz w:val="22"/>
                <w:szCs w:val="22"/>
                <w:rtl/>
              </w:rPr>
              <w:t>اللازمة</w:t>
            </w:r>
            <w:r w:rsidR="00717082" w:rsidRPr="009B76B8">
              <w:rPr>
                <w:rFonts w:ascii="Times New Roman" w:hAnsi="Times New Roman" w:cs="Times New Roman"/>
                <w:i/>
                <w:sz w:val="22"/>
                <w:szCs w:val="22"/>
                <w:rtl/>
              </w:rPr>
              <w:t xml:space="preserve"> </w:t>
            </w:r>
            <w:r w:rsidRPr="009B76B8">
              <w:rPr>
                <w:rFonts w:ascii="Times New Roman" w:hAnsi="Times New Roman" w:cs="Times New Roman"/>
                <w:i/>
                <w:sz w:val="22"/>
                <w:szCs w:val="22"/>
                <w:rtl/>
              </w:rPr>
              <w:t>في المساواة بين الجنسين</w:t>
            </w:r>
          </w:p>
        </w:tc>
        <w:tc>
          <w:tcPr>
            <w:tcW w:w="2505" w:type="dxa"/>
          </w:tcPr>
          <w:p w14:paraId="54AB82B5" w14:textId="77777777" w:rsidR="00717082" w:rsidRPr="009B76B8" w:rsidRDefault="00717082" w:rsidP="00641696">
            <w:pPr>
              <w:bidi/>
              <w:jc w:val="left"/>
              <w:rPr>
                <w:rFonts w:ascii="Times New Roman" w:hAnsi="Times New Roman" w:cs="Times New Roman"/>
                <w:i/>
                <w:sz w:val="22"/>
                <w:szCs w:val="22"/>
              </w:rPr>
            </w:pPr>
            <w:r w:rsidRPr="009B76B8">
              <w:rPr>
                <w:rFonts w:ascii="Times New Roman" w:hAnsi="Times New Roman" w:cs="Times New Roman"/>
                <w:i/>
                <w:sz w:val="22"/>
                <w:szCs w:val="22"/>
                <w:rtl/>
              </w:rPr>
              <w:t xml:space="preserve">يتمتع موظفو المشروع بالكفاءة </w:t>
            </w:r>
            <w:r w:rsidR="00314A51" w:rsidRPr="009B76B8">
              <w:rPr>
                <w:rFonts w:ascii="Times New Roman" w:hAnsi="Times New Roman" w:cs="Times New Roman"/>
                <w:i/>
                <w:sz w:val="22"/>
                <w:szCs w:val="22"/>
                <w:rtl/>
              </w:rPr>
              <w:t>الملائمة</w:t>
            </w:r>
            <w:r w:rsidRPr="009B76B8">
              <w:rPr>
                <w:rFonts w:ascii="Times New Roman" w:hAnsi="Times New Roman" w:cs="Times New Roman"/>
                <w:i/>
                <w:sz w:val="22"/>
                <w:szCs w:val="22"/>
                <w:rtl/>
              </w:rPr>
              <w:t xml:space="preserve"> في </w:t>
            </w:r>
            <w:r w:rsidR="00314A51" w:rsidRPr="009B76B8">
              <w:rPr>
                <w:rFonts w:ascii="Times New Roman" w:hAnsi="Times New Roman" w:cs="Times New Roman"/>
                <w:i/>
                <w:sz w:val="22"/>
                <w:szCs w:val="22"/>
                <w:rtl/>
              </w:rPr>
              <w:t>المساواة بين الجنسين و</w:t>
            </w:r>
            <w:r w:rsidRPr="009B76B8">
              <w:rPr>
                <w:rFonts w:ascii="Times New Roman" w:hAnsi="Times New Roman" w:cs="Times New Roman"/>
                <w:i/>
                <w:sz w:val="22"/>
                <w:szCs w:val="22"/>
                <w:rtl/>
              </w:rPr>
              <w:t>تم</w:t>
            </w:r>
            <w:r w:rsidR="00314A51" w:rsidRPr="009B76B8">
              <w:rPr>
                <w:rFonts w:ascii="Times New Roman" w:hAnsi="Times New Roman" w:cs="Times New Roman"/>
                <w:i/>
                <w:sz w:val="22"/>
                <w:szCs w:val="22"/>
                <w:rtl/>
              </w:rPr>
              <w:t>ت</w:t>
            </w:r>
            <w:r w:rsidRPr="009B76B8">
              <w:rPr>
                <w:rFonts w:ascii="Times New Roman" w:hAnsi="Times New Roman" w:cs="Times New Roman"/>
                <w:i/>
                <w:sz w:val="22"/>
                <w:szCs w:val="22"/>
                <w:rtl/>
              </w:rPr>
              <w:t xml:space="preserve"> توعيتهم ب</w:t>
            </w:r>
            <w:r w:rsidR="00314A51" w:rsidRPr="009B76B8">
              <w:rPr>
                <w:rFonts w:ascii="Times New Roman" w:hAnsi="Times New Roman" w:cs="Times New Roman"/>
                <w:i/>
                <w:sz w:val="22"/>
                <w:szCs w:val="22"/>
                <w:rtl/>
              </w:rPr>
              <w:t>ال</w:t>
            </w:r>
            <w:r w:rsidRPr="009B76B8">
              <w:rPr>
                <w:rFonts w:ascii="Times New Roman" w:hAnsi="Times New Roman" w:cs="Times New Roman"/>
                <w:i/>
                <w:sz w:val="22"/>
                <w:szCs w:val="22"/>
                <w:rtl/>
              </w:rPr>
              <w:t xml:space="preserve">أبعاد </w:t>
            </w:r>
            <w:r w:rsidR="00314A51" w:rsidRPr="009B76B8">
              <w:rPr>
                <w:rFonts w:ascii="Times New Roman" w:hAnsi="Times New Roman" w:cs="Times New Roman"/>
                <w:i/>
                <w:sz w:val="22"/>
                <w:szCs w:val="22"/>
                <w:rtl/>
              </w:rPr>
              <w:t>الجنسانية المحددة ل</w:t>
            </w:r>
            <w:r w:rsidRPr="009B76B8">
              <w:rPr>
                <w:rFonts w:ascii="Times New Roman" w:hAnsi="Times New Roman" w:cs="Times New Roman"/>
                <w:i/>
                <w:sz w:val="22"/>
                <w:szCs w:val="22"/>
                <w:rtl/>
              </w:rPr>
              <w:t>لمشروع</w:t>
            </w:r>
          </w:p>
        </w:tc>
        <w:tc>
          <w:tcPr>
            <w:tcW w:w="2618" w:type="dxa"/>
          </w:tcPr>
          <w:p w14:paraId="54AB82B6" w14:textId="77777777" w:rsidR="00717082" w:rsidRPr="009B76B8" w:rsidRDefault="00717082" w:rsidP="00641696">
            <w:pPr>
              <w:numPr>
                <w:ilvl w:val="0"/>
                <w:numId w:val="30"/>
              </w:numPr>
              <w:tabs>
                <w:tab w:val="left" w:pos="252"/>
              </w:tabs>
              <w:bidi/>
              <w:spacing w:line="276" w:lineRule="auto"/>
              <w:ind w:left="40" w:hanging="40"/>
              <w:contextualSpacing/>
              <w:jc w:val="left"/>
              <w:rPr>
                <w:rFonts w:ascii="Times New Roman" w:hAnsi="Times New Roman" w:cs="Times New Roman"/>
                <w:color w:val="000000"/>
                <w:sz w:val="22"/>
                <w:szCs w:val="22"/>
                <w:rtl/>
              </w:rPr>
            </w:pPr>
            <w:r w:rsidRPr="009B76B8">
              <w:rPr>
                <w:rFonts w:ascii="Times New Roman" w:hAnsi="Times New Roman" w:cs="Times New Roman"/>
                <w:color w:val="000000"/>
                <w:sz w:val="22"/>
                <w:szCs w:val="22"/>
                <w:rtl/>
              </w:rPr>
              <w:t xml:space="preserve">عدد الدورات التدريبية </w:t>
            </w:r>
            <w:r w:rsidR="007B5B98" w:rsidRPr="009B76B8">
              <w:rPr>
                <w:rFonts w:ascii="Times New Roman" w:hAnsi="Times New Roman" w:cs="Times New Roman"/>
                <w:color w:val="000000"/>
                <w:sz w:val="22"/>
                <w:szCs w:val="22"/>
                <w:rtl/>
              </w:rPr>
              <w:t xml:space="preserve">على المنظور الجنساني </w:t>
            </w:r>
            <w:r w:rsidRPr="009B76B8">
              <w:rPr>
                <w:rFonts w:ascii="Times New Roman" w:hAnsi="Times New Roman" w:cs="Times New Roman"/>
                <w:color w:val="000000"/>
                <w:sz w:val="22"/>
                <w:szCs w:val="22"/>
                <w:rtl/>
              </w:rPr>
              <w:t xml:space="preserve">المقدمة </w:t>
            </w:r>
            <w:r w:rsidR="007B5B98" w:rsidRPr="009B76B8">
              <w:rPr>
                <w:rFonts w:ascii="Times New Roman" w:hAnsi="Times New Roman" w:cs="Times New Roman"/>
                <w:color w:val="000000"/>
                <w:sz w:val="22"/>
                <w:szCs w:val="22"/>
                <w:rtl/>
              </w:rPr>
              <w:t>للموظفين</w:t>
            </w:r>
            <w:r w:rsidRPr="009B76B8">
              <w:rPr>
                <w:rFonts w:ascii="Times New Roman" w:hAnsi="Times New Roman" w:cs="Times New Roman"/>
                <w:color w:val="000000"/>
                <w:sz w:val="22"/>
                <w:szCs w:val="22"/>
                <w:rtl/>
              </w:rPr>
              <w:t xml:space="preserve">. </w:t>
            </w:r>
          </w:p>
          <w:p w14:paraId="54AB82B7" w14:textId="77777777" w:rsidR="00717082" w:rsidRPr="009B76B8" w:rsidRDefault="00717082" w:rsidP="00641696">
            <w:pPr>
              <w:numPr>
                <w:ilvl w:val="0"/>
                <w:numId w:val="30"/>
              </w:numPr>
              <w:tabs>
                <w:tab w:val="left" w:pos="252"/>
              </w:tabs>
              <w:bidi/>
              <w:spacing w:line="276" w:lineRule="auto"/>
              <w:ind w:left="40" w:hanging="40"/>
              <w:contextualSpacing/>
              <w:jc w:val="left"/>
              <w:rPr>
                <w:rFonts w:ascii="Times New Roman" w:hAnsi="Times New Roman" w:cs="Times New Roman"/>
                <w:iCs/>
                <w:sz w:val="22"/>
                <w:szCs w:val="22"/>
              </w:rPr>
            </w:pPr>
            <w:r w:rsidRPr="009B76B8">
              <w:rPr>
                <w:rFonts w:ascii="Times New Roman" w:hAnsi="Times New Roman" w:cs="Times New Roman"/>
                <w:color w:val="000000"/>
                <w:sz w:val="22"/>
                <w:szCs w:val="22"/>
                <w:rtl/>
              </w:rPr>
              <w:t xml:space="preserve">عدد الدورات التدريبية </w:t>
            </w:r>
            <w:r w:rsidR="007B5B98" w:rsidRPr="009B76B8">
              <w:rPr>
                <w:rFonts w:ascii="Times New Roman" w:hAnsi="Times New Roman" w:cs="Times New Roman"/>
                <w:color w:val="000000"/>
                <w:sz w:val="22"/>
                <w:szCs w:val="22"/>
                <w:rtl/>
              </w:rPr>
              <w:t>على المنظور الجنساني المقدمة للموظفين و</w:t>
            </w:r>
            <w:r w:rsidRPr="009B76B8">
              <w:rPr>
                <w:rFonts w:ascii="Times New Roman" w:hAnsi="Times New Roman" w:cs="Times New Roman"/>
                <w:color w:val="000000"/>
                <w:sz w:val="22"/>
                <w:szCs w:val="22"/>
                <w:rtl/>
              </w:rPr>
              <w:t xml:space="preserve">تركيز </w:t>
            </w:r>
            <w:r w:rsidR="007B5B98" w:rsidRPr="009B76B8">
              <w:rPr>
                <w:rFonts w:ascii="Times New Roman" w:hAnsi="Times New Roman" w:cs="Times New Roman"/>
                <w:color w:val="000000"/>
                <w:sz w:val="22"/>
                <w:szCs w:val="22"/>
                <w:rtl/>
              </w:rPr>
              <w:t>ا</w:t>
            </w:r>
            <w:r w:rsidRPr="009B76B8">
              <w:rPr>
                <w:rFonts w:ascii="Times New Roman" w:hAnsi="Times New Roman" w:cs="Times New Roman"/>
                <w:color w:val="000000"/>
                <w:sz w:val="22"/>
                <w:szCs w:val="22"/>
                <w:rtl/>
              </w:rPr>
              <w:t>لمشروع</w:t>
            </w:r>
            <w:r w:rsidR="007B5B98" w:rsidRPr="009B76B8">
              <w:rPr>
                <w:rFonts w:ascii="Times New Roman" w:hAnsi="Times New Roman" w:cs="Times New Roman"/>
                <w:color w:val="000000"/>
                <w:sz w:val="22"/>
                <w:szCs w:val="22"/>
                <w:rtl/>
              </w:rPr>
              <w:t xml:space="preserve"> بالتحديد</w:t>
            </w:r>
            <w:r w:rsidRPr="009B76B8">
              <w:rPr>
                <w:rFonts w:ascii="Times New Roman" w:hAnsi="Times New Roman" w:cs="Times New Roman"/>
                <w:color w:val="000000"/>
                <w:sz w:val="22"/>
                <w:szCs w:val="22"/>
                <w:rtl/>
              </w:rPr>
              <w:t xml:space="preserve"> (</w:t>
            </w:r>
            <w:r w:rsidR="007B5B98" w:rsidRPr="009B76B8">
              <w:rPr>
                <w:rFonts w:ascii="Times New Roman" w:hAnsi="Times New Roman" w:cs="Times New Roman"/>
                <w:color w:val="000000"/>
                <w:sz w:val="22"/>
                <w:szCs w:val="22"/>
                <w:rtl/>
              </w:rPr>
              <w:t>مثل</w:t>
            </w:r>
            <w:r w:rsidRPr="009B76B8">
              <w:rPr>
                <w:rFonts w:ascii="Times New Roman" w:hAnsi="Times New Roman" w:cs="Times New Roman"/>
                <w:color w:val="000000"/>
                <w:sz w:val="22"/>
                <w:szCs w:val="22"/>
                <w:rtl/>
              </w:rPr>
              <w:t>، الأبعاد الجنسانية لقطاع التبريد)</w:t>
            </w:r>
            <w:r w:rsidRPr="009B76B8">
              <w:rPr>
                <w:rFonts w:ascii="Times New Roman" w:hAnsi="Times New Roman" w:cs="Times New Roman"/>
                <w:iCs/>
                <w:sz w:val="22"/>
                <w:szCs w:val="22"/>
              </w:rPr>
              <w:t xml:space="preserve"> </w:t>
            </w:r>
          </w:p>
        </w:tc>
      </w:tr>
      <w:tr w:rsidR="00717082" w:rsidRPr="009B76B8" w14:paraId="54AB82BD" w14:textId="77777777" w:rsidTr="00641696">
        <w:tc>
          <w:tcPr>
            <w:tcW w:w="1714" w:type="dxa"/>
            <w:vMerge/>
          </w:tcPr>
          <w:p w14:paraId="54AB82B9" w14:textId="77777777" w:rsidR="00717082" w:rsidRPr="009B76B8" w:rsidRDefault="00717082" w:rsidP="00641696">
            <w:pPr>
              <w:jc w:val="center"/>
              <w:rPr>
                <w:rFonts w:ascii="Times New Roman" w:hAnsi="Times New Roman" w:cs="Times New Roman"/>
                <w:iCs/>
                <w:sz w:val="22"/>
                <w:szCs w:val="22"/>
              </w:rPr>
            </w:pPr>
          </w:p>
        </w:tc>
        <w:tc>
          <w:tcPr>
            <w:tcW w:w="2626" w:type="dxa"/>
          </w:tcPr>
          <w:p w14:paraId="54AB82BA" w14:textId="77777777" w:rsidR="00717082" w:rsidRPr="009B76B8" w:rsidRDefault="00717082" w:rsidP="00641696">
            <w:pPr>
              <w:bidi/>
              <w:jc w:val="left"/>
              <w:rPr>
                <w:rFonts w:ascii="Times New Roman" w:hAnsi="Times New Roman" w:cs="Times New Roman"/>
                <w:i/>
                <w:sz w:val="22"/>
                <w:szCs w:val="22"/>
              </w:rPr>
            </w:pPr>
            <w:r w:rsidRPr="009B76B8">
              <w:rPr>
                <w:rFonts w:ascii="Times New Roman" w:hAnsi="Times New Roman" w:cs="Times New Roman"/>
                <w:i/>
                <w:sz w:val="22"/>
                <w:szCs w:val="22"/>
                <w:rtl/>
              </w:rPr>
              <w:t xml:space="preserve">تنفيذ خطة </w:t>
            </w:r>
            <w:r w:rsidR="002C193C" w:rsidRPr="009B76B8">
              <w:rPr>
                <w:rFonts w:ascii="Times New Roman" w:hAnsi="Times New Roman" w:cs="Times New Roman"/>
                <w:i/>
                <w:sz w:val="22"/>
                <w:szCs w:val="22"/>
                <w:rtl/>
              </w:rPr>
              <w:t>ال</w:t>
            </w:r>
            <w:r w:rsidRPr="009B76B8">
              <w:rPr>
                <w:rFonts w:ascii="Times New Roman" w:hAnsi="Times New Roman" w:cs="Times New Roman"/>
                <w:i/>
                <w:sz w:val="22"/>
                <w:szCs w:val="22"/>
                <w:rtl/>
              </w:rPr>
              <w:t xml:space="preserve">عمل </w:t>
            </w:r>
            <w:r w:rsidR="002C193C" w:rsidRPr="009B76B8">
              <w:rPr>
                <w:rFonts w:ascii="Times New Roman" w:hAnsi="Times New Roman" w:cs="Times New Roman"/>
                <w:i/>
                <w:sz w:val="22"/>
                <w:szCs w:val="22"/>
                <w:rtl/>
              </w:rPr>
              <w:t>الجنسانية</w:t>
            </w:r>
            <w:r w:rsidRPr="009B76B8">
              <w:rPr>
                <w:rFonts w:ascii="Times New Roman" w:hAnsi="Times New Roman" w:cs="Times New Roman"/>
                <w:i/>
                <w:sz w:val="22"/>
                <w:szCs w:val="22"/>
                <w:rtl/>
              </w:rPr>
              <w:t xml:space="preserve"> وتعديل الأنشطة على أساس الحاجة مع تطور المشروع</w:t>
            </w:r>
          </w:p>
        </w:tc>
        <w:tc>
          <w:tcPr>
            <w:tcW w:w="2505" w:type="dxa"/>
          </w:tcPr>
          <w:p w14:paraId="54AB82BB" w14:textId="77777777" w:rsidR="00717082" w:rsidRPr="009B76B8" w:rsidRDefault="002C193C" w:rsidP="00641696">
            <w:pPr>
              <w:bidi/>
              <w:jc w:val="left"/>
              <w:rPr>
                <w:rFonts w:ascii="Times New Roman" w:hAnsi="Times New Roman" w:cs="Times New Roman"/>
                <w:i/>
                <w:sz w:val="22"/>
                <w:szCs w:val="22"/>
              </w:rPr>
            </w:pPr>
            <w:r w:rsidRPr="009B76B8">
              <w:rPr>
                <w:rFonts w:ascii="Times New Roman" w:hAnsi="Times New Roman" w:cs="Times New Roman"/>
                <w:i/>
                <w:sz w:val="22"/>
                <w:szCs w:val="22"/>
                <w:rtl/>
              </w:rPr>
              <w:t>يتم مراعاة المنظور الجنساني</w:t>
            </w:r>
            <w:r w:rsidR="00717082" w:rsidRPr="009B76B8">
              <w:rPr>
                <w:rFonts w:ascii="Times New Roman" w:hAnsi="Times New Roman" w:cs="Times New Roman"/>
                <w:i/>
                <w:sz w:val="22"/>
                <w:szCs w:val="22"/>
                <w:rtl/>
              </w:rPr>
              <w:t xml:space="preserve"> </w:t>
            </w:r>
            <w:r w:rsidRPr="009B76B8">
              <w:rPr>
                <w:rFonts w:ascii="Times New Roman" w:hAnsi="Times New Roman" w:cs="Times New Roman"/>
                <w:i/>
                <w:sz w:val="22"/>
                <w:szCs w:val="22"/>
                <w:rtl/>
              </w:rPr>
              <w:t>طوال فترة</w:t>
            </w:r>
            <w:r w:rsidR="00717082" w:rsidRPr="009B76B8">
              <w:rPr>
                <w:rFonts w:ascii="Times New Roman" w:hAnsi="Times New Roman" w:cs="Times New Roman"/>
                <w:i/>
                <w:sz w:val="22"/>
                <w:szCs w:val="22"/>
                <w:rtl/>
              </w:rPr>
              <w:t xml:space="preserve"> تنفيذ المشروع</w:t>
            </w:r>
          </w:p>
        </w:tc>
        <w:tc>
          <w:tcPr>
            <w:tcW w:w="2618" w:type="dxa"/>
          </w:tcPr>
          <w:p w14:paraId="54AB82BC" w14:textId="77777777" w:rsidR="00717082" w:rsidRPr="009B76B8" w:rsidRDefault="002C193C" w:rsidP="00641696">
            <w:pPr>
              <w:numPr>
                <w:ilvl w:val="0"/>
                <w:numId w:val="30"/>
              </w:numPr>
              <w:tabs>
                <w:tab w:val="left" w:pos="252"/>
              </w:tabs>
              <w:bidi/>
              <w:spacing w:line="276" w:lineRule="auto"/>
              <w:ind w:left="40" w:hanging="40"/>
              <w:contextualSpacing/>
              <w:jc w:val="left"/>
              <w:rPr>
                <w:rFonts w:ascii="Times New Roman" w:hAnsi="Times New Roman" w:cs="Times New Roman"/>
                <w:iCs/>
                <w:sz w:val="22"/>
                <w:szCs w:val="22"/>
              </w:rPr>
            </w:pPr>
            <w:r w:rsidRPr="009B76B8">
              <w:rPr>
                <w:rFonts w:ascii="Times New Roman" w:hAnsi="Times New Roman" w:cs="Times New Roman"/>
                <w:color w:val="000000"/>
                <w:sz w:val="22"/>
                <w:szCs w:val="22"/>
                <w:rtl/>
              </w:rPr>
              <w:t xml:space="preserve">يسير </w:t>
            </w:r>
            <w:r w:rsidR="00717082" w:rsidRPr="009B76B8">
              <w:rPr>
                <w:rFonts w:ascii="Times New Roman" w:hAnsi="Times New Roman" w:cs="Times New Roman"/>
                <w:color w:val="000000"/>
                <w:sz w:val="22"/>
                <w:szCs w:val="22"/>
                <w:rtl/>
              </w:rPr>
              <w:t xml:space="preserve">تنفيذ خطة العمل </w:t>
            </w:r>
            <w:r w:rsidRPr="009B76B8">
              <w:rPr>
                <w:rFonts w:ascii="Times New Roman" w:hAnsi="Times New Roman" w:cs="Times New Roman"/>
                <w:color w:val="000000"/>
                <w:sz w:val="22"/>
                <w:szCs w:val="22"/>
                <w:rtl/>
              </w:rPr>
              <w:t>الجنسانية</w:t>
            </w:r>
            <w:r w:rsidR="00717082" w:rsidRPr="009B76B8">
              <w:rPr>
                <w:rFonts w:ascii="Times New Roman" w:hAnsi="Times New Roman" w:cs="Times New Roman"/>
                <w:color w:val="000000"/>
                <w:sz w:val="22"/>
                <w:szCs w:val="22"/>
                <w:rtl/>
              </w:rPr>
              <w:t xml:space="preserve"> على الطريق الصحيح (نعم / لا)</w:t>
            </w:r>
            <w:r w:rsidR="00717082" w:rsidRPr="009B76B8">
              <w:rPr>
                <w:rFonts w:ascii="Times New Roman" w:hAnsi="Times New Roman" w:cs="Times New Roman"/>
                <w:iCs/>
                <w:sz w:val="22"/>
                <w:szCs w:val="22"/>
              </w:rPr>
              <w:t xml:space="preserve"> </w:t>
            </w:r>
          </w:p>
        </w:tc>
      </w:tr>
      <w:tr w:rsidR="00717082" w:rsidRPr="009B76B8" w14:paraId="54AB82C7" w14:textId="77777777" w:rsidTr="00641696">
        <w:trPr>
          <w:trHeight w:val="881"/>
        </w:trPr>
        <w:tc>
          <w:tcPr>
            <w:tcW w:w="1714" w:type="dxa"/>
          </w:tcPr>
          <w:p w14:paraId="54AB82BE" w14:textId="77777777" w:rsidR="00717082" w:rsidRPr="009B76B8" w:rsidRDefault="003B4467" w:rsidP="00641696">
            <w:pPr>
              <w:bidi/>
              <w:jc w:val="center"/>
              <w:rPr>
                <w:rFonts w:ascii="Times New Roman" w:hAnsi="Times New Roman" w:cs="Times New Roman"/>
                <w:b/>
                <w:bCs/>
                <w:i/>
                <w:sz w:val="22"/>
                <w:szCs w:val="22"/>
              </w:rPr>
            </w:pPr>
            <w:r w:rsidRPr="009B76B8">
              <w:rPr>
                <w:rFonts w:ascii="Times New Roman" w:hAnsi="Times New Roman" w:cs="Times New Roman"/>
                <w:b/>
                <w:bCs/>
                <w:i/>
                <w:sz w:val="22"/>
                <w:szCs w:val="22"/>
                <w:rtl/>
              </w:rPr>
              <w:t>الرصد</w:t>
            </w:r>
            <w:r w:rsidR="00717082" w:rsidRPr="009B76B8">
              <w:rPr>
                <w:rFonts w:ascii="Times New Roman" w:hAnsi="Times New Roman" w:cs="Times New Roman"/>
                <w:b/>
                <w:bCs/>
                <w:i/>
                <w:sz w:val="22"/>
                <w:szCs w:val="22"/>
                <w:rtl/>
              </w:rPr>
              <w:t xml:space="preserve"> والإبلاغ</w:t>
            </w:r>
          </w:p>
        </w:tc>
        <w:tc>
          <w:tcPr>
            <w:tcW w:w="2626" w:type="dxa"/>
          </w:tcPr>
          <w:p w14:paraId="54AB82BF" w14:textId="77777777" w:rsidR="00717082" w:rsidRPr="009B76B8" w:rsidRDefault="00717082" w:rsidP="00641696">
            <w:pPr>
              <w:bidi/>
              <w:jc w:val="left"/>
              <w:rPr>
                <w:rFonts w:ascii="Times New Roman" w:hAnsi="Times New Roman" w:cs="Times New Roman"/>
                <w:i/>
                <w:sz w:val="22"/>
                <w:szCs w:val="22"/>
                <w:lang w:val="it-IT"/>
              </w:rPr>
            </w:pPr>
            <w:r w:rsidRPr="009B76B8">
              <w:rPr>
                <w:rFonts w:ascii="Times New Roman" w:hAnsi="Times New Roman" w:cs="Times New Roman"/>
                <w:i/>
                <w:sz w:val="22"/>
                <w:szCs w:val="22"/>
                <w:rtl/>
                <w:lang w:val="it-IT"/>
              </w:rPr>
              <w:t>إعداد تقارير الرصد والتقييم المراعية للمنظور الجنساني</w:t>
            </w:r>
          </w:p>
        </w:tc>
        <w:tc>
          <w:tcPr>
            <w:tcW w:w="2505" w:type="dxa"/>
          </w:tcPr>
          <w:p w14:paraId="54AB82C0" w14:textId="77777777" w:rsidR="00717082" w:rsidRPr="009B76B8" w:rsidRDefault="003B4467" w:rsidP="00641696">
            <w:pPr>
              <w:tabs>
                <w:tab w:val="left" w:pos="252"/>
              </w:tabs>
              <w:bidi/>
              <w:spacing w:line="276" w:lineRule="auto"/>
              <w:ind w:left="40"/>
              <w:contextualSpacing/>
              <w:jc w:val="left"/>
              <w:rPr>
                <w:rFonts w:ascii="Times New Roman" w:hAnsi="Times New Roman" w:cs="Times New Roman"/>
                <w:color w:val="000000"/>
                <w:sz w:val="22"/>
                <w:szCs w:val="22"/>
                <w:rtl/>
              </w:rPr>
            </w:pPr>
            <w:r w:rsidRPr="009B76B8">
              <w:rPr>
                <w:rFonts w:ascii="Times New Roman" w:hAnsi="Times New Roman" w:cs="Times New Roman"/>
                <w:color w:val="000000"/>
                <w:sz w:val="22"/>
                <w:szCs w:val="22"/>
                <w:rtl/>
              </w:rPr>
              <w:t>يراعي رصد</w:t>
            </w:r>
            <w:r w:rsidR="00717082" w:rsidRPr="009B76B8">
              <w:rPr>
                <w:rFonts w:ascii="Times New Roman" w:hAnsi="Times New Roman" w:cs="Times New Roman"/>
                <w:color w:val="000000"/>
                <w:sz w:val="22"/>
                <w:szCs w:val="22"/>
                <w:rtl/>
              </w:rPr>
              <w:t xml:space="preserve"> المشروع </w:t>
            </w:r>
            <w:r w:rsidRPr="009B76B8">
              <w:rPr>
                <w:rFonts w:ascii="Times New Roman" w:hAnsi="Times New Roman" w:cs="Times New Roman"/>
                <w:color w:val="000000"/>
                <w:sz w:val="22"/>
                <w:szCs w:val="22"/>
                <w:rtl/>
              </w:rPr>
              <w:t>المنظور الجنساني (أ</w:t>
            </w:r>
            <w:r w:rsidR="00717082" w:rsidRPr="009B76B8">
              <w:rPr>
                <w:rFonts w:ascii="Times New Roman" w:hAnsi="Times New Roman" w:cs="Times New Roman"/>
                <w:color w:val="000000"/>
                <w:sz w:val="22"/>
                <w:szCs w:val="22"/>
                <w:rtl/>
              </w:rPr>
              <w:t>و</w:t>
            </w:r>
            <w:r w:rsidRPr="009B76B8">
              <w:rPr>
                <w:rFonts w:ascii="Times New Roman" w:hAnsi="Times New Roman" w:cs="Times New Roman"/>
                <w:color w:val="000000"/>
                <w:sz w:val="22"/>
                <w:szCs w:val="22"/>
                <w:rtl/>
              </w:rPr>
              <w:t xml:space="preserve">: يتم </w:t>
            </w:r>
            <w:r w:rsidR="00717082" w:rsidRPr="009B76B8">
              <w:rPr>
                <w:rFonts w:ascii="Times New Roman" w:hAnsi="Times New Roman" w:cs="Times New Roman"/>
                <w:color w:val="000000"/>
                <w:sz w:val="22"/>
                <w:szCs w:val="22"/>
                <w:rtl/>
              </w:rPr>
              <w:t xml:space="preserve">تعميم مراعاة المنظور الجنساني بشكل كافٍ في عمليات الرصد </w:t>
            </w:r>
            <w:r w:rsidRPr="009B76B8">
              <w:rPr>
                <w:rFonts w:ascii="Times New Roman" w:hAnsi="Times New Roman" w:cs="Times New Roman"/>
                <w:color w:val="000000"/>
                <w:sz w:val="22"/>
                <w:szCs w:val="22"/>
                <w:rtl/>
              </w:rPr>
              <w:t>والإبلاغ</w:t>
            </w:r>
            <w:r w:rsidR="00717082" w:rsidRPr="009B76B8">
              <w:rPr>
                <w:rFonts w:ascii="Times New Roman" w:hAnsi="Times New Roman" w:cs="Times New Roman"/>
                <w:color w:val="000000"/>
                <w:sz w:val="22"/>
                <w:szCs w:val="22"/>
                <w:rtl/>
              </w:rPr>
              <w:t>)</w:t>
            </w:r>
          </w:p>
        </w:tc>
        <w:tc>
          <w:tcPr>
            <w:tcW w:w="2618" w:type="dxa"/>
          </w:tcPr>
          <w:p w14:paraId="54AB82C1" w14:textId="77777777" w:rsidR="00717082" w:rsidRPr="009B76B8" w:rsidRDefault="00717082" w:rsidP="00641696">
            <w:pPr>
              <w:numPr>
                <w:ilvl w:val="0"/>
                <w:numId w:val="30"/>
              </w:numPr>
              <w:tabs>
                <w:tab w:val="left" w:pos="252"/>
              </w:tabs>
              <w:bidi/>
              <w:spacing w:line="276" w:lineRule="auto"/>
              <w:ind w:left="40" w:hanging="40"/>
              <w:contextualSpacing/>
              <w:jc w:val="left"/>
              <w:rPr>
                <w:rFonts w:ascii="Times New Roman" w:hAnsi="Times New Roman" w:cs="Times New Roman"/>
                <w:color w:val="000000"/>
                <w:sz w:val="22"/>
                <w:szCs w:val="22"/>
                <w:rtl/>
              </w:rPr>
            </w:pPr>
            <w:r w:rsidRPr="009B76B8">
              <w:rPr>
                <w:rFonts w:ascii="Times New Roman" w:hAnsi="Times New Roman" w:cs="Times New Roman"/>
                <w:color w:val="000000"/>
                <w:sz w:val="22"/>
                <w:szCs w:val="22"/>
                <w:rtl/>
              </w:rPr>
              <w:t>البيانات الكمية المجمعة للإبلاغ مصنفة حسب الجنس عند الاقتضاء (نعم / لا)</w:t>
            </w:r>
          </w:p>
          <w:p w14:paraId="54AB82C2" w14:textId="77777777" w:rsidR="00717082" w:rsidRPr="009B76B8" w:rsidRDefault="00015D85" w:rsidP="00641696">
            <w:pPr>
              <w:numPr>
                <w:ilvl w:val="0"/>
                <w:numId w:val="30"/>
              </w:numPr>
              <w:tabs>
                <w:tab w:val="left" w:pos="252"/>
              </w:tabs>
              <w:bidi/>
              <w:spacing w:line="276" w:lineRule="auto"/>
              <w:ind w:left="40" w:hanging="40"/>
              <w:contextualSpacing/>
              <w:jc w:val="left"/>
              <w:rPr>
                <w:rFonts w:ascii="Times New Roman" w:hAnsi="Times New Roman" w:cs="Times New Roman"/>
                <w:color w:val="000000"/>
                <w:sz w:val="22"/>
                <w:szCs w:val="22"/>
                <w:rtl/>
              </w:rPr>
            </w:pPr>
            <w:r w:rsidRPr="009B76B8">
              <w:rPr>
                <w:rFonts w:ascii="Times New Roman" w:hAnsi="Times New Roman" w:cs="Times New Roman"/>
                <w:color w:val="000000"/>
                <w:sz w:val="22"/>
                <w:szCs w:val="22"/>
                <w:rtl/>
              </w:rPr>
              <w:lastRenderedPageBreak/>
              <w:t>تشمل</w:t>
            </w:r>
            <w:r w:rsidR="00717082" w:rsidRPr="009B76B8">
              <w:rPr>
                <w:rFonts w:ascii="Times New Roman" w:hAnsi="Times New Roman" w:cs="Times New Roman"/>
                <w:color w:val="000000"/>
                <w:sz w:val="22"/>
                <w:szCs w:val="22"/>
                <w:rtl/>
              </w:rPr>
              <w:t xml:space="preserve"> التقارير (</w:t>
            </w:r>
            <w:r w:rsidRPr="009B76B8">
              <w:rPr>
                <w:rFonts w:ascii="Times New Roman" w:hAnsi="Times New Roman" w:cs="Times New Roman"/>
                <w:color w:val="000000"/>
                <w:sz w:val="22"/>
                <w:szCs w:val="22"/>
                <w:rtl/>
              </w:rPr>
              <w:t>مثل</w:t>
            </w:r>
            <w:r w:rsidR="00717082" w:rsidRPr="009B76B8">
              <w:rPr>
                <w:rFonts w:ascii="Times New Roman" w:hAnsi="Times New Roman" w:cs="Times New Roman"/>
                <w:color w:val="000000"/>
                <w:sz w:val="22"/>
                <w:szCs w:val="22"/>
                <w:rtl/>
              </w:rPr>
              <w:t xml:space="preserve">، التقارير السنوية) قسمًا محددًا عن </w:t>
            </w:r>
            <w:r w:rsidRPr="009B76B8">
              <w:rPr>
                <w:rFonts w:ascii="Times New Roman" w:hAnsi="Times New Roman" w:cs="Times New Roman"/>
                <w:color w:val="000000"/>
                <w:sz w:val="22"/>
                <w:szCs w:val="22"/>
                <w:rtl/>
              </w:rPr>
              <w:t>المنظور الجنساني</w:t>
            </w:r>
            <w:r w:rsidR="00717082" w:rsidRPr="009B76B8">
              <w:rPr>
                <w:rFonts w:ascii="Times New Roman" w:hAnsi="Times New Roman" w:cs="Times New Roman"/>
                <w:color w:val="000000"/>
                <w:sz w:val="22"/>
                <w:szCs w:val="22"/>
                <w:rtl/>
              </w:rPr>
              <w:t xml:space="preserve"> (نعم / لا)</w:t>
            </w:r>
          </w:p>
          <w:p w14:paraId="54AB82C3" w14:textId="77777777" w:rsidR="00717082" w:rsidRPr="009B76B8" w:rsidRDefault="00015D85" w:rsidP="00641696">
            <w:pPr>
              <w:numPr>
                <w:ilvl w:val="0"/>
                <w:numId w:val="30"/>
              </w:numPr>
              <w:tabs>
                <w:tab w:val="left" w:pos="252"/>
              </w:tabs>
              <w:bidi/>
              <w:spacing w:line="276" w:lineRule="auto"/>
              <w:ind w:left="40" w:hanging="40"/>
              <w:contextualSpacing/>
              <w:jc w:val="left"/>
              <w:rPr>
                <w:rFonts w:ascii="Times New Roman" w:hAnsi="Times New Roman" w:cs="Times New Roman"/>
                <w:color w:val="000000"/>
                <w:sz w:val="22"/>
                <w:szCs w:val="22"/>
                <w:rtl/>
              </w:rPr>
            </w:pPr>
            <w:r w:rsidRPr="009B76B8">
              <w:rPr>
                <w:rFonts w:ascii="Times New Roman" w:hAnsi="Times New Roman" w:cs="Times New Roman"/>
                <w:color w:val="000000"/>
                <w:sz w:val="22"/>
                <w:szCs w:val="22"/>
                <w:rtl/>
              </w:rPr>
              <w:t xml:space="preserve">يتم </w:t>
            </w:r>
            <w:r w:rsidR="00717082" w:rsidRPr="009B76B8">
              <w:rPr>
                <w:rFonts w:ascii="Times New Roman" w:hAnsi="Times New Roman" w:cs="Times New Roman"/>
                <w:color w:val="000000"/>
                <w:sz w:val="22"/>
                <w:szCs w:val="22"/>
                <w:rtl/>
              </w:rPr>
              <w:t xml:space="preserve">عرض الممارسات الجيدة والدروس المستفادة </w:t>
            </w:r>
            <w:r w:rsidRPr="009B76B8">
              <w:rPr>
                <w:rFonts w:ascii="Times New Roman" w:hAnsi="Times New Roman" w:cs="Times New Roman"/>
                <w:color w:val="000000"/>
                <w:sz w:val="22"/>
                <w:szCs w:val="22"/>
                <w:rtl/>
              </w:rPr>
              <w:t>المتعلقة بالمنظور الجنساني</w:t>
            </w:r>
            <w:r w:rsidR="00717082" w:rsidRPr="009B76B8">
              <w:rPr>
                <w:rFonts w:ascii="Times New Roman" w:hAnsi="Times New Roman" w:cs="Times New Roman"/>
                <w:color w:val="000000"/>
                <w:sz w:val="22"/>
                <w:szCs w:val="22"/>
                <w:rtl/>
              </w:rPr>
              <w:t xml:space="preserve"> في التقارير (نعم / لا)</w:t>
            </w:r>
          </w:p>
          <w:p w14:paraId="54AB82C4" w14:textId="77777777" w:rsidR="00717082" w:rsidRPr="009B76B8" w:rsidRDefault="00717082" w:rsidP="00641696">
            <w:pPr>
              <w:numPr>
                <w:ilvl w:val="0"/>
                <w:numId w:val="30"/>
              </w:numPr>
              <w:tabs>
                <w:tab w:val="left" w:pos="252"/>
              </w:tabs>
              <w:bidi/>
              <w:spacing w:line="276" w:lineRule="auto"/>
              <w:ind w:left="40" w:hanging="40"/>
              <w:contextualSpacing/>
              <w:jc w:val="left"/>
              <w:rPr>
                <w:rFonts w:ascii="Times New Roman" w:hAnsi="Times New Roman" w:cs="Times New Roman"/>
                <w:color w:val="000000"/>
                <w:sz w:val="22"/>
                <w:szCs w:val="22"/>
                <w:rtl/>
              </w:rPr>
            </w:pPr>
            <w:r w:rsidRPr="009B76B8">
              <w:rPr>
                <w:rFonts w:ascii="Times New Roman" w:hAnsi="Times New Roman" w:cs="Times New Roman"/>
                <w:color w:val="000000"/>
                <w:sz w:val="22"/>
                <w:szCs w:val="22"/>
                <w:rtl/>
              </w:rPr>
              <w:t xml:space="preserve">يتم تتبع الموارد المالية </w:t>
            </w:r>
            <w:r w:rsidR="00015D85" w:rsidRPr="009B76B8">
              <w:rPr>
                <w:rFonts w:ascii="Times New Roman" w:hAnsi="Times New Roman" w:cs="Times New Roman"/>
                <w:color w:val="000000"/>
                <w:sz w:val="22"/>
                <w:szCs w:val="22"/>
                <w:rtl/>
              </w:rPr>
              <w:t>المصروفة</w:t>
            </w:r>
            <w:r w:rsidRPr="009B76B8">
              <w:rPr>
                <w:rFonts w:ascii="Times New Roman" w:hAnsi="Times New Roman" w:cs="Times New Roman"/>
                <w:color w:val="000000"/>
                <w:sz w:val="22"/>
                <w:szCs w:val="22"/>
                <w:rtl/>
              </w:rPr>
              <w:t xml:space="preserve"> على </w:t>
            </w:r>
            <w:r w:rsidR="00015D85" w:rsidRPr="009B76B8">
              <w:rPr>
                <w:rFonts w:ascii="Times New Roman" w:hAnsi="Times New Roman" w:cs="Times New Roman"/>
                <w:color w:val="000000"/>
                <w:sz w:val="22"/>
                <w:szCs w:val="22"/>
                <w:rtl/>
              </w:rPr>
              <w:t>المنظور الجنساني</w:t>
            </w:r>
            <w:r w:rsidRPr="009B76B8">
              <w:rPr>
                <w:rFonts w:ascii="Times New Roman" w:hAnsi="Times New Roman" w:cs="Times New Roman"/>
                <w:color w:val="000000"/>
                <w:sz w:val="22"/>
                <w:szCs w:val="22"/>
                <w:rtl/>
              </w:rPr>
              <w:t xml:space="preserve"> </w:t>
            </w:r>
            <w:r w:rsidR="00015D85" w:rsidRPr="009B76B8">
              <w:rPr>
                <w:rFonts w:ascii="Times New Roman" w:hAnsi="Times New Roman" w:cs="Times New Roman"/>
                <w:color w:val="000000"/>
                <w:sz w:val="22"/>
                <w:szCs w:val="22"/>
                <w:rtl/>
              </w:rPr>
              <w:t>ووفقا</w:t>
            </w:r>
            <w:r w:rsidRPr="009B76B8">
              <w:rPr>
                <w:rFonts w:ascii="Times New Roman" w:hAnsi="Times New Roman" w:cs="Times New Roman"/>
                <w:color w:val="000000"/>
                <w:sz w:val="22"/>
                <w:szCs w:val="22"/>
                <w:rtl/>
              </w:rPr>
              <w:t xml:space="preserve"> </w:t>
            </w:r>
            <w:r w:rsidR="00015D85" w:rsidRPr="009B76B8">
              <w:rPr>
                <w:rFonts w:ascii="Times New Roman" w:hAnsi="Times New Roman" w:cs="Times New Roman"/>
                <w:color w:val="000000"/>
                <w:sz w:val="22"/>
                <w:szCs w:val="22"/>
                <w:rtl/>
              </w:rPr>
              <w:t>ل</w:t>
            </w:r>
            <w:r w:rsidRPr="009B76B8">
              <w:rPr>
                <w:rFonts w:ascii="Times New Roman" w:hAnsi="Times New Roman" w:cs="Times New Roman"/>
                <w:color w:val="000000"/>
                <w:sz w:val="22"/>
                <w:szCs w:val="22"/>
                <w:rtl/>
              </w:rPr>
              <w:t xml:space="preserve">خطة العمل </w:t>
            </w:r>
            <w:r w:rsidR="00015D85" w:rsidRPr="009B76B8">
              <w:rPr>
                <w:rFonts w:ascii="Times New Roman" w:hAnsi="Times New Roman" w:cs="Times New Roman"/>
                <w:color w:val="000000"/>
                <w:sz w:val="22"/>
                <w:szCs w:val="22"/>
                <w:rtl/>
              </w:rPr>
              <w:t>الجنسانية</w:t>
            </w:r>
            <w:r w:rsidRPr="009B76B8">
              <w:rPr>
                <w:rFonts w:ascii="Times New Roman" w:hAnsi="Times New Roman" w:cs="Times New Roman"/>
                <w:color w:val="000000"/>
                <w:sz w:val="22"/>
                <w:szCs w:val="22"/>
                <w:rtl/>
              </w:rPr>
              <w:t xml:space="preserve"> (نعم / لا)</w:t>
            </w:r>
          </w:p>
          <w:p w14:paraId="54AB82C5" w14:textId="77777777" w:rsidR="00717082" w:rsidRPr="009B76B8" w:rsidRDefault="00717082" w:rsidP="00641696">
            <w:pPr>
              <w:numPr>
                <w:ilvl w:val="0"/>
                <w:numId w:val="30"/>
              </w:numPr>
              <w:tabs>
                <w:tab w:val="left" w:pos="252"/>
              </w:tabs>
              <w:bidi/>
              <w:spacing w:line="276" w:lineRule="auto"/>
              <w:ind w:left="40" w:hanging="40"/>
              <w:contextualSpacing/>
              <w:jc w:val="left"/>
              <w:rPr>
                <w:rFonts w:ascii="Times New Roman" w:hAnsi="Times New Roman" w:cs="Times New Roman"/>
                <w:color w:val="000000"/>
                <w:sz w:val="22"/>
                <w:szCs w:val="22"/>
                <w:rtl/>
              </w:rPr>
            </w:pPr>
            <w:r w:rsidRPr="009B76B8">
              <w:rPr>
                <w:rFonts w:ascii="Times New Roman" w:hAnsi="Times New Roman" w:cs="Times New Roman"/>
                <w:color w:val="000000"/>
                <w:sz w:val="22"/>
                <w:szCs w:val="22"/>
                <w:rtl/>
              </w:rPr>
              <w:t xml:space="preserve">إنتاج منتجات معرفية </w:t>
            </w:r>
            <w:r w:rsidR="00015D85" w:rsidRPr="009B76B8">
              <w:rPr>
                <w:rFonts w:ascii="Times New Roman" w:hAnsi="Times New Roman" w:cs="Times New Roman"/>
                <w:color w:val="000000"/>
                <w:sz w:val="22"/>
                <w:szCs w:val="22"/>
                <w:rtl/>
              </w:rPr>
              <w:t>خاصة بالمنظور الجنساني</w:t>
            </w:r>
            <w:r w:rsidRPr="009B76B8">
              <w:rPr>
                <w:rFonts w:ascii="Times New Roman" w:hAnsi="Times New Roman" w:cs="Times New Roman"/>
                <w:color w:val="000000"/>
                <w:sz w:val="22"/>
                <w:szCs w:val="22"/>
                <w:rtl/>
              </w:rPr>
              <w:t xml:space="preserve"> حول النوع الاجتماعي (مثل دراسات الحالة وقصص النجاح) (نعم / لا)</w:t>
            </w:r>
          </w:p>
          <w:p w14:paraId="54AB82C6" w14:textId="77777777" w:rsidR="00717082" w:rsidRPr="009B76B8" w:rsidRDefault="00717082" w:rsidP="00641696">
            <w:pPr>
              <w:tabs>
                <w:tab w:val="left" w:pos="342"/>
              </w:tabs>
              <w:spacing w:line="276" w:lineRule="auto"/>
              <w:ind w:left="87"/>
              <w:contextualSpacing/>
              <w:jc w:val="left"/>
              <w:rPr>
                <w:rFonts w:ascii="Times New Roman" w:hAnsi="Times New Roman" w:cs="Times New Roman"/>
                <w:iCs/>
                <w:sz w:val="22"/>
                <w:szCs w:val="22"/>
                <w:rtl/>
              </w:rPr>
            </w:pPr>
          </w:p>
        </w:tc>
      </w:tr>
    </w:tbl>
    <w:p w14:paraId="54AB82C9" w14:textId="77777777" w:rsidR="00717082" w:rsidRPr="00B8473E" w:rsidRDefault="00717082" w:rsidP="00717082">
      <w:pPr>
        <w:rPr>
          <w:rtl/>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803"/>
        <w:gridCol w:w="1803"/>
        <w:gridCol w:w="1803"/>
        <w:gridCol w:w="1803"/>
        <w:gridCol w:w="1804"/>
      </w:tblGrid>
      <w:tr w:rsidR="00717082" w:rsidRPr="00B8473E" w14:paraId="54AB82CF" w14:textId="77777777" w:rsidTr="00D14244">
        <w:tc>
          <w:tcPr>
            <w:tcW w:w="1803" w:type="dxa"/>
          </w:tcPr>
          <w:p w14:paraId="54AB82CA" w14:textId="77777777" w:rsidR="00717082" w:rsidRPr="00B8473E" w:rsidRDefault="00717082" w:rsidP="00D14244">
            <w:pPr>
              <w:rPr>
                <w:rtl/>
              </w:rPr>
            </w:pPr>
          </w:p>
        </w:tc>
        <w:tc>
          <w:tcPr>
            <w:tcW w:w="1803" w:type="dxa"/>
          </w:tcPr>
          <w:p w14:paraId="54AB82CB" w14:textId="77777777" w:rsidR="00717082" w:rsidRPr="00B8473E" w:rsidRDefault="00717082" w:rsidP="00D14244">
            <w:pPr>
              <w:rPr>
                <w:rtl/>
              </w:rPr>
            </w:pPr>
          </w:p>
        </w:tc>
        <w:tc>
          <w:tcPr>
            <w:tcW w:w="1803" w:type="dxa"/>
            <w:tcBorders>
              <w:bottom w:val="single" w:sz="4" w:space="0" w:color="auto"/>
            </w:tcBorders>
          </w:tcPr>
          <w:p w14:paraId="54AB82CC" w14:textId="77777777" w:rsidR="00717082" w:rsidRPr="00B8473E" w:rsidRDefault="00717082" w:rsidP="00D14244">
            <w:pPr>
              <w:rPr>
                <w:rtl/>
              </w:rPr>
            </w:pPr>
          </w:p>
        </w:tc>
        <w:tc>
          <w:tcPr>
            <w:tcW w:w="1803" w:type="dxa"/>
          </w:tcPr>
          <w:p w14:paraId="54AB82CD" w14:textId="77777777" w:rsidR="00717082" w:rsidRPr="00B8473E" w:rsidRDefault="00717082" w:rsidP="00D14244">
            <w:pPr>
              <w:rPr>
                <w:rtl/>
              </w:rPr>
            </w:pPr>
          </w:p>
        </w:tc>
        <w:tc>
          <w:tcPr>
            <w:tcW w:w="1804" w:type="dxa"/>
          </w:tcPr>
          <w:p w14:paraId="54AB82CE" w14:textId="77777777" w:rsidR="00717082" w:rsidRPr="00B8473E" w:rsidRDefault="00717082" w:rsidP="00D14244">
            <w:pPr>
              <w:rPr>
                <w:rtl/>
              </w:rPr>
            </w:pPr>
          </w:p>
        </w:tc>
      </w:tr>
    </w:tbl>
    <w:p w14:paraId="54AB82D8" w14:textId="77777777" w:rsidR="007E5D09" w:rsidRPr="00B8473E" w:rsidRDefault="007E5D09" w:rsidP="00AB542B">
      <w:pPr>
        <w:rPr>
          <w:rtl/>
          <w:lang w:val="en-CA"/>
        </w:rPr>
      </w:pPr>
    </w:p>
    <w:sectPr w:rsidR="007E5D09" w:rsidRPr="00B8473E">
      <w:headerReference w:type="even" r:id="rId24"/>
      <w:headerReference w:type="default" r:id="rId25"/>
      <w:footerReference w:type="even" r:id="rId26"/>
      <w:footerReference w:type="default" r:id="rId27"/>
      <w:headerReference w:type="first" r:id="rId28"/>
      <w:footerReference w:type="first" r:id="rId29"/>
      <w:pgSz w:w="12240" w:h="15840" w:code="1"/>
      <w:pgMar w:top="720" w:right="1440" w:bottom="864" w:left="1440" w:header="720" w:footer="475" w:gutter="0"/>
      <w:pgNumType w:start="1"/>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2F6C319" w14:textId="77777777" w:rsidR="00755E50" w:rsidRDefault="00755E50">
      <w:r>
        <w:separator/>
      </w:r>
    </w:p>
  </w:endnote>
  <w:endnote w:type="continuationSeparator" w:id="0">
    <w:p w14:paraId="5F284B59" w14:textId="77777777" w:rsidR="00755E50" w:rsidRDefault="00755E50">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abic Transparent">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implified Arabic">
    <w:altName w:val="Times New Roman"/>
    <w:charset w:val="00"/>
    <w:family w:val="roman"/>
    <w:pitch w:val="variable"/>
    <w:sig w:usb0="00002003" w:usb1="00000000" w:usb2="00000000" w:usb3="00000000" w:csb0="00000041"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AB82E7" w14:textId="77777777" w:rsidR="00BC0713" w:rsidRDefault="00BC0713">
    <w:pPr>
      <w:pStyle w:val="Footer"/>
      <w:jc w:val="center"/>
    </w:pPr>
    <w:r>
      <w:rPr>
        <w:rStyle w:val="PageNumber"/>
      </w:rPr>
      <w:fldChar w:fldCharType="begin"/>
    </w:r>
    <w:r>
      <w:rPr>
        <w:rStyle w:val="PageNumber"/>
      </w:rPr>
      <w:instrText xml:space="preserve"> PAGE </w:instrText>
    </w:r>
    <w:r>
      <w:rPr>
        <w:rStyle w:val="PageNumber"/>
      </w:rPr>
      <w:fldChar w:fldCharType="separate"/>
    </w:r>
    <w:r w:rsidR="00195432">
      <w:rPr>
        <w:rStyle w:val="PageNumber"/>
        <w:noProof/>
      </w:rPr>
      <w:t>12</w:t>
    </w:r>
    <w:r>
      <w:rPr>
        <w:rStyle w:val="PageNumber"/>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AB82E9" w14:textId="7AB71558" w:rsidR="00BC0713" w:rsidRDefault="00BC0713" w:rsidP="00D16E3E">
    <w:pPr>
      <w:jc w:val="center"/>
    </w:pPr>
    <w:r>
      <w:rPr>
        <w:rStyle w:val="PageNumber"/>
      </w:rPr>
      <w:fldChar w:fldCharType="begin"/>
    </w:r>
    <w:r>
      <w:rPr>
        <w:rStyle w:val="PageNumber"/>
      </w:rPr>
      <w:instrText xml:space="preserve"> PAGE </w:instrText>
    </w:r>
    <w:r>
      <w:rPr>
        <w:rStyle w:val="PageNumber"/>
      </w:rPr>
      <w:fldChar w:fldCharType="separate"/>
    </w:r>
    <w:r w:rsidR="00195432">
      <w:rPr>
        <w:rStyle w:val="PageNumber"/>
        <w:noProof/>
      </w:rPr>
      <w:t>13</w:t>
    </w:r>
    <w:r>
      <w:rPr>
        <w:rStyle w:val="PageNumber"/>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AB82EA" w14:textId="77777777" w:rsidR="00BC0713" w:rsidRDefault="00BC0713">
    <w:pPr>
      <w:pBdr>
        <w:top w:val="single" w:sz="4" w:space="1" w:color="auto"/>
        <w:left w:val="single" w:sz="4" w:space="0" w:color="auto"/>
        <w:bottom w:val="single" w:sz="4" w:space="1" w:color="auto"/>
        <w:right w:val="single" w:sz="4" w:space="0" w:color="auto"/>
      </w:pBdr>
      <w:bidi/>
      <w:jc w:val="center"/>
      <w:rPr>
        <w:rFonts w:cs="Arabic Transparent"/>
        <w:rtl/>
      </w:rPr>
    </w:pPr>
    <w:r>
      <w:rPr>
        <w:rFonts w:cs="Arabic Transparent" w:hint="cs"/>
        <w:rtl/>
      </w:rPr>
      <w:t>إن وثائق ما قبل دورات اللجنة التنفيذية للصندوق المتعدد الأطراف لتنفيذ بروتوكول مونتريال</w:t>
    </w:r>
    <w:r>
      <w:rPr>
        <w:rFonts w:cs="Arabic Transparent"/>
      </w:rPr>
      <w:t xml:space="preserve"> </w:t>
    </w:r>
  </w:p>
  <w:p w14:paraId="54AB82EB" w14:textId="472FDA7F" w:rsidR="00BC0713" w:rsidRDefault="00BC0713">
    <w:pPr>
      <w:pBdr>
        <w:top w:val="single" w:sz="4" w:space="1" w:color="auto"/>
        <w:left w:val="single" w:sz="4" w:space="0" w:color="auto"/>
        <w:bottom w:val="single" w:sz="4" w:space="1" w:color="auto"/>
        <w:right w:val="single" w:sz="4" w:space="0" w:color="auto"/>
      </w:pBdr>
      <w:bidi/>
      <w:jc w:val="center"/>
      <w:rPr>
        <w:rFonts w:cs="Arabic Transparent"/>
      </w:rPr>
    </w:pPr>
    <w:r>
      <w:rPr>
        <w:rFonts w:cs="Arabic Transparent" w:hint="cs"/>
        <w:rtl/>
      </w:rPr>
      <w:t>قد تصدر دون إخلال بأي قرار تتخذه اللجنة التنفيذية بعد صدورها</w:t>
    </w:r>
    <w:r>
      <w:rPr>
        <w:rFonts w:cs="Arabic Transparent"/>
      </w:rP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870844417"/>
      <w:docPartObj>
        <w:docPartGallery w:val="Page Numbers (Bottom of Page)"/>
        <w:docPartUnique/>
      </w:docPartObj>
    </w:sdtPr>
    <w:sdtEndPr>
      <w:rPr>
        <w:noProof/>
      </w:rPr>
    </w:sdtEndPr>
    <w:sdtContent>
      <w:p w14:paraId="383D19A7" w14:textId="666CBB80" w:rsidR="00730B06" w:rsidRDefault="00C86148" w:rsidP="00A20C18">
        <w:pPr>
          <w:pStyle w:val="Footer"/>
          <w:jc w:val="center"/>
        </w:pPr>
        <w:r>
          <w:fldChar w:fldCharType="begin"/>
        </w:r>
        <w:r>
          <w:instrText xml:space="preserve"> PAGE   \* MERGEFORMAT </w:instrText>
        </w:r>
        <w:r>
          <w:fldChar w:fldCharType="separate"/>
        </w:r>
        <w:r>
          <w:rPr>
            <w:noProof/>
          </w:rPr>
          <w:t>2</w:t>
        </w:r>
        <w:r>
          <w:rPr>
            <w:noProof/>
          </w:rPr>
          <w:fldChar w:fldCharType="end"/>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0D76CB" w14:textId="77777777" w:rsidR="00C86148" w:rsidRDefault="00C86148">
    <w:pPr>
      <w:pBdr>
        <w:top w:val="single" w:sz="4" w:space="1" w:color="auto"/>
        <w:left w:val="single" w:sz="4" w:space="0" w:color="auto"/>
        <w:bottom w:val="single" w:sz="4" w:space="1" w:color="auto"/>
        <w:right w:val="single" w:sz="4" w:space="0" w:color="auto"/>
      </w:pBdr>
      <w:bidi/>
      <w:jc w:val="center"/>
      <w:rPr>
        <w:rFonts w:cs="Arabic Transparent"/>
        <w:rtl/>
      </w:rPr>
    </w:pPr>
    <w:r>
      <w:rPr>
        <w:rFonts w:cs="Arabic Transparent" w:hint="cs"/>
        <w:rtl/>
      </w:rPr>
      <w:t>إن وثائق ما قبل دورات اللجنة التنفيذية للصندوق المتعدد الأطراف لتنفيذ بروتوكول مونتريال</w:t>
    </w:r>
    <w:r>
      <w:rPr>
        <w:rFonts w:cs="Arabic Transparent"/>
      </w:rPr>
      <w:t xml:space="preserve"> </w:t>
    </w:r>
  </w:p>
  <w:p w14:paraId="36930457" w14:textId="77777777" w:rsidR="00C86148" w:rsidRDefault="00C86148">
    <w:pPr>
      <w:pBdr>
        <w:top w:val="single" w:sz="4" w:space="1" w:color="auto"/>
        <w:left w:val="single" w:sz="4" w:space="0" w:color="auto"/>
        <w:bottom w:val="single" w:sz="4" w:space="1" w:color="auto"/>
        <w:right w:val="single" w:sz="4" w:space="0" w:color="auto"/>
      </w:pBdr>
      <w:bidi/>
      <w:jc w:val="center"/>
      <w:rPr>
        <w:rFonts w:cs="Arabic Transparent"/>
      </w:rPr>
    </w:pPr>
    <w:r>
      <w:rPr>
        <w:rFonts w:cs="Arabic Transparent" w:hint="cs"/>
        <w:rtl/>
      </w:rPr>
      <w:t>قد تصدر دون إخلال بأي قرار تتخذه اللجنة التنفيذية بعد صدورها</w:t>
    </w:r>
    <w:r>
      <w:rPr>
        <w:rFonts w:cs="Arabic Transparent"/>
      </w:rP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AB82F2" w14:textId="77777777" w:rsidR="00BC0713" w:rsidRDefault="00BC0713">
    <w:pPr>
      <w:jc w:val="center"/>
    </w:pPr>
    <w:r>
      <w:fldChar w:fldCharType="begin"/>
    </w:r>
    <w:r>
      <w:instrText xml:space="preserve"> PAGE </w:instrText>
    </w:r>
    <w:r>
      <w:fldChar w:fldCharType="separate"/>
    </w:r>
    <w:r>
      <w:rPr>
        <w:noProof/>
      </w:rPr>
      <w:t>2</w:t>
    </w:r>
    <w:r>
      <w:rPr>
        <w:noProof/>
      </w:rPr>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AB82F3" w14:textId="77777777" w:rsidR="00BC0713" w:rsidRDefault="00BC0713">
    <w:pPr>
      <w:jc w:val="center"/>
    </w:pPr>
    <w:r>
      <w:fldChar w:fldCharType="begin"/>
    </w:r>
    <w:r>
      <w:instrText xml:space="preserve"> PAGE </w:instrText>
    </w:r>
    <w:r>
      <w:fldChar w:fldCharType="separate"/>
    </w:r>
    <w:r>
      <w:rPr>
        <w:noProof/>
      </w:rPr>
      <w:t>3</w:t>
    </w:r>
    <w:r>
      <w:rPr>
        <w:noProof/>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576165179"/>
      <w:docPartObj>
        <w:docPartGallery w:val="Page Numbers (Bottom of Page)"/>
        <w:docPartUnique/>
      </w:docPartObj>
    </w:sdtPr>
    <w:sdtEndPr>
      <w:rPr>
        <w:noProof/>
      </w:rPr>
    </w:sdtEndPr>
    <w:sdtContent>
      <w:p w14:paraId="15265034" w14:textId="5A0681C3" w:rsidR="00AB542B" w:rsidRDefault="00D16E3E" w:rsidP="00D16E3E">
        <w:pPr>
          <w:pStyle w:val="Footer"/>
          <w:jc w:val="center"/>
        </w:pPr>
        <w:r>
          <w:fldChar w:fldCharType="begin"/>
        </w:r>
        <w:r>
          <w:instrText xml:space="preserve"> PAGE   \* MERGEFORMAT </w:instrText>
        </w:r>
        <w:r>
          <w:fldChar w:fldCharType="separate"/>
        </w:r>
        <w:r>
          <w:rPr>
            <w:noProof/>
          </w:rPr>
          <w:t>2</w:t>
        </w:r>
        <w:r>
          <w:rPr>
            <w:noProof/>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8DE98EB" w14:textId="77777777" w:rsidR="00755E50" w:rsidRDefault="00755E50">
      <w:r>
        <w:separator/>
      </w:r>
    </w:p>
  </w:footnote>
  <w:footnote w:type="continuationSeparator" w:id="0">
    <w:p w14:paraId="38E52B0A" w14:textId="77777777" w:rsidR="00755E50" w:rsidRDefault="00755E50">
      <w:r>
        <w:continuationSeparator/>
      </w:r>
    </w:p>
  </w:footnote>
  <w:footnote w:id="1">
    <w:p w14:paraId="54AB82F9" w14:textId="77777777" w:rsidR="00BC0713" w:rsidRPr="00711110" w:rsidRDefault="00BC0713" w:rsidP="00084B12">
      <w:pPr>
        <w:pStyle w:val="FootnoteText"/>
        <w:bidi/>
        <w:rPr>
          <w:lang w:val="en-US"/>
        </w:rPr>
      </w:pPr>
      <w:r>
        <w:rPr>
          <w:rStyle w:val="FootnoteReference"/>
        </w:rPr>
        <w:footnoteRef/>
      </w:r>
      <w:r>
        <w:rPr>
          <w:rtl/>
        </w:rPr>
        <w:t xml:space="preserve"> </w:t>
      </w:r>
      <w:r w:rsidR="00084B12">
        <w:rPr>
          <w:rFonts w:hint="cs"/>
          <w:rtl/>
          <w:lang w:val="en-US"/>
        </w:rPr>
        <w:t xml:space="preserve">الوثيقة </w:t>
      </w:r>
      <w:r w:rsidR="00084B12">
        <w:rPr>
          <w:lang w:val="en-US"/>
        </w:rPr>
        <w:t>UNEP/</w:t>
      </w:r>
      <w:proofErr w:type="spellStart"/>
      <w:r w:rsidR="00084B12">
        <w:rPr>
          <w:lang w:val="en-US"/>
        </w:rPr>
        <w:t>OzL.Pro</w:t>
      </w:r>
      <w:proofErr w:type="spellEnd"/>
      <w:r w:rsidR="00084B12">
        <w:rPr>
          <w:lang w:val="en-US"/>
        </w:rPr>
        <w:t>/ExCom/92/1</w:t>
      </w:r>
    </w:p>
  </w:footnote>
  <w:footnote w:id="2">
    <w:p w14:paraId="54AB82FA" w14:textId="77777777" w:rsidR="00BC0713" w:rsidRDefault="00BC0713" w:rsidP="00084B12">
      <w:pPr>
        <w:pStyle w:val="FootnoteText"/>
        <w:bidi/>
        <w:rPr>
          <w:rtl/>
        </w:rPr>
      </w:pPr>
      <w:r>
        <w:rPr>
          <w:rStyle w:val="FootnoteReference"/>
        </w:rPr>
        <w:footnoteRef/>
      </w:r>
      <w:r w:rsidR="00084B12">
        <w:rPr>
          <w:rFonts w:hint="cs"/>
          <w:rtl/>
        </w:rPr>
        <w:t xml:space="preserve"> </w:t>
      </w:r>
      <w:r w:rsidR="00084B12">
        <w:rPr>
          <w:rtl/>
        </w:rPr>
        <w:t>مرفق البيئة العالمية</w:t>
      </w:r>
      <w:r>
        <w:rPr>
          <w:rtl/>
        </w:rPr>
        <w:t xml:space="preserve"> </w:t>
      </w:r>
      <w:r w:rsidR="00084B12">
        <w:rPr>
          <w:rFonts w:hint="cs"/>
          <w:rtl/>
        </w:rPr>
        <w:t>و</w:t>
      </w:r>
      <w:r w:rsidR="00084B12">
        <w:rPr>
          <w:rtl/>
        </w:rPr>
        <w:t xml:space="preserve">صندوق </w:t>
      </w:r>
      <w:r w:rsidR="00084B12">
        <w:rPr>
          <w:rFonts w:hint="cs"/>
          <w:rtl/>
        </w:rPr>
        <w:t>ا</w:t>
      </w:r>
      <w:r w:rsidR="00084B12">
        <w:rPr>
          <w:rtl/>
        </w:rPr>
        <w:t>لمناخ</w:t>
      </w:r>
      <w:r w:rsidR="00084B12">
        <w:rPr>
          <w:rFonts w:hint="cs"/>
          <w:rtl/>
        </w:rPr>
        <w:t xml:space="preserve"> </w:t>
      </w:r>
      <w:r w:rsidR="00084B12">
        <w:rPr>
          <w:rtl/>
        </w:rPr>
        <w:t>الأخضر</w:t>
      </w:r>
      <w:r>
        <w:rPr>
          <w:rtl/>
        </w:rPr>
        <w:t xml:space="preserve"> </w:t>
      </w:r>
      <w:r w:rsidR="00084B12">
        <w:rPr>
          <w:rFonts w:hint="cs"/>
          <w:rtl/>
        </w:rPr>
        <w:t>و</w:t>
      </w:r>
      <w:r>
        <w:rPr>
          <w:rtl/>
        </w:rPr>
        <w:t>صندوق ال</w:t>
      </w:r>
      <w:r w:rsidR="00084B12">
        <w:rPr>
          <w:rtl/>
        </w:rPr>
        <w:t>تكيف</w:t>
      </w:r>
      <w:r>
        <w:rPr>
          <w:rtl/>
        </w:rPr>
        <w:t xml:space="preserve"> </w:t>
      </w:r>
      <w:r w:rsidR="00084B12">
        <w:rPr>
          <w:rFonts w:hint="cs"/>
          <w:rtl/>
        </w:rPr>
        <w:t>و</w:t>
      </w:r>
      <w:r>
        <w:rPr>
          <w:rtl/>
        </w:rPr>
        <w:t xml:space="preserve">خطة العمل على نطاق منظومة الأمم المتحدة </w:t>
      </w:r>
      <w:r w:rsidR="00084B12">
        <w:rPr>
          <w:rFonts w:hint="cs"/>
          <w:rtl/>
        </w:rPr>
        <w:t>المعنية</w:t>
      </w:r>
      <w:r>
        <w:rPr>
          <w:rtl/>
        </w:rPr>
        <w:t xml:space="preserve"> </w:t>
      </w:r>
      <w:r w:rsidR="00084B12">
        <w:rPr>
          <w:rFonts w:hint="cs"/>
          <w:rtl/>
        </w:rPr>
        <w:t>ب</w:t>
      </w:r>
      <w:r>
        <w:rPr>
          <w:rtl/>
        </w:rPr>
        <w:t>الم</w:t>
      </w:r>
      <w:r w:rsidR="00084B12">
        <w:rPr>
          <w:rtl/>
        </w:rPr>
        <w:t>ساواة بين الجنسين وتمكين المرأة</w:t>
      </w:r>
      <w:r>
        <w:rPr>
          <w:rtl/>
        </w:rPr>
        <w:t xml:space="preserve"> </w:t>
      </w:r>
      <w:r w:rsidR="00084B12">
        <w:rPr>
          <w:rFonts w:hint="cs"/>
          <w:rtl/>
        </w:rPr>
        <w:t>و</w:t>
      </w:r>
      <w:r>
        <w:rPr>
          <w:rtl/>
        </w:rPr>
        <w:t>هيئة الأمم المتحدة للمرأة.</w:t>
      </w:r>
    </w:p>
  </w:footnote>
  <w:footnote w:id="3">
    <w:p w14:paraId="54AB82FB" w14:textId="77777777" w:rsidR="00BC0713" w:rsidRPr="00C90A30" w:rsidRDefault="00BC0713" w:rsidP="00084B12">
      <w:pPr>
        <w:pStyle w:val="FootnoteText"/>
        <w:bidi/>
        <w:rPr>
          <w:rtl/>
        </w:rPr>
      </w:pPr>
      <w:r>
        <w:rPr>
          <w:rStyle w:val="FootnoteReference"/>
        </w:rPr>
        <w:footnoteRef/>
      </w:r>
      <w:r w:rsidR="00084B12">
        <w:rPr>
          <w:rFonts w:hint="cs"/>
          <w:rtl/>
        </w:rPr>
        <w:t xml:space="preserve"> </w:t>
      </w:r>
      <w:r>
        <w:rPr>
          <w:rtl/>
        </w:rPr>
        <w:t>مونتريال ،</w:t>
      </w:r>
      <w:r w:rsidR="00084B12">
        <w:rPr>
          <w:rFonts w:hint="cs"/>
          <w:rtl/>
        </w:rPr>
        <w:t xml:space="preserve"> من</w:t>
      </w:r>
      <w:r>
        <w:rPr>
          <w:rtl/>
        </w:rPr>
        <w:t xml:space="preserve"> 8</w:t>
      </w:r>
      <w:r w:rsidR="00084B12">
        <w:rPr>
          <w:rFonts w:hint="cs"/>
          <w:rtl/>
        </w:rPr>
        <w:t xml:space="preserve"> إلى </w:t>
      </w:r>
      <w:r>
        <w:rPr>
          <w:rtl/>
        </w:rPr>
        <w:t>9 مارس</w:t>
      </w:r>
      <w:r w:rsidR="00084B12">
        <w:rPr>
          <w:rFonts w:hint="cs"/>
          <w:rtl/>
        </w:rPr>
        <w:t>/ آذار</w:t>
      </w:r>
      <w:r>
        <w:rPr>
          <w:rtl/>
        </w:rPr>
        <w:t xml:space="preserve"> 2023.</w:t>
      </w:r>
    </w:p>
  </w:footnote>
  <w:footnote w:id="4">
    <w:p w14:paraId="54AB82FC" w14:textId="77777777" w:rsidR="00BC0713" w:rsidRDefault="00BC0713" w:rsidP="00084B12">
      <w:pPr>
        <w:pStyle w:val="FootnoteText"/>
        <w:bidi/>
        <w:rPr>
          <w:rtl/>
        </w:rPr>
      </w:pPr>
      <w:r>
        <w:rPr>
          <w:rStyle w:val="FootnoteReference"/>
        </w:rPr>
        <w:footnoteRef/>
      </w:r>
      <w:r w:rsidR="00084B12">
        <w:rPr>
          <w:rFonts w:hint="cs"/>
          <w:rtl/>
        </w:rPr>
        <w:t xml:space="preserve"> ا</w:t>
      </w:r>
      <w:r>
        <w:rPr>
          <w:rtl/>
        </w:rPr>
        <w:t>لهدف 5 من أهداف التنمية المستدامة: تحقيق المساواة بين الجنسين وتمكين جميع النساء والفتيات.</w:t>
      </w:r>
    </w:p>
  </w:footnote>
  <w:footnote w:id="5">
    <w:p w14:paraId="54AB82FD" w14:textId="77777777" w:rsidR="00BC0713" w:rsidRPr="004A05A5" w:rsidRDefault="00BC0713" w:rsidP="00A60C9E">
      <w:pPr>
        <w:pStyle w:val="FootnoteText"/>
        <w:bidi/>
        <w:rPr>
          <w:rtl/>
        </w:rPr>
      </w:pPr>
      <w:r w:rsidRPr="004A05A5">
        <w:rPr>
          <w:rStyle w:val="FootnoteReference"/>
        </w:rPr>
        <w:footnoteRef/>
      </w:r>
      <w:r w:rsidR="00DF04C7">
        <w:rPr>
          <w:rFonts w:hint="cs"/>
          <w:rtl/>
        </w:rPr>
        <w:t xml:space="preserve">  </w:t>
      </w:r>
      <w:r w:rsidRPr="004A05A5">
        <w:rPr>
          <w:rtl/>
        </w:rPr>
        <w:t>وافق القرار 91/63 (ب) على الشكل المنقح للتقارير النهائية وطلبات تمديد تمويل التعزيز المؤسسي ومؤشرات الأداء المقابلة.</w:t>
      </w:r>
    </w:p>
  </w:footnote>
  <w:footnote w:id="6">
    <w:p w14:paraId="54AB82FE" w14:textId="77777777" w:rsidR="00BC0713" w:rsidRPr="008603BB" w:rsidRDefault="00BC0713" w:rsidP="00DF04C7">
      <w:pPr>
        <w:pStyle w:val="FootnoteText"/>
        <w:bidi/>
        <w:rPr>
          <w:rtl/>
          <w:lang w:val="en-US" w:bidi="ar-SA"/>
        </w:rPr>
      </w:pPr>
      <w:r>
        <w:rPr>
          <w:rStyle w:val="FootnoteReference"/>
        </w:rPr>
        <w:footnoteRef/>
      </w:r>
      <w:r>
        <w:rPr>
          <w:rFonts w:hint="cs"/>
          <w:rtl/>
          <w:lang w:bidi="ar-SA"/>
        </w:rPr>
        <w:t xml:space="preserve">  </w:t>
      </w:r>
      <w:r w:rsidRPr="004A05A5">
        <w:rPr>
          <w:rtl/>
        </w:rPr>
        <w:t xml:space="preserve">مشروع السياسة التشغيلية لتعميم مراعاة المنظور الجنساني في المشروعات </w:t>
      </w:r>
      <w:r w:rsidR="00DF04C7">
        <w:rPr>
          <w:rFonts w:hint="cs"/>
          <w:rtl/>
        </w:rPr>
        <w:t>المدعومة من</w:t>
      </w:r>
      <w:r w:rsidRPr="004A05A5">
        <w:rPr>
          <w:rtl/>
        </w:rPr>
        <w:t xml:space="preserve"> الصندوق </w:t>
      </w:r>
      <w:r w:rsidR="00DF04C7">
        <w:rPr>
          <w:rFonts w:hint="cs"/>
          <w:rtl/>
        </w:rPr>
        <w:t>ال</w:t>
      </w:r>
      <w:r w:rsidRPr="004A05A5">
        <w:rPr>
          <w:rtl/>
        </w:rPr>
        <w:t xml:space="preserve">متعدد الأطراف (المقرر 83/68 (ج)) </w:t>
      </w:r>
      <w:r w:rsidR="00DF04C7" w:rsidRPr="004A05A5">
        <w:t>(UNEP/</w:t>
      </w:r>
      <w:proofErr w:type="spellStart"/>
      <w:r w:rsidR="00DF04C7" w:rsidRPr="004A05A5">
        <w:t>OzL.Pro</w:t>
      </w:r>
      <w:proofErr w:type="spellEnd"/>
      <w:r w:rsidR="00DF04C7" w:rsidRPr="004A05A5">
        <w:t>/ExCom/84/73)</w:t>
      </w:r>
      <w:r w:rsidRPr="004A05A5">
        <w:rPr>
          <w:rtl/>
        </w:rPr>
        <w:t>.</w:t>
      </w:r>
    </w:p>
  </w:footnote>
  <w:footnote w:id="7">
    <w:p w14:paraId="54AB82FF" w14:textId="77777777" w:rsidR="00BC0713" w:rsidRPr="00217F85" w:rsidRDefault="00BC0713" w:rsidP="00DC7C70">
      <w:pPr>
        <w:pStyle w:val="FootnoteText"/>
        <w:bidi/>
        <w:rPr>
          <w:lang w:val="en-US"/>
        </w:rPr>
      </w:pPr>
      <w:r>
        <w:rPr>
          <w:rStyle w:val="FootnoteReference"/>
        </w:rPr>
        <w:footnoteRef/>
      </w:r>
      <w:r w:rsidR="00DC7C70">
        <w:rPr>
          <w:rFonts w:hint="cs"/>
          <w:rtl/>
        </w:rPr>
        <w:t xml:space="preserve"> </w:t>
      </w:r>
      <w:r>
        <w:rPr>
          <w:rtl/>
        </w:rPr>
        <w:t xml:space="preserve">تقرير عن تنفيذ السياسة التشغيلية لتعميم مراعاة المنظور الجنساني في المشروعات </w:t>
      </w:r>
      <w:r w:rsidR="00DC7C70">
        <w:rPr>
          <w:rFonts w:hint="cs"/>
          <w:rtl/>
        </w:rPr>
        <w:t>المدعومة من</w:t>
      </w:r>
      <w:r>
        <w:rPr>
          <w:rtl/>
        </w:rPr>
        <w:t xml:space="preserve"> الصندوق </w:t>
      </w:r>
      <w:r w:rsidR="00DC7C70">
        <w:rPr>
          <w:rFonts w:hint="cs"/>
          <w:rtl/>
        </w:rPr>
        <w:t>ال</w:t>
      </w:r>
      <w:r>
        <w:rPr>
          <w:rtl/>
        </w:rPr>
        <w:t xml:space="preserve">متعدد الأطراف (المقرر 84/92 (هـ)) </w:t>
      </w:r>
      <w:r w:rsidR="00DC7C70">
        <w:t>(</w:t>
      </w:r>
      <w:r w:rsidR="00DC7C70" w:rsidRPr="00217F85">
        <w:t>UNEP/</w:t>
      </w:r>
      <w:proofErr w:type="spellStart"/>
      <w:r w:rsidR="00DC7C70" w:rsidRPr="00217F85">
        <w:t>OzL</w:t>
      </w:r>
      <w:proofErr w:type="spellEnd"/>
      <w:r w:rsidR="00DC7C70" w:rsidRPr="00217F85">
        <w:t>/Pro/ExCom/90/37</w:t>
      </w:r>
      <w:r w:rsidR="00DC7C70">
        <w:t>)</w:t>
      </w:r>
      <w:r w:rsidR="00DC7C70">
        <w:rPr>
          <w:rFonts w:hint="cs"/>
          <w:rtl/>
        </w:rPr>
        <w:t>.</w:t>
      </w:r>
    </w:p>
  </w:footnote>
  <w:footnote w:id="8">
    <w:p w14:paraId="54AB8300" w14:textId="77777777" w:rsidR="00BC0713" w:rsidRDefault="00BC0713" w:rsidP="00753A47">
      <w:pPr>
        <w:pStyle w:val="FootnoteText"/>
        <w:bidi/>
        <w:rPr>
          <w:rtl/>
        </w:rPr>
      </w:pPr>
      <w:r>
        <w:rPr>
          <w:rStyle w:val="FootnoteReference"/>
        </w:rPr>
        <w:footnoteRef/>
      </w:r>
      <w:r w:rsidR="00753A47">
        <w:rPr>
          <w:rFonts w:hint="cs"/>
          <w:rtl/>
        </w:rPr>
        <w:t xml:space="preserve"> </w:t>
      </w:r>
      <w:r>
        <w:rPr>
          <w:rtl/>
        </w:rPr>
        <w:t xml:space="preserve">التحليل الجنساني هو فحص </w:t>
      </w:r>
      <w:r w:rsidR="00753A47">
        <w:rPr>
          <w:rFonts w:hint="cs"/>
          <w:rtl/>
        </w:rPr>
        <w:t>ناقد</w:t>
      </w:r>
      <w:r>
        <w:rPr>
          <w:rtl/>
        </w:rPr>
        <w:t xml:space="preserve"> لكيفية تأثير الاختلافات في أدوار الجنسين والأنشطة والاحتياجات والفرص والحقوق / الاستحقاقات على الرجال والنساء والفتيات والفتيان والأشخاص </w:t>
      </w:r>
      <w:r w:rsidR="00753A47">
        <w:rPr>
          <w:rFonts w:hint="cs"/>
          <w:rtl/>
        </w:rPr>
        <w:t>مختلفي الجنس</w:t>
      </w:r>
      <w:r>
        <w:rPr>
          <w:rtl/>
        </w:rPr>
        <w:t xml:space="preserve"> في مواقف أو </w:t>
      </w:r>
      <w:r w:rsidR="00753A47">
        <w:rPr>
          <w:rFonts w:hint="cs"/>
          <w:rtl/>
        </w:rPr>
        <w:t>بيئات</w:t>
      </w:r>
      <w:r>
        <w:rPr>
          <w:rtl/>
        </w:rPr>
        <w:t xml:space="preserve"> معينة. </w:t>
      </w:r>
      <w:r w:rsidR="00753A47">
        <w:rPr>
          <w:rFonts w:hint="cs"/>
          <w:rtl/>
        </w:rPr>
        <w:t>هو</w:t>
      </w:r>
      <w:r>
        <w:rPr>
          <w:rtl/>
        </w:rPr>
        <w:t xml:space="preserve"> منهجية تصف العلاقات بين</w:t>
      </w:r>
      <w:r w:rsidR="00753A47">
        <w:rPr>
          <w:rtl/>
        </w:rPr>
        <w:t xml:space="preserve"> الجنسين الموجودة في بيئة معينة</w:t>
      </w:r>
      <w:r>
        <w:rPr>
          <w:rtl/>
        </w:rPr>
        <w:t xml:space="preserve">، من خلال جمع وتحليل البيانات المصنفة حسب الجنس وغيرها من المعلومات النوعية والكمية. </w:t>
      </w:r>
      <w:r w:rsidR="00753A47">
        <w:rPr>
          <w:rFonts w:hint="cs"/>
          <w:rtl/>
        </w:rPr>
        <w:t>و</w:t>
      </w:r>
      <w:r w:rsidR="00753A47">
        <w:rPr>
          <w:rtl/>
        </w:rPr>
        <w:t xml:space="preserve">ينظم ويفسر، بطريقة منهجية، </w:t>
      </w:r>
      <w:r>
        <w:rPr>
          <w:rtl/>
        </w:rPr>
        <w:t xml:space="preserve">معلومات </w:t>
      </w:r>
      <w:r w:rsidR="00753A47">
        <w:rPr>
          <w:rFonts w:hint="cs"/>
          <w:rtl/>
        </w:rPr>
        <w:t xml:space="preserve">عن </w:t>
      </w:r>
      <w:r>
        <w:rPr>
          <w:rtl/>
        </w:rPr>
        <w:t>العلاقات بين الجنس</w:t>
      </w:r>
      <w:r w:rsidR="00753A47">
        <w:rPr>
          <w:rtl/>
        </w:rPr>
        <w:t xml:space="preserve">ين لفهم الاختلافات بين الجنسين </w:t>
      </w:r>
      <w:r w:rsidR="00753A47">
        <w:rPr>
          <w:rFonts w:hint="cs"/>
          <w:rtl/>
        </w:rPr>
        <w:t xml:space="preserve">من أجل </w:t>
      </w:r>
      <w:r>
        <w:rPr>
          <w:rtl/>
        </w:rPr>
        <w:t xml:space="preserve">تحقيق أهداف المشروع. (مسرد </w:t>
      </w:r>
      <w:r w:rsidR="00753A47">
        <w:rPr>
          <w:rFonts w:hint="cs"/>
          <w:rtl/>
        </w:rPr>
        <w:t xml:space="preserve">مصطلحات </w:t>
      </w:r>
      <w:r>
        <w:rPr>
          <w:rtl/>
        </w:rPr>
        <w:t xml:space="preserve">مركز </w:t>
      </w:r>
      <w:r w:rsidR="00753A47">
        <w:rPr>
          <w:rtl/>
        </w:rPr>
        <w:t>تدريب هيئة الأمم المتحدة للمرأة</w:t>
      </w:r>
      <w:r>
        <w:rPr>
          <w:rtl/>
        </w:rPr>
        <w:t>، ودليل تعميم مراعاة المنظور الجنساني لهيئة الأمم المتحدة للمرأة وتعريفات المجلس الاقتصادي والاجتماعي).</w:t>
      </w:r>
    </w:p>
  </w:footnote>
  <w:footnote w:id="9">
    <w:p w14:paraId="54AB8301" w14:textId="5CBADA50" w:rsidR="00BC0713" w:rsidRPr="0055736F" w:rsidRDefault="00BC0713" w:rsidP="00054FF2">
      <w:pPr>
        <w:pStyle w:val="FootnoteText"/>
        <w:bidi/>
        <w:rPr>
          <w:lang w:val="en-US"/>
        </w:rPr>
      </w:pPr>
      <w:r>
        <w:rPr>
          <w:rStyle w:val="FootnoteReference"/>
        </w:rPr>
        <w:footnoteRef/>
      </w:r>
      <w:r w:rsidR="00054FF2">
        <w:rPr>
          <w:rFonts w:hint="cs"/>
          <w:rtl/>
        </w:rPr>
        <w:t xml:space="preserve"> تشمل </w:t>
      </w:r>
      <w:r>
        <w:rPr>
          <w:rtl/>
        </w:rPr>
        <w:t xml:space="preserve">خطط </w:t>
      </w:r>
      <w:r w:rsidR="00054FF2">
        <w:rPr>
          <w:rFonts w:hint="cs"/>
          <w:rtl/>
        </w:rPr>
        <w:t>الع</w:t>
      </w:r>
      <w:r>
        <w:rPr>
          <w:rtl/>
        </w:rPr>
        <w:t xml:space="preserve">مل </w:t>
      </w:r>
      <w:r w:rsidR="00054FF2">
        <w:rPr>
          <w:rFonts w:hint="cs"/>
          <w:rtl/>
        </w:rPr>
        <w:t>الجنسانية</w:t>
      </w:r>
      <w:r>
        <w:rPr>
          <w:rtl/>
        </w:rPr>
        <w:t xml:space="preserve"> </w:t>
      </w:r>
      <w:r w:rsidRPr="00054FF2">
        <w:rPr>
          <w:i/>
          <w:rtl/>
        </w:rPr>
        <w:t>عادة الأنشطة والمخرجات والنتائج المتوقعة والمؤشرات والأطراف المسؤولة عن التنفيذ</w:t>
      </w:r>
      <w:r w:rsidR="00054FF2">
        <w:rPr>
          <w:rFonts w:hint="cs"/>
          <w:i/>
          <w:rtl/>
        </w:rPr>
        <w:t>،</w:t>
      </w:r>
      <w:r w:rsidRPr="00054FF2">
        <w:rPr>
          <w:i/>
          <w:rtl/>
        </w:rPr>
        <w:t xml:space="preserve"> وتخصيص الميزانية</w:t>
      </w:r>
      <w:r w:rsidRPr="002A792B">
        <w:rPr>
          <w:iCs/>
        </w:rPr>
        <w:t>.</w:t>
      </w:r>
    </w:p>
  </w:footnote>
  <w:footnote w:id="10">
    <w:p w14:paraId="54AB8302" w14:textId="075606F5" w:rsidR="00BC0713" w:rsidRDefault="00BC0713" w:rsidP="00310BBA">
      <w:pPr>
        <w:pStyle w:val="FootnoteText"/>
        <w:bidi/>
        <w:rPr>
          <w:rtl/>
        </w:rPr>
      </w:pPr>
      <w:r>
        <w:rPr>
          <w:rStyle w:val="FootnoteReference"/>
        </w:rPr>
        <w:footnoteRef/>
      </w:r>
      <w:r w:rsidR="00B56914">
        <w:rPr>
          <w:rFonts w:hint="cs"/>
          <w:rtl/>
        </w:rPr>
        <w:t xml:space="preserve"> أن تطلب من</w:t>
      </w:r>
      <w:r>
        <w:rPr>
          <w:rtl/>
        </w:rPr>
        <w:t xml:space="preserve"> الوكالات الثنائية </w:t>
      </w:r>
      <w:r w:rsidR="00B56914">
        <w:rPr>
          <w:rtl/>
        </w:rPr>
        <w:t>والمنفذة</w:t>
      </w:r>
      <w:r w:rsidRPr="000B2512">
        <w:rPr>
          <w:rtl/>
        </w:rPr>
        <w:t>:</w:t>
      </w:r>
      <w:r w:rsidR="00B56914">
        <w:rPr>
          <w:rFonts w:hint="cs"/>
          <w:rtl/>
        </w:rPr>
        <w:t xml:space="preserve"> (1) أن تطبق السياسة التشغيلية المتعلقة بتعميم مراعاة المنظور الجنساني المذكور في الفقرة الفرعية (ب)، أعلاه، طوال دورة المشروع، بدءا بمقترحات المشروعات </w:t>
      </w:r>
      <w:r w:rsidRPr="000B2512">
        <w:rPr>
          <w:rtl/>
        </w:rPr>
        <w:t>ل</w:t>
      </w:r>
      <w:r w:rsidR="00B56914">
        <w:rPr>
          <w:rFonts w:hint="cs"/>
          <w:rtl/>
        </w:rPr>
        <w:t xml:space="preserve">كي ينظر فيها في </w:t>
      </w:r>
      <w:r w:rsidR="00B56914">
        <w:rPr>
          <w:rtl/>
        </w:rPr>
        <w:t>الاجتماع الخامس والثمانين</w:t>
      </w:r>
      <w:r w:rsidRPr="000B2512">
        <w:rPr>
          <w:rtl/>
        </w:rPr>
        <w:t>؛</w:t>
      </w:r>
      <w:r w:rsidR="00310BBA">
        <w:rPr>
          <w:rFonts w:hint="cs"/>
          <w:rtl/>
        </w:rPr>
        <w:t xml:space="preserve"> و</w:t>
      </w:r>
      <w:r w:rsidRPr="000B2512">
        <w:rPr>
          <w:rtl/>
        </w:rPr>
        <w:t xml:space="preserve"> (2) </w:t>
      </w:r>
      <w:r w:rsidR="00310BBA">
        <w:rPr>
          <w:rFonts w:hint="cs"/>
          <w:rtl/>
        </w:rPr>
        <w:t>أن تقدم</w:t>
      </w:r>
      <w:r w:rsidRPr="000B2512">
        <w:rPr>
          <w:rtl/>
        </w:rPr>
        <w:t xml:space="preserve"> المعلومات المتعلق</w:t>
      </w:r>
      <w:r w:rsidR="00310BBA">
        <w:rPr>
          <w:rtl/>
        </w:rPr>
        <w:t xml:space="preserve">ة بالمساواة بين الجنسين، عند توافرها، في </w:t>
      </w:r>
      <w:r w:rsidRPr="000B2512">
        <w:rPr>
          <w:rtl/>
        </w:rPr>
        <w:t xml:space="preserve">تقارير </w:t>
      </w:r>
      <w:r w:rsidR="00310BBA">
        <w:rPr>
          <w:rFonts w:hint="cs"/>
          <w:rtl/>
        </w:rPr>
        <w:t>عن ا</w:t>
      </w:r>
      <w:r w:rsidR="00310BBA">
        <w:rPr>
          <w:rtl/>
        </w:rPr>
        <w:t>لمشر</w:t>
      </w:r>
      <w:r w:rsidR="00310BBA">
        <w:rPr>
          <w:rFonts w:hint="cs"/>
          <w:rtl/>
        </w:rPr>
        <w:t>و</w:t>
      </w:r>
      <w:r w:rsidRPr="000B2512">
        <w:rPr>
          <w:rtl/>
        </w:rPr>
        <w:t>ع</w:t>
      </w:r>
      <w:r w:rsidR="00310BBA">
        <w:rPr>
          <w:rFonts w:hint="cs"/>
          <w:rtl/>
        </w:rPr>
        <w:t>ات</w:t>
      </w:r>
      <w:r w:rsidRPr="000B2512">
        <w:rPr>
          <w:rtl/>
        </w:rPr>
        <w:t xml:space="preserve"> الجارية </w:t>
      </w:r>
      <w:r w:rsidR="00310BBA">
        <w:rPr>
          <w:rFonts w:hint="cs"/>
          <w:rtl/>
        </w:rPr>
        <w:t>المعتمدة</w:t>
      </w:r>
      <w:r w:rsidRPr="000B2512">
        <w:rPr>
          <w:rtl/>
        </w:rPr>
        <w:t xml:space="preserve"> قبل الاجتماع الخامس </w:t>
      </w:r>
      <w:r w:rsidRPr="00310BBA">
        <w:rPr>
          <w:rtl/>
        </w:rPr>
        <w:t>والثمانين</w:t>
      </w:r>
      <w:r w:rsidRPr="007E10A8">
        <w:rPr>
          <w:vertAlign w:val="superscript"/>
          <w:rtl/>
        </w:rPr>
        <w:t xml:space="preserve"> </w:t>
      </w:r>
      <w:r w:rsidRPr="000B2512">
        <w:rPr>
          <w:rtl/>
        </w:rPr>
        <w:t>.</w:t>
      </w:r>
    </w:p>
  </w:footnote>
  <w:footnote w:id="11">
    <w:p w14:paraId="54AB8303" w14:textId="0A559AF5" w:rsidR="00BC0713" w:rsidRDefault="00BC0713" w:rsidP="00310BBA">
      <w:pPr>
        <w:pStyle w:val="FootnoteText"/>
        <w:bidi/>
        <w:rPr>
          <w:rtl/>
        </w:rPr>
      </w:pPr>
      <w:r>
        <w:rPr>
          <w:rStyle w:val="FootnoteReference"/>
        </w:rPr>
        <w:footnoteRef/>
      </w:r>
      <w:r w:rsidR="00310BBA">
        <w:rPr>
          <w:rFonts w:hint="cs"/>
          <w:rtl/>
        </w:rPr>
        <w:t xml:space="preserve"> أن تطلب من</w:t>
      </w:r>
      <w:r>
        <w:rPr>
          <w:rtl/>
        </w:rPr>
        <w:t xml:space="preserve"> الوكالات الثنائية والمنفذة </w:t>
      </w:r>
      <w:r w:rsidR="00310BBA">
        <w:rPr>
          <w:rFonts w:hint="cs"/>
          <w:rtl/>
        </w:rPr>
        <w:t>أن تقدم</w:t>
      </w:r>
      <w:r>
        <w:rPr>
          <w:rtl/>
        </w:rPr>
        <w:t xml:space="preserve"> تقرير</w:t>
      </w:r>
      <w:r w:rsidR="00310BBA">
        <w:rPr>
          <w:rFonts w:hint="cs"/>
          <w:rtl/>
        </w:rPr>
        <w:t>ا</w:t>
      </w:r>
      <w:r>
        <w:rPr>
          <w:rtl/>
        </w:rPr>
        <w:t xml:space="preserve"> موجز</w:t>
      </w:r>
      <w:r w:rsidR="00310BBA">
        <w:rPr>
          <w:rFonts w:hint="cs"/>
          <w:rtl/>
        </w:rPr>
        <w:t>ا</w:t>
      </w:r>
      <w:r>
        <w:rPr>
          <w:rtl/>
        </w:rPr>
        <w:t xml:space="preserve"> عن النتائج الرئيسية لتعميم مراعاة المنظور الجنساني التي تحققت كجزء م</w:t>
      </w:r>
      <w:r w:rsidR="00310BBA">
        <w:rPr>
          <w:rtl/>
        </w:rPr>
        <w:t>ن تقاريرها المرحلية السنوية</w:t>
      </w:r>
      <w:r>
        <w:rPr>
          <w:rtl/>
        </w:rPr>
        <w:t xml:space="preserve">، </w:t>
      </w:r>
      <w:r w:rsidR="00310BBA">
        <w:rPr>
          <w:rFonts w:hint="cs"/>
          <w:rtl/>
        </w:rPr>
        <w:t>حتى</w:t>
      </w:r>
      <w:r w:rsidR="00310BBA">
        <w:rPr>
          <w:rtl/>
        </w:rPr>
        <w:t xml:space="preserve"> عام 2023</w:t>
      </w:r>
      <w:r>
        <w:rPr>
          <w:rtl/>
        </w:rPr>
        <w:t xml:space="preserve">، </w:t>
      </w:r>
      <w:r w:rsidR="00310BBA">
        <w:rPr>
          <w:rFonts w:hint="cs"/>
          <w:rtl/>
        </w:rPr>
        <w:t>استنادا إلى</w:t>
      </w:r>
      <w:r w:rsidR="00310BBA">
        <w:rPr>
          <w:rtl/>
        </w:rPr>
        <w:t xml:space="preserve"> المعلومات المتاحة لها</w:t>
      </w:r>
      <w:r>
        <w:rPr>
          <w:rtl/>
        </w:rPr>
        <w:t>؛</w:t>
      </w:r>
    </w:p>
  </w:footnote>
  <w:footnote w:id="12">
    <w:p w14:paraId="54AB8304" w14:textId="470ECE87" w:rsidR="00B82CC2" w:rsidRDefault="00B82CC2" w:rsidP="00B82CC2">
      <w:pPr>
        <w:pStyle w:val="FootnoteText"/>
        <w:bidi/>
        <w:rPr>
          <w:rtl/>
          <w:lang w:bidi="ar-SA"/>
        </w:rPr>
      </w:pPr>
      <w:r>
        <w:rPr>
          <w:rStyle w:val="FootnoteReference"/>
        </w:rPr>
        <w:footnoteRef/>
      </w:r>
      <w:r>
        <w:t xml:space="preserve"> </w:t>
      </w:r>
      <w:r>
        <w:rPr>
          <w:rFonts w:hint="cs"/>
          <w:rtl/>
          <w:lang w:bidi="ar-SA"/>
        </w:rPr>
        <w:t xml:space="preserve">المرفق </w:t>
      </w:r>
      <w:r w:rsidR="009302CE">
        <w:rPr>
          <w:rFonts w:hint="cs"/>
          <w:rtl/>
          <w:lang w:bidi="ar-SA"/>
        </w:rPr>
        <w:t>الثلاثو</w:t>
      </w:r>
      <w:r>
        <w:rPr>
          <w:rFonts w:hint="cs"/>
          <w:rtl/>
          <w:lang w:bidi="ar-SA"/>
        </w:rPr>
        <w:t xml:space="preserve">ن بالوثيقة </w:t>
      </w:r>
      <w:r w:rsidRPr="00E25EB6">
        <w:rPr>
          <w:lang w:val="en-CA"/>
        </w:rPr>
        <w:fldChar w:fldCharType="begin"/>
      </w:r>
      <w:r w:rsidRPr="00E25EB6">
        <w:rPr>
          <w:lang w:val="pt-BR"/>
        </w:rPr>
        <w:instrText xml:space="preserve"> DOCPROPERTY "Document number"  \* MERGEFORMAT </w:instrText>
      </w:r>
      <w:r w:rsidRPr="00E25EB6">
        <w:rPr>
          <w:lang w:val="en-CA"/>
        </w:rPr>
        <w:fldChar w:fldCharType="separate"/>
      </w:r>
      <w:r w:rsidRPr="00E25EB6">
        <w:rPr>
          <w:lang w:val="pt-BR"/>
        </w:rPr>
        <w:t>UNEP/OzL.Pro/ExCom/84/75</w:t>
      </w:r>
      <w:r w:rsidRPr="00E25EB6">
        <w:rPr>
          <w:lang w:val="en-US"/>
        </w:rPr>
        <w:fldChar w:fldCharType="end"/>
      </w:r>
      <w:r>
        <w:rPr>
          <w:rFonts w:hint="cs"/>
          <w:rtl/>
          <w:lang w:val="en-US"/>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2B0B4B" w14:textId="1218765C" w:rsidR="00D16E3E" w:rsidRPr="00C040F6" w:rsidRDefault="00BC0713" w:rsidP="00D16E3E">
    <w:pPr>
      <w:jc w:val="right"/>
      <w:rPr>
        <w:lang w:val="pt-PT"/>
      </w:rPr>
    </w:pPr>
    <w:r>
      <w:fldChar w:fldCharType="begin"/>
    </w:r>
    <w:r w:rsidRPr="00B85192">
      <w:rPr>
        <w:lang w:val="pt-PT"/>
      </w:rPr>
      <w:instrText xml:space="preserve"> DOCPROPERTY "Document number"  \* MERGEFORMAT </w:instrText>
    </w:r>
    <w:r>
      <w:fldChar w:fldCharType="separate"/>
    </w:r>
    <w:r w:rsidR="00B85192" w:rsidRPr="00B85192">
      <w:rPr>
        <w:lang w:val="pt-PT"/>
      </w:rPr>
      <w:t>UNEP/OzL.Pro/ExCom/92/51</w:t>
    </w:r>
    <w:r>
      <w:fldChar w:fldCharType="end"/>
    </w:r>
  </w:p>
  <w:p w14:paraId="3E7BB3C3" w14:textId="77777777" w:rsidR="00BE7349" w:rsidRDefault="00BE7349" w:rsidP="009B76B8">
    <w:pPr>
      <w:jc w:val="right"/>
      <w:rPr>
        <w:lang w:val="pt-PT"/>
      </w:rPr>
    </w:pPr>
  </w:p>
  <w:p w14:paraId="3164950E" w14:textId="77777777" w:rsidR="00D16E3E" w:rsidRPr="00B85192" w:rsidRDefault="00D16E3E" w:rsidP="009B76B8">
    <w:pPr>
      <w:jc w:val="right"/>
      <w:rPr>
        <w:lang w:val="pt-PT"/>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AB82E4" w14:textId="77777777" w:rsidR="00BC0713" w:rsidRDefault="00BC0713">
    <w:pPr>
      <w:jc w:val="left"/>
    </w:pPr>
    <w:r>
      <w:fldChar w:fldCharType="begin"/>
    </w:r>
    <w:r>
      <w:instrText xml:space="preserve"> DOCPROPERTY "Document number"  \* MERGEFORMAT </w:instrText>
    </w:r>
    <w:r>
      <w:fldChar w:fldCharType="separate"/>
    </w:r>
    <w:r>
      <w:t>UNEP/</w:t>
    </w:r>
    <w:proofErr w:type="spellStart"/>
    <w:r>
      <w:t>OzL.Pro</w:t>
    </w:r>
    <w:proofErr w:type="spellEnd"/>
    <w:r>
      <w:t>/ExCom/92/51</w:t>
    </w:r>
    <w:r>
      <w:fldChar w:fldCharType="end"/>
    </w:r>
  </w:p>
  <w:p w14:paraId="54AB82E5" w14:textId="77777777" w:rsidR="00BC0713" w:rsidRDefault="00BC0713"/>
  <w:p w14:paraId="54AB82E6" w14:textId="77777777" w:rsidR="00BC0713" w:rsidRDefault="00BC0713" w:rsidP="00D16E3E">
    <w:pPr>
      <w:pStyle w:val="Header"/>
      <w:jc w:val="lef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CC40A7" w14:textId="5A50D37C" w:rsidR="00EB1DF3" w:rsidRDefault="00EB1DF3" w:rsidP="00EB1DF3">
    <w:pPr>
      <w:pStyle w:val="Header"/>
      <w:jc w:val="right"/>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0D63C9" w14:textId="77777777" w:rsidR="00C040F6" w:rsidRPr="00C040F6" w:rsidRDefault="00C040F6" w:rsidP="00C040F6">
    <w:pPr>
      <w:jc w:val="right"/>
      <w:rPr>
        <w:lang w:val="pt-PT"/>
      </w:rPr>
    </w:pPr>
    <w:r>
      <w:fldChar w:fldCharType="begin"/>
    </w:r>
    <w:r w:rsidRPr="00C040F6">
      <w:rPr>
        <w:lang w:val="pt-PT"/>
      </w:rPr>
      <w:instrText xml:space="preserve"> DOCPROPERTY "Document number"  \* MERGEFORMAT </w:instrText>
    </w:r>
    <w:r>
      <w:fldChar w:fldCharType="separate"/>
    </w:r>
    <w:r w:rsidRPr="00C040F6">
      <w:rPr>
        <w:lang w:val="pt-PT"/>
      </w:rPr>
      <w:t>UNEP/OzL.Pro/ExCom/92/51</w:t>
    </w:r>
    <w:r>
      <w:fldChar w:fldCharType="end"/>
    </w:r>
  </w:p>
  <w:p w14:paraId="7BB9F720" w14:textId="29298CEE" w:rsidR="00C040F6" w:rsidRPr="00C040F6" w:rsidRDefault="00C040F6" w:rsidP="00C040F6">
    <w:pPr>
      <w:jc w:val="right"/>
      <w:rPr>
        <w:lang w:val="pt-PT"/>
      </w:rPr>
    </w:pPr>
    <w:r w:rsidRPr="00C040F6">
      <w:rPr>
        <w:lang w:val="pt-PT"/>
      </w:rPr>
      <w:t>A</w:t>
    </w:r>
    <w:r>
      <w:rPr>
        <w:lang w:val="pt-PT"/>
      </w:rPr>
      <w:t>nnex I</w:t>
    </w:r>
  </w:p>
  <w:p w14:paraId="284A700D" w14:textId="77777777" w:rsidR="00C040F6" w:rsidRPr="00C040F6" w:rsidRDefault="00C040F6" w:rsidP="00C040F6">
    <w:pPr>
      <w:pStyle w:val="Header"/>
      <w:jc w:val="right"/>
      <w:rPr>
        <w:lang w:val="pt-PT"/>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B8ADE9" w14:textId="77777777" w:rsidR="00C86148" w:rsidRDefault="00C86148" w:rsidP="00EB1DF3">
    <w:pPr>
      <w:pStyle w:val="Header"/>
      <w:jc w:val="right"/>
    </w:pPr>
    <w:r>
      <w:t>UNEP/</w:t>
    </w:r>
    <w:proofErr w:type="spellStart"/>
    <w:r>
      <w:t>OzL.Pro</w:t>
    </w:r>
    <w:proofErr w:type="spellEnd"/>
    <w:r>
      <w:t>/ExCom/92/51</w:t>
    </w:r>
  </w:p>
  <w:p w14:paraId="4DF498EA" w14:textId="77777777" w:rsidR="00C86148" w:rsidRDefault="00C86148" w:rsidP="00EB1DF3">
    <w:pPr>
      <w:pStyle w:val="Header"/>
      <w:jc w:val="right"/>
    </w:pPr>
    <w:r>
      <w:t>Annex I</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AC4C53" w14:textId="77777777" w:rsidR="00D16E3E" w:rsidRPr="00C040F6" w:rsidRDefault="00D16E3E" w:rsidP="00D16E3E">
    <w:pPr>
      <w:jc w:val="left"/>
      <w:rPr>
        <w:lang w:val="pt-PT"/>
      </w:rPr>
    </w:pPr>
    <w:r>
      <w:fldChar w:fldCharType="begin"/>
    </w:r>
    <w:r w:rsidRPr="00B85192">
      <w:rPr>
        <w:lang w:val="pt-PT"/>
      </w:rPr>
      <w:instrText xml:space="preserve"> DOCPROPERTY "Document number"  \* MERGEFORMAT </w:instrText>
    </w:r>
    <w:r>
      <w:fldChar w:fldCharType="separate"/>
    </w:r>
    <w:r w:rsidRPr="00B85192">
      <w:rPr>
        <w:lang w:val="pt-PT"/>
      </w:rPr>
      <w:t>UNEP/OzL.Pro/ExCom/92/51</w:t>
    </w:r>
    <w:r>
      <w:fldChar w:fldCharType="end"/>
    </w:r>
  </w:p>
  <w:p w14:paraId="17F8E71E" w14:textId="324E57B5" w:rsidR="00D16E3E" w:rsidRDefault="00D16E3E" w:rsidP="00D16E3E">
    <w:pPr>
      <w:jc w:val="left"/>
      <w:rPr>
        <w:lang w:val="pt-PT"/>
      </w:rPr>
    </w:pPr>
    <w:r>
      <w:rPr>
        <w:lang w:val="pt-PT"/>
      </w:rPr>
      <w:t>Annex I</w:t>
    </w:r>
  </w:p>
  <w:p w14:paraId="42C73101" w14:textId="77777777" w:rsidR="00D16E3E" w:rsidRPr="00B85192" w:rsidRDefault="00D16E3E" w:rsidP="009B76B8">
    <w:pPr>
      <w:jc w:val="right"/>
      <w:rPr>
        <w:lang w:val="pt-PT"/>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AB82EC" w14:textId="426B5973" w:rsidR="00BC0713" w:rsidRPr="00AB542B" w:rsidRDefault="00BC0713" w:rsidP="00AB542B">
    <w:pPr>
      <w:jc w:val="left"/>
      <w:rPr>
        <w:lang w:val="pt-PT"/>
      </w:rPr>
    </w:pPr>
    <w:r>
      <w:fldChar w:fldCharType="begin"/>
    </w:r>
    <w:r w:rsidRPr="00AB542B">
      <w:rPr>
        <w:lang w:val="pt-PT"/>
      </w:rPr>
      <w:instrText xml:space="preserve"> DOCPROPERTY "Document number"  \* MERGEFORMAT </w:instrText>
    </w:r>
    <w:r>
      <w:fldChar w:fldCharType="separate"/>
    </w:r>
    <w:r w:rsidR="00AB542B" w:rsidRPr="00AB542B">
      <w:rPr>
        <w:lang w:val="pt-PT"/>
      </w:rPr>
      <w:t>UNEP/OzL.Pro/ExCom/92/51</w:t>
    </w:r>
    <w:r>
      <w:fldChar w:fldCharType="end"/>
    </w:r>
  </w:p>
  <w:p w14:paraId="54AB82ED" w14:textId="2EE318D5" w:rsidR="00BC0713" w:rsidRPr="00AB542B" w:rsidRDefault="00AB542B" w:rsidP="00AB542B">
    <w:pPr>
      <w:jc w:val="left"/>
      <w:rPr>
        <w:lang w:val="pt-PT"/>
      </w:rPr>
    </w:pPr>
    <w:r w:rsidRPr="00AB542B">
      <w:rPr>
        <w:lang w:val="pt-PT"/>
      </w:rPr>
      <w:t>A</w:t>
    </w:r>
    <w:r>
      <w:rPr>
        <w:lang w:val="pt-PT"/>
      </w:rPr>
      <w:t>nnex II</w:t>
    </w:r>
  </w:p>
  <w:p w14:paraId="54AB82EE" w14:textId="77777777" w:rsidR="00BC0713" w:rsidRPr="00AB542B" w:rsidRDefault="00BC0713" w:rsidP="00AB542B">
    <w:pPr>
      <w:jc w:val="left"/>
      <w:rPr>
        <w:lang w:val="pt-PT"/>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AB82EF" w14:textId="41BF0761" w:rsidR="00BC0713" w:rsidRDefault="00BC0713">
    <w:pPr>
      <w:jc w:val="right"/>
    </w:pPr>
    <w:r>
      <w:fldChar w:fldCharType="begin"/>
    </w:r>
    <w:r>
      <w:instrText xml:space="preserve"> DOCPROPERTY "Document number"  \* MERGEFORMAT </w:instrText>
    </w:r>
    <w:r>
      <w:fldChar w:fldCharType="separate"/>
    </w:r>
    <w:r w:rsidR="00AB542B">
      <w:t>UNEP/</w:t>
    </w:r>
    <w:proofErr w:type="spellStart"/>
    <w:r w:rsidR="00AB542B">
      <w:t>OzL.Pro</w:t>
    </w:r>
    <w:proofErr w:type="spellEnd"/>
    <w:r w:rsidR="00AB542B">
      <w:t>/ExCom/92/51</w:t>
    </w:r>
    <w:r>
      <w:fldChar w:fldCharType="end"/>
    </w:r>
  </w:p>
  <w:p w14:paraId="66DECFC9" w14:textId="37DC6D8A" w:rsidR="00AB542B" w:rsidRDefault="00AB542B">
    <w:pPr>
      <w:jc w:val="right"/>
    </w:pPr>
    <w:r>
      <w:t>Annex II</w:t>
    </w:r>
  </w:p>
  <w:p w14:paraId="54AB82F1" w14:textId="77777777" w:rsidR="00BC0713" w:rsidRDefault="00BC0713" w:rsidP="00AB542B">
    <w:pPr>
      <w:pStyle w:val="Header"/>
      <w:jc w:val="right"/>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AB82F6" w14:textId="7108DEDF" w:rsidR="00BC0713" w:rsidRDefault="00AB542B" w:rsidP="00AB542B">
    <w:pPr>
      <w:pStyle w:val="Header"/>
      <w:jc w:val="right"/>
    </w:pPr>
    <w:r>
      <w:t>UNEP/</w:t>
    </w:r>
    <w:proofErr w:type="spellStart"/>
    <w:r>
      <w:t>OzL.Pro</w:t>
    </w:r>
    <w:proofErr w:type="spellEnd"/>
    <w:r>
      <w:t>/ExCom/92/51</w:t>
    </w:r>
  </w:p>
  <w:p w14:paraId="4ADBB1BB" w14:textId="42CE49DA" w:rsidR="00AB542B" w:rsidRDefault="00AB542B" w:rsidP="00AB542B">
    <w:pPr>
      <w:pStyle w:val="Header"/>
      <w:jc w:val="right"/>
    </w:pPr>
    <w:r>
      <w:t>Annex II</w:t>
    </w:r>
  </w:p>
  <w:p w14:paraId="757F126D" w14:textId="77777777" w:rsidR="00AB542B" w:rsidRDefault="00AB542B" w:rsidP="00AB542B">
    <w:pPr>
      <w:pStyle w:val="Header"/>
      <w:jc w:val="righ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F4761E4C"/>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25B627A0"/>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C923A98"/>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B532B57E"/>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E27AF7F0"/>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6CB6EE0C"/>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1DEEBB70"/>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D5C453D2"/>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ADD8EAD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CAF256C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FFFFFFFB"/>
    <w:multiLevelType w:val="multilevel"/>
    <w:tmpl w:val="D400AEAA"/>
    <w:lvl w:ilvl="0">
      <w:start w:val="1"/>
      <w:numFmt w:val="decimal"/>
      <w:pStyle w:val="Heading1"/>
      <w:lvlText w:val="%1."/>
      <w:lvlJc w:val="left"/>
      <w:pPr>
        <w:tabs>
          <w:tab w:val="num" w:pos="0"/>
        </w:tabs>
        <w:ind w:left="0" w:firstLine="0"/>
      </w:pPr>
    </w:lvl>
    <w:lvl w:ilvl="1">
      <w:start w:val="1"/>
      <w:numFmt w:val="lowerLetter"/>
      <w:lvlText w:val="(%2)"/>
      <w:lvlJc w:val="left"/>
      <w:pPr>
        <w:tabs>
          <w:tab w:val="num" w:pos="0"/>
        </w:tabs>
        <w:ind w:left="1440" w:hanging="720"/>
      </w:pPr>
    </w:lvl>
    <w:lvl w:ilvl="2">
      <w:start w:val="1"/>
      <w:numFmt w:val="lowerRoman"/>
      <w:pStyle w:val="Heading3"/>
      <w:lvlText w:val="(%3)"/>
      <w:lvlJc w:val="left"/>
      <w:pPr>
        <w:tabs>
          <w:tab w:val="num" w:pos="0"/>
        </w:tabs>
        <w:ind w:left="2160" w:hanging="720"/>
      </w:pPr>
    </w:lvl>
    <w:lvl w:ilvl="3">
      <w:start w:val="1"/>
      <w:numFmt w:val="lowerLetter"/>
      <w:pStyle w:val="Heading4"/>
      <w:lvlText w:val="%4)"/>
      <w:lvlJc w:val="left"/>
      <w:pPr>
        <w:tabs>
          <w:tab w:val="num" w:pos="-90"/>
        </w:tabs>
        <w:ind w:left="2776" w:hanging="706"/>
      </w:pPr>
      <w:rPr>
        <w:b w:val="0"/>
        <w:i w:val="0"/>
      </w:rPr>
    </w:lvl>
    <w:lvl w:ilvl="4">
      <w:start w:val="1"/>
      <w:numFmt w:val="decimal"/>
      <w:lvlText w:val="(%5)"/>
      <w:lvlJc w:val="left"/>
      <w:pPr>
        <w:tabs>
          <w:tab w:val="num" w:pos="0"/>
        </w:tabs>
        <w:ind w:left="3571" w:hanging="705"/>
      </w:pPr>
    </w:lvl>
    <w:lvl w:ilvl="5">
      <w:start w:val="1"/>
      <w:numFmt w:val="lowerLetter"/>
      <w:pStyle w:val="Heading6"/>
      <w:lvlText w:val="(%6)"/>
      <w:lvlJc w:val="left"/>
      <w:pPr>
        <w:tabs>
          <w:tab w:val="num" w:pos="0"/>
        </w:tabs>
        <w:ind w:left="4291" w:hanging="720"/>
      </w:pPr>
    </w:lvl>
    <w:lvl w:ilvl="6">
      <w:start w:val="1"/>
      <w:numFmt w:val="lowerRoman"/>
      <w:pStyle w:val="Heading7"/>
      <w:lvlText w:val="(%7)"/>
      <w:lvlJc w:val="left"/>
      <w:pPr>
        <w:tabs>
          <w:tab w:val="num" w:pos="0"/>
        </w:tabs>
        <w:ind w:left="4997" w:hanging="706"/>
      </w:pPr>
    </w:lvl>
    <w:lvl w:ilvl="7">
      <w:start w:val="1"/>
      <w:numFmt w:val="lowerLetter"/>
      <w:lvlText w:val="(%8)"/>
      <w:lvlJc w:val="left"/>
      <w:pPr>
        <w:tabs>
          <w:tab w:val="num" w:pos="0"/>
        </w:tabs>
        <w:ind w:left="5702" w:hanging="705"/>
      </w:pPr>
    </w:lvl>
    <w:lvl w:ilvl="8">
      <w:start w:val="1"/>
      <w:numFmt w:val="lowerRoman"/>
      <w:pStyle w:val="Heading9"/>
      <w:lvlText w:val="(%9)"/>
      <w:lvlJc w:val="left"/>
      <w:pPr>
        <w:tabs>
          <w:tab w:val="num" w:pos="0"/>
        </w:tabs>
        <w:ind w:left="6408" w:hanging="706"/>
      </w:pPr>
    </w:lvl>
  </w:abstractNum>
  <w:abstractNum w:abstractNumId="11" w15:restartNumberingAfterBreak="0">
    <w:nsid w:val="06D2614B"/>
    <w:multiLevelType w:val="hybridMultilevel"/>
    <w:tmpl w:val="25B05018"/>
    <w:lvl w:ilvl="0" w:tplc="DF02CA76">
      <w:start w:val="1"/>
      <w:numFmt w:val="decimal"/>
      <w:lvlText w:val="%1-"/>
      <w:lvlJc w:val="left"/>
      <w:pPr>
        <w:ind w:left="360" w:hanging="360"/>
      </w:pPr>
      <w:rPr>
        <w:rFonts w:ascii="Times New Roman" w:eastAsia="Times New Roman" w:hAnsi="Times New Roman" w:cs="Times New Roman"/>
        <w:b w:val="0"/>
        <w:i w:val="0"/>
        <w:strike w:val="0"/>
        <w:color w:val="auto"/>
        <w:sz w:val="22"/>
        <w:szCs w:val="22"/>
      </w:rPr>
    </w:lvl>
    <w:lvl w:ilvl="1" w:tplc="92100A24">
      <w:start w:val="1"/>
      <w:numFmt w:val="lowerLetter"/>
      <w:lvlText w:val="(%2)"/>
      <w:lvlJc w:val="left"/>
      <w:pPr>
        <w:ind w:left="-119" w:hanging="360"/>
      </w:pPr>
      <w:rPr>
        <w:rFonts w:hint="default"/>
      </w:rPr>
    </w:lvl>
    <w:lvl w:ilvl="2" w:tplc="85CC5018">
      <w:start w:val="1"/>
      <w:numFmt w:val="upperRoman"/>
      <w:lvlText w:val="%3."/>
      <w:lvlJc w:val="left"/>
      <w:pPr>
        <w:ind w:left="1141" w:hanging="720"/>
      </w:pPr>
      <w:rPr>
        <w:rFonts w:hint="default"/>
        <w:sz w:val="24"/>
      </w:rPr>
    </w:lvl>
    <w:lvl w:ilvl="3" w:tplc="1009000F" w:tentative="1">
      <w:start w:val="1"/>
      <w:numFmt w:val="decimal"/>
      <w:lvlText w:val="%4."/>
      <w:lvlJc w:val="left"/>
      <w:pPr>
        <w:ind w:left="1321" w:hanging="360"/>
      </w:pPr>
    </w:lvl>
    <w:lvl w:ilvl="4" w:tplc="10090019" w:tentative="1">
      <w:start w:val="1"/>
      <w:numFmt w:val="lowerLetter"/>
      <w:lvlText w:val="%5."/>
      <w:lvlJc w:val="left"/>
      <w:pPr>
        <w:ind w:left="2041" w:hanging="360"/>
      </w:pPr>
    </w:lvl>
    <w:lvl w:ilvl="5" w:tplc="1009001B" w:tentative="1">
      <w:start w:val="1"/>
      <w:numFmt w:val="lowerRoman"/>
      <w:lvlText w:val="%6."/>
      <w:lvlJc w:val="right"/>
      <w:pPr>
        <w:ind w:left="2761" w:hanging="180"/>
      </w:pPr>
    </w:lvl>
    <w:lvl w:ilvl="6" w:tplc="1009000F" w:tentative="1">
      <w:start w:val="1"/>
      <w:numFmt w:val="decimal"/>
      <w:lvlText w:val="%7."/>
      <w:lvlJc w:val="left"/>
      <w:pPr>
        <w:ind w:left="3481" w:hanging="360"/>
      </w:pPr>
    </w:lvl>
    <w:lvl w:ilvl="7" w:tplc="10090019" w:tentative="1">
      <w:start w:val="1"/>
      <w:numFmt w:val="lowerLetter"/>
      <w:lvlText w:val="%8."/>
      <w:lvlJc w:val="left"/>
      <w:pPr>
        <w:ind w:left="4201" w:hanging="360"/>
      </w:pPr>
    </w:lvl>
    <w:lvl w:ilvl="8" w:tplc="1009001B" w:tentative="1">
      <w:start w:val="1"/>
      <w:numFmt w:val="lowerRoman"/>
      <w:lvlText w:val="%9."/>
      <w:lvlJc w:val="right"/>
      <w:pPr>
        <w:ind w:left="4921" w:hanging="180"/>
      </w:pPr>
    </w:lvl>
  </w:abstractNum>
  <w:abstractNum w:abstractNumId="12" w15:restartNumberingAfterBreak="0">
    <w:nsid w:val="0EA91885"/>
    <w:multiLevelType w:val="hybridMultilevel"/>
    <w:tmpl w:val="DACA1944"/>
    <w:lvl w:ilvl="0" w:tplc="A914E8D6">
      <w:start w:val="1"/>
      <w:numFmt w:val="arabicAbjad"/>
      <w:lvlText w:val="(%1)"/>
      <w:lvlJc w:val="left"/>
      <w:pPr>
        <w:tabs>
          <w:tab w:val="num" w:pos="0"/>
        </w:tabs>
        <w:ind w:left="1440" w:hanging="720"/>
      </w:pPr>
      <w:rPr>
        <w:rFonts w:ascii="Times New Roman" w:hAnsi="Times New Roman" w:cs="Arabic Transparent" w:hint="default"/>
        <w:b w:val="0"/>
        <w:bCs w:val="0"/>
        <w:i w:val="0"/>
        <w:iCs w:val="0"/>
        <w:vanish w:val="0"/>
        <w:color w:val="auto"/>
        <w:sz w:val="24"/>
        <w:szCs w:val="26"/>
        <w:u w:val="none"/>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3" w15:restartNumberingAfterBreak="0">
    <w:nsid w:val="2A5F2EC8"/>
    <w:multiLevelType w:val="multilevel"/>
    <w:tmpl w:val="C2B07EB8"/>
    <w:lvl w:ilvl="0">
      <w:start w:val="1"/>
      <w:numFmt w:val="decimal"/>
      <w:lvlText w:val="%1."/>
      <w:lvlJc w:val="left"/>
      <w:pPr>
        <w:tabs>
          <w:tab w:val="num" w:pos="0"/>
        </w:tabs>
        <w:ind w:left="0" w:firstLine="0"/>
      </w:pPr>
    </w:lvl>
    <w:lvl w:ilvl="1">
      <w:start w:val="1"/>
      <w:numFmt w:val="arabicAbjad"/>
      <w:lvlText w:val="(%2)"/>
      <w:lvlJc w:val="left"/>
      <w:pPr>
        <w:tabs>
          <w:tab w:val="num" w:pos="0"/>
        </w:tabs>
        <w:ind w:left="1440" w:hanging="720"/>
      </w:pPr>
      <w:rPr>
        <w:rFonts w:hint="default"/>
      </w:rPr>
    </w:lvl>
    <w:lvl w:ilvl="2">
      <w:start w:val="1"/>
      <w:numFmt w:val="lowerRoman"/>
      <w:lvlText w:val="(%3)"/>
      <w:lvlJc w:val="left"/>
      <w:pPr>
        <w:tabs>
          <w:tab w:val="num" w:pos="0"/>
        </w:tabs>
        <w:ind w:left="2160" w:hanging="720"/>
      </w:pPr>
    </w:lvl>
    <w:lvl w:ilvl="3">
      <w:start w:val="1"/>
      <w:numFmt w:val="lowerLetter"/>
      <w:lvlText w:val="%4)"/>
      <w:lvlJc w:val="left"/>
      <w:pPr>
        <w:tabs>
          <w:tab w:val="num" w:pos="-90"/>
        </w:tabs>
        <w:ind w:left="2776" w:hanging="706"/>
      </w:pPr>
      <w:rPr>
        <w:b w:val="0"/>
        <w:i w:val="0"/>
      </w:rPr>
    </w:lvl>
    <w:lvl w:ilvl="4">
      <w:start w:val="1"/>
      <w:numFmt w:val="decimal"/>
      <w:lvlText w:val="(%5)"/>
      <w:lvlJc w:val="left"/>
      <w:pPr>
        <w:tabs>
          <w:tab w:val="num" w:pos="0"/>
        </w:tabs>
        <w:ind w:left="3571" w:hanging="705"/>
      </w:pPr>
    </w:lvl>
    <w:lvl w:ilvl="5">
      <w:start w:val="1"/>
      <w:numFmt w:val="lowerLetter"/>
      <w:lvlText w:val="(%6)"/>
      <w:lvlJc w:val="left"/>
      <w:pPr>
        <w:tabs>
          <w:tab w:val="num" w:pos="0"/>
        </w:tabs>
        <w:ind w:left="4291" w:hanging="720"/>
      </w:pPr>
    </w:lvl>
    <w:lvl w:ilvl="6">
      <w:start w:val="1"/>
      <w:numFmt w:val="lowerRoman"/>
      <w:lvlText w:val="(%7)"/>
      <w:lvlJc w:val="left"/>
      <w:pPr>
        <w:tabs>
          <w:tab w:val="num" w:pos="0"/>
        </w:tabs>
        <w:ind w:left="4997" w:hanging="706"/>
      </w:pPr>
    </w:lvl>
    <w:lvl w:ilvl="7">
      <w:start w:val="1"/>
      <w:numFmt w:val="lowerLetter"/>
      <w:lvlText w:val="(%8)"/>
      <w:lvlJc w:val="left"/>
      <w:pPr>
        <w:tabs>
          <w:tab w:val="num" w:pos="0"/>
        </w:tabs>
        <w:ind w:left="5702" w:hanging="705"/>
      </w:pPr>
    </w:lvl>
    <w:lvl w:ilvl="8">
      <w:start w:val="1"/>
      <w:numFmt w:val="lowerRoman"/>
      <w:lvlText w:val="(%9)"/>
      <w:lvlJc w:val="left"/>
      <w:pPr>
        <w:tabs>
          <w:tab w:val="num" w:pos="0"/>
        </w:tabs>
        <w:ind w:left="6408" w:hanging="706"/>
      </w:pPr>
    </w:lvl>
  </w:abstractNum>
  <w:abstractNum w:abstractNumId="14" w15:restartNumberingAfterBreak="0">
    <w:nsid w:val="2AC46E3F"/>
    <w:multiLevelType w:val="hybridMultilevel"/>
    <w:tmpl w:val="043CD8A0"/>
    <w:lvl w:ilvl="0" w:tplc="2EAA895A">
      <w:start w:val="1"/>
      <w:numFmt w:val="arabicAlpha"/>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2BC6015C"/>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16" w15:restartNumberingAfterBreak="0">
    <w:nsid w:val="2F2D0A08"/>
    <w:multiLevelType w:val="hybridMultilevel"/>
    <w:tmpl w:val="14789E5C"/>
    <w:lvl w:ilvl="0" w:tplc="B136E804">
      <w:start w:val="1"/>
      <w:numFmt w:val="decimal"/>
      <w:lvlText w:val="(%1)"/>
      <w:lvlJc w:val="left"/>
      <w:pPr>
        <w:tabs>
          <w:tab w:val="num" w:pos="0"/>
        </w:tabs>
        <w:ind w:left="1814" w:hanging="453"/>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7" w15:restartNumberingAfterBreak="0">
    <w:nsid w:val="3252377C"/>
    <w:multiLevelType w:val="hybridMultilevel"/>
    <w:tmpl w:val="550644DE"/>
    <w:lvl w:ilvl="0" w:tplc="3FE8333E">
      <w:start w:val="3"/>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8" w15:restartNumberingAfterBreak="0">
    <w:nsid w:val="326050D8"/>
    <w:multiLevelType w:val="hybridMultilevel"/>
    <w:tmpl w:val="74DA6DBE"/>
    <w:lvl w:ilvl="0" w:tplc="47005CA4">
      <w:start w:val="1"/>
      <w:numFmt w:val="lowerRoman"/>
      <w:pStyle w:val="Heading5"/>
      <w:lvlText w:val="%1."/>
      <w:lvlJc w:val="right"/>
      <w:pPr>
        <w:ind w:left="3583" w:hanging="360"/>
      </w:pPr>
    </w:lvl>
    <w:lvl w:ilvl="1" w:tplc="10090019" w:tentative="1">
      <w:start w:val="1"/>
      <w:numFmt w:val="lowerLetter"/>
      <w:lvlText w:val="%2."/>
      <w:lvlJc w:val="left"/>
      <w:pPr>
        <w:ind w:left="4303" w:hanging="360"/>
      </w:pPr>
    </w:lvl>
    <w:lvl w:ilvl="2" w:tplc="1009001B" w:tentative="1">
      <w:start w:val="1"/>
      <w:numFmt w:val="lowerRoman"/>
      <w:lvlText w:val="%3."/>
      <w:lvlJc w:val="right"/>
      <w:pPr>
        <w:ind w:left="5023" w:hanging="180"/>
      </w:pPr>
    </w:lvl>
    <w:lvl w:ilvl="3" w:tplc="1009000F" w:tentative="1">
      <w:start w:val="1"/>
      <w:numFmt w:val="decimal"/>
      <w:lvlText w:val="%4."/>
      <w:lvlJc w:val="left"/>
      <w:pPr>
        <w:ind w:left="5743" w:hanging="360"/>
      </w:pPr>
    </w:lvl>
    <w:lvl w:ilvl="4" w:tplc="10090019" w:tentative="1">
      <w:start w:val="1"/>
      <w:numFmt w:val="lowerLetter"/>
      <w:lvlText w:val="%5."/>
      <w:lvlJc w:val="left"/>
      <w:pPr>
        <w:ind w:left="6463" w:hanging="360"/>
      </w:pPr>
    </w:lvl>
    <w:lvl w:ilvl="5" w:tplc="1009001B" w:tentative="1">
      <w:start w:val="1"/>
      <w:numFmt w:val="lowerRoman"/>
      <w:lvlText w:val="%6."/>
      <w:lvlJc w:val="right"/>
      <w:pPr>
        <w:ind w:left="7183" w:hanging="180"/>
      </w:pPr>
    </w:lvl>
    <w:lvl w:ilvl="6" w:tplc="1009000F" w:tentative="1">
      <w:start w:val="1"/>
      <w:numFmt w:val="decimal"/>
      <w:lvlText w:val="%7."/>
      <w:lvlJc w:val="left"/>
      <w:pPr>
        <w:ind w:left="7903" w:hanging="360"/>
      </w:pPr>
    </w:lvl>
    <w:lvl w:ilvl="7" w:tplc="10090019" w:tentative="1">
      <w:start w:val="1"/>
      <w:numFmt w:val="lowerLetter"/>
      <w:lvlText w:val="%8."/>
      <w:lvlJc w:val="left"/>
      <w:pPr>
        <w:ind w:left="8623" w:hanging="360"/>
      </w:pPr>
    </w:lvl>
    <w:lvl w:ilvl="8" w:tplc="1009001B" w:tentative="1">
      <w:start w:val="1"/>
      <w:numFmt w:val="lowerRoman"/>
      <w:lvlText w:val="%9."/>
      <w:lvlJc w:val="right"/>
      <w:pPr>
        <w:ind w:left="9343" w:hanging="180"/>
      </w:pPr>
    </w:lvl>
  </w:abstractNum>
  <w:abstractNum w:abstractNumId="19" w15:restartNumberingAfterBreak="0">
    <w:nsid w:val="33492591"/>
    <w:multiLevelType w:val="hybridMultilevel"/>
    <w:tmpl w:val="B0CCFF5C"/>
    <w:lvl w:ilvl="0" w:tplc="08090005">
      <w:start w:val="1"/>
      <w:numFmt w:val="bullet"/>
      <w:lvlText w:val=""/>
      <w:lvlJc w:val="left"/>
      <w:pPr>
        <w:ind w:left="360" w:hanging="360"/>
      </w:pPr>
      <w:rPr>
        <w:rFonts w:ascii="Wingdings" w:hAnsi="Wingdings"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0" w15:restartNumberingAfterBreak="0">
    <w:nsid w:val="38BE06A0"/>
    <w:multiLevelType w:val="hybridMultilevel"/>
    <w:tmpl w:val="4066E626"/>
    <w:lvl w:ilvl="0" w:tplc="EAC420BA">
      <w:start w:val="1"/>
      <w:numFmt w:val="decimal"/>
      <w:lvlText w:val="%1."/>
      <w:lvlJc w:val="left"/>
      <w:pPr>
        <w:ind w:left="720" w:hanging="360"/>
      </w:pPr>
      <w:rPr>
        <w:rFonts w:hint="default"/>
        <w:sz w:val="24"/>
        <w:szCs w:val="24"/>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4E892E7B"/>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2" w15:restartNumberingAfterBreak="0">
    <w:nsid w:val="51C54623"/>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23" w15:restartNumberingAfterBreak="0">
    <w:nsid w:val="5805109E"/>
    <w:multiLevelType w:val="hybridMultilevel"/>
    <w:tmpl w:val="ADBEF0B6"/>
    <w:lvl w:ilvl="0" w:tplc="AB3ED562">
      <w:start w:val="1"/>
      <w:numFmt w:val="upperRoman"/>
      <w:lvlText w:val="%1."/>
      <w:lvlJc w:val="left"/>
      <w:pPr>
        <w:ind w:left="1080" w:hanging="360"/>
      </w:pPr>
      <w:rPr>
        <w:rFonts w:hint="default"/>
      </w:rPr>
    </w:lvl>
    <w:lvl w:ilvl="1" w:tplc="208A9ED6">
      <w:start w:val="1"/>
      <w:numFmt w:val="upperLetter"/>
      <w:lvlText w:val="%2."/>
      <w:lvlJc w:val="left"/>
      <w:pPr>
        <w:ind w:left="1800" w:hanging="360"/>
      </w:pPr>
      <w:rPr>
        <w:rFonts w:ascii="Times New Roman" w:eastAsia="Times New Roman" w:hAnsi="Times New Roman" w:cs="Times New Roman"/>
      </w:rPr>
    </w:lvl>
    <w:lvl w:ilvl="2" w:tplc="0409001B">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4" w15:restartNumberingAfterBreak="0">
    <w:nsid w:val="68294D52"/>
    <w:multiLevelType w:val="multilevel"/>
    <w:tmpl w:val="36361FDA"/>
    <w:lvl w:ilvl="0">
      <w:start w:val="1"/>
      <w:numFmt w:val="decimal"/>
      <w:lvlText w:val="%1."/>
      <w:lvlJc w:val="left"/>
      <w:pPr>
        <w:tabs>
          <w:tab w:val="num" w:pos="0"/>
        </w:tabs>
        <w:ind w:left="0" w:firstLine="0"/>
      </w:pPr>
    </w:lvl>
    <w:lvl w:ilvl="1">
      <w:start w:val="1"/>
      <w:numFmt w:val="arabicAbjad"/>
      <w:lvlText w:val="(%2)"/>
      <w:lvlJc w:val="left"/>
      <w:pPr>
        <w:tabs>
          <w:tab w:val="num" w:pos="0"/>
        </w:tabs>
        <w:ind w:left="1440" w:hanging="720"/>
      </w:pPr>
      <w:rPr>
        <w:rFonts w:hint="default"/>
      </w:rPr>
    </w:lvl>
    <w:lvl w:ilvl="2">
      <w:start w:val="1"/>
      <w:numFmt w:val="lowerRoman"/>
      <w:lvlText w:val="(%3)"/>
      <w:lvlJc w:val="left"/>
      <w:pPr>
        <w:tabs>
          <w:tab w:val="num" w:pos="0"/>
        </w:tabs>
        <w:ind w:left="2160" w:hanging="720"/>
      </w:pPr>
    </w:lvl>
    <w:lvl w:ilvl="3">
      <w:start w:val="1"/>
      <w:numFmt w:val="lowerLetter"/>
      <w:lvlText w:val="%4)"/>
      <w:lvlJc w:val="left"/>
      <w:pPr>
        <w:tabs>
          <w:tab w:val="num" w:pos="-90"/>
        </w:tabs>
        <w:ind w:left="2776" w:hanging="706"/>
      </w:pPr>
      <w:rPr>
        <w:b w:val="0"/>
        <w:i w:val="0"/>
      </w:rPr>
    </w:lvl>
    <w:lvl w:ilvl="4">
      <w:start w:val="1"/>
      <w:numFmt w:val="decimal"/>
      <w:lvlText w:val="(%5)"/>
      <w:lvlJc w:val="left"/>
      <w:pPr>
        <w:tabs>
          <w:tab w:val="num" w:pos="0"/>
        </w:tabs>
        <w:ind w:left="3571" w:hanging="705"/>
      </w:pPr>
    </w:lvl>
    <w:lvl w:ilvl="5">
      <w:start w:val="1"/>
      <w:numFmt w:val="lowerLetter"/>
      <w:lvlText w:val="(%6)"/>
      <w:lvlJc w:val="left"/>
      <w:pPr>
        <w:tabs>
          <w:tab w:val="num" w:pos="0"/>
        </w:tabs>
        <w:ind w:left="4291" w:hanging="720"/>
      </w:pPr>
    </w:lvl>
    <w:lvl w:ilvl="6">
      <w:start w:val="1"/>
      <w:numFmt w:val="lowerRoman"/>
      <w:lvlText w:val="(%7)"/>
      <w:lvlJc w:val="left"/>
      <w:pPr>
        <w:tabs>
          <w:tab w:val="num" w:pos="0"/>
        </w:tabs>
        <w:ind w:left="4997" w:hanging="706"/>
      </w:pPr>
    </w:lvl>
    <w:lvl w:ilvl="7">
      <w:start w:val="1"/>
      <w:numFmt w:val="lowerLetter"/>
      <w:lvlText w:val="(%8)"/>
      <w:lvlJc w:val="left"/>
      <w:pPr>
        <w:tabs>
          <w:tab w:val="num" w:pos="0"/>
        </w:tabs>
        <w:ind w:left="5702" w:hanging="705"/>
      </w:pPr>
    </w:lvl>
    <w:lvl w:ilvl="8">
      <w:start w:val="1"/>
      <w:numFmt w:val="lowerRoman"/>
      <w:lvlText w:val="(%9)"/>
      <w:lvlJc w:val="left"/>
      <w:pPr>
        <w:tabs>
          <w:tab w:val="num" w:pos="0"/>
        </w:tabs>
        <w:ind w:left="6408" w:hanging="706"/>
      </w:pPr>
    </w:lvl>
  </w:abstractNum>
  <w:abstractNum w:abstractNumId="25" w15:restartNumberingAfterBreak="0">
    <w:nsid w:val="70611846"/>
    <w:multiLevelType w:val="hybridMultilevel"/>
    <w:tmpl w:val="D1CCFED4"/>
    <w:lvl w:ilvl="0" w:tplc="8FA40FE2">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6" w15:restartNumberingAfterBreak="0">
    <w:nsid w:val="73974B77"/>
    <w:multiLevelType w:val="hybridMultilevel"/>
    <w:tmpl w:val="5D1A46B2"/>
    <w:lvl w:ilvl="0" w:tplc="5DE81E86">
      <w:start w:val="3"/>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7" w15:restartNumberingAfterBreak="0">
    <w:nsid w:val="7E100F2A"/>
    <w:multiLevelType w:val="hybridMultilevel"/>
    <w:tmpl w:val="BD0C0614"/>
    <w:lvl w:ilvl="0" w:tplc="10C23008">
      <w:start w:val="1"/>
      <w:numFmt w:val="lowerLetter"/>
      <w:pStyle w:val="Header4"/>
      <w:lvlText w:val="%1."/>
      <w:lvlJc w:val="left"/>
      <w:pPr>
        <w:tabs>
          <w:tab w:val="num" w:pos="3600"/>
        </w:tabs>
        <w:ind w:left="3600" w:hanging="360"/>
      </w:pPr>
    </w:lvl>
    <w:lvl w:ilvl="1" w:tplc="04090019" w:tentative="1">
      <w:start w:val="1"/>
      <w:numFmt w:val="lowerLetter"/>
      <w:lvlText w:val="%2."/>
      <w:lvlJc w:val="left"/>
      <w:pPr>
        <w:tabs>
          <w:tab w:val="num" w:pos="4320"/>
        </w:tabs>
        <w:ind w:left="4320" w:hanging="360"/>
      </w:pPr>
    </w:lvl>
    <w:lvl w:ilvl="2" w:tplc="0409001B" w:tentative="1">
      <w:start w:val="1"/>
      <w:numFmt w:val="lowerRoman"/>
      <w:lvlText w:val="%3."/>
      <w:lvlJc w:val="right"/>
      <w:pPr>
        <w:tabs>
          <w:tab w:val="num" w:pos="5040"/>
        </w:tabs>
        <w:ind w:left="5040" w:hanging="180"/>
      </w:pPr>
    </w:lvl>
    <w:lvl w:ilvl="3" w:tplc="0409000F" w:tentative="1">
      <w:start w:val="1"/>
      <w:numFmt w:val="decimal"/>
      <w:lvlText w:val="%4."/>
      <w:lvlJc w:val="left"/>
      <w:pPr>
        <w:tabs>
          <w:tab w:val="num" w:pos="5760"/>
        </w:tabs>
        <w:ind w:left="5760" w:hanging="360"/>
      </w:pPr>
    </w:lvl>
    <w:lvl w:ilvl="4" w:tplc="04090019" w:tentative="1">
      <w:start w:val="1"/>
      <w:numFmt w:val="lowerLetter"/>
      <w:lvlText w:val="%5."/>
      <w:lvlJc w:val="left"/>
      <w:pPr>
        <w:tabs>
          <w:tab w:val="num" w:pos="6480"/>
        </w:tabs>
        <w:ind w:left="6480" w:hanging="360"/>
      </w:pPr>
    </w:lvl>
    <w:lvl w:ilvl="5" w:tplc="0409001B" w:tentative="1">
      <w:start w:val="1"/>
      <w:numFmt w:val="lowerRoman"/>
      <w:lvlText w:val="%6."/>
      <w:lvlJc w:val="right"/>
      <w:pPr>
        <w:tabs>
          <w:tab w:val="num" w:pos="7200"/>
        </w:tabs>
        <w:ind w:left="7200" w:hanging="180"/>
      </w:pPr>
    </w:lvl>
    <w:lvl w:ilvl="6" w:tplc="0409000F" w:tentative="1">
      <w:start w:val="1"/>
      <w:numFmt w:val="decimal"/>
      <w:lvlText w:val="%7."/>
      <w:lvlJc w:val="left"/>
      <w:pPr>
        <w:tabs>
          <w:tab w:val="num" w:pos="7920"/>
        </w:tabs>
        <w:ind w:left="7920" w:hanging="360"/>
      </w:pPr>
    </w:lvl>
    <w:lvl w:ilvl="7" w:tplc="04090019" w:tentative="1">
      <w:start w:val="1"/>
      <w:numFmt w:val="lowerLetter"/>
      <w:lvlText w:val="%8."/>
      <w:lvlJc w:val="left"/>
      <w:pPr>
        <w:tabs>
          <w:tab w:val="num" w:pos="8640"/>
        </w:tabs>
        <w:ind w:left="8640" w:hanging="360"/>
      </w:pPr>
    </w:lvl>
    <w:lvl w:ilvl="8" w:tplc="0409001B" w:tentative="1">
      <w:start w:val="1"/>
      <w:numFmt w:val="lowerRoman"/>
      <w:lvlText w:val="%9."/>
      <w:lvlJc w:val="right"/>
      <w:pPr>
        <w:tabs>
          <w:tab w:val="num" w:pos="9360"/>
        </w:tabs>
        <w:ind w:left="9360" w:hanging="180"/>
      </w:pPr>
    </w:lvl>
  </w:abstractNum>
  <w:num w:numId="1" w16cid:durableId="315888723">
    <w:abstractNumId w:val="10"/>
  </w:num>
  <w:num w:numId="2" w16cid:durableId="13383774">
    <w:abstractNumId w:val="10"/>
  </w:num>
  <w:num w:numId="3" w16cid:durableId="1092117592">
    <w:abstractNumId w:val="10"/>
  </w:num>
  <w:num w:numId="4" w16cid:durableId="697438679">
    <w:abstractNumId w:val="10"/>
  </w:num>
  <w:num w:numId="5" w16cid:durableId="1636719068">
    <w:abstractNumId w:val="10"/>
  </w:num>
  <w:num w:numId="6" w16cid:durableId="1253319284">
    <w:abstractNumId w:val="9"/>
  </w:num>
  <w:num w:numId="7" w16cid:durableId="1810241369">
    <w:abstractNumId w:val="7"/>
  </w:num>
  <w:num w:numId="8" w16cid:durableId="339937109">
    <w:abstractNumId w:val="6"/>
  </w:num>
  <w:num w:numId="9" w16cid:durableId="1035932528">
    <w:abstractNumId w:val="5"/>
  </w:num>
  <w:num w:numId="10" w16cid:durableId="909927166">
    <w:abstractNumId w:val="4"/>
  </w:num>
  <w:num w:numId="11" w16cid:durableId="744113511">
    <w:abstractNumId w:val="8"/>
  </w:num>
  <w:num w:numId="12" w16cid:durableId="1441218677">
    <w:abstractNumId w:val="3"/>
  </w:num>
  <w:num w:numId="13" w16cid:durableId="1330720195">
    <w:abstractNumId w:val="2"/>
  </w:num>
  <w:num w:numId="14" w16cid:durableId="613633243">
    <w:abstractNumId w:val="1"/>
  </w:num>
  <w:num w:numId="15" w16cid:durableId="44259055">
    <w:abstractNumId w:val="0"/>
  </w:num>
  <w:num w:numId="16" w16cid:durableId="280697648">
    <w:abstractNumId w:val="15"/>
  </w:num>
  <w:num w:numId="17" w16cid:durableId="1980262022">
    <w:abstractNumId w:val="21"/>
  </w:num>
  <w:num w:numId="18" w16cid:durableId="364790469">
    <w:abstractNumId w:val="22"/>
  </w:num>
  <w:num w:numId="19" w16cid:durableId="1428841938">
    <w:abstractNumId w:val="27"/>
  </w:num>
  <w:num w:numId="20" w16cid:durableId="1122069808">
    <w:abstractNumId w:val="18"/>
  </w:num>
  <w:num w:numId="21" w16cid:durableId="423577952">
    <w:abstractNumId w:val="12"/>
  </w:num>
  <w:num w:numId="22" w16cid:durableId="253056329">
    <w:abstractNumId w:val="16"/>
  </w:num>
  <w:num w:numId="23" w16cid:durableId="720901597">
    <w:abstractNumId w:val="11"/>
  </w:num>
  <w:num w:numId="24" w16cid:durableId="1070349700">
    <w:abstractNumId w:val="25"/>
  </w:num>
  <w:num w:numId="25" w16cid:durableId="208955638">
    <w:abstractNumId w:val="23"/>
  </w:num>
  <w:num w:numId="26" w16cid:durableId="766579826">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544948771">
    <w:abstractNumId w:val="26"/>
  </w:num>
  <w:num w:numId="28" w16cid:durableId="1983656363">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265110180">
    <w:abstractNumId w:val="20"/>
  </w:num>
  <w:num w:numId="30" w16cid:durableId="147409567">
    <w:abstractNumId w:val="19"/>
  </w:num>
  <w:num w:numId="31" w16cid:durableId="803278208">
    <w:abstractNumId w:val="24"/>
  </w:num>
  <w:num w:numId="32" w16cid:durableId="681863265">
    <w:abstractNumId w:val="13"/>
  </w:num>
  <w:num w:numId="33" w16cid:durableId="218711653">
    <w:abstractNumId w:val="17"/>
  </w:num>
  <w:num w:numId="34" w16cid:durableId="965811989">
    <w:abstractNumId w:val="14"/>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42"/>
  <w:embedSystemFonts/>
  <w:proofState w:spelling="clean" w:grammar="clean"/>
  <w:attachedTemplate r:id="rId1"/>
  <w:stylePaneFormatFilter w:val="0701" w:allStyles="1" w:customStyles="0" w:latentStyles="0" w:stylesInUse="0" w:headingStyles="0" w:numberingStyles="0" w:tableStyles="0" w:directFormattingOnRuns="1" w:directFormattingOnParagraphs="1" w:directFormattingOnNumbering="1" w:directFormattingOnTables="0" w:clearFormatting="0" w:top3HeadingStyles="0" w:visibleStyles="0" w:alternateStyleNames="0"/>
  <w:stylePaneSortMethod w:val="0000"/>
  <w:styleLockTheme/>
  <w:styleLockQFSet/>
  <w:defaultTabStop w:val="720"/>
  <w:evenAndOddHeaders/>
  <w:displayHorizontalDrawingGridEvery w:val="0"/>
  <w:displayVerticalDrawingGridEvery w:val="0"/>
  <w:doNotUseMarginsForDrawingGridOrigin/>
  <w:noPunctuationKerning/>
  <w:characterSpacingControl w:val="doNotCompress"/>
  <w:hdrShapeDefaults>
    <o:shapedefaults v:ext="edit" spidmax="2050"/>
  </w:hdrShapeDefaults>
  <w:footnotePr>
    <w:numRestart w:val="eachSect"/>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A09A1"/>
    <w:rsid w:val="00013372"/>
    <w:rsid w:val="00015D85"/>
    <w:rsid w:val="00017133"/>
    <w:rsid w:val="0003753A"/>
    <w:rsid w:val="0004254A"/>
    <w:rsid w:val="00054FF2"/>
    <w:rsid w:val="00063845"/>
    <w:rsid w:val="000676C5"/>
    <w:rsid w:val="0007439B"/>
    <w:rsid w:val="0007694B"/>
    <w:rsid w:val="00084B12"/>
    <w:rsid w:val="000861FE"/>
    <w:rsid w:val="000C2FE8"/>
    <w:rsid w:val="000C4A37"/>
    <w:rsid w:val="00143C3C"/>
    <w:rsid w:val="0016081C"/>
    <w:rsid w:val="00180771"/>
    <w:rsid w:val="00191324"/>
    <w:rsid w:val="00195432"/>
    <w:rsid w:val="001D2B45"/>
    <w:rsid w:val="001D4950"/>
    <w:rsid w:val="001D6BEE"/>
    <w:rsid w:val="001E5975"/>
    <w:rsid w:val="00211DD2"/>
    <w:rsid w:val="002215FB"/>
    <w:rsid w:val="0024695C"/>
    <w:rsid w:val="002560F7"/>
    <w:rsid w:val="002A0AE9"/>
    <w:rsid w:val="002B535E"/>
    <w:rsid w:val="002C193C"/>
    <w:rsid w:val="002D32D0"/>
    <w:rsid w:val="002E6A6F"/>
    <w:rsid w:val="002E7EF7"/>
    <w:rsid w:val="002F505F"/>
    <w:rsid w:val="00310BBA"/>
    <w:rsid w:val="00314A51"/>
    <w:rsid w:val="00324734"/>
    <w:rsid w:val="00325CB3"/>
    <w:rsid w:val="003336ED"/>
    <w:rsid w:val="00340BD9"/>
    <w:rsid w:val="003504D6"/>
    <w:rsid w:val="0035052A"/>
    <w:rsid w:val="00354307"/>
    <w:rsid w:val="0035441C"/>
    <w:rsid w:val="0036029B"/>
    <w:rsid w:val="00384C77"/>
    <w:rsid w:val="003A565F"/>
    <w:rsid w:val="003B4467"/>
    <w:rsid w:val="003C1220"/>
    <w:rsid w:val="003C2739"/>
    <w:rsid w:val="003C2F3A"/>
    <w:rsid w:val="003D614E"/>
    <w:rsid w:val="003D6D63"/>
    <w:rsid w:val="003F2852"/>
    <w:rsid w:val="00416AD7"/>
    <w:rsid w:val="0043017D"/>
    <w:rsid w:val="0046483D"/>
    <w:rsid w:val="00473CD2"/>
    <w:rsid w:val="004773F9"/>
    <w:rsid w:val="00480A80"/>
    <w:rsid w:val="004C5B74"/>
    <w:rsid w:val="004D1ACF"/>
    <w:rsid w:val="004E6E24"/>
    <w:rsid w:val="004F53AC"/>
    <w:rsid w:val="00500AE3"/>
    <w:rsid w:val="00500F17"/>
    <w:rsid w:val="005240E3"/>
    <w:rsid w:val="0053096E"/>
    <w:rsid w:val="00552124"/>
    <w:rsid w:val="005558D8"/>
    <w:rsid w:val="005828DA"/>
    <w:rsid w:val="005A67F3"/>
    <w:rsid w:val="005B4137"/>
    <w:rsid w:val="005B65DF"/>
    <w:rsid w:val="005C016B"/>
    <w:rsid w:val="005C1ECE"/>
    <w:rsid w:val="005C7D4A"/>
    <w:rsid w:val="005F6988"/>
    <w:rsid w:val="0061507D"/>
    <w:rsid w:val="00624AEF"/>
    <w:rsid w:val="006342A5"/>
    <w:rsid w:val="00641696"/>
    <w:rsid w:val="006432BF"/>
    <w:rsid w:val="00662A73"/>
    <w:rsid w:val="006661E6"/>
    <w:rsid w:val="00692189"/>
    <w:rsid w:val="006B05C2"/>
    <w:rsid w:val="006B7CDA"/>
    <w:rsid w:val="006C4C5D"/>
    <w:rsid w:val="006E556E"/>
    <w:rsid w:val="006E7229"/>
    <w:rsid w:val="006F2A2C"/>
    <w:rsid w:val="0070177C"/>
    <w:rsid w:val="00702662"/>
    <w:rsid w:val="00706FFD"/>
    <w:rsid w:val="00717082"/>
    <w:rsid w:val="00730B06"/>
    <w:rsid w:val="007317F2"/>
    <w:rsid w:val="00753A47"/>
    <w:rsid w:val="00755E50"/>
    <w:rsid w:val="0078361D"/>
    <w:rsid w:val="00786775"/>
    <w:rsid w:val="00786E66"/>
    <w:rsid w:val="00790580"/>
    <w:rsid w:val="00791A1A"/>
    <w:rsid w:val="007A0E07"/>
    <w:rsid w:val="007A1CE1"/>
    <w:rsid w:val="007A5B9C"/>
    <w:rsid w:val="007B50B4"/>
    <w:rsid w:val="007B5B98"/>
    <w:rsid w:val="007C1796"/>
    <w:rsid w:val="007C6EF9"/>
    <w:rsid w:val="007D141D"/>
    <w:rsid w:val="007D51A5"/>
    <w:rsid w:val="007D567C"/>
    <w:rsid w:val="007E081D"/>
    <w:rsid w:val="007E5D09"/>
    <w:rsid w:val="007F5B51"/>
    <w:rsid w:val="008120E2"/>
    <w:rsid w:val="0081512C"/>
    <w:rsid w:val="00826288"/>
    <w:rsid w:val="0084056A"/>
    <w:rsid w:val="0084482C"/>
    <w:rsid w:val="00854A89"/>
    <w:rsid w:val="00856470"/>
    <w:rsid w:val="008603BB"/>
    <w:rsid w:val="008620E7"/>
    <w:rsid w:val="00865520"/>
    <w:rsid w:val="00885865"/>
    <w:rsid w:val="008A3998"/>
    <w:rsid w:val="008A438F"/>
    <w:rsid w:val="008A7FB6"/>
    <w:rsid w:val="008C0E4F"/>
    <w:rsid w:val="008D550A"/>
    <w:rsid w:val="008E3DF3"/>
    <w:rsid w:val="00901BD4"/>
    <w:rsid w:val="00904286"/>
    <w:rsid w:val="009115AF"/>
    <w:rsid w:val="0091373A"/>
    <w:rsid w:val="00920E91"/>
    <w:rsid w:val="00927CF0"/>
    <w:rsid w:val="009302CE"/>
    <w:rsid w:val="00972309"/>
    <w:rsid w:val="00983FD1"/>
    <w:rsid w:val="009B76B8"/>
    <w:rsid w:val="009B7EBF"/>
    <w:rsid w:val="009C40F9"/>
    <w:rsid w:val="009C46B2"/>
    <w:rsid w:val="009D61DC"/>
    <w:rsid w:val="009E275F"/>
    <w:rsid w:val="009E38D0"/>
    <w:rsid w:val="009E4A68"/>
    <w:rsid w:val="00A20C18"/>
    <w:rsid w:val="00A22232"/>
    <w:rsid w:val="00A44778"/>
    <w:rsid w:val="00A60B5A"/>
    <w:rsid w:val="00A60C9E"/>
    <w:rsid w:val="00A755B6"/>
    <w:rsid w:val="00AB4886"/>
    <w:rsid w:val="00AB542B"/>
    <w:rsid w:val="00AC6364"/>
    <w:rsid w:val="00AD6138"/>
    <w:rsid w:val="00AE47A6"/>
    <w:rsid w:val="00AE7A97"/>
    <w:rsid w:val="00B11DB6"/>
    <w:rsid w:val="00B25CD5"/>
    <w:rsid w:val="00B27369"/>
    <w:rsid w:val="00B40E87"/>
    <w:rsid w:val="00B56914"/>
    <w:rsid w:val="00B81E83"/>
    <w:rsid w:val="00B82CC2"/>
    <w:rsid w:val="00B8473E"/>
    <w:rsid w:val="00B85192"/>
    <w:rsid w:val="00BC0713"/>
    <w:rsid w:val="00BD7269"/>
    <w:rsid w:val="00BE402A"/>
    <w:rsid w:val="00BE7349"/>
    <w:rsid w:val="00BF47A7"/>
    <w:rsid w:val="00C0337B"/>
    <w:rsid w:val="00C040F6"/>
    <w:rsid w:val="00C071E2"/>
    <w:rsid w:val="00C2627C"/>
    <w:rsid w:val="00C27B58"/>
    <w:rsid w:val="00C41F64"/>
    <w:rsid w:val="00C55EF2"/>
    <w:rsid w:val="00C72492"/>
    <w:rsid w:val="00C80C75"/>
    <w:rsid w:val="00C8436A"/>
    <w:rsid w:val="00C86148"/>
    <w:rsid w:val="00CE3006"/>
    <w:rsid w:val="00D006A9"/>
    <w:rsid w:val="00D14244"/>
    <w:rsid w:val="00D1496B"/>
    <w:rsid w:val="00D16E3E"/>
    <w:rsid w:val="00D30176"/>
    <w:rsid w:val="00D45C4D"/>
    <w:rsid w:val="00D521D2"/>
    <w:rsid w:val="00D5675E"/>
    <w:rsid w:val="00D71E42"/>
    <w:rsid w:val="00D77435"/>
    <w:rsid w:val="00D84ABA"/>
    <w:rsid w:val="00D87F5A"/>
    <w:rsid w:val="00D9458D"/>
    <w:rsid w:val="00D954AF"/>
    <w:rsid w:val="00DA3D63"/>
    <w:rsid w:val="00DC3E71"/>
    <w:rsid w:val="00DC7C70"/>
    <w:rsid w:val="00DF04C7"/>
    <w:rsid w:val="00DF05B7"/>
    <w:rsid w:val="00E10F4D"/>
    <w:rsid w:val="00E1360E"/>
    <w:rsid w:val="00E334E9"/>
    <w:rsid w:val="00E86EBE"/>
    <w:rsid w:val="00E91829"/>
    <w:rsid w:val="00E924B1"/>
    <w:rsid w:val="00EA2D86"/>
    <w:rsid w:val="00EB1DF3"/>
    <w:rsid w:val="00EC108E"/>
    <w:rsid w:val="00F10AB7"/>
    <w:rsid w:val="00F23D27"/>
    <w:rsid w:val="00F772E4"/>
    <w:rsid w:val="00FA09A1"/>
    <w:rsid w:val="00FA165E"/>
    <w:rsid w:val="00FD0F61"/>
    <w:rsid w:val="00FE081E"/>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4AB81E4"/>
  <w15:docId w15:val="{73B49327-C28F-47B0-AD7A-FD18ED7F086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0" w:qFormat="1"/>
    <w:lsdException w:name="heading 3" w:uiPriority="0" w:qFormat="1"/>
    <w:lsdException w:name="heading 4" w:uiPriority="0" w:qFormat="1"/>
    <w:lsdException w:name="heading 5" w:uiPriority="0" w:qFormat="1"/>
    <w:lsdException w:name="heading 6" w:uiPriority="0" w:qFormat="1"/>
    <w:lsdException w:name="heading 7" w:uiPriority="0" w:qFormat="1"/>
    <w:lsdException w:name="heading 8" w:uiPriority="0" w:qFormat="1"/>
    <w:lsdException w:name="heading 9" w:uiPriority="0"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pPr>
      <w:jc w:val="both"/>
    </w:pPr>
    <w:rPr>
      <w:sz w:val="24"/>
      <w:lang w:val="en-GB" w:bidi="ar-DZ"/>
    </w:rPr>
  </w:style>
  <w:style w:type="paragraph" w:styleId="Heading1">
    <w:name w:val="heading 1"/>
    <w:aliases w:val="Para (1),Heading 1 Char,Heading 1 Char3 Char,Heading 1 Char Char1 Char,Heading 1 Char1 Char Char1 Char,Heading 1 Char Char Char Char1 Char1,Para (1) Char Char Char Char1 Char,Heading 1 Char3 Char Char Char Char1 Char,Heading 1 Char3,Heading1"/>
    <w:basedOn w:val="Normal"/>
    <w:next w:val="Normal"/>
    <w:link w:val="Heading1Char1"/>
    <w:qFormat/>
    <w:pPr>
      <w:numPr>
        <w:numId w:val="1"/>
      </w:numPr>
      <w:spacing w:after="240"/>
      <w:outlineLvl w:val="0"/>
    </w:pPr>
  </w:style>
  <w:style w:type="paragraph" w:styleId="Heading2">
    <w:name w:val="heading 2"/>
    <w:aliases w:val="SubPara (a),Heading 2 Char3,Heading 2 Char Char2,Heading 2 Char1 Char Char1,SubPara (a) Char Char Char1,Heading 2 Char Char Char Char1,Heading 2 Char1 Char Char Char Char1,SubPara (a) Char1 Char Char Char Char1,SubPara (أ),Heading 2 Char1"/>
    <w:basedOn w:val="Normal"/>
    <w:next w:val="Normal"/>
    <w:qFormat/>
    <w:pPr>
      <w:widowControl w:val="0"/>
      <w:spacing w:after="240"/>
      <w:outlineLvl w:val="1"/>
    </w:pPr>
  </w:style>
  <w:style w:type="paragraph" w:styleId="Heading3">
    <w:name w:val="heading 3"/>
    <w:aliases w:val="Char,Char Char,Heading 3 Char1,Heading 3 Char Char,Char Char Char,Char Char1,Heading 3 Char1 Char,Heading 3 Char Char Char,Char Char Char Char,Char Char1 Char,Heading 3 Char2,Char Char2,Char Char Char1,Heading 3 Char Char1 Char,Heading 3 Char3"/>
    <w:basedOn w:val="Normal"/>
    <w:next w:val="Normal"/>
    <w:qFormat/>
    <w:pPr>
      <w:widowControl w:val="0"/>
      <w:numPr>
        <w:ilvl w:val="2"/>
        <w:numId w:val="3"/>
      </w:numPr>
      <w:spacing w:after="240"/>
      <w:outlineLvl w:val="2"/>
    </w:pPr>
  </w:style>
  <w:style w:type="paragraph" w:styleId="Heading4">
    <w:name w:val="heading 4"/>
    <w:aliases w:val="Heading 11,para 4,Título 41,heading 4,Heading 41,标题 41,He=ding 41"/>
    <w:basedOn w:val="Normal"/>
    <w:next w:val="Heading9"/>
    <w:qFormat/>
    <w:pPr>
      <w:keepNext/>
      <w:numPr>
        <w:ilvl w:val="3"/>
        <w:numId w:val="4"/>
      </w:numPr>
      <w:spacing w:before="240" w:after="60"/>
      <w:outlineLvl w:val="3"/>
    </w:pPr>
  </w:style>
  <w:style w:type="paragraph" w:styleId="Heading5">
    <w:name w:val="heading 5"/>
    <w:basedOn w:val="Normal"/>
    <w:next w:val="Normal"/>
    <w:qFormat/>
    <w:pPr>
      <w:keepNext/>
      <w:numPr>
        <w:numId w:val="20"/>
      </w:numPr>
      <w:spacing w:after="240"/>
      <w:ind w:left="3600" w:hanging="720"/>
      <w:outlineLvl w:val="4"/>
    </w:pPr>
  </w:style>
  <w:style w:type="paragraph" w:styleId="Heading6">
    <w:name w:val="heading 6"/>
    <w:basedOn w:val="Normal"/>
    <w:next w:val="Normal"/>
    <w:qFormat/>
    <w:pPr>
      <w:numPr>
        <w:ilvl w:val="5"/>
        <w:numId w:val="1"/>
      </w:numPr>
      <w:spacing w:before="240" w:after="60"/>
      <w:outlineLvl w:val="5"/>
    </w:pPr>
    <w:rPr>
      <w:rFonts w:ascii="Arial" w:hAnsi="Arial"/>
      <w:i/>
    </w:rPr>
  </w:style>
  <w:style w:type="paragraph" w:styleId="Heading7">
    <w:name w:val="heading 7"/>
    <w:basedOn w:val="Normal"/>
    <w:next w:val="Normal"/>
    <w:qFormat/>
    <w:pPr>
      <w:numPr>
        <w:ilvl w:val="6"/>
        <w:numId w:val="1"/>
      </w:numPr>
      <w:spacing w:before="240" w:after="60"/>
      <w:outlineLvl w:val="6"/>
    </w:pPr>
    <w:rPr>
      <w:rFonts w:ascii="Arial" w:hAnsi="Arial"/>
    </w:rPr>
  </w:style>
  <w:style w:type="paragraph" w:styleId="Heading8">
    <w:name w:val="heading 8"/>
    <w:basedOn w:val="Normal"/>
    <w:next w:val="Normal"/>
    <w:qFormat/>
    <w:pPr>
      <w:outlineLvl w:val="7"/>
    </w:pPr>
    <w:rPr>
      <w:b/>
    </w:rPr>
  </w:style>
  <w:style w:type="paragraph" w:styleId="Heading9">
    <w:name w:val="heading 9"/>
    <w:basedOn w:val="Normal"/>
    <w:next w:val="Normal"/>
    <w:qFormat/>
    <w:pPr>
      <w:numPr>
        <w:ilvl w:val="8"/>
        <w:numId w:val="1"/>
      </w:numPr>
      <w:spacing w:before="240" w:after="60"/>
      <w:outlineLvl w:val="8"/>
    </w:pPr>
    <w:rPr>
      <w:rFonts w:ascii="Arial" w:hAnsi="Arial"/>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numbering" w:styleId="111111">
    <w:name w:val="Outline List 2"/>
    <w:basedOn w:val="NoList"/>
    <w:semiHidden/>
    <w:pPr>
      <w:numPr>
        <w:numId w:val="16"/>
      </w:numPr>
    </w:pPr>
  </w:style>
  <w:style w:type="paragraph" w:styleId="Header">
    <w:name w:val="header"/>
    <w:basedOn w:val="Normal"/>
    <w:pPr>
      <w:tabs>
        <w:tab w:val="center" w:pos="4320"/>
        <w:tab w:val="right" w:pos="8640"/>
      </w:tabs>
    </w:pPr>
  </w:style>
  <w:style w:type="paragraph" w:customStyle="1" w:styleId="sub-title">
    <w:name w:val="sub-title"/>
    <w:pPr>
      <w:jc w:val="both"/>
      <w:outlineLvl w:val="0"/>
    </w:pPr>
    <w:rPr>
      <w:b/>
      <w:noProof/>
      <w:sz w:val="22"/>
      <w:szCs w:val="22"/>
    </w:rPr>
  </w:style>
  <w:style w:type="paragraph" w:customStyle="1" w:styleId="Title1">
    <w:name w:val="Title1"/>
    <w:pPr>
      <w:jc w:val="center"/>
      <w:outlineLvl w:val="0"/>
    </w:pPr>
    <w:rPr>
      <w:b/>
      <w:caps/>
      <w:sz w:val="22"/>
      <w:szCs w:val="22"/>
      <w:lang w:val="en-GB"/>
    </w:rPr>
  </w:style>
  <w:style w:type="paragraph" w:customStyle="1" w:styleId="Decision">
    <w:name w:val="Decision"/>
    <w:basedOn w:val="Normal"/>
    <w:pPr>
      <w:keepLines/>
      <w:jc w:val="right"/>
    </w:pPr>
    <w:rPr>
      <w:b/>
    </w:rPr>
  </w:style>
  <w:style w:type="paragraph" w:customStyle="1" w:styleId="0Heading0">
    <w:name w:val="0 Heading 0"/>
    <w:uiPriority w:val="99"/>
    <w:rPr>
      <w:sz w:val="22"/>
      <w:szCs w:val="22"/>
      <w:lang w:val="en-GB"/>
    </w:rPr>
  </w:style>
  <w:style w:type="paragraph" w:styleId="Footer">
    <w:name w:val="footer"/>
    <w:basedOn w:val="Normal"/>
    <w:link w:val="FooterChar"/>
    <w:uiPriority w:val="99"/>
    <w:pPr>
      <w:tabs>
        <w:tab w:val="center" w:pos="4320"/>
        <w:tab w:val="right" w:pos="8640"/>
      </w:tabs>
    </w:pPr>
  </w:style>
  <w:style w:type="numbering" w:styleId="1ai">
    <w:name w:val="Outline List 1"/>
    <w:basedOn w:val="NoList"/>
    <w:semiHidden/>
    <w:pPr>
      <w:numPr>
        <w:numId w:val="17"/>
      </w:numPr>
    </w:pPr>
  </w:style>
  <w:style w:type="numbering" w:styleId="ArticleSection">
    <w:name w:val="Outline List 3"/>
    <w:basedOn w:val="NoList"/>
    <w:semiHidden/>
    <w:pPr>
      <w:numPr>
        <w:numId w:val="18"/>
      </w:numPr>
    </w:pPr>
  </w:style>
  <w:style w:type="paragraph" w:styleId="BlockText">
    <w:name w:val="Block Text"/>
    <w:basedOn w:val="Normal"/>
    <w:semiHidden/>
    <w:pPr>
      <w:spacing w:after="120"/>
      <w:ind w:left="1440" w:right="1440"/>
    </w:pPr>
  </w:style>
  <w:style w:type="paragraph" w:styleId="BodyText3">
    <w:name w:val="Body Text 3"/>
    <w:basedOn w:val="Normal"/>
    <w:semiHidden/>
    <w:pPr>
      <w:spacing w:after="120"/>
    </w:pPr>
    <w:rPr>
      <w:sz w:val="16"/>
      <w:szCs w:val="16"/>
    </w:rPr>
  </w:style>
  <w:style w:type="paragraph" w:styleId="BodyTextIndent3">
    <w:name w:val="Body Text Indent 3"/>
    <w:basedOn w:val="Normal"/>
    <w:semiHidden/>
    <w:pPr>
      <w:spacing w:after="120"/>
      <w:ind w:left="360"/>
    </w:pPr>
    <w:rPr>
      <w:sz w:val="16"/>
      <w:szCs w:val="16"/>
    </w:rPr>
  </w:style>
  <w:style w:type="paragraph" w:styleId="PlainText">
    <w:name w:val="Plain Text"/>
    <w:basedOn w:val="Normal"/>
    <w:semiHidden/>
    <w:rPr>
      <w:rFonts w:ascii="Courier New" w:hAnsi="Courier New" w:cs="Courier New"/>
      <w:sz w:val="20"/>
    </w:rPr>
  </w:style>
  <w:style w:type="table" w:styleId="Table3Deffects1">
    <w:name w:val="Table 3D effects 1"/>
    <w:basedOn w:val="TableNormal"/>
    <w:semiHidden/>
    <w:pPr>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pPr>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pPr>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pPr>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pPr>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pPr>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pPr>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pPr>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pPr>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pPr>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pPr>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pPr>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pPr>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pPr>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pPr>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pPr>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pPr>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basedOn w:val="TableNormal"/>
    <w:uiPriority w:val="59"/>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semiHidden/>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pPr>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pPr>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pPr>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pPr>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pPr>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pPr>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pPr>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pPr>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pPr>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pPr>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pPr>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pPr>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pPr>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pPr>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pPr>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pPr>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pPr>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pPr>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pPr>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pPr>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pPr>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pPr>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pPr>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character" w:customStyle="1" w:styleId="Heading1Char1">
    <w:name w:val="Heading 1 Char1"/>
    <w:aliases w:val="Para (1) Char,Heading 1 Char Char,Heading 1 Char3 Char Char,Heading 1 Char Char1 Char Char,Heading 1 Char1 Char Char1 Char Char,Heading 1 Char Char Char Char1 Char1 Char,Para (1) Char Char Char Char1 Char Char,Heading 1 Char3 Char1"/>
    <w:basedOn w:val="DefaultParagraphFont"/>
    <w:link w:val="Heading1"/>
    <w:rPr>
      <w:sz w:val="22"/>
      <w:szCs w:val="22"/>
      <w:lang w:val="en-GB"/>
    </w:rPr>
  </w:style>
  <w:style w:type="paragraph" w:customStyle="1" w:styleId="Header4">
    <w:name w:val="Header4"/>
    <w:aliases w:val="Para 4"/>
    <w:basedOn w:val="Normal"/>
    <w:next w:val="Normal"/>
    <w:pPr>
      <w:widowControl w:val="0"/>
      <w:numPr>
        <w:numId w:val="19"/>
      </w:numPr>
      <w:tabs>
        <w:tab w:val="left" w:pos="2880"/>
        <w:tab w:val="left" w:pos="5760"/>
      </w:tabs>
      <w:spacing w:after="240"/>
      <w:ind w:left="2880" w:hanging="720"/>
    </w:pPr>
  </w:style>
  <w:style w:type="character" w:styleId="CommentReference">
    <w:name w:val="annotation reference"/>
    <w:basedOn w:val="DefaultParagraphFont"/>
    <w:uiPriority w:val="99"/>
    <w:semiHidden/>
    <w:unhideWhenUsed/>
    <w:rPr>
      <w:sz w:val="16"/>
      <w:szCs w:val="16"/>
    </w:rPr>
  </w:style>
  <w:style w:type="paragraph" w:styleId="Subtitle">
    <w:name w:val="Subtitle"/>
    <w:basedOn w:val="Normal"/>
    <w:qFormat/>
    <w:pPr>
      <w:spacing w:after="60"/>
      <w:jc w:val="center"/>
      <w:outlineLvl w:val="1"/>
    </w:pPr>
    <w:rPr>
      <w:rFonts w:ascii="Arial" w:hAnsi="Arial" w:cs="Arial"/>
    </w:rPr>
  </w:style>
  <w:style w:type="paragraph" w:styleId="Title">
    <w:name w:val="Title"/>
    <w:basedOn w:val="Normal"/>
    <w:qFormat/>
    <w:pPr>
      <w:spacing w:before="240" w:after="60"/>
      <w:jc w:val="center"/>
      <w:outlineLvl w:val="0"/>
    </w:pPr>
    <w:rPr>
      <w:rFonts w:ascii="Arial" w:hAnsi="Arial" w:cs="Arial"/>
      <w:b/>
      <w:bCs/>
      <w:kern w:val="28"/>
    </w:rPr>
  </w:style>
  <w:style w:type="paragraph" w:styleId="Date">
    <w:name w:val="Date"/>
    <w:basedOn w:val="Normal"/>
    <w:next w:val="Normal"/>
  </w:style>
  <w:style w:type="character" w:styleId="PlaceholderText">
    <w:name w:val="Placeholder Text"/>
    <w:basedOn w:val="DefaultParagraphFont"/>
    <w:uiPriority w:val="99"/>
    <w:semiHidden/>
    <w:rPr>
      <w:color w:val="808080"/>
    </w:rPr>
  </w:style>
  <w:style w:type="paragraph" w:styleId="BalloonText">
    <w:name w:val="Balloon Text"/>
    <w:basedOn w:val="Normal"/>
    <w:link w:val="BalloonTextChar"/>
    <w:uiPriority w:val="99"/>
    <w:semiHidden/>
    <w:unhideWhenUsed/>
    <w:rPr>
      <w:rFonts w:ascii="Tahoma" w:hAnsi="Tahoma" w:cs="Tahoma"/>
      <w:sz w:val="16"/>
      <w:szCs w:val="16"/>
    </w:rPr>
  </w:style>
  <w:style w:type="character" w:customStyle="1" w:styleId="BalloonTextChar">
    <w:name w:val="Balloon Text Char"/>
    <w:basedOn w:val="DefaultParagraphFont"/>
    <w:link w:val="BalloonText"/>
    <w:uiPriority w:val="99"/>
    <w:semiHidden/>
    <w:rPr>
      <w:rFonts w:ascii="Tahoma" w:hAnsi="Tahoma" w:cs="Tahoma"/>
      <w:sz w:val="16"/>
      <w:szCs w:val="16"/>
      <w:lang w:val="en-GB"/>
    </w:rPr>
  </w:style>
  <w:style w:type="paragraph" w:styleId="CommentText">
    <w:name w:val="annotation text"/>
    <w:basedOn w:val="Normal"/>
    <w:link w:val="CommentTextChar"/>
    <w:uiPriority w:val="99"/>
    <w:semiHidden/>
    <w:unhideWhenUsed/>
    <w:rPr>
      <w:sz w:val="20"/>
    </w:rPr>
  </w:style>
  <w:style w:type="character" w:customStyle="1" w:styleId="CommentTextChar">
    <w:name w:val="Comment Text Char"/>
    <w:basedOn w:val="DefaultParagraphFont"/>
    <w:link w:val="CommentText"/>
    <w:uiPriority w:val="99"/>
    <w:semiHidden/>
    <w:rPr>
      <w:lang w:val="en-GB"/>
    </w:rPr>
  </w:style>
  <w:style w:type="paragraph" w:styleId="CommentSubject">
    <w:name w:val="annotation subject"/>
    <w:basedOn w:val="CommentText"/>
    <w:next w:val="CommentText"/>
    <w:link w:val="CommentSubjectChar"/>
    <w:uiPriority w:val="99"/>
    <w:semiHidden/>
    <w:unhideWhenUsed/>
    <w:rPr>
      <w:b/>
      <w:bCs/>
    </w:rPr>
  </w:style>
  <w:style w:type="character" w:customStyle="1" w:styleId="CommentSubjectChar">
    <w:name w:val="Comment Subject Char"/>
    <w:basedOn w:val="CommentTextChar"/>
    <w:link w:val="CommentSubject"/>
    <w:uiPriority w:val="99"/>
    <w:semiHidden/>
    <w:rPr>
      <w:b/>
      <w:bCs/>
      <w:lang w:val="en-GB"/>
    </w:rPr>
  </w:style>
  <w:style w:type="paragraph" w:customStyle="1" w:styleId="StyleHeader4Para4Left0Firstline0">
    <w:name w:val="Style Header4Para 4 + Left:  0&quot; First line:  0&quot;"/>
    <w:basedOn w:val="Header4"/>
    <w:pPr>
      <w:ind w:left="0" w:firstLine="0"/>
    </w:pPr>
    <w:rPr>
      <w:sz w:val="20"/>
    </w:rPr>
  </w:style>
  <w:style w:type="paragraph" w:styleId="Caption">
    <w:name w:val="caption"/>
    <w:basedOn w:val="Normal"/>
    <w:next w:val="Normal"/>
    <w:qFormat/>
    <w:pPr>
      <w:bidi/>
      <w:ind w:left="180" w:hanging="180"/>
      <w:jc w:val="lowKashida"/>
    </w:pPr>
    <w:rPr>
      <w:rFonts w:cs="Simplified Arabic"/>
      <w:szCs w:val="32"/>
      <w:lang w:val="en-US" w:eastAsia="en-CA"/>
    </w:rPr>
  </w:style>
  <w:style w:type="character" w:styleId="PageNumber">
    <w:name w:val="page number"/>
    <w:basedOn w:val="DefaultParagraphFont"/>
    <w:semiHidden/>
  </w:style>
  <w:style w:type="character" w:customStyle="1" w:styleId="FooterChar">
    <w:name w:val="Footer Char"/>
    <w:basedOn w:val="DefaultParagraphFont"/>
    <w:link w:val="Footer"/>
    <w:uiPriority w:val="99"/>
    <w:rPr>
      <w:sz w:val="24"/>
      <w:lang w:val="en-GB" w:bidi="ar-DZ"/>
    </w:rPr>
  </w:style>
  <w:style w:type="paragraph" w:styleId="FootnoteText">
    <w:name w:val="footnote text"/>
    <w:aliases w:val="Fußnotentextf,Char1,Char1 Char Char, Char1, Char1 Char Char,FOOTNOTES,fn,single space,Footnote,Footnote Text Char1 Char,Footnote Text Char Char Char,Footnote Text Char1 Char Char Char,Footnote Text Char Char Char Char Char,Geneva 9"/>
    <w:basedOn w:val="Normal"/>
    <w:link w:val="FootnoteTextChar"/>
    <w:uiPriority w:val="99"/>
    <w:unhideWhenUsed/>
    <w:qFormat/>
    <w:rsid w:val="00C0337B"/>
    <w:rPr>
      <w:sz w:val="20"/>
    </w:rPr>
  </w:style>
  <w:style w:type="character" w:customStyle="1" w:styleId="FootnoteTextChar">
    <w:name w:val="Footnote Text Char"/>
    <w:aliases w:val="Fußnotentextf Char,Char1 Char,Char1 Char Char Char, Char1 Char, Char1 Char Char Char,FOOTNOTES Char,fn Char,single space Char,Footnote Char,Footnote Text Char1 Char Char,Footnote Text Char Char Char Char,Geneva 9 Char"/>
    <w:basedOn w:val="DefaultParagraphFont"/>
    <w:link w:val="FootnoteText"/>
    <w:uiPriority w:val="99"/>
    <w:rsid w:val="00C0337B"/>
    <w:rPr>
      <w:lang w:val="en-GB" w:bidi="ar-DZ"/>
    </w:rPr>
  </w:style>
  <w:style w:type="character" w:styleId="FootnoteReference">
    <w:name w:val="footnote reference"/>
    <w:aliases w:val="Footnote text,ftref,footnote ref,SUPERS,EN Footnote Reference,16 Point,Superscript 6 Point,Footnote Reference Number,Style 6,(NECG) Footnote Reference,Ref,de nota al pie,Footnote Text1,Footnote Text2,number,Footnote reference number"/>
    <w:basedOn w:val="DefaultParagraphFont"/>
    <w:link w:val="CharCharCharCharCarChar"/>
    <w:uiPriority w:val="99"/>
    <w:unhideWhenUsed/>
    <w:qFormat/>
    <w:rsid w:val="00C0337B"/>
    <w:rPr>
      <w:vertAlign w:val="superscript"/>
    </w:rPr>
  </w:style>
  <w:style w:type="paragraph" w:styleId="ListParagraph">
    <w:name w:val="List Paragraph"/>
    <w:aliases w:val="Bullet List,FooterText,List Paragraph1,Colorful List Accent 1,Colorful List - Accent 11,Colorful List - Accent 12,numbered,Paragraphe de liste1,Bulletr List Paragraph,列出段落,列出段落1,List Paragraph2,List Paragraph21,Listeafsnit1,リスト段落1,Foot,Pl"/>
    <w:basedOn w:val="Normal"/>
    <w:link w:val="ListParagraphChar"/>
    <w:uiPriority w:val="34"/>
    <w:qFormat/>
    <w:rsid w:val="00A60C9E"/>
    <w:pPr>
      <w:ind w:left="720"/>
      <w:contextualSpacing/>
    </w:pPr>
    <w:rPr>
      <w:sz w:val="22"/>
      <w:szCs w:val="22"/>
      <w:lang w:bidi="ar-SA"/>
    </w:rPr>
  </w:style>
  <w:style w:type="character" w:customStyle="1" w:styleId="ListParagraphChar">
    <w:name w:val="List Paragraph Char"/>
    <w:aliases w:val="Bullet List Char,FooterText Char,List Paragraph1 Char,Colorful List Accent 1 Char,Colorful List - Accent 11 Char,Colorful List - Accent 12 Char,numbered Char,Paragraphe de liste1 Char,Bulletr List Paragraph Char,列出段落 Char,列出段落1 Char"/>
    <w:basedOn w:val="DefaultParagraphFont"/>
    <w:link w:val="ListParagraph"/>
    <w:uiPriority w:val="34"/>
    <w:qFormat/>
    <w:locked/>
    <w:rsid w:val="00A60C9E"/>
    <w:rPr>
      <w:sz w:val="22"/>
      <w:szCs w:val="22"/>
    </w:rPr>
  </w:style>
  <w:style w:type="paragraph" w:customStyle="1" w:styleId="CharCharCharCharCarChar">
    <w:name w:val="Char Char Char Char Car Char"/>
    <w:aliases w:val="Char Char Char Char Car Char Char1 Char Char Char Char1 Char,Char Char Char1 Char Char Char Char1 Char,Char Char Char Char Car Char Char1 Char Char"/>
    <w:basedOn w:val="Normal"/>
    <w:next w:val="Normal"/>
    <w:link w:val="FootnoteReference"/>
    <w:uiPriority w:val="99"/>
    <w:rsid w:val="00A60C9E"/>
    <w:pPr>
      <w:spacing w:after="160" w:line="240" w:lineRule="exact"/>
    </w:pPr>
    <w:rPr>
      <w:sz w:val="20"/>
      <w:vertAlign w:val="superscript"/>
      <w:lang w:val="en-US" w:bidi="ar-SA"/>
    </w:rPr>
  </w:style>
  <w:style w:type="character" w:customStyle="1" w:styleId="cf01">
    <w:name w:val="cf01"/>
    <w:basedOn w:val="DefaultParagraphFont"/>
    <w:rsid w:val="00A60C9E"/>
    <w:rPr>
      <w:rFonts w:ascii="Segoe UI" w:hAnsi="Segoe UI" w:cs="Segoe UI" w:hint="default"/>
      <w:sz w:val="18"/>
      <w:szCs w:val="18"/>
    </w:rPr>
  </w:style>
  <w:style w:type="table" w:customStyle="1" w:styleId="TableGrid10">
    <w:name w:val="Table Grid1"/>
    <w:basedOn w:val="TableNormal"/>
    <w:next w:val="TableGrid"/>
    <w:uiPriority w:val="39"/>
    <w:rsid w:val="00717082"/>
    <w:rPr>
      <w:rFonts w:asciiTheme="minorHAnsi" w:hAnsiTheme="minorHAnsi" w:cstheme="minorBidi"/>
      <w:sz w:val="24"/>
      <w:szCs w:val="24"/>
      <w:lang w:eastAsia="de-D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874225738">
      <w:bodyDiv w:val="1"/>
      <w:marLeft w:val="0"/>
      <w:marRight w:val="0"/>
      <w:marTop w:val="0"/>
      <w:marBottom w:val="0"/>
      <w:divBdr>
        <w:top w:val="none" w:sz="0" w:space="0" w:color="auto"/>
        <w:left w:val="none" w:sz="0" w:space="0" w:color="auto"/>
        <w:bottom w:val="none" w:sz="0" w:space="0" w:color="auto"/>
        <w:right w:val="none" w:sz="0" w:space="0" w:color="auto"/>
      </w:divBdr>
      <w:divsChild>
        <w:div w:id="547837370">
          <w:marLeft w:val="0"/>
          <w:marRight w:val="0"/>
          <w:marTop w:val="0"/>
          <w:marBottom w:val="60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footer" Target="footer6.xml"/><Relationship Id="rId3" Type="http://schemas.openxmlformats.org/officeDocument/2006/relationships/customXml" Target="../customXml/item3.xml"/><Relationship Id="rId21" Type="http://schemas.openxmlformats.org/officeDocument/2006/relationships/header" Target="header5.xml"/><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header" Target="header3.xml"/><Relationship Id="rId25" Type="http://schemas.openxmlformats.org/officeDocument/2006/relationships/header" Target="header8.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footer" Target="footer4.xml"/><Relationship Id="rId29" Type="http://schemas.openxmlformats.org/officeDocument/2006/relationships/footer" Target="footer8.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header" Target="header7.xml"/><Relationship Id="rId5" Type="http://schemas.openxmlformats.org/officeDocument/2006/relationships/numbering" Target="numbering.xml"/><Relationship Id="rId15" Type="http://schemas.openxmlformats.org/officeDocument/2006/relationships/footer" Target="footer1.xml"/><Relationship Id="rId23" Type="http://schemas.openxmlformats.org/officeDocument/2006/relationships/header" Target="header6.xml"/><Relationship Id="rId28" Type="http://schemas.openxmlformats.org/officeDocument/2006/relationships/header" Target="header9.xml"/><Relationship Id="rId10" Type="http://schemas.openxmlformats.org/officeDocument/2006/relationships/endnotes" Target="endnotes.xml"/><Relationship Id="rId19" Type="http://schemas.openxmlformats.org/officeDocument/2006/relationships/header" Target="header4.xm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footer" Target="footer5.xml"/><Relationship Id="rId27" Type="http://schemas.openxmlformats.org/officeDocument/2006/relationships/footer" Target="footer7.xml"/><Relationship Id="rId30"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D:\Users\Yas\Desktop\A92-template.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Document_x0020_Number xmlns="6b03d5a6-c642-4a08-93b6-965b66bfac2e">UNEP/OzL.Pro/ExCom/92/51</Document_x0020_Number>
    <Part_x0020_I_x003a__x0020_Online_x002f_Part_x0020_II_x003a__x0020_In_x0020_Person xmlns="06f771d2-e9c4-49f6-918c-e8f42cc522aa">Part I</Part_x0020_I_x003a__x0020_Online_x002f_Part_x0020_II_x003a__x0020_In_x0020_Person>
    <DocumentType xmlns="64e33b30-101d-41de-b951-961aab25ea29">Pre-session</DocumentTyp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96609EDFFDAE2A439721B043E2EBDDF0" ma:contentTypeVersion="5" ma:contentTypeDescription="Create a new document." ma:contentTypeScope="" ma:versionID="9fdfb3aa86e3345994e04b4922faa868">
  <xsd:schema xmlns:xsd="http://www.w3.org/2001/XMLSchema" xmlns:p="http://schemas.microsoft.com/office/2006/metadata/properties" xmlns:ns2="6b03d5a6-c642-4a08-93b6-965b66bfac2e" xmlns:ns3="64e33b30-101d-41de-b951-961aab25ea29" xmlns:ns4="06f771d2-e9c4-49f6-918c-e8f42cc522aa" targetNamespace="http://schemas.microsoft.com/office/2006/metadata/properties" ma:root="true" ma:fieldsID="777c9ad5835d2c0e73c090edbd65feaa" ns2:_="" ns3:_="" ns4:_="">
    <xsd:import namespace="6b03d5a6-c642-4a08-93b6-965b66bfac2e"/>
    <xsd:import namespace="64e33b30-101d-41de-b951-961aab25ea29"/>
    <xsd:import namespace="06f771d2-e9c4-49f6-918c-e8f42cc522aa"/>
    <xsd:element name="properties">
      <xsd:complexType>
        <xsd:sequence>
          <xsd:element name="documentManagement">
            <xsd:complexType>
              <xsd:all>
                <xsd:element ref="ns2:Document_x0020_Number" minOccurs="0"/>
                <xsd:element ref="ns3:DocumentType" minOccurs="0"/>
                <xsd:element ref="ns4:Part_x0020_I_x003a__x0020_Online_x002f_Part_x0020_II_x003a__x0020_In_x0020_Person" minOccurs="0"/>
              </xsd:all>
            </xsd:complexType>
          </xsd:element>
        </xsd:sequence>
      </xsd:complexType>
    </xsd:element>
  </xsd:schema>
  <xsd:schema xmlns:xsd="http://www.w3.org/2001/XMLSchema" xmlns:dms="http://schemas.microsoft.com/office/2006/documentManagement/types" targetNamespace="6b03d5a6-c642-4a08-93b6-965b66bfac2e" elementFormDefault="qualified">
    <xsd:import namespace="http://schemas.microsoft.com/office/2006/documentManagement/types"/>
    <xsd:element name="Document_x0020_Number" ma:index="8" nillable="true" ma:displayName="Document Number" ma:default="UNEP/OzL.Pro/ExCom/64/" ma:internalName="Document_x0020_Number">
      <xsd:simpleType>
        <xsd:restriction base="dms:Text">
          <xsd:maxLength value="255"/>
        </xsd:restriction>
      </xsd:simpleType>
    </xsd:element>
  </xsd:schema>
  <xsd:schema xmlns:xsd="http://www.w3.org/2001/XMLSchema" xmlns:dms="http://schemas.microsoft.com/office/2006/documentManagement/types" targetNamespace="64e33b30-101d-41de-b951-961aab25ea29" elementFormDefault="qualified">
    <xsd:import namespace="http://schemas.microsoft.com/office/2006/documentManagement/types"/>
    <xsd:element name="DocumentType" ma:index="9" nillable="true" ma:displayName="DocumentType" ma:default="Pre-session" ma:format="Dropdown" ma:internalName="DocumentType">
      <xsd:simpleType>
        <xsd:restriction base="dms:Choice">
          <xsd:enumeration value="Pre-session"/>
          <xsd:enumeration value="In-session"/>
          <xsd:enumeration value="Final report"/>
          <xsd:enumeration value="Information Note"/>
          <xsd:enumeration value="Information Document"/>
        </xsd:restriction>
      </xsd:simpleType>
    </xsd:element>
  </xsd:schema>
  <xsd:schema xmlns:xsd="http://www.w3.org/2001/XMLSchema" xmlns:dms="http://schemas.microsoft.com/office/2006/documentManagement/types" targetNamespace="06f771d2-e9c4-49f6-918c-e8f42cc522aa" elementFormDefault="qualified">
    <xsd:import namespace="http://schemas.microsoft.com/office/2006/documentManagement/types"/>
    <xsd:element name="Part_x0020_I_x003a__x0020_Online_x002f_Part_x0020_II_x003a__x0020_In_x0020_Person" ma:index="10" nillable="true" ma:displayName="Part I: Online/Part II: In Person" ma:default="Part I" ma:format="Dropdown" ma:internalName="Part_x0020_I_x003a__x0020_Online_x002f_Part_x0020_II_x003a__x0020_In_x0020_Person">
      <xsd:simpleType>
        <xsd:restriction base="dms:Choice">
          <xsd:enumeration value="Part I"/>
          <xsd:enumeration value="Part II"/>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Props1.xml><?xml version="1.0" encoding="utf-8"?>
<ds:datastoreItem xmlns:ds="http://schemas.openxmlformats.org/officeDocument/2006/customXml" ds:itemID="{8A1F2360-DFC9-44A5-9754-A36F9FE60E95}"/>
</file>

<file path=customXml/itemProps2.xml><?xml version="1.0" encoding="utf-8"?>
<ds:datastoreItem xmlns:ds="http://schemas.openxmlformats.org/officeDocument/2006/customXml" ds:itemID="{87EFAD1E-49FD-4154-9E2A-352229002224}"/>
</file>

<file path=customXml/itemProps3.xml><?xml version="1.0" encoding="utf-8"?>
<ds:datastoreItem xmlns:ds="http://schemas.openxmlformats.org/officeDocument/2006/customXml" ds:itemID="{CB8EC43D-452C-4601-A124-E89B7B106633}"/>
</file>

<file path=customXml/itemProps4.xml><?xml version="1.0" encoding="utf-8"?>
<ds:datastoreItem xmlns:ds="http://schemas.openxmlformats.org/officeDocument/2006/customXml" ds:itemID="{86A53F44-D769-4A8F-8A13-8C2796BC27AC}"/>
</file>

<file path=docProps/app.xml><?xml version="1.0" encoding="utf-8"?>
<Properties xmlns="http://schemas.openxmlformats.org/officeDocument/2006/extended-properties" xmlns:vt="http://schemas.openxmlformats.org/officeDocument/2006/docPropsVTypes">
  <Template>A92-template</Template>
  <TotalTime>5</TotalTime>
  <Pages>15</Pages>
  <Words>4662</Words>
  <Characters>25793</Characters>
  <Application>Microsoft Office Word</Application>
  <DocSecurity>0</DocSecurity>
  <Lines>214</Lines>
  <Paragraphs>60</Paragraphs>
  <ScaleCrop>false</ScaleCrop>
  <HeadingPairs>
    <vt:vector size="2" baseType="variant">
      <vt:variant>
        <vt:lpstr>Title</vt:lpstr>
      </vt:variant>
      <vt:variant>
        <vt:i4>1</vt:i4>
      </vt:variant>
    </vt:vector>
  </HeadingPairs>
  <TitlesOfParts>
    <vt:vector size="1" baseType="lpstr">
      <vt:lpstr>السياسة التشغيلية المتعلقة بتعميم مراعاة المنظور الجنساني في المشروعات التي يدعمها الصندوق المتعدد الأطراف</vt:lpstr>
    </vt:vector>
  </TitlesOfParts>
  <Company>UNMFS</Company>
  <LinksUpToDate>false</LinksUpToDate>
  <CharactersWithSpaces>30395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السياسة التشغيلية المتعلقة بتعميم مراعاة المنظور الجنساني في المشروعات التي يدعمها الصندوق المتعدد الأطراف                                                                          .</dc:title>
  <dc:creator>Yas</dc:creator>
  <cp:lastModifiedBy>HBE</cp:lastModifiedBy>
  <cp:revision>5</cp:revision>
  <cp:lastPrinted>2001-05-26T16:40:00Z</cp:lastPrinted>
  <dcterms:created xsi:type="dcterms:W3CDTF">2023-05-15T22:20:00Z</dcterms:created>
  <dcterms:modified xsi:type="dcterms:W3CDTF">2023-05-19T15:14:00Z</dcterms:modified>
  <cp:contentType>Document</cp:contentTyp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 number">
    <vt:lpwstr>UNEP/OzL.Pro/ExCom/92/51</vt:lpwstr>
  </property>
  <property fmtid="{D5CDD505-2E9C-101B-9397-08002B2CF9AE}" pid="3" name="Revision date">
    <vt:lpwstr>5/4/2023</vt:lpwstr>
  </property>
  <property fmtid="{D5CDD505-2E9C-101B-9397-08002B2CF9AE}" pid="4" name="ContentTypeId">
    <vt:lpwstr>0x01010096609EDFFDAE2A439721B043E2EBDDF0</vt:lpwstr>
  </property>
  <property fmtid="{D5CDD505-2E9C-101B-9397-08002B2CF9AE}" pid="5" name="Order">
    <vt:r8>147400</vt:r8>
  </property>
  <property fmtid="{D5CDD505-2E9C-101B-9397-08002B2CF9AE}" pid="6" name="MediaServiceImageTags">
    <vt:lpwstr/>
  </property>
  <property fmtid="{D5CDD505-2E9C-101B-9397-08002B2CF9AE}" pid="7" name="SharedWithUsers">
    <vt:lpwstr/>
  </property>
  <property fmtid="{D5CDD505-2E9C-101B-9397-08002B2CF9AE}" pid="9" name="lcf76f155ced4ddcb4097134ff3c332f">
    <vt:lpwstr/>
  </property>
</Properties>
</file>