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080" w:type="dxa"/>
        <w:tblInd w:w="-360" w:type="dxa"/>
        <w:tblLayout w:type="fixed"/>
        <w:tblLook w:val="04A0" w:firstRow="1" w:lastRow="0" w:firstColumn="1" w:lastColumn="0" w:noHBand="0" w:noVBand="1"/>
      </w:tblPr>
      <w:tblGrid>
        <w:gridCol w:w="2232"/>
        <w:gridCol w:w="3582"/>
        <w:gridCol w:w="136"/>
        <w:gridCol w:w="4130"/>
      </w:tblGrid>
      <w:tr w:rsidR="004141F5" w14:paraId="77EBA68C" w14:textId="77777777" w:rsidTr="00FE593A">
        <w:trPr>
          <w:trHeight w:val="720"/>
        </w:trPr>
        <w:tc>
          <w:tcPr>
            <w:tcW w:w="5950" w:type="dxa"/>
            <w:gridSpan w:val="3"/>
            <w:tcBorders>
              <w:bottom w:val="single" w:sz="18" w:space="0" w:color="auto"/>
            </w:tcBorders>
          </w:tcPr>
          <w:p w14:paraId="610C0A03" w14:textId="77777777" w:rsidR="004141F5" w:rsidRDefault="004141F5" w:rsidP="00FE593A">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spacing w:beforeLines="150" w:before="360"/>
              <w:ind w:left="324"/>
              <w:rPr>
                <w:sz w:val="28"/>
                <w:szCs w:val="24"/>
              </w:rPr>
            </w:pPr>
            <w:r>
              <w:rPr>
                <w:rFonts w:ascii="SimHei" w:eastAsia="SimHei" w:hint="eastAsia"/>
                <w:color w:val="000000"/>
                <w:sz w:val="36"/>
                <w:szCs w:val="24"/>
              </w:rPr>
              <w:t>联</w:t>
            </w:r>
            <w:r>
              <w:rPr>
                <w:rFonts w:ascii="SimHei" w:eastAsia="SimHei"/>
                <w:color w:val="000000"/>
                <w:sz w:val="36"/>
                <w:szCs w:val="24"/>
              </w:rPr>
              <w:t xml:space="preserve">  </w:t>
            </w:r>
            <w:r>
              <w:rPr>
                <w:rFonts w:ascii="SimHei" w:eastAsia="SimHei" w:hint="eastAsia"/>
                <w:color w:val="000000"/>
                <w:sz w:val="36"/>
                <w:szCs w:val="24"/>
              </w:rPr>
              <w:t>合</w:t>
            </w:r>
            <w:r>
              <w:rPr>
                <w:rFonts w:ascii="SimHei" w:eastAsia="SimHei"/>
                <w:color w:val="000000"/>
                <w:sz w:val="36"/>
                <w:szCs w:val="24"/>
              </w:rPr>
              <w:t xml:space="preserve">  </w:t>
            </w:r>
            <w:r>
              <w:rPr>
                <w:rFonts w:ascii="SimHei" w:eastAsia="SimHei" w:hint="eastAsia"/>
                <w:color w:val="000000"/>
                <w:sz w:val="36"/>
                <w:szCs w:val="24"/>
              </w:rPr>
              <w:t>国</w:t>
            </w:r>
          </w:p>
        </w:tc>
        <w:tc>
          <w:tcPr>
            <w:tcW w:w="4130" w:type="dxa"/>
            <w:tcBorders>
              <w:bottom w:val="single" w:sz="18" w:space="0" w:color="auto"/>
            </w:tcBorders>
          </w:tcPr>
          <w:p w14:paraId="25E9082E" w14:textId="77777777" w:rsidR="004141F5" w:rsidRDefault="004141F5" w:rsidP="00FE593A">
            <w:pPr>
              <w:ind w:left="324"/>
              <w:jc w:val="right"/>
              <w:rPr>
                <w:sz w:val="52"/>
                <w:szCs w:val="24"/>
              </w:rPr>
            </w:pPr>
            <w:r>
              <w:rPr>
                <w:rFonts w:ascii="Univers Bold" w:hAnsi="Univers Bold"/>
                <w:b/>
                <w:sz w:val="72"/>
                <w:szCs w:val="24"/>
              </w:rPr>
              <w:t>EP</w:t>
            </w:r>
          </w:p>
        </w:tc>
      </w:tr>
      <w:tr w:rsidR="004141F5" w14:paraId="61207757" w14:textId="77777777" w:rsidTr="00FE593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493"/>
        </w:trPr>
        <w:tc>
          <w:tcPr>
            <w:tcW w:w="2232" w:type="dxa"/>
            <w:tcBorders>
              <w:top w:val="nil"/>
              <w:left w:val="nil"/>
              <w:bottom w:val="single" w:sz="36" w:space="0" w:color="auto"/>
              <w:right w:val="nil"/>
            </w:tcBorders>
          </w:tcPr>
          <w:p w14:paraId="266140E5" w14:textId="77777777" w:rsidR="004141F5" w:rsidRDefault="004141F5" w:rsidP="00FE593A">
            <w:pPr>
              <w:spacing w:before="120"/>
              <w:ind w:left="324"/>
              <w:rPr>
                <w:szCs w:val="24"/>
              </w:rPr>
            </w:pPr>
            <w:r>
              <w:rPr>
                <w:noProof/>
                <w:lang w:val="en-US" w:eastAsia="zh-CN"/>
              </w:rPr>
              <w:drawing>
                <wp:anchor distT="0" distB="0" distL="114300" distR="114300" simplePos="0" relativeHeight="251659264" behindDoc="0" locked="0" layoutInCell="1" allowOverlap="1" wp14:anchorId="14DD8139" wp14:editId="10B323F4">
                  <wp:simplePos x="0" y="0"/>
                  <wp:positionH relativeFrom="column">
                    <wp:posOffset>188595</wp:posOffset>
                  </wp:positionH>
                  <wp:positionV relativeFrom="paragraph">
                    <wp:posOffset>862330</wp:posOffset>
                  </wp:positionV>
                  <wp:extent cx="733425" cy="655320"/>
                  <wp:effectExtent l="0" t="0" r="9525" b="0"/>
                  <wp:wrapNone/>
                  <wp:docPr id="3" name="Picture 2"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2" descr="UNEP"/>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a:xfrm>
                            <a:off x="0" y="0"/>
                            <a:ext cx="733425" cy="655320"/>
                          </a:xfrm>
                          <a:prstGeom prst="rect">
                            <a:avLst/>
                          </a:prstGeom>
                          <a:noFill/>
                          <a:ln>
                            <a:noFill/>
                          </a:ln>
                        </pic:spPr>
                      </pic:pic>
                    </a:graphicData>
                  </a:graphic>
                  <wp14:sizeRelH relativeFrom="margin">
                    <wp14:pctWidth>0</wp14:pctWidth>
                  </wp14:sizeRelH>
                </wp:anchor>
              </w:drawing>
            </w:r>
            <w:r>
              <w:rPr>
                <w:noProof/>
                <w:lang w:val="en-US" w:eastAsia="zh-CN"/>
              </w:rPr>
              <w:drawing>
                <wp:anchor distT="0" distB="0" distL="114300" distR="114300" simplePos="0" relativeHeight="251660288" behindDoc="1" locked="0" layoutInCell="0" allowOverlap="1" wp14:anchorId="4376FC9D" wp14:editId="46C5FCFC">
                  <wp:simplePos x="0" y="0"/>
                  <wp:positionH relativeFrom="column">
                    <wp:posOffset>177800</wp:posOffset>
                  </wp:positionH>
                  <wp:positionV relativeFrom="paragraph">
                    <wp:posOffset>158115</wp:posOffset>
                  </wp:positionV>
                  <wp:extent cx="743585" cy="661035"/>
                  <wp:effectExtent l="0" t="0" r="0" b="6350"/>
                  <wp:wrapNone/>
                  <wp:docPr id="4" name="Picture 3" descr="A black and white logo with a globe in cen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A black and white logo with a globe in center&#10;&#10;AI-generated content may be incorrect."/>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a:xfrm>
                            <a:off x="0" y="0"/>
                            <a:ext cx="743585" cy="661035"/>
                          </a:xfrm>
                          <a:prstGeom prst="rect">
                            <a:avLst/>
                          </a:prstGeom>
                          <a:noFill/>
                          <a:ln>
                            <a:noFill/>
                          </a:ln>
                        </pic:spPr>
                      </pic:pic>
                    </a:graphicData>
                  </a:graphic>
                </wp:anchor>
              </w:drawing>
            </w:r>
          </w:p>
        </w:tc>
        <w:tc>
          <w:tcPr>
            <w:tcW w:w="3582" w:type="dxa"/>
            <w:tcBorders>
              <w:top w:val="nil"/>
              <w:left w:val="nil"/>
              <w:bottom w:val="single" w:sz="36" w:space="0" w:color="auto"/>
              <w:right w:val="nil"/>
            </w:tcBorders>
          </w:tcPr>
          <w:p w14:paraId="7C036ABA" w14:textId="77777777" w:rsidR="004141F5" w:rsidRDefault="004141F5" w:rsidP="00FE593A">
            <w:pPr>
              <w:ind w:left="324"/>
              <w:rPr>
                <w:rFonts w:ascii="SimHei" w:eastAsia="SimHei"/>
                <w:color w:val="000000"/>
                <w:sz w:val="44"/>
                <w:szCs w:val="24"/>
              </w:rPr>
            </w:pPr>
          </w:p>
          <w:p w14:paraId="2A226419" w14:textId="77777777" w:rsidR="004141F5" w:rsidRDefault="004141F5" w:rsidP="00FE593A">
            <w:pPr>
              <w:rPr>
                <w:rFonts w:ascii="SimHei" w:eastAsia="SimHei"/>
                <w:color w:val="000000"/>
                <w:sz w:val="44"/>
                <w:szCs w:val="24"/>
              </w:rPr>
            </w:pPr>
            <w:r>
              <w:rPr>
                <w:rFonts w:ascii="SimHei" w:eastAsia="SimHei" w:hint="eastAsia"/>
                <w:color w:val="000000"/>
                <w:sz w:val="44"/>
                <w:szCs w:val="24"/>
              </w:rPr>
              <w:t>联</w:t>
            </w:r>
            <w:r>
              <w:rPr>
                <w:rFonts w:ascii="SimHei" w:eastAsia="SimHei"/>
                <w:color w:val="000000"/>
                <w:sz w:val="44"/>
                <w:szCs w:val="24"/>
              </w:rPr>
              <w:t xml:space="preserve"> </w:t>
            </w:r>
            <w:r>
              <w:rPr>
                <w:rFonts w:ascii="SimHei" w:eastAsia="SimHei" w:hint="eastAsia"/>
                <w:color w:val="000000"/>
                <w:sz w:val="44"/>
                <w:szCs w:val="24"/>
              </w:rPr>
              <w:t>合</w:t>
            </w:r>
            <w:r>
              <w:rPr>
                <w:rFonts w:ascii="SimHei" w:eastAsia="SimHei"/>
                <w:color w:val="000000"/>
                <w:sz w:val="44"/>
                <w:szCs w:val="24"/>
              </w:rPr>
              <w:t xml:space="preserve"> </w:t>
            </w:r>
            <w:r>
              <w:rPr>
                <w:rFonts w:ascii="SimHei" w:eastAsia="SimHei" w:hint="eastAsia"/>
                <w:color w:val="000000"/>
                <w:sz w:val="44"/>
                <w:szCs w:val="24"/>
              </w:rPr>
              <w:t>国</w:t>
            </w:r>
          </w:p>
          <w:p w14:paraId="0466D6BF" w14:textId="77777777" w:rsidR="004141F5" w:rsidRDefault="004141F5" w:rsidP="00FE593A">
            <w:pPr>
              <w:rPr>
                <w:szCs w:val="24"/>
              </w:rPr>
            </w:pPr>
            <w:r>
              <w:rPr>
                <w:rFonts w:ascii="SimHei" w:eastAsia="SimHei" w:hint="eastAsia"/>
                <w:color w:val="000000"/>
                <w:sz w:val="44"/>
                <w:szCs w:val="24"/>
              </w:rPr>
              <w:t>环</w:t>
            </w:r>
            <w:r>
              <w:rPr>
                <w:rFonts w:ascii="SimHei" w:eastAsia="SimHei"/>
                <w:color w:val="000000"/>
                <w:sz w:val="44"/>
                <w:szCs w:val="24"/>
              </w:rPr>
              <w:t xml:space="preserve"> </w:t>
            </w:r>
            <w:r>
              <w:rPr>
                <w:rFonts w:ascii="SimHei" w:eastAsia="SimHei" w:hint="eastAsia"/>
                <w:color w:val="000000"/>
                <w:sz w:val="44"/>
                <w:szCs w:val="24"/>
              </w:rPr>
              <w:t>境</w:t>
            </w:r>
            <w:r>
              <w:rPr>
                <w:rFonts w:ascii="SimHei" w:eastAsia="SimHei"/>
                <w:color w:val="000000"/>
                <w:sz w:val="44"/>
                <w:szCs w:val="24"/>
              </w:rPr>
              <w:t xml:space="preserve"> </w:t>
            </w:r>
            <w:r>
              <w:rPr>
                <w:rFonts w:ascii="SimHei" w:eastAsia="SimHei" w:hint="eastAsia"/>
                <w:color w:val="000000"/>
                <w:sz w:val="44"/>
                <w:szCs w:val="24"/>
              </w:rPr>
              <w:t>规</w:t>
            </w:r>
            <w:r>
              <w:rPr>
                <w:rFonts w:ascii="SimHei" w:eastAsia="SimHei"/>
                <w:color w:val="000000"/>
                <w:sz w:val="44"/>
                <w:szCs w:val="24"/>
              </w:rPr>
              <w:t xml:space="preserve"> </w:t>
            </w:r>
            <w:r>
              <w:rPr>
                <w:rFonts w:ascii="SimHei" w:eastAsia="SimHei" w:hint="eastAsia"/>
                <w:color w:val="000000"/>
                <w:sz w:val="44"/>
                <w:szCs w:val="24"/>
              </w:rPr>
              <w:t>划</w:t>
            </w:r>
            <w:r>
              <w:rPr>
                <w:rFonts w:ascii="SimHei" w:eastAsia="SimHei"/>
                <w:color w:val="000000"/>
                <w:sz w:val="44"/>
                <w:szCs w:val="24"/>
              </w:rPr>
              <w:t xml:space="preserve"> </w:t>
            </w:r>
            <w:r>
              <w:rPr>
                <w:rFonts w:ascii="SimHei" w:eastAsia="SimHei" w:hint="eastAsia"/>
                <w:color w:val="000000"/>
                <w:sz w:val="44"/>
                <w:szCs w:val="24"/>
              </w:rPr>
              <w:t>署</w:t>
            </w:r>
          </w:p>
        </w:tc>
        <w:tc>
          <w:tcPr>
            <w:tcW w:w="4266" w:type="dxa"/>
            <w:gridSpan w:val="2"/>
            <w:tcBorders>
              <w:top w:val="nil"/>
              <w:left w:val="nil"/>
              <w:bottom w:val="single" w:sz="36" w:space="0" w:color="auto"/>
              <w:right w:val="nil"/>
            </w:tcBorders>
          </w:tcPr>
          <w:p w14:paraId="784911AF" w14:textId="77777777" w:rsidR="004141F5" w:rsidRDefault="004141F5" w:rsidP="00FE593A">
            <w:pPr>
              <w:spacing w:before="120"/>
              <w:ind w:left="324"/>
              <w:rPr>
                <w:sz w:val="24"/>
                <w:szCs w:val="24"/>
              </w:rPr>
            </w:pPr>
            <w:r>
              <w:rPr>
                <w:sz w:val="24"/>
                <w:szCs w:val="24"/>
              </w:rPr>
              <w:t>Distr.</w:t>
            </w:r>
          </w:p>
          <w:p w14:paraId="26385E89" w14:textId="77777777" w:rsidR="004141F5" w:rsidRDefault="004141F5" w:rsidP="00FE593A">
            <w:pPr>
              <w:ind w:left="324"/>
              <w:rPr>
                <w:sz w:val="24"/>
                <w:szCs w:val="24"/>
              </w:rPr>
            </w:pPr>
            <w:r>
              <w:rPr>
                <w:sz w:val="24"/>
                <w:szCs w:val="24"/>
              </w:rPr>
              <w:t>GENERAL</w:t>
            </w:r>
          </w:p>
          <w:p w14:paraId="5B8F8044" w14:textId="77777777" w:rsidR="004141F5" w:rsidRDefault="004141F5" w:rsidP="00FE593A">
            <w:pPr>
              <w:ind w:left="324"/>
              <w:rPr>
                <w:sz w:val="24"/>
                <w:szCs w:val="24"/>
              </w:rPr>
            </w:pPr>
          </w:p>
          <w:p w14:paraId="2B388A05" w14:textId="5F4F38D2" w:rsidR="004141F5" w:rsidRDefault="004141F5" w:rsidP="00FE593A">
            <w:pPr>
              <w:ind w:left="324"/>
              <w:rPr>
                <w:sz w:val="24"/>
                <w:szCs w:val="24"/>
              </w:rPr>
            </w:pPr>
            <w:r>
              <w:rPr>
                <w:sz w:val="24"/>
                <w:szCs w:val="24"/>
              </w:rPr>
              <w:fldChar w:fldCharType="begin"/>
            </w:r>
            <w:r>
              <w:rPr>
                <w:sz w:val="24"/>
                <w:szCs w:val="24"/>
              </w:rPr>
              <w:instrText xml:space="preserve"> DOCPROPERTY "Document number"  \* MERGEFORMAT </w:instrText>
            </w:r>
            <w:r>
              <w:rPr>
                <w:sz w:val="24"/>
                <w:szCs w:val="24"/>
              </w:rPr>
              <w:fldChar w:fldCharType="separate"/>
            </w:r>
            <w:r w:rsidR="003B5D37">
              <w:rPr>
                <w:sz w:val="24"/>
                <w:szCs w:val="24"/>
              </w:rPr>
              <w:t>UNEP/OzL.Pro/ExCom/97/49</w:t>
            </w:r>
            <w:r>
              <w:rPr>
                <w:sz w:val="24"/>
                <w:szCs w:val="24"/>
              </w:rPr>
              <w:fldChar w:fldCharType="end"/>
            </w:r>
          </w:p>
          <w:p w14:paraId="3313A913" w14:textId="7A55033D" w:rsidR="004141F5" w:rsidRDefault="004141F5" w:rsidP="00FE593A">
            <w:pPr>
              <w:ind w:left="324"/>
              <w:rPr>
                <w:sz w:val="24"/>
                <w:szCs w:val="24"/>
              </w:rPr>
            </w:pPr>
            <w:r>
              <w:rPr>
                <w:sz w:val="24"/>
                <w:szCs w:val="24"/>
              </w:rPr>
              <w:fldChar w:fldCharType="begin"/>
            </w:r>
            <w:r>
              <w:rPr>
                <w:sz w:val="24"/>
                <w:szCs w:val="24"/>
              </w:rPr>
              <w:instrText xml:space="preserve"> DOCPROPERTY "Revision date" \@ "d MMMM YYYY"  \* MERGEFORMAT </w:instrText>
            </w:r>
            <w:r>
              <w:rPr>
                <w:sz w:val="24"/>
                <w:szCs w:val="24"/>
              </w:rPr>
              <w:fldChar w:fldCharType="separate"/>
            </w:r>
            <w:r w:rsidR="003B5D37">
              <w:rPr>
                <w:sz w:val="24"/>
                <w:szCs w:val="24"/>
                <w:lang w:eastAsia="zh-CN"/>
              </w:rPr>
              <w:t>15 November</w:t>
            </w:r>
            <w:r w:rsidR="003B5D37" w:rsidRPr="003B5D37">
              <w:rPr>
                <w:sz w:val="24"/>
                <w:szCs w:val="24"/>
                <w:lang w:val="en-US" w:eastAsia="zh-CN"/>
              </w:rPr>
              <w:t xml:space="preserve"> 2025</w:t>
            </w:r>
            <w:r>
              <w:rPr>
                <w:sz w:val="24"/>
                <w:szCs w:val="24"/>
              </w:rPr>
              <w:fldChar w:fldCharType="end"/>
            </w:r>
          </w:p>
          <w:p w14:paraId="144A0DC7" w14:textId="77777777" w:rsidR="004141F5" w:rsidRDefault="004141F5" w:rsidP="00FE593A">
            <w:pPr>
              <w:rPr>
                <w:caps/>
                <w:sz w:val="24"/>
                <w:szCs w:val="24"/>
              </w:rPr>
            </w:pPr>
          </w:p>
          <w:p w14:paraId="77FF56E4" w14:textId="77777777" w:rsidR="004141F5" w:rsidRDefault="004141F5" w:rsidP="00FE593A">
            <w:pPr>
              <w:ind w:left="324"/>
              <w:rPr>
                <w:sz w:val="24"/>
                <w:szCs w:val="24"/>
                <w:lang w:val="en-US"/>
              </w:rPr>
            </w:pPr>
            <w:r>
              <w:rPr>
                <w:sz w:val="24"/>
                <w:szCs w:val="24"/>
                <w:lang w:val="en-US"/>
              </w:rPr>
              <w:t>CHINESE</w:t>
            </w:r>
          </w:p>
          <w:p w14:paraId="19B57399" w14:textId="77777777" w:rsidR="004141F5" w:rsidRDefault="004141F5" w:rsidP="00FE593A">
            <w:pPr>
              <w:ind w:left="331"/>
            </w:pPr>
            <w:r>
              <w:rPr>
                <w:sz w:val="24"/>
                <w:szCs w:val="24"/>
              </w:rPr>
              <w:t>ORIGINAL: ENGLISH</w:t>
            </w:r>
          </w:p>
        </w:tc>
      </w:tr>
    </w:tbl>
    <w:p w14:paraId="358F3EBD" w14:textId="77777777" w:rsidR="004141F5" w:rsidRPr="003B5D37" w:rsidRDefault="004141F5" w:rsidP="004141F5">
      <w:pPr>
        <w:spacing w:before="60"/>
        <w:jc w:val="left"/>
        <w:rPr>
          <w:sz w:val="24"/>
          <w:szCs w:val="24"/>
          <w:lang w:eastAsia="zh-CN"/>
        </w:rPr>
      </w:pPr>
      <w:r w:rsidRPr="003B5D37">
        <w:rPr>
          <w:rFonts w:hAnsi="SimSun"/>
          <w:sz w:val="24"/>
          <w:szCs w:val="24"/>
          <w:lang w:eastAsia="zh-CN"/>
        </w:rPr>
        <w:t>执行蒙特利尔议定书</w:t>
      </w:r>
    </w:p>
    <w:p w14:paraId="5366B558" w14:textId="77777777" w:rsidR="004141F5" w:rsidRPr="003B5D37" w:rsidRDefault="004141F5" w:rsidP="004141F5">
      <w:pPr>
        <w:jc w:val="left"/>
        <w:rPr>
          <w:sz w:val="24"/>
          <w:szCs w:val="24"/>
          <w:lang w:eastAsia="zh-CN"/>
        </w:rPr>
      </w:pPr>
      <w:r w:rsidRPr="003B5D37">
        <w:rPr>
          <w:sz w:val="24"/>
          <w:szCs w:val="24"/>
          <w:lang w:eastAsia="zh-CN"/>
        </w:rPr>
        <w:t xml:space="preserve">    </w:t>
      </w:r>
      <w:r w:rsidRPr="003B5D37">
        <w:rPr>
          <w:rFonts w:ascii="SimSun" w:hAnsi="SimSun" w:cs="SimSun" w:hint="eastAsia"/>
          <w:sz w:val="24"/>
          <w:szCs w:val="24"/>
          <w:lang w:eastAsia="zh-CN"/>
        </w:rPr>
        <w:t>多边基金执行委员会</w:t>
      </w:r>
      <w:r w:rsidRPr="003B5D37">
        <w:rPr>
          <w:sz w:val="24"/>
          <w:szCs w:val="24"/>
          <w:lang w:eastAsia="zh-CN"/>
        </w:rPr>
        <w:tab/>
      </w:r>
    </w:p>
    <w:p w14:paraId="2647E542" w14:textId="77777777" w:rsidR="004141F5" w:rsidRPr="003B5D37" w:rsidRDefault="004141F5" w:rsidP="004141F5">
      <w:pPr>
        <w:jc w:val="left"/>
        <w:rPr>
          <w:sz w:val="24"/>
          <w:szCs w:val="24"/>
          <w:lang w:eastAsia="zh-CN"/>
        </w:rPr>
      </w:pPr>
      <w:r w:rsidRPr="003B5D37">
        <w:rPr>
          <w:rFonts w:ascii="SimSun" w:hAnsi="SimSun" w:cs="SimSun" w:hint="eastAsia"/>
          <w:sz w:val="24"/>
          <w:szCs w:val="24"/>
          <w:lang w:eastAsia="zh-CN"/>
        </w:rPr>
        <w:t>第九十七次会议</w:t>
      </w:r>
    </w:p>
    <w:p w14:paraId="2F32EB38" w14:textId="77777777" w:rsidR="004141F5" w:rsidRPr="003B5D37" w:rsidRDefault="004141F5" w:rsidP="004141F5">
      <w:pPr>
        <w:jc w:val="left"/>
        <w:rPr>
          <w:sz w:val="24"/>
          <w:szCs w:val="24"/>
          <w:lang w:eastAsia="zh-CN"/>
        </w:rPr>
      </w:pPr>
      <w:r w:rsidRPr="003B5D37">
        <w:rPr>
          <w:sz w:val="24"/>
          <w:szCs w:val="24"/>
          <w:lang w:eastAsia="zh-CN"/>
        </w:rPr>
        <w:t>202</w:t>
      </w:r>
      <w:r w:rsidRPr="003B5D37">
        <w:rPr>
          <w:rFonts w:hint="eastAsia"/>
          <w:sz w:val="24"/>
          <w:szCs w:val="24"/>
          <w:lang w:eastAsia="zh-CN"/>
        </w:rPr>
        <w:t>5</w:t>
      </w:r>
      <w:r w:rsidRPr="003B5D37">
        <w:rPr>
          <w:rFonts w:ascii="SimSun" w:hAnsi="SimSun" w:cs="SimSun" w:hint="eastAsia"/>
          <w:sz w:val="24"/>
          <w:szCs w:val="24"/>
          <w:lang w:eastAsia="zh-CN"/>
        </w:rPr>
        <w:t>年</w:t>
      </w:r>
      <w:r w:rsidRPr="003B5D37">
        <w:rPr>
          <w:sz w:val="24"/>
          <w:szCs w:val="24"/>
          <w:lang w:eastAsia="zh-CN"/>
        </w:rPr>
        <w:t>12</w:t>
      </w:r>
      <w:r w:rsidRPr="003B5D37">
        <w:rPr>
          <w:rFonts w:ascii="SimSun" w:hAnsi="SimSun" w:cs="SimSun" w:hint="eastAsia"/>
          <w:sz w:val="24"/>
          <w:szCs w:val="24"/>
          <w:lang w:eastAsia="zh-CN"/>
        </w:rPr>
        <w:t>月</w:t>
      </w:r>
      <w:r w:rsidRPr="003B5D37">
        <w:rPr>
          <w:sz w:val="24"/>
          <w:szCs w:val="24"/>
          <w:lang w:eastAsia="zh-CN"/>
        </w:rPr>
        <w:t>1</w:t>
      </w:r>
      <w:r w:rsidRPr="003B5D37">
        <w:rPr>
          <w:rFonts w:ascii="SimSun" w:hAnsi="SimSun" w:cs="SimSun" w:hint="eastAsia"/>
          <w:sz w:val="24"/>
          <w:szCs w:val="24"/>
          <w:lang w:eastAsia="zh-CN"/>
        </w:rPr>
        <w:t>日至</w:t>
      </w:r>
      <w:r w:rsidRPr="003B5D37">
        <w:rPr>
          <w:sz w:val="24"/>
          <w:szCs w:val="24"/>
          <w:lang w:eastAsia="zh-CN"/>
        </w:rPr>
        <w:t>5</w:t>
      </w:r>
      <w:r w:rsidRPr="003B5D37">
        <w:rPr>
          <w:rFonts w:ascii="SimSun" w:hAnsi="SimSun" w:cs="SimSun" w:hint="eastAsia"/>
          <w:sz w:val="24"/>
          <w:szCs w:val="24"/>
          <w:lang w:eastAsia="zh-CN"/>
        </w:rPr>
        <w:t>日，蒙特利尔</w:t>
      </w:r>
    </w:p>
    <w:p w14:paraId="20C501A4" w14:textId="5E66AD5D" w:rsidR="0079781A" w:rsidRPr="003B5D37" w:rsidRDefault="004141F5" w:rsidP="004141F5">
      <w:pPr>
        <w:jc w:val="left"/>
        <w:rPr>
          <w:sz w:val="24"/>
          <w:szCs w:val="24"/>
          <w:lang w:eastAsia="zh-CN"/>
        </w:rPr>
      </w:pPr>
      <w:r w:rsidRPr="003B5D37">
        <w:rPr>
          <w:rFonts w:ascii="SimSun" w:hAnsi="SimSun" w:cs="SimSun" w:hint="eastAsia"/>
          <w:color w:val="000000"/>
          <w:sz w:val="24"/>
          <w:szCs w:val="24"/>
          <w:lang w:val="en-GB" w:eastAsia="zh-CN"/>
        </w:rPr>
        <w:t>临时议</w:t>
      </w:r>
      <w:r w:rsidR="00A22BA2" w:rsidRPr="003B5D37">
        <w:rPr>
          <w:rFonts w:ascii="SimSun" w:hAnsi="SimSun" w:cs="SimSun" w:hint="eastAsia"/>
          <w:color w:val="000000"/>
          <w:sz w:val="24"/>
          <w:szCs w:val="24"/>
          <w:lang w:val="en-GB" w:eastAsia="zh-CN"/>
        </w:rPr>
        <w:t>程</w:t>
      </w:r>
      <w:r w:rsidR="006C7068" w:rsidRPr="003B5D37">
        <w:rPr>
          <w:rFonts w:ascii="SimSun" w:hAnsi="SimSun" w:cs="SimSun" w:hint="eastAsia"/>
          <w:color w:val="000000"/>
          <w:sz w:val="24"/>
          <w:szCs w:val="24"/>
          <w:lang w:val="en-GB" w:eastAsia="zh-CN"/>
        </w:rPr>
        <w:t xml:space="preserve"> </w:t>
      </w:r>
      <w:r w:rsidR="0079781A" w:rsidRPr="003B5D37">
        <w:rPr>
          <w:rStyle w:val="FootnoteReference"/>
          <w:sz w:val="24"/>
          <w:szCs w:val="24"/>
        </w:rPr>
        <w:footnoteReference w:id="2"/>
      </w:r>
      <w:r w:rsidR="006C7068" w:rsidRPr="003B5D37">
        <w:rPr>
          <w:rFonts w:ascii="SimSun" w:hAnsi="SimSun" w:cs="SimSun"/>
          <w:color w:val="000000"/>
          <w:sz w:val="24"/>
          <w:szCs w:val="24"/>
          <w:lang w:val="en-GB" w:eastAsia="zh-CN"/>
        </w:rPr>
        <w:t xml:space="preserve"> </w:t>
      </w:r>
      <w:r w:rsidR="00A22BA2" w:rsidRPr="003B5D37">
        <w:rPr>
          <w:rFonts w:hint="eastAsia"/>
          <w:sz w:val="24"/>
          <w:szCs w:val="24"/>
          <w:lang w:eastAsia="zh-CN"/>
        </w:rPr>
        <w:t>项目</w:t>
      </w:r>
      <w:r w:rsidR="00A22BA2" w:rsidRPr="003B5D37">
        <w:rPr>
          <w:sz w:val="24"/>
          <w:szCs w:val="24"/>
          <w:lang w:eastAsia="zh-CN"/>
        </w:rPr>
        <w:t>9(d)</w:t>
      </w:r>
    </w:p>
    <w:p w14:paraId="40DCBEBB" w14:textId="77777777" w:rsidR="00C15867" w:rsidRPr="009B0D30" w:rsidRDefault="00C15867" w:rsidP="00CA59FB">
      <w:pPr>
        <w:jc w:val="left"/>
        <w:rPr>
          <w:lang w:eastAsia="zh-CN"/>
        </w:rPr>
      </w:pPr>
    </w:p>
    <w:p w14:paraId="6F8DD0B7" w14:textId="77777777" w:rsidR="009145E4" w:rsidRDefault="009145E4" w:rsidP="001A5698">
      <w:pPr>
        <w:pStyle w:val="Heading1"/>
        <w:numPr>
          <w:ilvl w:val="0"/>
          <w:numId w:val="0"/>
        </w:numPr>
        <w:rPr>
          <w:lang w:eastAsia="zh-CN"/>
        </w:rPr>
      </w:pPr>
    </w:p>
    <w:p w14:paraId="171E8FE8" w14:textId="77777777" w:rsidR="00C0516C" w:rsidRPr="00C0516C" w:rsidRDefault="00C0516C" w:rsidP="00C0516C">
      <w:pPr>
        <w:rPr>
          <w:lang w:eastAsia="zh-CN"/>
        </w:rPr>
      </w:pPr>
    </w:p>
    <w:p w14:paraId="7050E821" w14:textId="77777777" w:rsidR="00711BE6" w:rsidRPr="00DA764B" w:rsidRDefault="00711BE6" w:rsidP="00711BE6">
      <w:pPr>
        <w:rPr>
          <w:lang w:eastAsia="zh-CN"/>
        </w:rPr>
      </w:pPr>
    </w:p>
    <w:p w14:paraId="6AE63F5C" w14:textId="27837DDB" w:rsidR="00711BE6" w:rsidRPr="00FF3E52" w:rsidRDefault="00FF3E52" w:rsidP="00711BE6">
      <w:pPr>
        <w:jc w:val="center"/>
        <w:rPr>
          <w:rFonts w:ascii="SimHei" w:eastAsia="SimHei" w:hAnsi="SimHei"/>
          <w:bCs/>
          <w:sz w:val="28"/>
          <w:szCs w:val="28"/>
          <w:lang w:eastAsia="zh-CN"/>
        </w:rPr>
      </w:pPr>
      <w:r w:rsidRPr="00FF3E52">
        <w:rPr>
          <w:rFonts w:ascii="SimHei" w:eastAsia="SimHei" w:hAnsi="SimHei" w:hint="eastAsia"/>
          <w:bCs/>
          <w:sz w:val="28"/>
          <w:szCs w:val="28"/>
          <w:lang w:eastAsia="zh-CN"/>
        </w:rPr>
        <w:t>项目提案：埃及</w:t>
      </w:r>
    </w:p>
    <w:p w14:paraId="1E19928D" w14:textId="77777777" w:rsidR="00711BE6" w:rsidRPr="00DA764B" w:rsidRDefault="00711BE6" w:rsidP="00711BE6">
      <w:pPr>
        <w:rPr>
          <w:lang w:eastAsia="zh-CN"/>
        </w:rPr>
      </w:pPr>
    </w:p>
    <w:p w14:paraId="5617F4E0" w14:textId="77777777" w:rsidR="00711BE6" w:rsidRPr="00DA764B" w:rsidRDefault="00711BE6" w:rsidP="00711BE6">
      <w:pPr>
        <w:rPr>
          <w:lang w:eastAsia="zh-CN"/>
        </w:rPr>
      </w:pPr>
    </w:p>
    <w:p w14:paraId="701A246B" w14:textId="771C5ADE" w:rsidR="00711BE6" w:rsidRPr="00412148" w:rsidRDefault="00412148" w:rsidP="00E44363">
      <w:pPr>
        <w:tabs>
          <w:tab w:val="num" w:pos="0"/>
          <w:tab w:val="left" w:pos="451"/>
        </w:tabs>
        <w:ind w:firstLine="397"/>
        <w:rPr>
          <w:sz w:val="24"/>
          <w:szCs w:val="24"/>
          <w:lang w:eastAsia="zh-CN"/>
        </w:rPr>
      </w:pPr>
      <w:r w:rsidRPr="00412148">
        <w:rPr>
          <w:rFonts w:hint="eastAsia"/>
          <w:sz w:val="24"/>
          <w:szCs w:val="24"/>
          <w:lang w:eastAsia="zh-CN"/>
        </w:rPr>
        <w:t>本文件包括秘书处对以下项目提案的评论和建议：</w:t>
      </w:r>
    </w:p>
    <w:p w14:paraId="28AB800C" w14:textId="5A96D90F" w:rsidR="00DD155A" w:rsidRPr="00412148" w:rsidRDefault="00412148" w:rsidP="000D78C3">
      <w:pPr>
        <w:spacing w:before="240"/>
        <w:rPr>
          <w:sz w:val="24"/>
          <w:szCs w:val="24"/>
          <w:u w:val="single"/>
        </w:rPr>
      </w:pPr>
      <w:r w:rsidRPr="00412148">
        <w:rPr>
          <w:rFonts w:hint="eastAsia"/>
          <w:sz w:val="24"/>
          <w:szCs w:val="24"/>
          <w:u w:val="single"/>
          <w:lang w:eastAsia="zh-CN"/>
        </w:rPr>
        <w:t>淘汰</w:t>
      </w:r>
    </w:p>
    <w:p w14:paraId="565C1856" w14:textId="77777777" w:rsidR="00DD155A" w:rsidRPr="00412148" w:rsidRDefault="00DD155A" w:rsidP="00DD155A">
      <w:pPr>
        <w:rPr>
          <w:sz w:val="24"/>
          <w:szCs w:val="24"/>
        </w:rPr>
      </w:pPr>
    </w:p>
    <w:tbl>
      <w:tblPr>
        <w:tblStyle w:val="TableGrid"/>
        <w:tblW w:w="9360" w:type="dxa"/>
        <w:tblLook w:val="04A0" w:firstRow="1" w:lastRow="0" w:firstColumn="1" w:lastColumn="0" w:noHBand="0" w:noVBand="1"/>
      </w:tblPr>
      <w:tblGrid>
        <w:gridCol w:w="6120"/>
        <w:gridCol w:w="1960"/>
        <w:gridCol w:w="1280"/>
      </w:tblGrid>
      <w:tr w:rsidR="00DD155A" w:rsidRPr="00412148" w14:paraId="12926026" w14:textId="77777777" w:rsidTr="003B5D37">
        <w:trPr>
          <w:trHeight w:val="534"/>
        </w:trPr>
        <w:tc>
          <w:tcPr>
            <w:tcW w:w="6120" w:type="dxa"/>
          </w:tcPr>
          <w:p w14:paraId="261E7C20" w14:textId="245466C6" w:rsidR="00DD155A" w:rsidRPr="00412148" w:rsidRDefault="00412148" w:rsidP="00232D73">
            <w:pPr>
              <w:numPr>
                <w:ilvl w:val="0"/>
                <w:numId w:val="23"/>
              </w:numPr>
              <w:ind w:right="-249"/>
              <w:contextualSpacing/>
              <w:jc w:val="left"/>
              <w:rPr>
                <w:sz w:val="24"/>
                <w:szCs w:val="24"/>
                <w:lang w:eastAsia="zh-CN"/>
              </w:rPr>
            </w:pPr>
            <w:r w:rsidRPr="00412148">
              <w:rPr>
                <w:rFonts w:hint="eastAsia"/>
                <w:sz w:val="24"/>
                <w:szCs w:val="24"/>
                <w:lang w:eastAsia="zh-CN"/>
              </w:rPr>
              <w:t>含氢氯氟烃淘汰管理计划（第三阶段，第一次付款）</w:t>
            </w:r>
          </w:p>
        </w:tc>
        <w:tc>
          <w:tcPr>
            <w:tcW w:w="1960" w:type="dxa"/>
          </w:tcPr>
          <w:p w14:paraId="7A8CAC24" w14:textId="0586D84E" w:rsidR="00DD155A" w:rsidRPr="00412148" w:rsidRDefault="00412148" w:rsidP="00E06720">
            <w:pPr>
              <w:ind w:left="-111" w:right="172"/>
              <w:jc w:val="center"/>
              <w:rPr>
                <w:sz w:val="24"/>
                <w:szCs w:val="24"/>
                <w:highlight w:val="cyan"/>
                <w:lang w:eastAsia="zh-CN"/>
              </w:rPr>
            </w:pPr>
            <w:r w:rsidRPr="00412148">
              <w:rPr>
                <w:rFonts w:hint="eastAsia"/>
                <w:sz w:val="24"/>
                <w:szCs w:val="24"/>
                <w:lang w:eastAsia="zh-CN"/>
              </w:rPr>
              <w:t>工发组织和</w:t>
            </w:r>
            <w:r w:rsidRPr="00412148">
              <w:rPr>
                <w:rFonts w:hint="eastAsia"/>
                <w:sz w:val="24"/>
                <w:szCs w:val="24"/>
                <w:lang w:eastAsia="zh-CN"/>
              </w:rPr>
              <w:t xml:space="preserve"> </w:t>
            </w:r>
            <w:r w:rsidRPr="00412148">
              <w:rPr>
                <w:sz w:val="24"/>
                <w:szCs w:val="24"/>
                <w:lang w:eastAsia="zh-CN"/>
              </w:rPr>
              <w:t xml:space="preserve">       </w:t>
            </w:r>
            <w:r w:rsidRPr="00412148">
              <w:rPr>
                <w:rFonts w:hint="eastAsia"/>
                <w:sz w:val="24"/>
                <w:szCs w:val="24"/>
                <w:lang w:eastAsia="zh-CN"/>
              </w:rPr>
              <w:t>环境规划署</w:t>
            </w:r>
          </w:p>
        </w:tc>
        <w:tc>
          <w:tcPr>
            <w:tcW w:w="1280" w:type="dxa"/>
          </w:tcPr>
          <w:p w14:paraId="01B4DD17" w14:textId="57E6C6D2" w:rsidR="00DD155A" w:rsidRPr="00412148" w:rsidRDefault="000D78C3" w:rsidP="00E06720">
            <w:pPr>
              <w:ind w:left="-114"/>
              <w:jc w:val="right"/>
              <w:rPr>
                <w:sz w:val="24"/>
                <w:szCs w:val="24"/>
                <w:highlight w:val="cyan"/>
              </w:rPr>
            </w:pPr>
            <w:r w:rsidRPr="00412148">
              <w:rPr>
                <w:sz w:val="24"/>
                <w:szCs w:val="24"/>
                <w:lang w:eastAsia="zh-CN"/>
              </w:rPr>
              <w:t xml:space="preserve"> </w:t>
            </w:r>
            <w:r w:rsidR="00412148" w:rsidRPr="00412148">
              <w:rPr>
                <w:rFonts w:hint="eastAsia"/>
                <w:sz w:val="24"/>
                <w:szCs w:val="24"/>
                <w:lang w:eastAsia="zh-CN"/>
              </w:rPr>
              <w:t>单独审议</w:t>
            </w:r>
          </w:p>
        </w:tc>
      </w:tr>
    </w:tbl>
    <w:p w14:paraId="43FFD210" w14:textId="77777777" w:rsidR="00711BE6" w:rsidRPr="00412148" w:rsidRDefault="00711BE6" w:rsidP="00711BE6">
      <w:pPr>
        <w:jc w:val="center"/>
        <w:rPr>
          <w:sz w:val="24"/>
          <w:szCs w:val="24"/>
        </w:rPr>
      </w:pPr>
    </w:p>
    <w:p w14:paraId="51DEE033" w14:textId="22CD9C95" w:rsidR="00C4220F" w:rsidRPr="00412148" w:rsidRDefault="00412148" w:rsidP="00C4220F">
      <w:pPr>
        <w:jc w:val="left"/>
        <w:rPr>
          <w:sz w:val="24"/>
          <w:szCs w:val="24"/>
          <w:u w:val="single"/>
        </w:rPr>
      </w:pPr>
      <w:r w:rsidRPr="00412148">
        <w:rPr>
          <w:rFonts w:hint="eastAsia"/>
          <w:sz w:val="24"/>
          <w:szCs w:val="24"/>
          <w:u w:val="single"/>
          <w:lang w:eastAsia="zh-CN"/>
        </w:rPr>
        <w:t>能源效率</w:t>
      </w:r>
    </w:p>
    <w:p w14:paraId="5F304E80" w14:textId="77777777" w:rsidR="00C4220F" w:rsidRPr="00412148" w:rsidRDefault="00C4220F" w:rsidP="00C4220F">
      <w:pPr>
        <w:jc w:val="left"/>
        <w:rPr>
          <w:sz w:val="24"/>
          <w:szCs w:val="24"/>
          <w:u w:val="single"/>
        </w:rPr>
      </w:pPr>
    </w:p>
    <w:tbl>
      <w:tblPr>
        <w:tblStyle w:val="TableGrid"/>
        <w:tblW w:w="9360" w:type="dxa"/>
        <w:tblLook w:val="04A0" w:firstRow="1" w:lastRow="0" w:firstColumn="1" w:lastColumn="0" w:noHBand="0" w:noVBand="1"/>
      </w:tblPr>
      <w:tblGrid>
        <w:gridCol w:w="6096"/>
        <w:gridCol w:w="1842"/>
        <w:gridCol w:w="1422"/>
      </w:tblGrid>
      <w:tr w:rsidR="00E06720" w:rsidRPr="00412148" w14:paraId="13FA88F1" w14:textId="77777777" w:rsidTr="003B5D37">
        <w:trPr>
          <w:trHeight w:val="534"/>
        </w:trPr>
        <w:tc>
          <w:tcPr>
            <w:tcW w:w="6096" w:type="dxa"/>
          </w:tcPr>
          <w:p w14:paraId="0E7B08D4" w14:textId="45A86EC3" w:rsidR="00E06720" w:rsidRPr="00412148" w:rsidRDefault="00412148" w:rsidP="00412148">
            <w:pPr>
              <w:numPr>
                <w:ilvl w:val="0"/>
                <w:numId w:val="24"/>
              </w:numPr>
              <w:ind w:right="-250"/>
              <w:contextualSpacing/>
              <w:jc w:val="left"/>
              <w:rPr>
                <w:sz w:val="24"/>
                <w:szCs w:val="24"/>
                <w:lang w:eastAsia="zh-CN"/>
              </w:rPr>
            </w:pPr>
            <w:r w:rsidRPr="00412148">
              <w:rPr>
                <w:rFonts w:hint="eastAsia"/>
                <w:sz w:val="24"/>
                <w:szCs w:val="24"/>
                <w:lang w:val="en-GB" w:eastAsia="zh-CN"/>
              </w:rPr>
              <w:t>将新鲜压缩机厂的密封式压缩机转换为变频压缩机</w:t>
            </w:r>
            <w:r>
              <w:rPr>
                <w:rFonts w:hint="eastAsia"/>
                <w:sz w:val="24"/>
                <w:szCs w:val="24"/>
                <w:lang w:val="en-GB" w:eastAsia="zh-CN"/>
              </w:rPr>
              <w:t xml:space="preserve"> </w:t>
            </w:r>
            <w:r>
              <w:rPr>
                <w:sz w:val="24"/>
                <w:szCs w:val="24"/>
                <w:lang w:val="en-GB" w:eastAsia="zh-CN"/>
              </w:rPr>
              <w:t xml:space="preserve">    </w:t>
            </w:r>
            <w:r w:rsidRPr="00412148">
              <w:rPr>
                <w:rFonts w:hint="eastAsia"/>
                <w:sz w:val="24"/>
                <w:szCs w:val="24"/>
                <w:lang w:val="en-GB" w:eastAsia="zh-CN"/>
              </w:rPr>
              <w:t>技术的项目</w:t>
            </w:r>
          </w:p>
        </w:tc>
        <w:tc>
          <w:tcPr>
            <w:tcW w:w="1842" w:type="dxa"/>
          </w:tcPr>
          <w:p w14:paraId="210E7446" w14:textId="4D0E6F7D" w:rsidR="00E06720" w:rsidRPr="00412148" w:rsidRDefault="00412148">
            <w:pPr>
              <w:ind w:left="-111" w:right="172"/>
              <w:jc w:val="center"/>
              <w:rPr>
                <w:sz w:val="24"/>
                <w:szCs w:val="24"/>
                <w:highlight w:val="cyan"/>
              </w:rPr>
            </w:pPr>
            <w:r w:rsidRPr="00412148">
              <w:rPr>
                <w:rFonts w:hint="eastAsia"/>
                <w:sz w:val="24"/>
                <w:szCs w:val="24"/>
                <w:lang w:eastAsia="zh-CN"/>
              </w:rPr>
              <w:t>工发组织</w:t>
            </w:r>
          </w:p>
        </w:tc>
        <w:tc>
          <w:tcPr>
            <w:tcW w:w="1422" w:type="dxa"/>
          </w:tcPr>
          <w:p w14:paraId="428F714E" w14:textId="06A383C7" w:rsidR="00E06720" w:rsidRPr="00412148" w:rsidRDefault="00412148">
            <w:pPr>
              <w:ind w:left="-114"/>
              <w:jc w:val="right"/>
              <w:rPr>
                <w:sz w:val="24"/>
                <w:szCs w:val="24"/>
                <w:highlight w:val="cyan"/>
              </w:rPr>
            </w:pPr>
            <w:r w:rsidRPr="00412148">
              <w:rPr>
                <w:rFonts w:hint="eastAsia"/>
                <w:sz w:val="24"/>
                <w:szCs w:val="24"/>
                <w:lang w:eastAsia="zh-CN"/>
              </w:rPr>
              <w:t>单独审议</w:t>
            </w:r>
          </w:p>
        </w:tc>
      </w:tr>
    </w:tbl>
    <w:p w14:paraId="5BFE6832" w14:textId="77777777" w:rsidR="00E06720" w:rsidRPr="00412148" w:rsidRDefault="00E06720" w:rsidP="00C4220F">
      <w:pPr>
        <w:jc w:val="left"/>
        <w:rPr>
          <w:sz w:val="24"/>
          <w:szCs w:val="24"/>
          <w:u w:val="single"/>
        </w:rPr>
      </w:pPr>
    </w:p>
    <w:tbl>
      <w:tblPr>
        <w:tblStyle w:val="TableGrid"/>
        <w:tblW w:w="9360" w:type="dxa"/>
        <w:tblLook w:val="04A0" w:firstRow="1" w:lastRow="0" w:firstColumn="1" w:lastColumn="0" w:noHBand="0" w:noVBand="1"/>
      </w:tblPr>
      <w:tblGrid>
        <w:gridCol w:w="6120"/>
        <w:gridCol w:w="1818"/>
        <w:gridCol w:w="1422"/>
      </w:tblGrid>
      <w:tr w:rsidR="00E06720" w:rsidRPr="00412148" w14:paraId="7C1B0048" w14:textId="77777777" w:rsidTr="003B5D37">
        <w:trPr>
          <w:trHeight w:val="534"/>
        </w:trPr>
        <w:tc>
          <w:tcPr>
            <w:tcW w:w="6120" w:type="dxa"/>
          </w:tcPr>
          <w:p w14:paraId="20C9362F" w14:textId="31F1C3C1" w:rsidR="00E06720" w:rsidRPr="00412148" w:rsidRDefault="00412148" w:rsidP="00232D73">
            <w:pPr>
              <w:numPr>
                <w:ilvl w:val="0"/>
                <w:numId w:val="25"/>
              </w:numPr>
              <w:ind w:right="-250"/>
              <w:contextualSpacing/>
              <w:jc w:val="left"/>
              <w:rPr>
                <w:sz w:val="24"/>
                <w:szCs w:val="24"/>
                <w:lang w:eastAsia="zh-CN"/>
              </w:rPr>
            </w:pPr>
            <w:r w:rsidRPr="00412148">
              <w:rPr>
                <w:rFonts w:hint="eastAsia"/>
                <w:sz w:val="24"/>
                <w:szCs w:val="24"/>
                <w:lang w:val="en-GB" w:eastAsia="zh-CN"/>
              </w:rPr>
              <w:t>提高埃及家用冰箱、冷冻柜和家用空调制造能源效率</w:t>
            </w:r>
            <w:r w:rsidRPr="00412148">
              <w:rPr>
                <w:rFonts w:hint="eastAsia"/>
                <w:sz w:val="24"/>
                <w:szCs w:val="24"/>
                <w:lang w:val="en-GB" w:eastAsia="zh-CN"/>
              </w:rPr>
              <w:t xml:space="preserve"> </w:t>
            </w:r>
            <w:r w:rsidRPr="00412148">
              <w:rPr>
                <w:sz w:val="24"/>
                <w:szCs w:val="24"/>
                <w:lang w:val="en-GB" w:eastAsia="zh-CN"/>
              </w:rPr>
              <w:t xml:space="preserve">           </w:t>
            </w:r>
            <w:r w:rsidRPr="00412148">
              <w:rPr>
                <w:rFonts w:hint="eastAsia"/>
                <w:sz w:val="24"/>
                <w:szCs w:val="24"/>
                <w:lang w:val="en-GB" w:eastAsia="zh-CN"/>
              </w:rPr>
              <w:t>的项目</w:t>
            </w:r>
          </w:p>
        </w:tc>
        <w:tc>
          <w:tcPr>
            <w:tcW w:w="1818" w:type="dxa"/>
          </w:tcPr>
          <w:p w14:paraId="62305E1F" w14:textId="1E7FD63A" w:rsidR="00E06720" w:rsidRPr="00412148" w:rsidRDefault="00412148">
            <w:pPr>
              <w:ind w:left="-111" w:right="172"/>
              <w:jc w:val="center"/>
              <w:rPr>
                <w:sz w:val="24"/>
                <w:szCs w:val="24"/>
                <w:highlight w:val="cyan"/>
              </w:rPr>
            </w:pPr>
            <w:r w:rsidRPr="00412148">
              <w:rPr>
                <w:rFonts w:hint="eastAsia"/>
                <w:sz w:val="24"/>
                <w:szCs w:val="24"/>
                <w:lang w:eastAsia="zh-CN"/>
              </w:rPr>
              <w:t>工发组织</w:t>
            </w:r>
          </w:p>
        </w:tc>
        <w:tc>
          <w:tcPr>
            <w:tcW w:w="1422" w:type="dxa"/>
          </w:tcPr>
          <w:p w14:paraId="7497BC2D" w14:textId="75A43587" w:rsidR="00E06720" w:rsidRPr="00412148" w:rsidRDefault="00412148">
            <w:pPr>
              <w:ind w:left="-114"/>
              <w:jc w:val="right"/>
              <w:rPr>
                <w:sz w:val="24"/>
                <w:szCs w:val="24"/>
                <w:highlight w:val="cyan"/>
              </w:rPr>
            </w:pPr>
            <w:r w:rsidRPr="00412148">
              <w:rPr>
                <w:rFonts w:hint="eastAsia"/>
                <w:sz w:val="24"/>
                <w:szCs w:val="24"/>
                <w:lang w:eastAsia="zh-CN"/>
              </w:rPr>
              <w:t>单独审议</w:t>
            </w:r>
          </w:p>
        </w:tc>
      </w:tr>
    </w:tbl>
    <w:p w14:paraId="36CDF4D1" w14:textId="77777777" w:rsidR="00E06720" w:rsidRDefault="00E06720" w:rsidP="00C4220F">
      <w:pPr>
        <w:jc w:val="left"/>
        <w:rPr>
          <w:u w:val="single"/>
        </w:rPr>
      </w:pPr>
    </w:p>
    <w:p w14:paraId="6C4E34B8" w14:textId="77777777" w:rsidR="00C4220F" w:rsidRDefault="00C4220F" w:rsidP="00C4220F">
      <w:pPr>
        <w:jc w:val="left"/>
        <w:rPr>
          <w:u w:val="single"/>
        </w:rPr>
      </w:pPr>
    </w:p>
    <w:p w14:paraId="3790CF1A" w14:textId="77777777" w:rsidR="00C4220F" w:rsidRPr="009D1205" w:rsidRDefault="00C4220F" w:rsidP="00C4220F">
      <w:pPr>
        <w:ind w:left="720"/>
      </w:pPr>
      <w:r w:rsidRPr="009D1205">
        <w:br w:type="page"/>
      </w:r>
    </w:p>
    <w:p w14:paraId="7EFEACDE" w14:textId="20D18104" w:rsidR="004E733C" w:rsidRPr="003B5D37" w:rsidRDefault="00370AC1" w:rsidP="004E733C">
      <w:pPr>
        <w:spacing w:after="120"/>
        <w:jc w:val="center"/>
        <w:rPr>
          <w:rFonts w:ascii="SimHei" w:eastAsia="SimHei" w:hAnsi="SimHei"/>
          <w:bCs/>
          <w:sz w:val="28"/>
          <w:szCs w:val="28"/>
          <w:lang w:eastAsia="zh-CN"/>
        </w:rPr>
      </w:pPr>
      <w:r w:rsidRPr="003B5D37">
        <w:rPr>
          <w:rFonts w:ascii="SimHei" w:eastAsia="SimHei" w:hAnsi="SimHei" w:hint="eastAsia"/>
          <w:bCs/>
          <w:sz w:val="28"/>
          <w:szCs w:val="28"/>
          <w:lang w:eastAsia="zh-CN"/>
        </w:rPr>
        <w:lastRenderedPageBreak/>
        <w:t>项目评估表 -</w:t>
      </w:r>
      <w:r w:rsidRPr="003B5D37">
        <w:rPr>
          <w:rFonts w:ascii="SimHei" w:eastAsia="SimHei" w:hAnsi="SimHei"/>
          <w:bCs/>
          <w:sz w:val="28"/>
          <w:szCs w:val="28"/>
          <w:lang w:eastAsia="zh-CN"/>
        </w:rPr>
        <w:t xml:space="preserve">- </w:t>
      </w:r>
      <w:r w:rsidRPr="003B5D37">
        <w:rPr>
          <w:rFonts w:ascii="SimHei" w:eastAsia="SimHei" w:hAnsi="SimHei" w:hint="eastAsia"/>
          <w:bCs/>
          <w:sz w:val="28"/>
          <w:szCs w:val="28"/>
          <w:lang w:eastAsia="zh-CN"/>
        </w:rPr>
        <w:t>多年期项目</w:t>
      </w:r>
    </w:p>
    <w:p w14:paraId="0B3AB816" w14:textId="1FFE0C8A" w:rsidR="004E733C" w:rsidRPr="00370AC1" w:rsidRDefault="00370AC1" w:rsidP="004E733C">
      <w:pPr>
        <w:spacing w:after="200"/>
        <w:jc w:val="center"/>
        <w:rPr>
          <w:rFonts w:ascii="SimHei" w:eastAsia="SimHei" w:hAnsi="SimHei"/>
          <w:bCs/>
          <w:sz w:val="24"/>
          <w:szCs w:val="24"/>
        </w:rPr>
      </w:pPr>
      <w:r w:rsidRPr="00370AC1">
        <w:rPr>
          <w:rFonts w:ascii="SimHei" w:eastAsia="SimHei" w:hAnsi="SimHei" w:hint="eastAsia"/>
          <w:bCs/>
          <w:sz w:val="24"/>
          <w:szCs w:val="24"/>
          <w:lang w:eastAsia="zh-CN"/>
        </w:rPr>
        <w:t>埃及</w:t>
      </w: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4787"/>
        <w:gridCol w:w="5244"/>
      </w:tblGrid>
      <w:tr w:rsidR="004E733C" w:rsidRPr="00805DF6" w14:paraId="7B577BEA" w14:textId="77777777">
        <w:trPr>
          <w:trHeight w:val="139"/>
        </w:trPr>
        <w:tc>
          <w:tcPr>
            <w:tcW w:w="2386" w:type="pct"/>
          </w:tcPr>
          <w:p w14:paraId="66B4EC25" w14:textId="766FB468" w:rsidR="004E733C" w:rsidRPr="00805DF6" w:rsidRDefault="008C362D">
            <w:pPr>
              <w:rPr>
                <w:b/>
                <w:sz w:val="20"/>
              </w:rPr>
            </w:pPr>
            <w:r w:rsidRPr="008C362D">
              <w:rPr>
                <w:rFonts w:hint="eastAsia"/>
                <w:b/>
                <w:sz w:val="20"/>
              </w:rPr>
              <w:t>（</w:t>
            </w:r>
            <w:r>
              <w:rPr>
                <w:rFonts w:hint="eastAsia"/>
                <w:b/>
                <w:sz w:val="20"/>
                <w:lang w:eastAsia="zh-CN"/>
              </w:rPr>
              <w:t>一</w:t>
            </w:r>
            <w:r w:rsidRPr="008C362D">
              <w:rPr>
                <w:rFonts w:hint="eastAsia"/>
                <w:b/>
                <w:sz w:val="20"/>
              </w:rPr>
              <w:t>）</w:t>
            </w:r>
            <w:r w:rsidRPr="008C362D">
              <w:rPr>
                <w:rFonts w:hint="eastAsia"/>
                <w:b/>
                <w:sz w:val="20"/>
              </w:rPr>
              <w:t xml:space="preserve"> </w:t>
            </w:r>
            <w:r w:rsidRPr="008C362D">
              <w:rPr>
                <w:rFonts w:hint="eastAsia"/>
                <w:b/>
                <w:sz w:val="20"/>
              </w:rPr>
              <w:t>项目名称</w:t>
            </w:r>
          </w:p>
        </w:tc>
        <w:tc>
          <w:tcPr>
            <w:tcW w:w="2614" w:type="pct"/>
          </w:tcPr>
          <w:p w14:paraId="45D44492" w14:textId="31932B03" w:rsidR="004E733C" w:rsidRPr="00805DF6" w:rsidRDefault="008C362D">
            <w:pPr>
              <w:jc w:val="center"/>
              <w:rPr>
                <w:b/>
                <w:sz w:val="20"/>
              </w:rPr>
            </w:pPr>
            <w:r>
              <w:rPr>
                <w:rFonts w:hint="eastAsia"/>
                <w:b/>
                <w:sz w:val="20"/>
                <w:lang w:eastAsia="zh-CN"/>
              </w:rPr>
              <w:t>机构</w:t>
            </w:r>
          </w:p>
        </w:tc>
      </w:tr>
      <w:tr w:rsidR="004E733C" w:rsidRPr="00805DF6" w14:paraId="3AD3B147" w14:textId="77777777">
        <w:trPr>
          <w:trHeight w:val="40"/>
        </w:trPr>
        <w:tc>
          <w:tcPr>
            <w:tcW w:w="2386" w:type="pct"/>
            <w:vAlign w:val="center"/>
          </w:tcPr>
          <w:p w14:paraId="6639A8E8" w14:textId="60213849" w:rsidR="004E733C" w:rsidRPr="00805DF6" w:rsidRDefault="008C362D">
            <w:pPr>
              <w:jc w:val="center"/>
              <w:rPr>
                <w:color w:val="000000" w:themeColor="text1"/>
                <w:sz w:val="20"/>
                <w:lang w:eastAsia="zh-CN"/>
              </w:rPr>
            </w:pPr>
            <w:r>
              <w:rPr>
                <w:rFonts w:hint="eastAsia"/>
                <w:color w:val="000000" w:themeColor="text1"/>
                <w:sz w:val="20"/>
                <w:lang w:eastAsia="zh-CN"/>
              </w:rPr>
              <w:t>含氢</w:t>
            </w:r>
            <w:r w:rsidRPr="008C362D">
              <w:rPr>
                <w:rFonts w:hint="eastAsia"/>
                <w:color w:val="000000" w:themeColor="text1"/>
                <w:sz w:val="20"/>
                <w:lang w:eastAsia="zh-CN"/>
              </w:rPr>
              <w:t>氯氟烃淘汰计划（第三阶段）</w:t>
            </w:r>
          </w:p>
        </w:tc>
        <w:tc>
          <w:tcPr>
            <w:tcW w:w="2614" w:type="pct"/>
            <w:vAlign w:val="center"/>
          </w:tcPr>
          <w:p w14:paraId="4D11B182" w14:textId="357B78F5" w:rsidR="004E733C" w:rsidRPr="00805DF6" w:rsidRDefault="008C362D">
            <w:pPr>
              <w:jc w:val="center"/>
              <w:rPr>
                <w:color w:val="000000" w:themeColor="text1"/>
                <w:sz w:val="20"/>
                <w:lang w:eastAsia="zh-CN"/>
              </w:rPr>
            </w:pPr>
            <w:r w:rsidRPr="008C362D">
              <w:rPr>
                <w:rFonts w:hint="eastAsia"/>
                <w:color w:val="000000" w:themeColor="text1"/>
                <w:sz w:val="20"/>
                <w:lang w:eastAsia="zh-CN"/>
              </w:rPr>
              <w:t>工发组织（牵头）、环境</w:t>
            </w:r>
            <w:r>
              <w:rPr>
                <w:rFonts w:hint="eastAsia"/>
                <w:color w:val="000000" w:themeColor="text1"/>
                <w:sz w:val="20"/>
                <w:lang w:eastAsia="zh-CN"/>
              </w:rPr>
              <w:t>规划</w:t>
            </w:r>
            <w:r w:rsidRPr="008C362D">
              <w:rPr>
                <w:rFonts w:hint="eastAsia"/>
                <w:color w:val="000000" w:themeColor="text1"/>
                <w:sz w:val="20"/>
                <w:lang w:eastAsia="zh-CN"/>
              </w:rPr>
              <w:t>署</w:t>
            </w:r>
          </w:p>
        </w:tc>
      </w:tr>
    </w:tbl>
    <w:p w14:paraId="6644BD98" w14:textId="77777777" w:rsidR="004E733C" w:rsidRPr="00805DF6" w:rsidRDefault="004E733C" w:rsidP="004E733C">
      <w:pPr>
        <w:jc w:val="center"/>
        <w:rPr>
          <w:sz w:val="18"/>
          <w:szCs w:val="18"/>
          <w:lang w:eastAsia="zh-CN"/>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4927"/>
        <w:gridCol w:w="2139"/>
        <w:gridCol w:w="2965"/>
      </w:tblGrid>
      <w:tr w:rsidR="004E733C" w:rsidRPr="00805DF6" w14:paraId="1FF568A0" w14:textId="77777777">
        <w:trPr>
          <w:trHeight w:val="77"/>
        </w:trPr>
        <w:tc>
          <w:tcPr>
            <w:tcW w:w="2456" w:type="pct"/>
          </w:tcPr>
          <w:p w14:paraId="762A5106" w14:textId="79AD4D01" w:rsidR="004E733C" w:rsidRPr="00805DF6" w:rsidRDefault="008C362D">
            <w:pPr>
              <w:jc w:val="left"/>
              <w:rPr>
                <w:b/>
                <w:sz w:val="20"/>
                <w:lang w:eastAsia="zh-CN"/>
              </w:rPr>
            </w:pPr>
            <w:r w:rsidRPr="008C362D">
              <w:rPr>
                <w:rFonts w:hint="eastAsia"/>
                <w:b/>
                <w:sz w:val="20"/>
                <w:lang w:eastAsia="zh-CN"/>
              </w:rPr>
              <w:t>（</w:t>
            </w:r>
            <w:r>
              <w:rPr>
                <w:rFonts w:hint="eastAsia"/>
                <w:b/>
                <w:sz w:val="20"/>
                <w:lang w:eastAsia="zh-CN"/>
              </w:rPr>
              <w:t>二</w:t>
            </w:r>
            <w:r w:rsidRPr="008C362D">
              <w:rPr>
                <w:rFonts w:hint="eastAsia"/>
                <w:b/>
                <w:sz w:val="20"/>
                <w:lang w:eastAsia="zh-CN"/>
              </w:rPr>
              <w:t>）</w:t>
            </w:r>
            <w:r w:rsidRPr="008C362D">
              <w:rPr>
                <w:rFonts w:hint="eastAsia"/>
                <w:b/>
                <w:sz w:val="20"/>
                <w:lang w:eastAsia="zh-CN"/>
              </w:rPr>
              <w:t xml:space="preserve"> </w:t>
            </w:r>
            <w:r w:rsidRPr="008C362D">
              <w:rPr>
                <w:rFonts w:hint="eastAsia"/>
                <w:b/>
                <w:sz w:val="20"/>
                <w:lang w:eastAsia="zh-CN"/>
              </w:rPr>
              <w:t>最新第</w:t>
            </w:r>
            <w:r w:rsidRPr="008C362D">
              <w:rPr>
                <w:rFonts w:hint="eastAsia"/>
                <w:b/>
                <w:sz w:val="20"/>
                <w:lang w:eastAsia="zh-CN"/>
              </w:rPr>
              <w:t>7</w:t>
            </w:r>
            <w:r w:rsidRPr="008C362D">
              <w:rPr>
                <w:rFonts w:hint="eastAsia"/>
                <w:b/>
                <w:sz w:val="20"/>
                <w:lang w:eastAsia="zh-CN"/>
              </w:rPr>
              <w:t>条数据（附件</w:t>
            </w:r>
            <w:r w:rsidRPr="008C362D">
              <w:rPr>
                <w:rFonts w:hint="eastAsia"/>
                <w:b/>
                <w:sz w:val="20"/>
                <w:lang w:eastAsia="zh-CN"/>
              </w:rPr>
              <w:t>C</w:t>
            </w:r>
            <w:r w:rsidRPr="008C362D">
              <w:rPr>
                <w:rFonts w:hint="eastAsia"/>
                <w:b/>
                <w:sz w:val="20"/>
                <w:lang w:eastAsia="zh-CN"/>
              </w:rPr>
              <w:t>，第一组）</w:t>
            </w:r>
          </w:p>
        </w:tc>
        <w:tc>
          <w:tcPr>
            <w:tcW w:w="1066" w:type="pct"/>
          </w:tcPr>
          <w:p w14:paraId="50734718" w14:textId="5C43DAA5" w:rsidR="004E733C" w:rsidRPr="00805DF6" w:rsidRDefault="008C362D">
            <w:pPr>
              <w:jc w:val="center"/>
              <w:rPr>
                <w:sz w:val="20"/>
              </w:rPr>
            </w:pPr>
            <w:r>
              <w:rPr>
                <w:rFonts w:hint="eastAsia"/>
                <w:sz w:val="20"/>
                <w:lang w:eastAsia="zh-CN"/>
              </w:rPr>
              <w:t>年份：</w:t>
            </w:r>
            <w:r w:rsidR="004E733C" w:rsidRPr="00805DF6" w:rsidDel="00027AAC">
              <w:rPr>
                <w:sz w:val="20"/>
              </w:rPr>
              <w:t xml:space="preserve"> </w:t>
            </w:r>
            <w:r w:rsidR="004E733C" w:rsidRPr="00805DF6">
              <w:rPr>
                <w:color w:val="000000" w:themeColor="text1"/>
                <w:sz w:val="20"/>
              </w:rPr>
              <w:t>2024</w:t>
            </w:r>
          </w:p>
        </w:tc>
        <w:tc>
          <w:tcPr>
            <w:tcW w:w="1478" w:type="pct"/>
          </w:tcPr>
          <w:p w14:paraId="717B3D8E" w14:textId="672816B1" w:rsidR="004E733C" w:rsidRPr="00805DF6" w:rsidRDefault="004E733C">
            <w:pPr>
              <w:jc w:val="right"/>
              <w:rPr>
                <w:sz w:val="20"/>
              </w:rPr>
            </w:pPr>
            <w:r w:rsidRPr="00805DF6">
              <w:rPr>
                <w:color w:val="000000" w:themeColor="text1"/>
                <w:sz w:val="20"/>
              </w:rPr>
              <w:t>215.09</w:t>
            </w:r>
            <w:r w:rsidRPr="00805DF6">
              <w:rPr>
                <w:sz w:val="20"/>
              </w:rPr>
              <w:t xml:space="preserve"> ODP </w:t>
            </w:r>
            <w:r w:rsidR="008C362D">
              <w:rPr>
                <w:rFonts w:hint="eastAsia"/>
                <w:sz w:val="20"/>
                <w:lang w:eastAsia="zh-CN"/>
              </w:rPr>
              <w:t>吨</w:t>
            </w:r>
          </w:p>
        </w:tc>
      </w:tr>
    </w:tbl>
    <w:p w14:paraId="24BB754E" w14:textId="77777777" w:rsidR="004E733C" w:rsidRPr="00805DF6" w:rsidRDefault="004E733C" w:rsidP="004E733C">
      <w:pPr>
        <w:jc w:val="center"/>
        <w:rPr>
          <w:sz w:val="18"/>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87"/>
        <w:gridCol w:w="762"/>
        <w:gridCol w:w="710"/>
        <w:gridCol w:w="845"/>
        <w:gridCol w:w="999"/>
        <w:gridCol w:w="1134"/>
        <w:gridCol w:w="708"/>
        <w:gridCol w:w="1134"/>
        <w:gridCol w:w="1091"/>
        <w:gridCol w:w="1461"/>
      </w:tblGrid>
      <w:tr w:rsidR="004E733C" w:rsidRPr="00805DF6" w14:paraId="1A7396CD" w14:textId="77777777" w:rsidTr="00D048CE">
        <w:trPr>
          <w:trHeight w:val="128"/>
        </w:trPr>
        <w:tc>
          <w:tcPr>
            <w:tcW w:w="3728" w:type="pct"/>
            <w:gridSpan w:val="8"/>
          </w:tcPr>
          <w:p w14:paraId="468FE722" w14:textId="3C961A7E" w:rsidR="004E733C" w:rsidRPr="00805DF6" w:rsidRDefault="0054366E">
            <w:pPr>
              <w:jc w:val="left"/>
              <w:rPr>
                <w:b/>
                <w:sz w:val="20"/>
                <w:lang w:eastAsia="zh-CN"/>
              </w:rPr>
            </w:pPr>
            <w:r w:rsidRPr="0054366E">
              <w:rPr>
                <w:rFonts w:hint="eastAsia"/>
                <w:b/>
                <w:sz w:val="20"/>
                <w:lang w:eastAsia="zh-CN"/>
              </w:rPr>
              <w:t>（</w:t>
            </w:r>
            <w:r>
              <w:rPr>
                <w:rFonts w:hint="eastAsia"/>
                <w:b/>
                <w:sz w:val="20"/>
                <w:lang w:eastAsia="zh-CN"/>
              </w:rPr>
              <w:t>三</w:t>
            </w:r>
            <w:r w:rsidRPr="0054366E">
              <w:rPr>
                <w:rFonts w:hint="eastAsia"/>
                <w:b/>
                <w:sz w:val="20"/>
                <w:lang w:eastAsia="zh-CN"/>
              </w:rPr>
              <w:t>）</w:t>
            </w:r>
            <w:r w:rsidRPr="0054366E">
              <w:rPr>
                <w:rFonts w:hint="eastAsia"/>
                <w:b/>
                <w:sz w:val="20"/>
                <w:lang w:eastAsia="zh-CN"/>
              </w:rPr>
              <w:t xml:space="preserve"> </w:t>
            </w:r>
            <w:r w:rsidRPr="0054366E">
              <w:rPr>
                <w:rFonts w:hint="eastAsia"/>
                <w:b/>
                <w:sz w:val="20"/>
                <w:lang w:eastAsia="zh-CN"/>
              </w:rPr>
              <w:t>最新国家方案</w:t>
            </w:r>
            <w:r>
              <w:rPr>
                <w:rFonts w:hint="eastAsia"/>
                <w:b/>
                <w:sz w:val="20"/>
                <w:lang w:eastAsia="zh-CN"/>
              </w:rPr>
              <w:t>行业</w:t>
            </w:r>
            <w:r w:rsidRPr="0054366E">
              <w:rPr>
                <w:rFonts w:hint="eastAsia"/>
                <w:b/>
                <w:sz w:val="20"/>
                <w:lang w:eastAsia="zh-CN"/>
              </w:rPr>
              <w:t>数据（</w:t>
            </w:r>
            <w:r>
              <w:rPr>
                <w:rFonts w:hint="eastAsia"/>
                <w:b/>
                <w:sz w:val="20"/>
                <w:lang w:eastAsia="zh-CN"/>
              </w:rPr>
              <w:t>ODP</w:t>
            </w:r>
            <w:r w:rsidRPr="0054366E">
              <w:rPr>
                <w:rFonts w:hint="eastAsia"/>
                <w:b/>
                <w:sz w:val="20"/>
                <w:lang w:eastAsia="zh-CN"/>
              </w:rPr>
              <w:t>吨）</w:t>
            </w:r>
          </w:p>
        </w:tc>
        <w:tc>
          <w:tcPr>
            <w:tcW w:w="1272" w:type="pct"/>
            <w:gridSpan w:val="2"/>
          </w:tcPr>
          <w:p w14:paraId="19A2ED3A" w14:textId="2FCCC4B5" w:rsidR="004E733C" w:rsidRPr="00805DF6" w:rsidRDefault="0054366E">
            <w:pPr>
              <w:spacing w:after="60"/>
              <w:jc w:val="right"/>
              <w:rPr>
                <w:b/>
                <w:sz w:val="20"/>
              </w:rPr>
            </w:pPr>
            <w:r>
              <w:rPr>
                <w:rFonts w:hint="eastAsia"/>
                <w:b/>
                <w:color w:val="000000" w:themeColor="text1"/>
                <w:sz w:val="20"/>
                <w:lang w:eastAsia="zh-CN"/>
              </w:rPr>
              <w:t>年份：</w:t>
            </w:r>
            <w:r w:rsidR="004E733C" w:rsidRPr="00805DF6">
              <w:rPr>
                <w:b/>
                <w:color w:val="000000" w:themeColor="text1"/>
                <w:sz w:val="20"/>
              </w:rPr>
              <w:t>2024</w:t>
            </w:r>
          </w:p>
        </w:tc>
      </w:tr>
      <w:tr w:rsidR="00D048CE" w:rsidRPr="00805DF6" w14:paraId="4BFCCA69" w14:textId="77777777" w:rsidTr="00D048CE">
        <w:trPr>
          <w:trHeight w:val="250"/>
        </w:trPr>
        <w:tc>
          <w:tcPr>
            <w:tcW w:w="592" w:type="pct"/>
            <w:vAlign w:val="center"/>
          </w:tcPr>
          <w:p w14:paraId="5F6CE9F2" w14:textId="041DF251" w:rsidR="004E733C" w:rsidRPr="00805DF6" w:rsidRDefault="009C0FC7">
            <w:pPr>
              <w:spacing w:after="60"/>
              <w:jc w:val="center"/>
              <w:rPr>
                <w:sz w:val="20"/>
              </w:rPr>
            </w:pPr>
            <w:r>
              <w:rPr>
                <w:rFonts w:hint="eastAsia"/>
                <w:sz w:val="20"/>
                <w:lang w:eastAsia="zh-CN"/>
              </w:rPr>
              <w:t>化学物质</w:t>
            </w:r>
          </w:p>
        </w:tc>
        <w:tc>
          <w:tcPr>
            <w:tcW w:w="380" w:type="pct"/>
            <w:vAlign w:val="center"/>
          </w:tcPr>
          <w:p w14:paraId="7057E0F2" w14:textId="75B593E4" w:rsidR="004E733C" w:rsidRPr="00805DF6" w:rsidRDefault="009C0FC7">
            <w:pPr>
              <w:spacing w:after="60"/>
              <w:ind w:left="-106" w:right="-97"/>
              <w:jc w:val="center"/>
              <w:rPr>
                <w:sz w:val="20"/>
              </w:rPr>
            </w:pPr>
            <w:r>
              <w:rPr>
                <w:rFonts w:hint="eastAsia"/>
                <w:sz w:val="20"/>
                <w:lang w:eastAsia="zh-CN"/>
              </w:rPr>
              <w:t>气溶胶</w:t>
            </w:r>
          </w:p>
        </w:tc>
        <w:tc>
          <w:tcPr>
            <w:tcW w:w="354" w:type="pct"/>
            <w:vAlign w:val="center"/>
          </w:tcPr>
          <w:p w14:paraId="765DA3AA" w14:textId="12BD75BD" w:rsidR="004E733C" w:rsidRPr="00805DF6" w:rsidRDefault="009C0FC7">
            <w:pPr>
              <w:spacing w:after="60"/>
              <w:jc w:val="center"/>
              <w:rPr>
                <w:sz w:val="20"/>
              </w:rPr>
            </w:pPr>
            <w:r>
              <w:rPr>
                <w:rFonts w:hint="eastAsia"/>
                <w:sz w:val="20"/>
                <w:lang w:eastAsia="zh-CN"/>
              </w:rPr>
              <w:t>泡沫</w:t>
            </w:r>
          </w:p>
        </w:tc>
        <w:tc>
          <w:tcPr>
            <w:tcW w:w="421" w:type="pct"/>
            <w:vAlign w:val="center"/>
          </w:tcPr>
          <w:p w14:paraId="015CA56D" w14:textId="76CB56A3" w:rsidR="004E733C" w:rsidRPr="00805DF6" w:rsidRDefault="009C0FC7">
            <w:pPr>
              <w:spacing w:after="60"/>
              <w:ind w:left="-106" w:right="-112"/>
              <w:jc w:val="center"/>
              <w:rPr>
                <w:sz w:val="20"/>
              </w:rPr>
            </w:pPr>
            <w:r>
              <w:rPr>
                <w:rFonts w:hint="eastAsia"/>
                <w:sz w:val="20"/>
                <w:lang w:eastAsia="zh-CN"/>
              </w:rPr>
              <w:t>消防</w:t>
            </w:r>
          </w:p>
        </w:tc>
        <w:tc>
          <w:tcPr>
            <w:tcW w:w="1063" w:type="pct"/>
            <w:gridSpan w:val="2"/>
            <w:vAlign w:val="center"/>
          </w:tcPr>
          <w:p w14:paraId="5A42F307" w14:textId="2FDE20C6" w:rsidR="004E733C" w:rsidRPr="00805DF6" w:rsidRDefault="009C0FC7">
            <w:pPr>
              <w:spacing w:after="60"/>
              <w:jc w:val="center"/>
              <w:rPr>
                <w:sz w:val="20"/>
              </w:rPr>
            </w:pPr>
            <w:r>
              <w:rPr>
                <w:rFonts w:hint="eastAsia"/>
                <w:sz w:val="20"/>
                <w:lang w:eastAsia="zh-CN"/>
              </w:rPr>
              <w:t>制冷</w:t>
            </w:r>
          </w:p>
        </w:tc>
        <w:tc>
          <w:tcPr>
            <w:tcW w:w="353" w:type="pct"/>
            <w:vAlign w:val="center"/>
          </w:tcPr>
          <w:p w14:paraId="557248BB" w14:textId="29F7CD58" w:rsidR="004E733C" w:rsidRPr="00805DF6" w:rsidRDefault="009C0FC7">
            <w:pPr>
              <w:spacing w:after="60"/>
              <w:ind w:left="-106" w:right="-105"/>
              <w:jc w:val="center"/>
              <w:rPr>
                <w:sz w:val="20"/>
              </w:rPr>
            </w:pPr>
            <w:r>
              <w:rPr>
                <w:rFonts w:hint="eastAsia"/>
                <w:sz w:val="20"/>
                <w:lang w:eastAsia="zh-CN"/>
              </w:rPr>
              <w:t>溶剂</w:t>
            </w:r>
          </w:p>
        </w:tc>
        <w:tc>
          <w:tcPr>
            <w:tcW w:w="565" w:type="pct"/>
            <w:vAlign w:val="center"/>
          </w:tcPr>
          <w:p w14:paraId="1C5D1689" w14:textId="225136C3" w:rsidR="004E733C" w:rsidRPr="00805DF6" w:rsidRDefault="00D048CE">
            <w:pPr>
              <w:spacing w:after="60"/>
              <w:jc w:val="center"/>
              <w:rPr>
                <w:sz w:val="20"/>
              </w:rPr>
            </w:pPr>
            <w:r>
              <w:rPr>
                <w:rFonts w:hint="eastAsia"/>
                <w:sz w:val="20"/>
                <w:lang w:eastAsia="zh-CN"/>
              </w:rPr>
              <w:t>加工助剂</w:t>
            </w:r>
          </w:p>
        </w:tc>
        <w:tc>
          <w:tcPr>
            <w:tcW w:w="544" w:type="pct"/>
            <w:vAlign w:val="center"/>
          </w:tcPr>
          <w:p w14:paraId="3A364F20" w14:textId="37FD0E5D" w:rsidR="004E733C" w:rsidRPr="00805DF6" w:rsidRDefault="00D048CE">
            <w:pPr>
              <w:spacing w:after="60"/>
              <w:jc w:val="center"/>
              <w:rPr>
                <w:sz w:val="20"/>
              </w:rPr>
            </w:pPr>
            <w:r>
              <w:rPr>
                <w:rFonts w:hint="eastAsia"/>
                <w:sz w:val="20"/>
                <w:lang w:eastAsia="zh-CN"/>
              </w:rPr>
              <w:t>实验室用</w:t>
            </w:r>
          </w:p>
        </w:tc>
        <w:tc>
          <w:tcPr>
            <w:tcW w:w="728" w:type="pct"/>
            <w:vAlign w:val="center"/>
          </w:tcPr>
          <w:p w14:paraId="508651CB" w14:textId="1876E99C" w:rsidR="004E733C" w:rsidRPr="00805DF6" w:rsidRDefault="00D048CE">
            <w:pPr>
              <w:spacing w:after="60"/>
              <w:jc w:val="center"/>
              <w:rPr>
                <w:sz w:val="20"/>
              </w:rPr>
            </w:pPr>
            <w:r>
              <w:rPr>
                <w:rFonts w:hint="eastAsia"/>
                <w:sz w:val="20"/>
                <w:lang w:eastAsia="zh-CN"/>
              </w:rPr>
              <w:t>行业</w:t>
            </w:r>
            <w:r w:rsidRPr="00D048CE">
              <w:rPr>
                <w:rFonts w:hint="eastAsia"/>
                <w:sz w:val="20"/>
              </w:rPr>
              <w:t>总消费</w:t>
            </w:r>
          </w:p>
        </w:tc>
      </w:tr>
      <w:tr w:rsidR="004E733C" w:rsidRPr="00805DF6" w14:paraId="306E8E1F" w14:textId="77777777" w:rsidTr="00D048CE">
        <w:trPr>
          <w:trHeight w:val="154"/>
        </w:trPr>
        <w:tc>
          <w:tcPr>
            <w:tcW w:w="1747" w:type="pct"/>
            <w:gridSpan w:val="4"/>
            <w:vAlign w:val="center"/>
          </w:tcPr>
          <w:p w14:paraId="3BEE0D0A" w14:textId="77777777" w:rsidR="004E733C" w:rsidRPr="00805DF6" w:rsidRDefault="004E733C">
            <w:pPr>
              <w:spacing w:after="60"/>
              <w:jc w:val="center"/>
              <w:rPr>
                <w:sz w:val="20"/>
              </w:rPr>
            </w:pPr>
          </w:p>
        </w:tc>
        <w:tc>
          <w:tcPr>
            <w:tcW w:w="498" w:type="pct"/>
            <w:vAlign w:val="center"/>
          </w:tcPr>
          <w:p w14:paraId="36770BE1" w14:textId="3D0AF751" w:rsidR="004E733C" w:rsidRPr="00805DF6" w:rsidRDefault="00D048CE">
            <w:pPr>
              <w:spacing w:after="60"/>
              <w:ind w:left="-83" w:right="-68"/>
              <w:jc w:val="center"/>
              <w:rPr>
                <w:sz w:val="20"/>
              </w:rPr>
            </w:pPr>
            <w:r>
              <w:rPr>
                <w:rFonts w:hint="eastAsia"/>
                <w:sz w:val="20"/>
                <w:lang w:eastAsia="zh-CN"/>
              </w:rPr>
              <w:t>制造</w:t>
            </w:r>
          </w:p>
        </w:tc>
        <w:tc>
          <w:tcPr>
            <w:tcW w:w="565" w:type="pct"/>
            <w:vAlign w:val="center"/>
          </w:tcPr>
          <w:p w14:paraId="100F8903" w14:textId="3F74720F" w:rsidR="004E733C" w:rsidRPr="00805DF6" w:rsidRDefault="00D048CE">
            <w:pPr>
              <w:spacing w:after="60"/>
              <w:jc w:val="center"/>
              <w:rPr>
                <w:sz w:val="20"/>
              </w:rPr>
            </w:pPr>
            <w:r>
              <w:rPr>
                <w:rFonts w:hint="eastAsia"/>
                <w:sz w:val="20"/>
                <w:lang w:eastAsia="zh-CN"/>
              </w:rPr>
              <w:t>维修</w:t>
            </w:r>
          </w:p>
        </w:tc>
        <w:tc>
          <w:tcPr>
            <w:tcW w:w="2190" w:type="pct"/>
            <w:gridSpan w:val="4"/>
            <w:vAlign w:val="center"/>
          </w:tcPr>
          <w:p w14:paraId="3F07FC80" w14:textId="77777777" w:rsidR="004E733C" w:rsidRPr="00805DF6" w:rsidRDefault="004E733C">
            <w:pPr>
              <w:spacing w:after="60"/>
              <w:jc w:val="center"/>
              <w:rPr>
                <w:sz w:val="20"/>
              </w:rPr>
            </w:pPr>
          </w:p>
        </w:tc>
      </w:tr>
      <w:tr w:rsidR="00D048CE" w:rsidRPr="00805DF6" w14:paraId="7DDB2B97" w14:textId="77777777" w:rsidTr="00D048CE">
        <w:trPr>
          <w:trHeight w:val="250"/>
        </w:trPr>
        <w:tc>
          <w:tcPr>
            <w:tcW w:w="592" w:type="pct"/>
          </w:tcPr>
          <w:p w14:paraId="1C4F0A04" w14:textId="77777777" w:rsidR="004E733C" w:rsidRPr="00805DF6" w:rsidRDefault="004E733C">
            <w:pPr>
              <w:spacing w:after="60"/>
              <w:jc w:val="left"/>
              <w:rPr>
                <w:sz w:val="20"/>
              </w:rPr>
            </w:pPr>
            <w:r w:rsidRPr="00805DF6">
              <w:rPr>
                <w:color w:val="000000" w:themeColor="text1"/>
                <w:sz w:val="20"/>
              </w:rPr>
              <w:t>HCFC-22</w:t>
            </w:r>
          </w:p>
        </w:tc>
        <w:tc>
          <w:tcPr>
            <w:tcW w:w="380" w:type="pct"/>
          </w:tcPr>
          <w:p w14:paraId="1F3FEB42" w14:textId="77777777" w:rsidR="004E733C" w:rsidRPr="00805DF6" w:rsidRDefault="004E733C">
            <w:pPr>
              <w:spacing w:after="60"/>
              <w:jc w:val="right"/>
              <w:rPr>
                <w:sz w:val="20"/>
              </w:rPr>
            </w:pPr>
          </w:p>
        </w:tc>
        <w:tc>
          <w:tcPr>
            <w:tcW w:w="354" w:type="pct"/>
          </w:tcPr>
          <w:p w14:paraId="72311878" w14:textId="77777777" w:rsidR="004E733C" w:rsidRPr="00805DF6" w:rsidRDefault="004E733C">
            <w:pPr>
              <w:spacing w:after="60"/>
              <w:jc w:val="right"/>
              <w:rPr>
                <w:sz w:val="20"/>
              </w:rPr>
            </w:pPr>
          </w:p>
        </w:tc>
        <w:tc>
          <w:tcPr>
            <w:tcW w:w="421" w:type="pct"/>
          </w:tcPr>
          <w:p w14:paraId="60849719" w14:textId="77777777" w:rsidR="004E733C" w:rsidRPr="00805DF6" w:rsidRDefault="004E733C">
            <w:pPr>
              <w:spacing w:after="60"/>
              <w:jc w:val="right"/>
              <w:rPr>
                <w:sz w:val="20"/>
              </w:rPr>
            </w:pPr>
          </w:p>
        </w:tc>
        <w:tc>
          <w:tcPr>
            <w:tcW w:w="498" w:type="pct"/>
          </w:tcPr>
          <w:p w14:paraId="59A57C50" w14:textId="77777777" w:rsidR="004E733C" w:rsidRPr="00805DF6" w:rsidRDefault="004E733C">
            <w:pPr>
              <w:spacing w:after="60"/>
              <w:jc w:val="right"/>
              <w:rPr>
                <w:sz w:val="20"/>
              </w:rPr>
            </w:pPr>
          </w:p>
        </w:tc>
        <w:tc>
          <w:tcPr>
            <w:tcW w:w="565" w:type="pct"/>
          </w:tcPr>
          <w:p w14:paraId="3C9EE7EC" w14:textId="77777777" w:rsidR="004E733C" w:rsidRPr="00805DF6" w:rsidRDefault="004E733C">
            <w:pPr>
              <w:spacing w:after="60"/>
              <w:jc w:val="right"/>
              <w:rPr>
                <w:sz w:val="20"/>
              </w:rPr>
            </w:pPr>
            <w:r w:rsidRPr="00805DF6">
              <w:rPr>
                <w:sz w:val="20"/>
              </w:rPr>
              <w:t>215.09</w:t>
            </w:r>
          </w:p>
        </w:tc>
        <w:tc>
          <w:tcPr>
            <w:tcW w:w="353" w:type="pct"/>
          </w:tcPr>
          <w:p w14:paraId="373420ED" w14:textId="77777777" w:rsidR="004E733C" w:rsidRPr="00805DF6" w:rsidRDefault="004E733C">
            <w:pPr>
              <w:spacing w:after="60"/>
              <w:jc w:val="right"/>
              <w:rPr>
                <w:sz w:val="20"/>
              </w:rPr>
            </w:pPr>
          </w:p>
        </w:tc>
        <w:tc>
          <w:tcPr>
            <w:tcW w:w="565" w:type="pct"/>
          </w:tcPr>
          <w:p w14:paraId="65DFF5EB" w14:textId="77777777" w:rsidR="004E733C" w:rsidRPr="00805DF6" w:rsidRDefault="004E733C">
            <w:pPr>
              <w:spacing w:after="60"/>
              <w:jc w:val="right"/>
              <w:rPr>
                <w:sz w:val="20"/>
              </w:rPr>
            </w:pPr>
          </w:p>
        </w:tc>
        <w:tc>
          <w:tcPr>
            <w:tcW w:w="544" w:type="pct"/>
          </w:tcPr>
          <w:p w14:paraId="5BEA1FB2" w14:textId="77777777" w:rsidR="004E733C" w:rsidRPr="00805DF6" w:rsidRDefault="004E733C">
            <w:pPr>
              <w:spacing w:after="60"/>
              <w:jc w:val="right"/>
              <w:rPr>
                <w:sz w:val="20"/>
              </w:rPr>
            </w:pPr>
          </w:p>
        </w:tc>
        <w:tc>
          <w:tcPr>
            <w:tcW w:w="728" w:type="pct"/>
          </w:tcPr>
          <w:p w14:paraId="3FCEDC03" w14:textId="77777777" w:rsidR="004E733C" w:rsidRPr="00805DF6" w:rsidRDefault="004E733C">
            <w:pPr>
              <w:spacing w:after="60"/>
              <w:jc w:val="right"/>
              <w:rPr>
                <w:sz w:val="20"/>
              </w:rPr>
            </w:pPr>
            <w:r w:rsidRPr="00805DF6">
              <w:rPr>
                <w:sz w:val="20"/>
              </w:rPr>
              <w:t>215.09</w:t>
            </w:r>
          </w:p>
        </w:tc>
      </w:tr>
    </w:tbl>
    <w:p w14:paraId="5C242B27" w14:textId="77777777" w:rsidR="004E733C" w:rsidRPr="00805DF6" w:rsidRDefault="004E733C" w:rsidP="004E733C">
      <w:pPr>
        <w:jc w:val="center"/>
        <w:rPr>
          <w:sz w:val="18"/>
          <w:szCs w:val="18"/>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61"/>
        <w:gridCol w:w="1619"/>
        <w:gridCol w:w="4345"/>
        <w:gridCol w:w="2006"/>
      </w:tblGrid>
      <w:tr w:rsidR="004E733C" w:rsidRPr="00805DF6" w14:paraId="59098428" w14:textId="77777777">
        <w:trPr>
          <w:trHeight w:val="272"/>
        </w:trPr>
        <w:tc>
          <w:tcPr>
            <w:tcW w:w="5000" w:type="pct"/>
            <w:gridSpan w:val="4"/>
          </w:tcPr>
          <w:p w14:paraId="72985533" w14:textId="65BC7CA4" w:rsidR="004E733C" w:rsidRPr="00805DF6" w:rsidRDefault="00D048CE">
            <w:pPr>
              <w:jc w:val="left"/>
              <w:rPr>
                <w:b/>
                <w:sz w:val="20"/>
                <w:lang w:eastAsia="zh-CN"/>
              </w:rPr>
            </w:pPr>
            <w:r w:rsidRPr="00D048CE">
              <w:rPr>
                <w:rFonts w:hint="eastAsia"/>
                <w:b/>
                <w:sz w:val="20"/>
                <w:lang w:eastAsia="zh-CN"/>
              </w:rPr>
              <w:t>（</w:t>
            </w:r>
            <w:r>
              <w:rPr>
                <w:rFonts w:hint="eastAsia"/>
                <w:b/>
                <w:sz w:val="20"/>
                <w:lang w:eastAsia="zh-CN"/>
              </w:rPr>
              <w:t>四</w:t>
            </w:r>
            <w:r w:rsidRPr="00D048CE">
              <w:rPr>
                <w:rFonts w:hint="eastAsia"/>
                <w:b/>
                <w:sz w:val="20"/>
                <w:lang w:eastAsia="zh-CN"/>
              </w:rPr>
              <w:t>）</w:t>
            </w:r>
            <w:r w:rsidRPr="00D048CE">
              <w:rPr>
                <w:rFonts w:hint="eastAsia"/>
                <w:b/>
                <w:sz w:val="20"/>
                <w:lang w:eastAsia="zh-CN"/>
              </w:rPr>
              <w:t xml:space="preserve"> </w:t>
            </w:r>
            <w:r w:rsidRPr="00D048CE">
              <w:rPr>
                <w:rFonts w:hint="eastAsia"/>
                <w:b/>
                <w:sz w:val="20"/>
                <w:lang w:eastAsia="zh-CN"/>
              </w:rPr>
              <w:t>消费数据</w:t>
            </w:r>
            <w:r w:rsidRPr="0054366E">
              <w:rPr>
                <w:rFonts w:hint="eastAsia"/>
                <w:b/>
                <w:sz w:val="20"/>
                <w:lang w:eastAsia="zh-CN"/>
              </w:rPr>
              <w:t>（</w:t>
            </w:r>
            <w:r>
              <w:rPr>
                <w:rFonts w:hint="eastAsia"/>
                <w:b/>
                <w:sz w:val="20"/>
                <w:lang w:eastAsia="zh-CN"/>
              </w:rPr>
              <w:t>ODP</w:t>
            </w:r>
            <w:r w:rsidRPr="0054366E">
              <w:rPr>
                <w:rFonts w:hint="eastAsia"/>
                <w:b/>
                <w:sz w:val="20"/>
                <w:lang w:eastAsia="zh-CN"/>
              </w:rPr>
              <w:t>吨）</w:t>
            </w:r>
          </w:p>
        </w:tc>
      </w:tr>
      <w:tr w:rsidR="004E733C" w:rsidRPr="00805DF6" w14:paraId="465A48D4" w14:textId="77777777">
        <w:trPr>
          <w:trHeight w:val="272"/>
        </w:trPr>
        <w:tc>
          <w:tcPr>
            <w:tcW w:w="1027" w:type="pct"/>
          </w:tcPr>
          <w:p w14:paraId="5D1FCB78" w14:textId="558DB40B" w:rsidR="004E733C" w:rsidRPr="00805DF6" w:rsidRDefault="004E733C">
            <w:pPr>
              <w:spacing w:after="60"/>
              <w:jc w:val="center"/>
              <w:rPr>
                <w:sz w:val="20"/>
              </w:rPr>
            </w:pPr>
            <w:r w:rsidRPr="00805DF6">
              <w:rPr>
                <w:sz w:val="20"/>
              </w:rPr>
              <w:t xml:space="preserve">2009–2010 </w:t>
            </w:r>
            <w:r w:rsidR="00957E8F">
              <w:rPr>
                <w:rFonts w:hint="eastAsia"/>
                <w:sz w:val="20"/>
                <w:lang w:eastAsia="zh-CN"/>
              </w:rPr>
              <w:t>基准：</w:t>
            </w:r>
          </w:p>
        </w:tc>
        <w:tc>
          <w:tcPr>
            <w:tcW w:w="807" w:type="pct"/>
          </w:tcPr>
          <w:p w14:paraId="27CDABBD" w14:textId="77777777" w:rsidR="004E733C" w:rsidRPr="00805DF6" w:rsidRDefault="004E733C">
            <w:pPr>
              <w:spacing w:after="60"/>
              <w:jc w:val="right"/>
              <w:rPr>
                <w:sz w:val="20"/>
              </w:rPr>
            </w:pPr>
            <w:r w:rsidRPr="00805DF6">
              <w:rPr>
                <w:color w:val="000000" w:themeColor="text1"/>
                <w:sz w:val="20"/>
              </w:rPr>
              <w:t>386.30</w:t>
            </w:r>
          </w:p>
        </w:tc>
        <w:tc>
          <w:tcPr>
            <w:tcW w:w="2166" w:type="pct"/>
          </w:tcPr>
          <w:p w14:paraId="18422FC7" w14:textId="5372A7C8" w:rsidR="004E733C" w:rsidRPr="00805DF6" w:rsidRDefault="00957E8F">
            <w:pPr>
              <w:spacing w:after="60"/>
              <w:jc w:val="center"/>
              <w:rPr>
                <w:sz w:val="20"/>
                <w:lang w:eastAsia="zh-CN"/>
              </w:rPr>
            </w:pPr>
            <w:r w:rsidRPr="00957E8F">
              <w:rPr>
                <w:rFonts w:hint="eastAsia"/>
                <w:sz w:val="20"/>
                <w:lang w:eastAsia="zh-CN"/>
              </w:rPr>
              <w:t>持续</w:t>
            </w:r>
            <w:r w:rsidR="003B5D37">
              <w:rPr>
                <w:rFonts w:hint="eastAsia"/>
                <w:sz w:val="20"/>
                <w:lang w:eastAsia="zh-CN"/>
              </w:rPr>
              <w:t>总削减量的起始基准值</w:t>
            </w:r>
            <w:r w:rsidRPr="00957E8F">
              <w:rPr>
                <w:rFonts w:hint="eastAsia"/>
                <w:sz w:val="20"/>
                <w:lang w:eastAsia="zh-CN"/>
              </w:rPr>
              <w:t>：</w:t>
            </w:r>
          </w:p>
        </w:tc>
        <w:tc>
          <w:tcPr>
            <w:tcW w:w="999" w:type="pct"/>
          </w:tcPr>
          <w:p w14:paraId="3E2FAF06" w14:textId="77777777" w:rsidR="004E733C" w:rsidRPr="00805DF6" w:rsidRDefault="004E733C">
            <w:pPr>
              <w:spacing w:after="60"/>
              <w:jc w:val="right"/>
              <w:rPr>
                <w:sz w:val="20"/>
              </w:rPr>
            </w:pPr>
            <w:r w:rsidRPr="00805DF6">
              <w:rPr>
                <w:color w:val="000000" w:themeColor="text1"/>
                <w:sz w:val="20"/>
              </w:rPr>
              <w:t>484.61</w:t>
            </w:r>
          </w:p>
        </w:tc>
      </w:tr>
      <w:tr w:rsidR="004E733C" w:rsidRPr="00805DF6" w14:paraId="365D2BAC" w14:textId="77777777">
        <w:trPr>
          <w:trHeight w:val="163"/>
        </w:trPr>
        <w:tc>
          <w:tcPr>
            <w:tcW w:w="5000" w:type="pct"/>
            <w:gridSpan w:val="4"/>
          </w:tcPr>
          <w:p w14:paraId="10A8CA14" w14:textId="7A311655" w:rsidR="004E733C" w:rsidRPr="00805DF6" w:rsidRDefault="00957E8F">
            <w:pPr>
              <w:tabs>
                <w:tab w:val="left" w:pos="993"/>
              </w:tabs>
              <w:ind w:left="426"/>
              <w:jc w:val="left"/>
              <w:rPr>
                <w:b/>
                <w:sz w:val="20"/>
              </w:rPr>
            </w:pPr>
            <w:r w:rsidRPr="00957E8F">
              <w:rPr>
                <w:rFonts w:hint="eastAsia"/>
                <w:b/>
                <w:sz w:val="20"/>
              </w:rPr>
              <w:t>符合</w:t>
            </w:r>
            <w:r>
              <w:rPr>
                <w:rFonts w:hint="eastAsia"/>
                <w:b/>
                <w:sz w:val="20"/>
                <w:lang w:eastAsia="zh-CN"/>
              </w:rPr>
              <w:t>供</w:t>
            </w:r>
            <w:r w:rsidRPr="00957E8F">
              <w:rPr>
                <w:rFonts w:hint="eastAsia"/>
                <w:b/>
                <w:sz w:val="20"/>
              </w:rPr>
              <w:t>资条件的消费</w:t>
            </w:r>
          </w:p>
        </w:tc>
      </w:tr>
      <w:tr w:rsidR="004E733C" w:rsidRPr="00805DF6" w14:paraId="6E23AA45" w14:textId="77777777" w:rsidTr="0065742D">
        <w:trPr>
          <w:trHeight w:val="146"/>
        </w:trPr>
        <w:tc>
          <w:tcPr>
            <w:tcW w:w="1027" w:type="pct"/>
          </w:tcPr>
          <w:p w14:paraId="2F61271F" w14:textId="42A353AD" w:rsidR="004E733C" w:rsidRPr="00805DF6" w:rsidRDefault="00957E8F">
            <w:pPr>
              <w:spacing w:after="60"/>
              <w:jc w:val="center"/>
              <w:rPr>
                <w:sz w:val="20"/>
              </w:rPr>
            </w:pPr>
            <w:r>
              <w:rPr>
                <w:rFonts w:hint="eastAsia"/>
                <w:sz w:val="20"/>
                <w:lang w:eastAsia="zh-CN"/>
              </w:rPr>
              <w:t>已批准：</w:t>
            </w:r>
          </w:p>
        </w:tc>
        <w:tc>
          <w:tcPr>
            <w:tcW w:w="807" w:type="pct"/>
          </w:tcPr>
          <w:p w14:paraId="3D26AE99" w14:textId="77777777" w:rsidR="004E733C" w:rsidRPr="00805DF6" w:rsidRDefault="004E733C">
            <w:pPr>
              <w:spacing w:after="60"/>
              <w:jc w:val="right"/>
              <w:rPr>
                <w:sz w:val="20"/>
              </w:rPr>
            </w:pPr>
            <w:r w:rsidRPr="00805DF6">
              <w:rPr>
                <w:color w:val="000000" w:themeColor="text1"/>
                <w:sz w:val="20"/>
              </w:rPr>
              <w:t>386.41</w:t>
            </w:r>
          </w:p>
        </w:tc>
        <w:tc>
          <w:tcPr>
            <w:tcW w:w="2166" w:type="pct"/>
          </w:tcPr>
          <w:p w14:paraId="1004F15C" w14:textId="15DA92B2" w:rsidR="004E733C" w:rsidRPr="00805DF6" w:rsidRDefault="003B5D37">
            <w:pPr>
              <w:spacing w:after="60"/>
              <w:jc w:val="center"/>
              <w:rPr>
                <w:sz w:val="20"/>
              </w:rPr>
            </w:pPr>
            <w:r>
              <w:rPr>
                <w:rFonts w:hint="eastAsia"/>
                <w:sz w:val="20"/>
                <w:lang w:eastAsia="zh-CN"/>
              </w:rPr>
              <w:t>剩余消费量</w:t>
            </w:r>
            <w:r w:rsidR="00957E8F">
              <w:rPr>
                <w:rFonts w:hint="eastAsia"/>
                <w:sz w:val="20"/>
                <w:lang w:eastAsia="zh-CN"/>
              </w:rPr>
              <w:t>：</w:t>
            </w:r>
          </w:p>
        </w:tc>
        <w:tc>
          <w:tcPr>
            <w:tcW w:w="999" w:type="pct"/>
          </w:tcPr>
          <w:p w14:paraId="28AC1EBB" w14:textId="77777777" w:rsidR="004E733C" w:rsidRPr="00805DF6" w:rsidRDefault="004E733C">
            <w:pPr>
              <w:spacing w:after="60"/>
              <w:jc w:val="right"/>
              <w:rPr>
                <w:sz w:val="20"/>
              </w:rPr>
            </w:pPr>
            <w:r w:rsidRPr="00805DF6">
              <w:rPr>
                <w:color w:val="000000" w:themeColor="text1"/>
                <w:sz w:val="20"/>
              </w:rPr>
              <w:t>98.20</w:t>
            </w:r>
          </w:p>
        </w:tc>
      </w:tr>
    </w:tbl>
    <w:p w14:paraId="69481E10" w14:textId="77777777" w:rsidR="004E733C" w:rsidRPr="00805DF6" w:rsidRDefault="004E733C" w:rsidP="004E733C">
      <w:pPr>
        <w:jc w:val="center"/>
        <w:rPr>
          <w:sz w:val="18"/>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57"/>
        <w:gridCol w:w="3262"/>
        <w:gridCol w:w="1368"/>
        <w:gridCol w:w="1368"/>
        <w:gridCol w:w="1368"/>
        <w:gridCol w:w="1408"/>
      </w:tblGrid>
      <w:tr w:rsidR="00207B49" w:rsidRPr="00805DF6" w14:paraId="211B46AB" w14:textId="77777777" w:rsidTr="00207B49">
        <w:trPr>
          <w:trHeight w:val="258"/>
        </w:trPr>
        <w:tc>
          <w:tcPr>
            <w:tcW w:w="2252" w:type="pct"/>
            <w:gridSpan w:val="2"/>
            <w:vAlign w:val="center"/>
          </w:tcPr>
          <w:p w14:paraId="0EB6358A" w14:textId="0D0884A7" w:rsidR="004E733C" w:rsidRPr="00805DF6" w:rsidRDefault="00DC651E">
            <w:pPr>
              <w:spacing w:after="60"/>
              <w:jc w:val="left"/>
              <w:rPr>
                <w:b/>
                <w:sz w:val="20"/>
                <w:lang w:eastAsia="zh-CN"/>
              </w:rPr>
            </w:pPr>
            <w:r w:rsidRPr="00DC651E">
              <w:rPr>
                <w:rFonts w:hint="eastAsia"/>
                <w:b/>
                <w:sz w:val="20"/>
                <w:lang w:eastAsia="zh-CN"/>
              </w:rPr>
              <w:t>（</w:t>
            </w:r>
            <w:r>
              <w:rPr>
                <w:rFonts w:hint="eastAsia"/>
                <w:b/>
                <w:sz w:val="20"/>
                <w:lang w:eastAsia="zh-CN"/>
              </w:rPr>
              <w:t>五</w:t>
            </w:r>
            <w:r w:rsidRPr="00DC651E">
              <w:rPr>
                <w:rFonts w:hint="eastAsia"/>
                <w:b/>
                <w:sz w:val="20"/>
                <w:lang w:eastAsia="zh-CN"/>
              </w:rPr>
              <w:t>）</w:t>
            </w:r>
            <w:r w:rsidRPr="00DC651E">
              <w:rPr>
                <w:rFonts w:hint="eastAsia"/>
                <w:b/>
                <w:sz w:val="20"/>
                <w:lang w:eastAsia="zh-CN"/>
              </w:rPr>
              <w:t xml:space="preserve"> </w:t>
            </w:r>
            <w:r w:rsidR="003B5D37">
              <w:rPr>
                <w:rFonts w:hint="eastAsia"/>
                <w:b/>
                <w:sz w:val="20"/>
                <w:lang w:eastAsia="zh-CN"/>
              </w:rPr>
              <w:t>核定业务计划</w:t>
            </w:r>
          </w:p>
        </w:tc>
        <w:tc>
          <w:tcPr>
            <w:tcW w:w="682" w:type="pct"/>
            <w:vAlign w:val="center"/>
          </w:tcPr>
          <w:p w14:paraId="7F30ADEB" w14:textId="66C4C20E" w:rsidR="004E733C" w:rsidRPr="00805DF6" w:rsidRDefault="004E733C">
            <w:pPr>
              <w:spacing w:after="60"/>
              <w:jc w:val="center"/>
              <w:rPr>
                <w:b/>
                <w:sz w:val="20"/>
              </w:rPr>
            </w:pPr>
            <w:r w:rsidRPr="00805DF6">
              <w:rPr>
                <w:b/>
                <w:sz w:val="20"/>
              </w:rPr>
              <w:t>2025</w:t>
            </w:r>
            <w:r w:rsidR="00DC651E">
              <w:rPr>
                <w:rFonts w:hint="eastAsia"/>
                <w:b/>
                <w:sz w:val="20"/>
                <w:lang w:eastAsia="zh-CN"/>
              </w:rPr>
              <w:t>年</w:t>
            </w:r>
          </w:p>
        </w:tc>
        <w:tc>
          <w:tcPr>
            <w:tcW w:w="682" w:type="pct"/>
            <w:vAlign w:val="center"/>
          </w:tcPr>
          <w:p w14:paraId="098D18D2" w14:textId="3C4DFB9F" w:rsidR="004E733C" w:rsidRPr="00805DF6" w:rsidRDefault="004E733C">
            <w:pPr>
              <w:spacing w:after="60"/>
              <w:jc w:val="center"/>
              <w:rPr>
                <w:b/>
                <w:sz w:val="20"/>
              </w:rPr>
            </w:pPr>
            <w:r w:rsidRPr="00805DF6">
              <w:rPr>
                <w:b/>
                <w:sz w:val="20"/>
              </w:rPr>
              <w:t>2026</w:t>
            </w:r>
            <w:r w:rsidR="00DC651E">
              <w:rPr>
                <w:rFonts w:hint="eastAsia"/>
                <w:b/>
                <w:sz w:val="20"/>
                <w:lang w:eastAsia="zh-CN"/>
              </w:rPr>
              <w:t>年</w:t>
            </w:r>
          </w:p>
        </w:tc>
        <w:tc>
          <w:tcPr>
            <w:tcW w:w="682" w:type="pct"/>
            <w:vAlign w:val="center"/>
          </w:tcPr>
          <w:p w14:paraId="04FDDAED" w14:textId="79D27502" w:rsidR="004E733C" w:rsidRPr="00805DF6" w:rsidRDefault="004E733C">
            <w:pPr>
              <w:spacing w:after="60"/>
              <w:jc w:val="center"/>
              <w:rPr>
                <w:b/>
                <w:sz w:val="20"/>
              </w:rPr>
            </w:pPr>
            <w:r w:rsidRPr="00805DF6">
              <w:rPr>
                <w:b/>
                <w:sz w:val="20"/>
              </w:rPr>
              <w:t>2027</w:t>
            </w:r>
            <w:r w:rsidR="00DC651E">
              <w:rPr>
                <w:rFonts w:hint="eastAsia"/>
                <w:b/>
                <w:sz w:val="20"/>
                <w:lang w:eastAsia="zh-CN"/>
              </w:rPr>
              <w:t>年</w:t>
            </w:r>
          </w:p>
        </w:tc>
        <w:tc>
          <w:tcPr>
            <w:tcW w:w="702" w:type="pct"/>
            <w:vAlign w:val="center"/>
          </w:tcPr>
          <w:p w14:paraId="19C47723" w14:textId="0F80C4FD" w:rsidR="004E733C" w:rsidRPr="00805DF6" w:rsidRDefault="00DC651E">
            <w:pPr>
              <w:spacing w:after="60"/>
              <w:jc w:val="center"/>
              <w:rPr>
                <w:b/>
                <w:sz w:val="20"/>
              </w:rPr>
            </w:pPr>
            <w:r>
              <w:rPr>
                <w:rFonts w:hint="eastAsia"/>
                <w:b/>
                <w:sz w:val="20"/>
                <w:lang w:eastAsia="zh-CN"/>
              </w:rPr>
              <w:t>总计</w:t>
            </w:r>
          </w:p>
        </w:tc>
      </w:tr>
      <w:tr w:rsidR="00207B49" w:rsidRPr="00805DF6" w14:paraId="166EAB49" w14:textId="77777777" w:rsidTr="00207B49">
        <w:trPr>
          <w:trHeight w:val="258"/>
        </w:trPr>
        <w:tc>
          <w:tcPr>
            <w:tcW w:w="626" w:type="pct"/>
            <w:vMerge w:val="restart"/>
            <w:vAlign w:val="center"/>
          </w:tcPr>
          <w:p w14:paraId="2E72D681" w14:textId="02B640AC" w:rsidR="004E733C" w:rsidRPr="00805DF6" w:rsidRDefault="00046678">
            <w:pPr>
              <w:spacing w:after="60"/>
              <w:jc w:val="center"/>
              <w:rPr>
                <w:sz w:val="20"/>
              </w:rPr>
            </w:pPr>
            <w:r>
              <w:rPr>
                <w:rFonts w:hint="eastAsia"/>
                <w:color w:val="000000" w:themeColor="text1"/>
                <w:sz w:val="20"/>
                <w:lang w:eastAsia="zh-CN"/>
              </w:rPr>
              <w:t>工发组织</w:t>
            </w:r>
          </w:p>
        </w:tc>
        <w:tc>
          <w:tcPr>
            <w:tcW w:w="1626" w:type="pct"/>
          </w:tcPr>
          <w:p w14:paraId="069BD82D" w14:textId="274E0CAD" w:rsidR="004E733C" w:rsidRPr="00805DF6" w:rsidRDefault="00207B49">
            <w:pPr>
              <w:spacing w:after="60"/>
              <w:jc w:val="left"/>
              <w:rPr>
                <w:sz w:val="20"/>
                <w:lang w:eastAsia="zh-CN"/>
              </w:rPr>
            </w:pPr>
            <w:r w:rsidRPr="00207B49">
              <w:rPr>
                <w:rFonts w:hint="eastAsia"/>
                <w:sz w:val="20"/>
                <w:lang w:eastAsia="zh-CN"/>
              </w:rPr>
              <w:t>消耗臭氧层物质淘汰量（</w:t>
            </w:r>
            <w:r>
              <w:rPr>
                <w:rFonts w:hint="eastAsia"/>
                <w:sz w:val="20"/>
                <w:lang w:eastAsia="zh-CN"/>
              </w:rPr>
              <w:t>O</w:t>
            </w:r>
            <w:r>
              <w:rPr>
                <w:sz w:val="20"/>
                <w:lang w:eastAsia="zh-CN"/>
              </w:rPr>
              <w:t>DP</w:t>
            </w:r>
            <w:r w:rsidRPr="00207B49">
              <w:rPr>
                <w:rFonts w:hint="eastAsia"/>
                <w:sz w:val="20"/>
                <w:lang w:eastAsia="zh-CN"/>
              </w:rPr>
              <w:t>吨）</w:t>
            </w:r>
          </w:p>
        </w:tc>
        <w:tc>
          <w:tcPr>
            <w:tcW w:w="682" w:type="pct"/>
          </w:tcPr>
          <w:p w14:paraId="23C0EA80" w14:textId="77777777" w:rsidR="004E733C" w:rsidRPr="00805DF6" w:rsidRDefault="004E733C">
            <w:pPr>
              <w:spacing w:after="60"/>
              <w:jc w:val="right"/>
              <w:rPr>
                <w:sz w:val="20"/>
              </w:rPr>
            </w:pPr>
            <w:r w:rsidRPr="00805DF6">
              <w:rPr>
                <w:sz w:val="20"/>
              </w:rPr>
              <w:t>0.00</w:t>
            </w:r>
          </w:p>
        </w:tc>
        <w:tc>
          <w:tcPr>
            <w:tcW w:w="682" w:type="pct"/>
          </w:tcPr>
          <w:p w14:paraId="3AF0F429" w14:textId="77777777" w:rsidR="004E733C" w:rsidRPr="00805DF6" w:rsidRDefault="004E733C">
            <w:pPr>
              <w:spacing w:after="60"/>
              <w:jc w:val="right"/>
              <w:rPr>
                <w:sz w:val="20"/>
              </w:rPr>
            </w:pPr>
            <w:r w:rsidRPr="00805DF6">
              <w:rPr>
                <w:sz w:val="20"/>
              </w:rPr>
              <w:t>10.00</w:t>
            </w:r>
          </w:p>
        </w:tc>
        <w:tc>
          <w:tcPr>
            <w:tcW w:w="682" w:type="pct"/>
          </w:tcPr>
          <w:p w14:paraId="48D3A38F" w14:textId="77777777" w:rsidR="004E733C" w:rsidRPr="00805DF6" w:rsidRDefault="004E733C">
            <w:pPr>
              <w:spacing w:after="60"/>
              <w:jc w:val="right"/>
              <w:rPr>
                <w:sz w:val="20"/>
              </w:rPr>
            </w:pPr>
            <w:r w:rsidRPr="00805DF6">
              <w:rPr>
                <w:sz w:val="20"/>
              </w:rPr>
              <w:t>34.19</w:t>
            </w:r>
          </w:p>
        </w:tc>
        <w:tc>
          <w:tcPr>
            <w:tcW w:w="702" w:type="pct"/>
          </w:tcPr>
          <w:p w14:paraId="7A36768B" w14:textId="77777777" w:rsidR="004E733C" w:rsidRPr="00805DF6" w:rsidRDefault="004E733C">
            <w:pPr>
              <w:spacing w:after="60"/>
              <w:jc w:val="right"/>
              <w:rPr>
                <w:sz w:val="20"/>
              </w:rPr>
            </w:pPr>
            <w:r w:rsidRPr="00805DF6">
              <w:rPr>
                <w:sz w:val="20"/>
              </w:rPr>
              <w:fldChar w:fldCharType="begin"/>
            </w:r>
            <w:r w:rsidRPr="00805DF6">
              <w:rPr>
                <w:sz w:val="20"/>
              </w:rPr>
              <w:instrText xml:space="preserve"> =SUM(LEFT) </w:instrText>
            </w:r>
            <w:r w:rsidRPr="00805DF6">
              <w:rPr>
                <w:sz w:val="20"/>
              </w:rPr>
              <w:fldChar w:fldCharType="separate"/>
            </w:r>
            <w:r w:rsidRPr="00805DF6">
              <w:rPr>
                <w:sz w:val="20"/>
              </w:rPr>
              <w:t>44.19</w:t>
            </w:r>
            <w:r w:rsidRPr="00805DF6">
              <w:rPr>
                <w:sz w:val="20"/>
              </w:rPr>
              <w:fldChar w:fldCharType="end"/>
            </w:r>
          </w:p>
        </w:tc>
      </w:tr>
      <w:tr w:rsidR="00207B49" w:rsidRPr="00805DF6" w14:paraId="579A33B3" w14:textId="77777777" w:rsidTr="00207B49">
        <w:trPr>
          <w:trHeight w:val="258"/>
        </w:trPr>
        <w:tc>
          <w:tcPr>
            <w:tcW w:w="626" w:type="pct"/>
            <w:vMerge/>
            <w:vAlign w:val="center"/>
          </w:tcPr>
          <w:p w14:paraId="2EADBB81" w14:textId="77777777" w:rsidR="004E733C" w:rsidRPr="00805DF6" w:rsidRDefault="004E733C">
            <w:pPr>
              <w:spacing w:after="60"/>
              <w:jc w:val="center"/>
              <w:rPr>
                <w:sz w:val="20"/>
              </w:rPr>
            </w:pPr>
          </w:p>
        </w:tc>
        <w:tc>
          <w:tcPr>
            <w:tcW w:w="1626" w:type="pct"/>
          </w:tcPr>
          <w:p w14:paraId="59FF0F3D" w14:textId="521055CA" w:rsidR="004E733C" w:rsidRPr="00805DF6" w:rsidRDefault="00207B49">
            <w:pPr>
              <w:spacing w:after="60"/>
              <w:jc w:val="left"/>
              <w:rPr>
                <w:sz w:val="20"/>
              </w:rPr>
            </w:pPr>
            <w:r>
              <w:rPr>
                <w:rFonts w:hint="eastAsia"/>
                <w:sz w:val="20"/>
                <w:lang w:eastAsia="zh-CN"/>
              </w:rPr>
              <w:t>供</w:t>
            </w:r>
            <w:r w:rsidRPr="00207B49">
              <w:rPr>
                <w:rFonts w:hint="eastAsia"/>
                <w:sz w:val="20"/>
              </w:rPr>
              <w:t>资（美元）</w:t>
            </w:r>
          </w:p>
        </w:tc>
        <w:tc>
          <w:tcPr>
            <w:tcW w:w="682" w:type="pct"/>
          </w:tcPr>
          <w:p w14:paraId="28F88D06" w14:textId="77777777" w:rsidR="004E733C" w:rsidRPr="00805DF6" w:rsidRDefault="004E733C">
            <w:pPr>
              <w:spacing w:after="60"/>
              <w:jc w:val="right"/>
              <w:rPr>
                <w:sz w:val="20"/>
              </w:rPr>
            </w:pPr>
            <w:r w:rsidRPr="00805DF6">
              <w:rPr>
                <w:sz w:val="20"/>
              </w:rPr>
              <w:t>0</w:t>
            </w:r>
          </w:p>
        </w:tc>
        <w:tc>
          <w:tcPr>
            <w:tcW w:w="682" w:type="pct"/>
          </w:tcPr>
          <w:p w14:paraId="6246EE4D" w14:textId="77777777" w:rsidR="004E733C" w:rsidRPr="00805DF6" w:rsidRDefault="004E733C">
            <w:pPr>
              <w:spacing w:after="60"/>
              <w:jc w:val="right"/>
              <w:rPr>
                <w:sz w:val="20"/>
              </w:rPr>
            </w:pPr>
            <w:r w:rsidRPr="00805DF6">
              <w:rPr>
                <w:sz w:val="20"/>
              </w:rPr>
              <w:t>933,800</w:t>
            </w:r>
          </w:p>
        </w:tc>
        <w:tc>
          <w:tcPr>
            <w:tcW w:w="682" w:type="pct"/>
          </w:tcPr>
          <w:p w14:paraId="5630F8FB" w14:textId="77777777" w:rsidR="004E733C" w:rsidRPr="00805DF6" w:rsidRDefault="004E733C">
            <w:pPr>
              <w:spacing w:after="60"/>
              <w:jc w:val="right"/>
              <w:rPr>
                <w:sz w:val="20"/>
              </w:rPr>
            </w:pPr>
            <w:r w:rsidRPr="00805DF6">
              <w:rPr>
                <w:sz w:val="20"/>
              </w:rPr>
              <w:t>3,192,662</w:t>
            </w:r>
          </w:p>
        </w:tc>
        <w:tc>
          <w:tcPr>
            <w:tcW w:w="702" w:type="pct"/>
          </w:tcPr>
          <w:p w14:paraId="2FCC9C70" w14:textId="77777777" w:rsidR="004E733C" w:rsidRPr="00805DF6" w:rsidRDefault="004E733C">
            <w:pPr>
              <w:spacing w:after="60"/>
              <w:jc w:val="right"/>
              <w:rPr>
                <w:sz w:val="20"/>
              </w:rPr>
            </w:pPr>
            <w:r w:rsidRPr="00805DF6">
              <w:rPr>
                <w:sz w:val="20"/>
              </w:rPr>
              <w:fldChar w:fldCharType="begin"/>
            </w:r>
            <w:r w:rsidRPr="00805DF6">
              <w:rPr>
                <w:sz w:val="20"/>
              </w:rPr>
              <w:instrText xml:space="preserve"> =SUM(LEFT) </w:instrText>
            </w:r>
            <w:r w:rsidRPr="00805DF6">
              <w:rPr>
                <w:sz w:val="20"/>
              </w:rPr>
              <w:fldChar w:fldCharType="separate"/>
            </w:r>
            <w:r w:rsidRPr="00805DF6">
              <w:rPr>
                <w:sz w:val="20"/>
              </w:rPr>
              <w:t>4,126,462</w:t>
            </w:r>
            <w:r w:rsidRPr="00805DF6">
              <w:rPr>
                <w:sz w:val="20"/>
              </w:rPr>
              <w:fldChar w:fldCharType="end"/>
            </w:r>
          </w:p>
        </w:tc>
      </w:tr>
      <w:tr w:rsidR="00207B49" w:rsidRPr="00805DF6" w14:paraId="12687503" w14:textId="77777777" w:rsidTr="00207B49">
        <w:trPr>
          <w:trHeight w:val="258"/>
        </w:trPr>
        <w:tc>
          <w:tcPr>
            <w:tcW w:w="626" w:type="pct"/>
            <w:vMerge w:val="restart"/>
            <w:vAlign w:val="center"/>
          </w:tcPr>
          <w:p w14:paraId="51BE5103" w14:textId="27423133" w:rsidR="004E733C" w:rsidRPr="00805DF6" w:rsidRDefault="00046678">
            <w:pPr>
              <w:spacing w:after="60"/>
              <w:jc w:val="center"/>
              <w:rPr>
                <w:sz w:val="20"/>
              </w:rPr>
            </w:pPr>
            <w:r>
              <w:rPr>
                <w:rFonts w:hint="eastAsia"/>
                <w:sz w:val="20"/>
                <w:lang w:eastAsia="zh-CN"/>
              </w:rPr>
              <w:t>环境规划署</w:t>
            </w:r>
          </w:p>
        </w:tc>
        <w:tc>
          <w:tcPr>
            <w:tcW w:w="1626" w:type="pct"/>
          </w:tcPr>
          <w:p w14:paraId="0D36CB04" w14:textId="4A223307" w:rsidR="004E733C" w:rsidRPr="00805DF6" w:rsidRDefault="00207B49">
            <w:pPr>
              <w:spacing w:after="60"/>
              <w:jc w:val="left"/>
              <w:rPr>
                <w:sz w:val="20"/>
                <w:lang w:eastAsia="zh-CN"/>
              </w:rPr>
            </w:pPr>
            <w:r w:rsidRPr="00207B49">
              <w:rPr>
                <w:rFonts w:hint="eastAsia"/>
                <w:sz w:val="20"/>
                <w:lang w:eastAsia="zh-CN"/>
              </w:rPr>
              <w:t>消耗臭氧层物质淘汰量（</w:t>
            </w:r>
            <w:r>
              <w:rPr>
                <w:rFonts w:hint="eastAsia"/>
                <w:sz w:val="20"/>
                <w:lang w:eastAsia="zh-CN"/>
              </w:rPr>
              <w:t>O</w:t>
            </w:r>
            <w:r>
              <w:rPr>
                <w:sz w:val="20"/>
                <w:lang w:eastAsia="zh-CN"/>
              </w:rPr>
              <w:t>DP</w:t>
            </w:r>
            <w:r w:rsidRPr="00207B49">
              <w:rPr>
                <w:rFonts w:hint="eastAsia"/>
                <w:sz w:val="20"/>
                <w:lang w:eastAsia="zh-CN"/>
              </w:rPr>
              <w:t>吨）</w:t>
            </w:r>
          </w:p>
        </w:tc>
        <w:tc>
          <w:tcPr>
            <w:tcW w:w="682" w:type="pct"/>
          </w:tcPr>
          <w:p w14:paraId="0A1713A6" w14:textId="77777777" w:rsidR="004E733C" w:rsidRPr="00805DF6" w:rsidRDefault="004E733C">
            <w:pPr>
              <w:spacing w:after="60"/>
              <w:jc w:val="right"/>
              <w:rPr>
                <w:sz w:val="20"/>
              </w:rPr>
            </w:pPr>
            <w:r w:rsidRPr="00805DF6">
              <w:rPr>
                <w:sz w:val="20"/>
              </w:rPr>
              <w:t>0.00</w:t>
            </w:r>
          </w:p>
        </w:tc>
        <w:tc>
          <w:tcPr>
            <w:tcW w:w="682" w:type="pct"/>
          </w:tcPr>
          <w:p w14:paraId="32598DD0" w14:textId="77777777" w:rsidR="004E733C" w:rsidRPr="00805DF6" w:rsidRDefault="004E733C">
            <w:pPr>
              <w:spacing w:after="60"/>
              <w:jc w:val="right"/>
              <w:rPr>
                <w:sz w:val="20"/>
              </w:rPr>
            </w:pPr>
            <w:r w:rsidRPr="00805DF6">
              <w:rPr>
                <w:sz w:val="20"/>
              </w:rPr>
              <w:t>0.00</w:t>
            </w:r>
          </w:p>
        </w:tc>
        <w:tc>
          <w:tcPr>
            <w:tcW w:w="682" w:type="pct"/>
          </w:tcPr>
          <w:p w14:paraId="30A23B7B" w14:textId="77777777" w:rsidR="004E733C" w:rsidRPr="00805DF6" w:rsidRDefault="004E733C">
            <w:pPr>
              <w:spacing w:after="60"/>
              <w:jc w:val="right"/>
              <w:rPr>
                <w:sz w:val="20"/>
              </w:rPr>
            </w:pPr>
            <w:r w:rsidRPr="00805DF6">
              <w:rPr>
                <w:sz w:val="20"/>
              </w:rPr>
              <w:t>0.00</w:t>
            </w:r>
          </w:p>
        </w:tc>
        <w:tc>
          <w:tcPr>
            <w:tcW w:w="702" w:type="pct"/>
          </w:tcPr>
          <w:p w14:paraId="5AD0AC22" w14:textId="77777777" w:rsidR="004E733C" w:rsidRPr="00805DF6" w:rsidRDefault="004E733C">
            <w:pPr>
              <w:spacing w:after="60"/>
              <w:jc w:val="right"/>
              <w:rPr>
                <w:sz w:val="20"/>
              </w:rPr>
            </w:pPr>
            <w:r w:rsidRPr="00805DF6">
              <w:rPr>
                <w:sz w:val="20"/>
              </w:rPr>
              <w:t>0.00</w:t>
            </w:r>
          </w:p>
        </w:tc>
      </w:tr>
      <w:tr w:rsidR="00207B49" w:rsidRPr="00805DF6" w14:paraId="3697AE4D" w14:textId="77777777" w:rsidTr="00207B49">
        <w:trPr>
          <w:trHeight w:val="258"/>
        </w:trPr>
        <w:tc>
          <w:tcPr>
            <w:tcW w:w="626" w:type="pct"/>
            <w:vMerge/>
          </w:tcPr>
          <w:p w14:paraId="4C5DB3B4" w14:textId="77777777" w:rsidR="004E733C" w:rsidRPr="00805DF6" w:rsidRDefault="004E733C">
            <w:pPr>
              <w:spacing w:after="60"/>
              <w:jc w:val="center"/>
              <w:rPr>
                <w:sz w:val="20"/>
              </w:rPr>
            </w:pPr>
          </w:p>
        </w:tc>
        <w:tc>
          <w:tcPr>
            <w:tcW w:w="1626" w:type="pct"/>
          </w:tcPr>
          <w:p w14:paraId="41C3E266" w14:textId="18AFA385" w:rsidR="004E733C" w:rsidRPr="00805DF6" w:rsidRDefault="00207B49">
            <w:pPr>
              <w:spacing w:after="60"/>
              <w:jc w:val="left"/>
              <w:rPr>
                <w:sz w:val="20"/>
              </w:rPr>
            </w:pPr>
            <w:r>
              <w:rPr>
                <w:rFonts w:hint="eastAsia"/>
                <w:sz w:val="20"/>
                <w:lang w:eastAsia="zh-CN"/>
              </w:rPr>
              <w:t>供</w:t>
            </w:r>
            <w:r w:rsidRPr="00207B49">
              <w:rPr>
                <w:rFonts w:hint="eastAsia"/>
                <w:sz w:val="20"/>
              </w:rPr>
              <w:t>资（美元）</w:t>
            </w:r>
          </w:p>
        </w:tc>
        <w:tc>
          <w:tcPr>
            <w:tcW w:w="682" w:type="pct"/>
          </w:tcPr>
          <w:p w14:paraId="12D12D03" w14:textId="77777777" w:rsidR="004E733C" w:rsidRPr="00805DF6" w:rsidRDefault="004E733C">
            <w:pPr>
              <w:spacing w:after="60"/>
              <w:jc w:val="right"/>
              <w:rPr>
                <w:sz w:val="20"/>
              </w:rPr>
            </w:pPr>
            <w:r w:rsidRPr="00805DF6">
              <w:rPr>
                <w:sz w:val="20"/>
              </w:rPr>
              <w:t>0</w:t>
            </w:r>
          </w:p>
        </w:tc>
        <w:tc>
          <w:tcPr>
            <w:tcW w:w="682" w:type="pct"/>
          </w:tcPr>
          <w:p w14:paraId="7DB88A47" w14:textId="77777777" w:rsidR="004E733C" w:rsidRPr="00805DF6" w:rsidRDefault="004E733C">
            <w:pPr>
              <w:spacing w:after="60"/>
              <w:jc w:val="right"/>
              <w:rPr>
                <w:sz w:val="20"/>
              </w:rPr>
            </w:pPr>
            <w:r w:rsidRPr="00805DF6">
              <w:rPr>
                <w:sz w:val="20"/>
              </w:rPr>
              <w:t>0</w:t>
            </w:r>
          </w:p>
        </w:tc>
        <w:tc>
          <w:tcPr>
            <w:tcW w:w="682" w:type="pct"/>
          </w:tcPr>
          <w:p w14:paraId="2B9DBCDB" w14:textId="77777777" w:rsidR="004E733C" w:rsidRPr="00805DF6" w:rsidRDefault="004E733C">
            <w:pPr>
              <w:spacing w:after="60"/>
              <w:jc w:val="right"/>
              <w:rPr>
                <w:sz w:val="20"/>
              </w:rPr>
            </w:pPr>
            <w:r w:rsidRPr="00805DF6">
              <w:rPr>
                <w:sz w:val="20"/>
              </w:rPr>
              <w:t>0</w:t>
            </w:r>
          </w:p>
        </w:tc>
        <w:tc>
          <w:tcPr>
            <w:tcW w:w="702" w:type="pct"/>
          </w:tcPr>
          <w:p w14:paraId="5D62E929" w14:textId="77777777" w:rsidR="004E733C" w:rsidRPr="00805DF6" w:rsidRDefault="004E733C">
            <w:pPr>
              <w:spacing w:after="60"/>
              <w:jc w:val="right"/>
              <w:rPr>
                <w:sz w:val="20"/>
              </w:rPr>
            </w:pPr>
            <w:r w:rsidRPr="00805DF6">
              <w:rPr>
                <w:sz w:val="20"/>
              </w:rPr>
              <w:t>0</w:t>
            </w:r>
          </w:p>
        </w:tc>
      </w:tr>
    </w:tbl>
    <w:p w14:paraId="740682BB" w14:textId="77777777" w:rsidR="004E733C" w:rsidRPr="00805DF6" w:rsidRDefault="004E733C" w:rsidP="004E733C">
      <w:pPr>
        <w:ind w:left="-112" w:right="-563"/>
        <w:rPr>
          <w:sz w:val="18"/>
          <w:szCs w:val="18"/>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42"/>
        <w:gridCol w:w="1069"/>
        <w:gridCol w:w="1059"/>
        <w:gridCol w:w="991"/>
        <w:gridCol w:w="899"/>
        <w:gridCol w:w="1003"/>
        <w:gridCol w:w="947"/>
        <w:gridCol w:w="977"/>
        <w:gridCol w:w="853"/>
        <w:gridCol w:w="991"/>
      </w:tblGrid>
      <w:tr w:rsidR="0065742D" w:rsidRPr="00805DF6" w14:paraId="0B14CC79" w14:textId="77777777" w:rsidTr="0065742D">
        <w:trPr>
          <w:trHeight w:val="217"/>
        </w:trPr>
        <w:tc>
          <w:tcPr>
            <w:tcW w:w="1680" w:type="pct"/>
            <w:gridSpan w:val="3"/>
          </w:tcPr>
          <w:p w14:paraId="38D23A11" w14:textId="29239B5D" w:rsidR="004E733C" w:rsidRPr="00805DF6" w:rsidRDefault="00226565">
            <w:pPr>
              <w:spacing w:before="20" w:after="20"/>
              <w:jc w:val="left"/>
              <w:rPr>
                <w:b/>
                <w:sz w:val="20"/>
                <w:szCs w:val="20"/>
              </w:rPr>
            </w:pPr>
            <w:r w:rsidRPr="00226565">
              <w:rPr>
                <w:rFonts w:hint="eastAsia"/>
                <w:b/>
                <w:sz w:val="20"/>
                <w:szCs w:val="20"/>
              </w:rPr>
              <w:t>（</w:t>
            </w:r>
            <w:r>
              <w:rPr>
                <w:rFonts w:hint="eastAsia"/>
                <w:b/>
                <w:sz w:val="20"/>
                <w:szCs w:val="20"/>
                <w:lang w:eastAsia="zh-CN"/>
              </w:rPr>
              <w:t>六</w:t>
            </w:r>
            <w:r w:rsidRPr="00226565">
              <w:rPr>
                <w:rFonts w:hint="eastAsia"/>
                <w:b/>
                <w:sz w:val="20"/>
                <w:szCs w:val="20"/>
              </w:rPr>
              <w:t>）</w:t>
            </w:r>
            <w:r w:rsidRPr="00226565">
              <w:rPr>
                <w:rFonts w:hint="eastAsia"/>
                <w:b/>
                <w:sz w:val="20"/>
                <w:szCs w:val="20"/>
              </w:rPr>
              <w:t xml:space="preserve"> </w:t>
            </w:r>
            <w:r w:rsidRPr="00226565">
              <w:rPr>
                <w:rFonts w:hint="eastAsia"/>
                <w:b/>
                <w:sz w:val="20"/>
                <w:szCs w:val="20"/>
              </w:rPr>
              <w:t>项目数据</w:t>
            </w:r>
          </w:p>
        </w:tc>
        <w:tc>
          <w:tcPr>
            <w:tcW w:w="494" w:type="pct"/>
            <w:vAlign w:val="center"/>
          </w:tcPr>
          <w:p w14:paraId="740A7B02" w14:textId="26B0D5CE" w:rsidR="004E733C" w:rsidRPr="00805DF6" w:rsidRDefault="004E733C">
            <w:pPr>
              <w:spacing w:before="20" w:after="20"/>
              <w:jc w:val="center"/>
              <w:rPr>
                <w:b/>
                <w:sz w:val="20"/>
                <w:szCs w:val="20"/>
              </w:rPr>
            </w:pPr>
            <w:r w:rsidRPr="00805DF6">
              <w:rPr>
                <w:b/>
                <w:sz w:val="20"/>
                <w:szCs w:val="20"/>
              </w:rPr>
              <w:t>2025</w:t>
            </w:r>
            <w:r w:rsidR="00226565">
              <w:rPr>
                <w:rFonts w:hint="eastAsia"/>
                <w:b/>
                <w:sz w:val="20"/>
                <w:szCs w:val="20"/>
                <w:lang w:eastAsia="zh-CN"/>
              </w:rPr>
              <w:t>年</w:t>
            </w:r>
          </w:p>
        </w:tc>
        <w:tc>
          <w:tcPr>
            <w:tcW w:w="448" w:type="pct"/>
            <w:vAlign w:val="center"/>
          </w:tcPr>
          <w:p w14:paraId="511DFDF4" w14:textId="66F64298" w:rsidR="004E733C" w:rsidRPr="00805DF6" w:rsidRDefault="004E733C">
            <w:pPr>
              <w:spacing w:before="20" w:after="20"/>
              <w:jc w:val="center"/>
              <w:rPr>
                <w:b/>
                <w:sz w:val="20"/>
                <w:szCs w:val="20"/>
              </w:rPr>
            </w:pPr>
            <w:r w:rsidRPr="00805DF6">
              <w:rPr>
                <w:b/>
                <w:sz w:val="20"/>
                <w:szCs w:val="20"/>
              </w:rPr>
              <w:t>2026</w:t>
            </w:r>
            <w:r w:rsidR="00226565">
              <w:rPr>
                <w:rFonts w:hint="eastAsia"/>
                <w:b/>
                <w:sz w:val="20"/>
                <w:szCs w:val="20"/>
                <w:lang w:eastAsia="zh-CN"/>
              </w:rPr>
              <w:t>年</w:t>
            </w:r>
          </w:p>
        </w:tc>
        <w:tc>
          <w:tcPr>
            <w:tcW w:w="500" w:type="pct"/>
            <w:vAlign w:val="center"/>
          </w:tcPr>
          <w:p w14:paraId="06A447CB" w14:textId="51694D25" w:rsidR="004E733C" w:rsidRPr="00805DF6" w:rsidRDefault="004E733C">
            <w:pPr>
              <w:spacing w:before="20" w:after="20"/>
              <w:jc w:val="center"/>
              <w:rPr>
                <w:b/>
                <w:sz w:val="20"/>
                <w:szCs w:val="20"/>
              </w:rPr>
            </w:pPr>
            <w:r w:rsidRPr="00805DF6">
              <w:rPr>
                <w:b/>
                <w:sz w:val="20"/>
                <w:szCs w:val="20"/>
              </w:rPr>
              <w:t>2027</w:t>
            </w:r>
            <w:r w:rsidR="00226565">
              <w:rPr>
                <w:rFonts w:hint="eastAsia"/>
                <w:b/>
                <w:sz w:val="20"/>
                <w:szCs w:val="20"/>
                <w:lang w:eastAsia="zh-CN"/>
              </w:rPr>
              <w:t>年</w:t>
            </w:r>
          </w:p>
        </w:tc>
        <w:tc>
          <w:tcPr>
            <w:tcW w:w="472" w:type="pct"/>
            <w:vAlign w:val="center"/>
          </w:tcPr>
          <w:p w14:paraId="6762FB87" w14:textId="2A5FB6C7" w:rsidR="004E733C" w:rsidRPr="00805DF6" w:rsidRDefault="004E733C">
            <w:pPr>
              <w:spacing w:before="20" w:after="20"/>
              <w:jc w:val="center"/>
              <w:rPr>
                <w:b/>
                <w:sz w:val="20"/>
                <w:szCs w:val="20"/>
              </w:rPr>
            </w:pPr>
            <w:r w:rsidRPr="00805DF6">
              <w:rPr>
                <w:b/>
                <w:sz w:val="20"/>
                <w:szCs w:val="20"/>
              </w:rPr>
              <w:t>2028</w:t>
            </w:r>
            <w:r w:rsidR="00226565">
              <w:rPr>
                <w:rFonts w:hint="eastAsia"/>
                <w:b/>
                <w:sz w:val="20"/>
                <w:szCs w:val="20"/>
                <w:lang w:eastAsia="zh-CN"/>
              </w:rPr>
              <w:t>年</w:t>
            </w:r>
          </w:p>
        </w:tc>
        <w:tc>
          <w:tcPr>
            <w:tcW w:w="487" w:type="pct"/>
            <w:vAlign w:val="center"/>
          </w:tcPr>
          <w:p w14:paraId="5B586081" w14:textId="2801EF65" w:rsidR="004E733C" w:rsidRPr="00805DF6" w:rsidRDefault="004E733C">
            <w:pPr>
              <w:spacing w:before="20" w:after="20"/>
              <w:jc w:val="center"/>
              <w:rPr>
                <w:b/>
                <w:sz w:val="20"/>
                <w:szCs w:val="20"/>
              </w:rPr>
            </w:pPr>
            <w:r w:rsidRPr="00805DF6">
              <w:rPr>
                <w:b/>
                <w:sz w:val="20"/>
                <w:szCs w:val="20"/>
              </w:rPr>
              <w:t>2029</w:t>
            </w:r>
            <w:r w:rsidR="00226565">
              <w:rPr>
                <w:rFonts w:hint="eastAsia"/>
                <w:b/>
                <w:sz w:val="20"/>
                <w:szCs w:val="20"/>
                <w:lang w:eastAsia="zh-CN"/>
              </w:rPr>
              <w:t>年</w:t>
            </w:r>
          </w:p>
        </w:tc>
        <w:tc>
          <w:tcPr>
            <w:tcW w:w="425" w:type="pct"/>
            <w:vAlign w:val="center"/>
          </w:tcPr>
          <w:p w14:paraId="687B155E" w14:textId="577E74BB" w:rsidR="004E733C" w:rsidRPr="00805DF6" w:rsidRDefault="004E733C">
            <w:pPr>
              <w:spacing w:before="20" w:after="20"/>
              <w:jc w:val="center"/>
              <w:rPr>
                <w:b/>
                <w:sz w:val="20"/>
                <w:szCs w:val="20"/>
              </w:rPr>
            </w:pPr>
            <w:r w:rsidRPr="00805DF6">
              <w:rPr>
                <w:b/>
                <w:sz w:val="20"/>
                <w:szCs w:val="20"/>
              </w:rPr>
              <w:t>2030</w:t>
            </w:r>
            <w:r w:rsidR="00226565">
              <w:rPr>
                <w:rFonts w:hint="eastAsia"/>
                <w:b/>
                <w:sz w:val="20"/>
                <w:szCs w:val="20"/>
                <w:lang w:eastAsia="zh-CN"/>
              </w:rPr>
              <w:t>年</w:t>
            </w:r>
          </w:p>
        </w:tc>
        <w:tc>
          <w:tcPr>
            <w:tcW w:w="494" w:type="pct"/>
            <w:vAlign w:val="center"/>
          </w:tcPr>
          <w:p w14:paraId="54EFB58D" w14:textId="78A5E98C" w:rsidR="004E733C" w:rsidRPr="00805DF6" w:rsidRDefault="00226565">
            <w:pPr>
              <w:spacing w:before="20" w:after="20"/>
              <w:jc w:val="center"/>
              <w:rPr>
                <w:b/>
                <w:sz w:val="20"/>
                <w:szCs w:val="20"/>
              </w:rPr>
            </w:pPr>
            <w:r>
              <w:rPr>
                <w:rFonts w:hint="eastAsia"/>
                <w:b/>
                <w:sz w:val="20"/>
                <w:szCs w:val="20"/>
                <w:lang w:eastAsia="zh-CN"/>
              </w:rPr>
              <w:t>总计</w:t>
            </w:r>
          </w:p>
        </w:tc>
      </w:tr>
      <w:tr w:rsidR="0065742D" w:rsidRPr="00805DF6" w14:paraId="449F94C1" w14:textId="77777777" w:rsidTr="0065742D">
        <w:trPr>
          <w:trHeight w:val="380"/>
        </w:trPr>
        <w:tc>
          <w:tcPr>
            <w:tcW w:w="1680" w:type="pct"/>
            <w:gridSpan w:val="3"/>
          </w:tcPr>
          <w:p w14:paraId="2415B343" w14:textId="77777777" w:rsidR="006C7068" w:rsidRDefault="00226565">
            <w:pPr>
              <w:tabs>
                <w:tab w:val="left" w:pos="8280"/>
              </w:tabs>
              <w:spacing w:before="20" w:after="20"/>
              <w:ind w:right="-8"/>
              <w:jc w:val="left"/>
              <w:rPr>
                <w:sz w:val="20"/>
                <w:szCs w:val="20"/>
                <w:lang w:eastAsia="zh-CN"/>
              </w:rPr>
            </w:pPr>
            <w:r w:rsidRPr="00226565">
              <w:rPr>
                <w:rFonts w:hint="eastAsia"/>
                <w:sz w:val="20"/>
                <w:szCs w:val="20"/>
                <w:lang w:eastAsia="zh-CN"/>
              </w:rPr>
              <w:t>《蒙特利尔议定书》消费限额</w:t>
            </w:r>
          </w:p>
          <w:p w14:paraId="37F5072A" w14:textId="6F8AC915" w:rsidR="004E733C" w:rsidRPr="00805DF6" w:rsidRDefault="00226565">
            <w:pPr>
              <w:tabs>
                <w:tab w:val="left" w:pos="8280"/>
              </w:tabs>
              <w:spacing w:before="20" w:after="20"/>
              <w:ind w:right="-8"/>
              <w:jc w:val="left"/>
              <w:rPr>
                <w:sz w:val="20"/>
                <w:szCs w:val="20"/>
                <w:lang w:eastAsia="zh-CN"/>
              </w:rPr>
            </w:pPr>
            <w:r w:rsidRPr="00207B49">
              <w:rPr>
                <w:rFonts w:hint="eastAsia"/>
                <w:sz w:val="20"/>
                <w:lang w:eastAsia="zh-CN"/>
              </w:rPr>
              <w:t>（</w:t>
            </w:r>
            <w:r>
              <w:rPr>
                <w:rFonts w:hint="eastAsia"/>
                <w:sz w:val="20"/>
                <w:lang w:eastAsia="zh-CN"/>
              </w:rPr>
              <w:t>O</w:t>
            </w:r>
            <w:r>
              <w:rPr>
                <w:sz w:val="20"/>
                <w:lang w:eastAsia="zh-CN"/>
              </w:rPr>
              <w:t>DP</w:t>
            </w:r>
            <w:r w:rsidRPr="00207B49">
              <w:rPr>
                <w:rFonts w:hint="eastAsia"/>
                <w:sz w:val="20"/>
                <w:lang w:eastAsia="zh-CN"/>
              </w:rPr>
              <w:t>吨）</w:t>
            </w:r>
          </w:p>
        </w:tc>
        <w:tc>
          <w:tcPr>
            <w:tcW w:w="494" w:type="pct"/>
            <w:tcMar>
              <w:left w:w="85" w:type="dxa"/>
              <w:right w:w="85" w:type="dxa"/>
            </w:tcMar>
          </w:tcPr>
          <w:p w14:paraId="4E209B7E" w14:textId="77777777" w:rsidR="004E733C" w:rsidRPr="00805DF6" w:rsidRDefault="004E733C">
            <w:pPr>
              <w:tabs>
                <w:tab w:val="left" w:pos="8280"/>
              </w:tabs>
              <w:spacing w:before="20" w:after="20"/>
              <w:jc w:val="right"/>
              <w:rPr>
                <w:sz w:val="20"/>
                <w:szCs w:val="20"/>
              </w:rPr>
            </w:pPr>
            <w:r w:rsidRPr="00805DF6">
              <w:rPr>
                <w:sz w:val="20"/>
                <w:szCs w:val="20"/>
              </w:rPr>
              <w:t>125.54</w:t>
            </w:r>
          </w:p>
        </w:tc>
        <w:tc>
          <w:tcPr>
            <w:tcW w:w="448" w:type="pct"/>
            <w:tcMar>
              <w:left w:w="85" w:type="dxa"/>
              <w:right w:w="85" w:type="dxa"/>
            </w:tcMar>
          </w:tcPr>
          <w:p w14:paraId="53FA0451" w14:textId="77777777" w:rsidR="004E733C" w:rsidRPr="00805DF6" w:rsidRDefault="004E733C">
            <w:pPr>
              <w:tabs>
                <w:tab w:val="left" w:pos="8280"/>
              </w:tabs>
              <w:spacing w:before="20" w:after="20"/>
              <w:jc w:val="right"/>
              <w:rPr>
                <w:sz w:val="20"/>
                <w:szCs w:val="20"/>
              </w:rPr>
            </w:pPr>
            <w:r w:rsidRPr="00805DF6">
              <w:rPr>
                <w:sz w:val="20"/>
                <w:szCs w:val="20"/>
              </w:rPr>
              <w:t>125.54</w:t>
            </w:r>
          </w:p>
        </w:tc>
        <w:tc>
          <w:tcPr>
            <w:tcW w:w="500" w:type="pct"/>
            <w:tcMar>
              <w:left w:w="85" w:type="dxa"/>
              <w:right w:w="85" w:type="dxa"/>
            </w:tcMar>
          </w:tcPr>
          <w:p w14:paraId="39848592" w14:textId="77777777" w:rsidR="004E733C" w:rsidRPr="00805DF6" w:rsidRDefault="004E733C">
            <w:pPr>
              <w:tabs>
                <w:tab w:val="left" w:pos="8280"/>
              </w:tabs>
              <w:spacing w:before="20" w:after="20"/>
              <w:jc w:val="right"/>
              <w:rPr>
                <w:sz w:val="20"/>
                <w:szCs w:val="20"/>
              </w:rPr>
            </w:pPr>
            <w:r w:rsidRPr="00805DF6">
              <w:rPr>
                <w:sz w:val="20"/>
                <w:szCs w:val="20"/>
              </w:rPr>
              <w:t>125.54</w:t>
            </w:r>
          </w:p>
        </w:tc>
        <w:tc>
          <w:tcPr>
            <w:tcW w:w="472" w:type="pct"/>
            <w:tcMar>
              <w:left w:w="85" w:type="dxa"/>
              <w:right w:w="85" w:type="dxa"/>
            </w:tcMar>
          </w:tcPr>
          <w:p w14:paraId="2C050C54" w14:textId="77777777" w:rsidR="004E733C" w:rsidRPr="00805DF6" w:rsidRDefault="004E733C">
            <w:pPr>
              <w:tabs>
                <w:tab w:val="left" w:pos="8280"/>
              </w:tabs>
              <w:spacing w:before="20" w:after="20"/>
              <w:jc w:val="right"/>
              <w:rPr>
                <w:sz w:val="20"/>
                <w:szCs w:val="20"/>
              </w:rPr>
            </w:pPr>
            <w:r w:rsidRPr="00805DF6">
              <w:rPr>
                <w:sz w:val="20"/>
                <w:szCs w:val="20"/>
              </w:rPr>
              <w:t>125.54</w:t>
            </w:r>
          </w:p>
        </w:tc>
        <w:tc>
          <w:tcPr>
            <w:tcW w:w="487" w:type="pct"/>
            <w:tcMar>
              <w:left w:w="85" w:type="dxa"/>
              <w:right w:w="85" w:type="dxa"/>
            </w:tcMar>
          </w:tcPr>
          <w:p w14:paraId="58B6C7A2" w14:textId="77777777" w:rsidR="004E733C" w:rsidRPr="00805DF6" w:rsidRDefault="004E733C">
            <w:pPr>
              <w:tabs>
                <w:tab w:val="left" w:pos="8280"/>
              </w:tabs>
              <w:spacing w:before="20" w:after="20"/>
              <w:jc w:val="right"/>
              <w:rPr>
                <w:sz w:val="20"/>
                <w:szCs w:val="20"/>
              </w:rPr>
            </w:pPr>
            <w:r w:rsidRPr="00805DF6">
              <w:rPr>
                <w:sz w:val="20"/>
                <w:szCs w:val="20"/>
              </w:rPr>
              <w:t>125.54</w:t>
            </w:r>
          </w:p>
        </w:tc>
        <w:tc>
          <w:tcPr>
            <w:tcW w:w="425" w:type="pct"/>
            <w:tcMar>
              <w:left w:w="85" w:type="dxa"/>
              <w:right w:w="85" w:type="dxa"/>
            </w:tcMar>
          </w:tcPr>
          <w:p w14:paraId="771578E0" w14:textId="77777777" w:rsidR="004E733C" w:rsidRPr="00805DF6" w:rsidRDefault="004E733C">
            <w:pPr>
              <w:tabs>
                <w:tab w:val="left" w:pos="8280"/>
              </w:tabs>
              <w:spacing w:before="20" w:after="20"/>
              <w:jc w:val="right"/>
              <w:rPr>
                <w:sz w:val="20"/>
                <w:szCs w:val="20"/>
              </w:rPr>
            </w:pPr>
            <w:r w:rsidRPr="00805DF6">
              <w:rPr>
                <w:sz w:val="20"/>
              </w:rPr>
              <w:t>0.00</w:t>
            </w:r>
          </w:p>
        </w:tc>
        <w:tc>
          <w:tcPr>
            <w:tcW w:w="494" w:type="pct"/>
            <w:tcMar>
              <w:left w:w="85" w:type="dxa"/>
              <w:right w:w="85" w:type="dxa"/>
            </w:tcMar>
          </w:tcPr>
          <w:p w14:paraId="0DCB2037" w14:textId="3DAB8A2C" w:rsidR="004E733C" w:rsidRPr="00805DF6" w:rsidRDefault="00763A19">
            <w:pPr>
              <w:tabs>
                <w:tab w:val="left" w:pos="8280"/>
              </w:tabs>
              <w:spacing w:before="20" w:after="20"/>
              <w:jc w:val="right"/>
              <w:rPr>
                <w:sz w:val="20"/>
                <w:szCs w:val="20"/>
              </w:rPr>
            </w:pPr>
            <w:r>
              <w:rPr>
                <w:rFonts w:hint="eastAsia"/>
                <w:sz w:val="20"/>
                <w:szCs w:val="20"/>
                <w:lang w:eastAsia="zh-CN"/>
              </w:rPr>
              <w:t>不适用</w:t>
            </w:r>
          </w:p>
        </w:tc>
      </w:tr>
      <w:tr w:rsidR="0065742D" w:rsidRPr="00805DF6" w14:paraId="7CF3F7B8" w14:textId="77777777" w:rsidTr="0065742D">
        <w:trPr>
          <w:trHeight w:val="190"/>
        </w:trPr>
        <w:tc>
          <w:tcPr>
            <w:tcW w:w="1680" w:type="pct"/>
            <w:gridSpan w:val="3"/>
          </w:tcPr>
          <w:p w14:paraId="391A817C" w14:textId="2DE6CF5D" w:rsidR="004E733C" w:rsidRPr="00805DF6" w:rsidRDefault="00226565">
            <w:pPr>
              <w:tabs>
                <w:tab w:val="left" w:pos="8280"/>
              </w:tabs>
              <w:spacing w:before="20" w:after="20"/>
              <w:jc w:val="left"/>
              <w:rPr>
                <w:sz w:val="20"/>
                <w:szCs w:val="20"/>
                <w:lang w:eastAsia="zh-CN"/>
              </w:rPr>
            </w:pPr>
            <w:r w:rsidRPr="00226565">
              <w:rPr>
                <w:rFonts w:hint="eastAsia"/>
                <w:sz w:val="20"/>
                <w:szCs w:val="20"/>
                <w:lang w:eastAsia="zh-CN"/>
              </w:rPr>
              <w:t>最大允许消</w:t>
            </w:r>
            <w:r>
              <w:rPr>
                <w:rFonts w:hint="eastAsia"/>
                <w:sz w:val="20"/>
                <w:szCs w:val="20"/>
                <w:lang w:eastAsia="zh-CN"/>
              </w:rPr>
              <w:t>费</w:t>
            </w:r>
            <w:r w:rsidRPr="00207B49">
              <w:rPr>
                <w:rFonts w:hint="eastAsia"/>
                <w:sz w:val="20"/>
                <w:lang w:eastAsia="zh-CN"/>
              </w:rPr>
              <w:t>（</w:t>
            </w:r>
            <w:r>
              <w:rPr>
                <w:rFonts w:hint="eastAsia"/>
                <w:sz w:val="20"/>
                <w:lang w:eastAsia="zh-CN"/>
              </w:rPr>
              <w:t>O</w:t>
            </w:r>
            <w:r>
              <w:rPr>
                <w:sz w:val="20"/>
                <w:lang w:eastAsia="zh-CN"/>
              </w:rPr>
              <w:t>DP</w:t>
            </w:r>
            <w:r w:rsidRPr="00207B49">
              <w:rPr>
                <w:rFonts w:hint="eastAsia"/>
                <w:sz w:val="20"/>
                <w:lang w:eastAsia="zh-CN"/>
              </w:rPr>
              <w:t>吨）</w:t>
            </w:r>
          </w:p>
        </w:tc>
        <w:tc>
          <w:tcPr>
            <w:tcW w:w="494" w:type="pct"/>
            <w:tcMar>
              <w:left w:w="85" w:type="dxa"/>
              <w:right w:w="85" w:type="dxa"/>
            </w:tcMar>
          </w:tcPr>
          <w:p w14:paraId="48E655ED" w14:textId="77777777" w:rsidR="004E733C" w:rsidRPr="00805DF6" w:rsidRDefault="004E733C">
            <w:pPr>
              <w:tabs>
                <w:tab w:val="left" w:pos="8280"/>
              </w:tabs>
              <w:spacing w:before="20" w:after="20"/>
              <w:jc w:val="right"/>
              <w:rPr>
                <w:sz w:val="20"/>
                <w:szCs w:val="20"/>
              </w:rPr>
            </w:pPr>
            <w:r w:rsidRPr="00805DF6">
              <w:rPr>
                <w:sz w:val="20"/>
                <w:szCs w:val="20"/>
              </w:rPr>
              <w:t>115.54</w:t>
            </w:r>
          </w:p>
        </w:tc>
        <w:tc>
          <w:tcPr>
            <w:tcW w:w="448" w:type="pct"/>
            <w:tcMar>
              <w:left w:w="85" w:type="dxa"/>
              <w:right w:w="85" w:type="dxa"/>
            </w:tcMar>
          </w:tcPr>
          <w:p w14:paraId="477B43CF" w14:textId="77777777" w:rsidR="004E733C" w:rsidRPr="00805DF6" w:rsidRDefault="004E733C">
            <w:pPr>
              <w:tabs>
                <w:tab w:val="left" w:pos="8280"/>
              </w:tabs>
              <w:spacing w:before="20" w:after="20"/>
              <w:jc w:val="right"/>
              <w:rPr>
                <w:sz w:val="20"/>
                <w:szCs w:val="20"/>
              </w:rPr>
            </w:pPr>
            <w:r w:rsidRPr="00805DF6">
              <w:rPr>
                <w:sz w:val="20"/>
                <w:szCs w:val="20"/>
              </w:rPr>
              <w:t>115.54</w:t>
            </w:r>
          </w:p>
        </w:tc>
        <w:tc>
          <w:tcPr>
            <w:tcW w:w="500" w:type="pct"/>
            <w:tcMar>
              <w:left w:w="85" w:type="dxa"/>
              <w:right w:w="85" w:type="dxa"/>
            </w:tcMar>
          </w:tcPr>
          <w:p w14:paraId="5EE52674" w14:textId="77777777" w:rsidR="004E733C" w:rsidRPr="00805DF6" w:rsidRDefault="004E733C">
            <w:pPr>
              <w:tabs>
                <w:tab w:val="left" w:pos="8280"/>
              </w:tabs>
              <w:spacing w:before="20" w:after="20"/>
              <w:jc w:val="right"/>
              <w:rPr>
                <w:sz w:val="20"/>
                <w:szCs w:val="20"/>
              </w:rPr>
            </w:pPr>
            <w:r w:rsidRPr="00805DF6">
              <w:rPr>
                <w:sz w:val="20"/>
                <w:szCs w:val="20"/>
              </w:rPr>
              <w:t>96.57</w:t>
            </w:r>
          </w:p>
        </w:tc>
        <w:tc>
          <w:tcPr>
            <w:tcW w:w="472" w:type="pct"/>
            <w:tcMar>
              <w:left w:w="85" w:type="dxa"/>
              <w:right w:w="85" w:type="dxa"/>
            </w:tcMar>
          </w:tcPr>
          <w:p w14:paraId="18010A35" w14:textId="77777777" w:rsidR="004E733C" w:rsidRPr="00805DF6" w:rsidRDefault="004E733C">
            <w:pPr>
              <w:tabs>
                <w:tab w:val="left" w:pos="8280"/>
              </w:tabs>
              <w:spacing w:before="20" w:after="20"/>
              <w:jc w:val="right"/>
              <w:rPr>
                <w:sz w:val="20"/>
                <w:szCs w:val="20"/>
              </w:rPr>
            </w:pPr>
            <w:r w:rsidRPr="00805DF6">
              <w:rPr>
                <w:sz w:val="20"/>
                <w:szCs w:val="20"/>
              </w:rPr>
              <w:t>96.57</w:t>
            </w:r>
          </w:p>
        </w:tc>
        <w:tc>
          <w:tcPr>
            <w:tcW w:w="487" w:type="pct"/>
            <w:tcMar>
              <w:left w:w="85" w:type="dxa"/>
              <w:right w:w="85" w:type="dxa"/>
            </w:tcMar>
          </w:tcPr>
          <w:p w14:paraId="7AF15377" w14:textId="77777777" w:rsidR="004E733C" w:rsidRPr="00805DF6" w:rsidRDefault="004E733C">
            <w:pPr>
              <w:tabs>
                <w:tab w:val="left" w:pos="8280"/>
              </w:tabs>
              <w:spacing w:before="20" w:after="20"/>
              <w:jc w:val="right"/>
              <w:rPr>
                <w:sz w:val="20"/>
                <w:szCs w:val="20"/>
              </w:rPr>
            </w:pPr>
            <w:r w:rsidRPr="00805DF6">
              <w:rPr>
                <w:sz w:val="20"/>
                <w:szCs w:val="20"/>
              </w:rPr>
              <w:t>57.94</w:t>
            </w:r>
          </w:p>
        </w:tc>
        <w:tc>
          <w:tcPr>
            <w:tcW w:w="425" w:type="pct"/>
            <w:tcMar>
              <w:left w:w="85" w:type="dxa"/>
              <w:right w:w="85" w:type="dxa"/>
            </w:tcMar>
          </w:tcPr>
          <w:p w14:paraId="171BEF9F" w14:textId="77777777" w:rsidR="004E733C" w:rsidRPr="00805DF6" w:rsidRDefault="004E733C">
            <w:pPr>
              <w:tabs>
                <w:tab w:val="left" w:pos="8280"/>
              </w:tabs>
              <w:spacing w:before="20" w:after="20"/>
              <w:jc w:val="right"/>
              <w:rPr>
                <w:sz w:val="20"/>
                <w:szCs w:val="20"/>
              </w:rPr>
            </w:pPr>
            <w:r w:rsidRPr="00805DF6">
              <w:rPr>
                <w:sz w:val="20"/>
                <w:szCs w:val="20"/>
              </w:rPr>
              <w:t>0.00</w:t>
            </w:r>
          </w:p>
        </w:tc>
        <w:tc>
          <w:tcPr>
            <w:tcW w:w="494" w:type="pct"/>
            <w:tcMar>
              <w:left w:w="85" w:type="dxa"/>
              <w:right w:w="85" w:type="dxa"/>
            </w:tcMar>
          </w:tcPr>
          <w:p w14:paraId="25C4761D" w14:textId="4B1F673A" w:rsidR="004E733C" w:rsidRPr="00805DF6" w:rsidRDefault="00763A19">
            <w:pPr>
              <w:tabs>
                <w:tab w:val="left" w:pos="8280"/>
              </w:tabs>
              <w:spacing w:before="20" w:after="20"/>
              <w:jc w:val="right"/>
              <w:rPr>
                <w:sz w:val="20"/>
                <w:szCs w:val="20"/>
              </w:rPr>
            </w:pPr>
            <w:r>
              <w:rPr>
                <w:rFonts w:hint="eastAsia"/>
                <w:sz w:val="20"/>
                <w:szCs w:val="20"/>
                <w:lang w:eastAsia="zh-CN"/>
              </w:rPr>
              <w:t>不适用</w:t>
            </w:r>
          </w:p>
        </w:tc>
      </w:tr>
      <w:tr w:rsidR="0065742D" w:rsidRPr="00805DF6" w14:paraId="309B76DC" w14:textId="77777777" w:rsidTr="0065742D">
        <w:trPr>
          <w:trHeight w:val="106"/>
        </w:trPr>
        <w:tc>
          <w:tcPr>
            <w:tcW w:w="619" w:type="pct"/>
            <w:vMerge w:val="restart"/>
            <w:vAlign w:val="center"/>
          </w:tcPr>
          <w:p w14:paraId="36734F19" w14:textId="754D2787" w:rsidR="004E733C" w:rsidRPr="00805DF6" w:rsidRDefault="00226565">
            <w:pPr>
              <w:tabs>
                <w:tab w:val="left" w:pos="8280"/>
              </w:tabs>
              <w:spacing w:before="20" w:after="20"/>
              <w:jc w:val="left"/>
              <w:rPr>
                <w:sz w:val="20"/>
                <w:szCs w:val="20"/>
                <w:lang w:eastAsia="zh-CN"/>
              </w:rPr>
            </w:pPr>
            <w:r w:rsidRPr="00226565">
              <w:rPr>
                <w:rFonts w:hint="eastAsia"/>
                <w:sz w:val="20"/>
                <w:szCs w:val="20"/>
                <w:lang w:eastAsia="zh-CN"/>
              </w:rPr>
              <w:t>原则上</w:t>
            </w:r>
            <w:r w:rsidR="0006047E">
              <w:rPr>
                <w:rFonts w:hint="eastAsia"/>
                <w:sz w:val="20"/>
                <w:szCs w:val="20"/>
                <w:lang w:eastAsia="zh-CN"/>
              </w:rPr>
              <w:t>申请</w:t>
            </w:r>
            <w:r w:rsidRPr="00226565">
              <w:rPr>
                <w:rFonts w:hint="eastAsia"/>
                <w:sz w:val="20"/>
                <w:szCs w:val="20"/>
                <w:lang w:eastAsia="zh-CN"/>
              </w:rPr>
              <w:t>的项目费用（美元）</w:t>
            </w:r>
          </w:p>
        </w:tc>
        <w:tc>
          <w:tcPr>
            <w:tcW w:w="533" w:type="pct"/>
            <w:vMerge w:val="restart"/>
            <w:vAlign w:val="center"/>
          </w:tcPr>
          <w:p w14:paraId="603401A1" w14:textId="77777777" w:rsidR="0065742D" w:rsidRDefault="00226565">
            <w:pPr>
              <w:tabs>
                <w:tab w:val="left" w:pos="8280"/>
              </w:tabs>
              <w:spacing w:before="20" w:after="20"/>
              <w:jc w:val="center"/>
              <w:rPr>
                <w:color w:val="000000" w:themeColor="text1"/>
                <w:sz w:val="20"/>
                <w:szCs w:val="20"/>
                <w:lang w:eastAsia="zh-CN"/>
              </w:rPr>
            </w:pPr>
            <w:r>
              <w:rPr>
                <w:rFonts w:hint="eastAsia"/>
                <w:color w:val="000000" w:themeColor="text1"/>
                <w:sz w:val="20"/>
                <w:szCs w:val="20"/>
                <w:lang w:eastAsia="zh-CN"/>
              </w:rPr>
              <w:t>工发</w:t>
            </w:r>
          </w:p>
          <w:p w14:paraId="00AE324D" w14:textId="311726B0" w:rsidR="004E733C" w:rsidRPr="00805DF6" w:rsidRDefault="00226565">
            <w:pPr>
              <w:tabs>
                <w:tab w:val="left" w:pos="8280"/>
              </w:tabs>
              <w:spacing w:before="20" w:after="20"/>
              <w:jc w:val="center"/>
              <w:rPr>
                <w:sz w:val="20"/>
                <w:szCs w:val="20"/>
              </w:rPr>
            </w:pPr>
            <w:r>
              <w:rPr>
                <w:rFonts w:hint="eastAsia"/>
                <w:color w:val="000000" w:themeColor="text1"/>
                <w:sz w:val="20"/>
                <w:szCs w:val="20"/>
                <w:lang w:eastAsia="zh-CN"/>
              </w:rPr>
              <w:t>组织</w:t>
            </w:r>
          </w:p>
        </w:tc>
        <w:tc>
          <w:tcPr>
            <w:tcW w:w="528" w:type="pct"/>
          </w:tcPr>
          <w:p w14:paraId="35CC5AA3" w14:textId="4A6010FF" w:rsidR="004E733C" w:rsidRPr="00805DF6" w:rsidRDefault="00226565">
            <w:pPr>
              <w:tabs>
                <w:tab w:val="left" w:pos="8280"/>
              </w:tabs>
              <w:spacing w:before="20" w:after="20"/>
              <w:jc w:val="left"/>
              <w:rPr>
                <w:sz w:val="20"/>
                <w:szCs w:val="20"/>
              </w:rPr>
            </w:pPr>
            <w:r>
              <w:rPr>
                <w:rFonts w:hint="eastAsia"/>
                <w:sz w:val="20"/>
                <w:szCs w:val="20"/>
                <w:lang w:eastAsia="zh-CN"/>
              </w:rPr>
              <w:t>项目费用</w:t>
            </w:r>
          </w:p>
        </w:tc>
        <w:tc>
          <w:tcPr>
            <w:tcW w:w="494" w:type="pct"/>
            <w:tcMar>
              <w:left w:w="85" w:type="dxa"/>
              <w:right w:w="85" w:type="dxa"/>
            </w:tcMar>
          </w:tcPr>
          <w:p w14:paraId="7BBDEE90" w14:textId="77777777" w:rsidR="004E733C" w:rsidRPr="00805DF6" w:rsidRDefault="004E733C">
            <w:pPr>
              <w:tabs>
                <w:tab w:val="left" w:pos="8280"/>
              </w:tabs>
              <w:spacing w:before="20" w:after="20"/>
              <w:jc w:val="right"/>
              <w:rPr>
                <w:sz w:val="20"/>
                <w:szCs w:val="20"/>
              </w:rPr>
            </w:pPr>
            <w:r w:rsidRPr="00805DF6">
              <w:rPr>
                <w:sz w:val="20"/>
                <w:szCs w:val="20"/>
              </w:rPr>
              <w:t>4,104,387</w:t>
            </w:r>
          </w:p>
        </w:tc>
        <w:tc>
          <w:tcPr>
            <w:tcW w:w="448" w:type="pct"/>
            <w:tcMar>
              <w:left w:w="85" w:type="dxa"/>
              <w:right w:w="85" w:type="dxa"/>
            </w:tcMar>
          </w:tcPr>
          <w:p w14:paraId="4075FD54"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09845277" w14:textId="77777777" w:rsidR="004E733C" w:rsidRPr="00805DF6" w:rsidRDefault="004E733C">
            <w:pPr>
              <w:tabs>
                <w:tab w:val="left" w:pos="8280"/>
              </w:tabs>
              <w:spacing w:before="20" w:after="20"/>
              <w:jc w:val="right"/>
              <w:rPr>
                <w:sz w:val="20"/>
                <w:szCs w:val="20"/>
              </w:rPr>
            </w:pPr>
            <w:r w:rsidRPr="00805DF6">
              <w:rPr>
                <w:sz w:val="20"/>
                <w:szCs w:val="20"/>
              </w:rPr>
              <w:t>3,285,469</w:t>
            </w:r>
          </w:p>
        </w:tc>
        <w:tc>
          <w:tcPr>
            <w:tcW w:w="472" w:type="pct"/>
            <w:tcMar>
              <w:left w:w="85" w:type="dxa"/>
              <w:right w:w="85" w:type="dxa"/>
            </w:tcMar>
          </w:tcPr>
          <w:p w14:paraId="345C55A1"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554DD662" w14:textId="77777777" w:rsidR="004E733C" w:rsidRPr="00805DF6" w:rsidRDefault="004E733C">
            <w:pPr>
              <w:tabs>
                <w:tab w:val="left" w:pos="8280"/>
              </w:tabs>
              <w:spacing w:before="20" w:after="20"/>
              <w:jc w:val="right"/>
              <w:rPr>
                <w:sz w:val="20"/>
                <w:szCs w:val="20"/>
              </w:rPr>
            </w:pPr>
            <w:r w:rsidRPr="00805DF6">
              <w:rPr>
                <w:sz w:val="20"/>
                <w:szCs w:val="20"/>
              </w:rPr>
              <w:t>818,459</w:t>
            </w:r>
          </w:p>
        </w:tc>
        <w:tc>
          <w:tcPr>
            <w:tcW w:w="425" w:type="pct"/>
            <w:tcMar>
              <w:left w:w="85" w:type="dxa"/>
              <w:right w:w="85" w:type="dxa"/>
            </w:tcMar>
          </w:tcPr>
          <w:p w14:paraId="26263FBA"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2467790C" w14:textId="77777777" w:rsidR="004E733C" w:rsidRPr="00805DF6" w:rsidRDefault="004E733C">
            <w:pPr>
              <w:tabs>
                <w:tab w:val="left" w:pos="8280"/>
              </w:tabs>
              <w:spacing w:before="20" w:after="20"/>
              <w:jc w:val="right"/>
              <w:rPr>
                <w:sz w:val="20"/>
                <w:szCs w:val="20"/>
              </w:rPr>
            </w:pPr>
            <w:r w:rsidRPr="00805DF6">
              <w:rPr>
                <w:sz w:val="20"/>
                <w:szCs w:val="20"/>
              </w:rPr>
              <w:t>8,208,315</w:t>
            </w:r>
          </w:p>
        </w:tc>
      </w:tr>
      <w:tr w:rsidR="0065742D" w:rsidRPr="00805DF6" w14:paraId="160E45F1" w14:textId="77777777" w:rsidTr="0065742D">
        <w:trPr>
          <w:trHeight w:val="46"/>
        </w:trPr>
        <w:tc>
          <w:tcPr>
            <w:tcW w:w="619" w:type="pct"/>
            <w:vMerge/>
          </w:tcPr>
          <w:p w14:paraId="572BA3EC" w14:textId="77777777" w:rsidR="004E733C" w:rsidRPr="00805DF6" w:rsidRDefault="004E733C">
            <w:pPr>
              <w:tabs>
                <w:tab w:val="left" w:pos="8280"/>
              </w:tabs>
              <w:spacing w:before="20" w:after="20"/>
              <w:jc w:val="left"/>
              <w:rPr>
                <w:sz w:val="20"/>
                <w:szCs w:val="20"/>
              </w:rPr>
            </w:pPr>
          </w:p>
        </w:tc>
        <w:tc>
          <w:tcPr>
            <w:tcW w:w="533" w:type="pct"/>
            <w:vMerge/>
            <w:vAlign w:val="center"/>
          </w:tcPr>
          <w:p w14:paraId="403C71F2" w14:textId="77777777" w:rsidR="004E733C" w:rsidRPr="00805DF6" w:rsidRDefault="004E733C">
            <w:pPr>
              <w:tabs>
                <w:tab w:val="left" w:pos="8280"/>
              </w:tabs>
              <w:spacing w:before="20" w:after="20"/>
              <w:jc w:val="left"/>
              <w:rPr>
                <w:sz w:val="20"/>
                <w:szCs w:val="20"/>
              </w:rPr>
            </w:pPr>
          </w:p>
        </w:tc>
        <w:tc>
          <w:tcPr>
            <w:tcW w:w="528" w:type="pct"/>
          </w:tcPr>
          <w:p w14:paraId="69EC2941" w14:textId="11CEEA69" w:rsidR="004E733C" w:rsidRPr="00805DF6" w:rsidRDefault="00226565">
            <w:pPr>
              <w:tabs>
                <w:tab w:val="left" w:pos="8280"/>
              </w:tabs>
              <w:spacing w:before="20" w:after="20"/>
              <w:jc w:val="left"/>
              <w:rPr>
                <w:sz w:val="20"/>
                <w:szCs w:val="20"/>
              </w:rPr>
            </w:pPr>
            <w:r>
              <w:rPr>
                <w:rFonts w:hint="eastAsia"/>
                <w:sz w:val="20"/>
                <w:szCs w:val="20"/>
                <w:lang w:eastAsia="zh-CN"/>
              </w:rPr>
              <w:t>支助费用</w:t>
            </w:r>
          </w:p>
        </w:tc>
        <w:tc>
          <w:tcPr>
            <w:tcW w:w="494" w:type="pct"/>
            <w:tcMar>
              <w:left w:w="85" w:type="dxa"/>
              <w:right w:w="85" w:type="dxa"/>
            </w:tcMar>
          </w:tcPr>
          <w:p w14:paraId="23F78260" w14:textId="77777777" w:rsidR="004E733C" w:rsidRPr="00805DF6" w:rsidRDefault="004E733C">
            <w:pPr>
              <w:tabs>
                <w:tab w:val="left" w:pos="8280"/>
              </w:tabs>
              <w:spacing w:before="20" w:after="20"/>
              <w:jc w:val="right"/>
              <w:rPr>
                <w:sz w:val="20"/>
                <w:szCs w:val="20"/>
              </w:rPr>
            </w:pPr>
            <w:r w:rsidRPr="00805DF6">
              <w:rPr>
                <w:sz w:val="20"/>
                <w:szCs w:val="20"/>
              </w:rPr>
              <w:t>287,307</w:t>
            </w:r>
          </w:p>
        </w:tc>
        <w:tc>
          <w:tcPr>
            <w:tcW w:w="448" w:type="pct"/>
            <w:tcMar>
              <w:left w:w="85" w:type="dxa"/>
              <w:right w:w="85" w:type="dxa"/>
            </w:tcMar>
          </w:tcPr>
          <w:p w14:paraId="69515598"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704D9550" w14:textId="77777777" w:rsidR="004E733C" w:rsidRPr="00805DF6" w:rsidRDefault="004E733C">
            <w:pPr>
              <w:tabs>
                <w:tab w:val="left" w:pos="8280"/>
              </w:tabs>
              <w:spacing w:before="20" w:after="20"/>
              <w:jc w:val="right"/>
              <w:rPr>
                <w:sz w:val="20"/>
                <w:szCs w:val="20"/>
              </w:rPr>
            </w:pPr>
            <w:r w:rsidRPr="00805DF6">
              <w:rPr>
                <w:sz w:val="20"/>
                <w:szCs w:val="20"/>
              </w:rPr>
              <w:t>229,983</w:t>
            </w:r>
          </w:p>
        </w:tc>
        <w:tc>
          <w:tcPr>
            <w:tcW w:w="472" w:type="pct"/>
            <w:tcMar>
              <w:left w:w="85" w:type="dxa"/>
              <w:right w:w="85" w:type="dxa"/>
            </w:tcMar>
          </w:tcPr>
          <w:p w14:paraId="6B6609E2"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44960BA0" w14:textId="77777777" w:rsidR="004E733C" w:rsidRPr="00805DF6" w:rsidRDefault="004E733C">
            <w:pPr>
              <w:tabs>
                <w:tab w:val="left" w:pos="8280"/>
              </w:tabs>
              <w:spacing w:before="20" w:after="20"/>
              <w:jc w:val="right"/>
              <w:rPr>
                <w:sz w:val="20"/>
                <w:szCs w:val="20"/>
              </w:rPr>
            </w:pPr>
            <w:r w:rsidRPr="00805DF6">
              <w:rPr>
                <w:sz w:val="20"/>
                <w:szCs w:val="20"/>
              </w:rPr>
              <w:t>57,292</w:t>
            </w:r>
          </w:p>
        </w:tc>
        <w:tc>
          <w:tcPr>
            <w:tcW w:w="425" w:type="pct"/>
            <w:tcMar>
              <w:left w:w="85" w:type="dxa"/>
              <w:right w:w="85" w:type="dxa"/>
            </w:tcMar>
          </w:tcPr>
          <w:p w14:paraId="4B48E1F3"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46110589" w14:textId="77777777" w:rsidR="004E733C" w:rsidRPr="00805DF6" w:rsidRDefault="004E733C">
            <w:pPr>
              <w:tabs>
                <w:tab w:val="left" w:pos="8280"/>
              </w:tabs>
              <w:spacing w:before="20" w:after="20"/>
              <w:jc w:val="right"/>
              <w:rPr>
                <w:sz w:val="20"/>
                <w:szCs w:val="20"/>
              </w:rPr>
            </w:pPr>
            <w:r w:rsidRPr="00805DF6">
              <w:rPr>
                <w:sz w:val="20"/>
                <w:szCs w:val="20"/>
              </w:rPr>
              <w:t>574,582</w:t>
            </w:r>
          </w:p>
        </w:tc>
      </w:tr>
      <w:tr w:rsidR="0065742D" w:rsidRPr="00805DF6" w14:paraId="08556831" w14:textId="77777777" w:rsidTr="0065742D">
        <w:trPr>
          <w:trHeight w:val="56"/>
        </w:trPr>
        <w:tc>
          <w:tcPr>
            <w:tcW w:w="619" w:type="pct"/>
            <w:vMerge/>
          </w:tcPr>
          <w:p w14:paraId="3C9DFAFA" w14:textId="77777777" w:rsidR="004E733C" w:rsidRPr="00805DF6" w:rsidRDefault="004E733C">
            <w:pPr>
              <w:tabs>
                <w:tab w:val="left" w:pos="8280"/>
              </w:tabs>
              <w:spacing w:before="20" w:after="20"/>
              <w:jc w:val="left"/>
              <w:rPr>
                <w:sz w:val="20"/>
                <w:szCs w:val="20"/>
              </w:rPr>
            </w:pPr>
          </w:p>
        </w:tc>
        <w:tc>
          <w:tcPr>
            <w:tcW w:w="533" w:type="pct"/>
            <w:vMerge w:val="restart"/>
            <w:vAlign w:val="center"/>
          </w:tcPr>
          <w:p w14:paraId="0611DDF5" w14:textId="77777777" w:rsidR="0065742D" w:rsidRDefault="00226565">
            <w:pPr>
              <w:tabs>
                <w:tab w:val="left" w:pos="8280"/>
              </w:tabs>
              <w:spacing w:before="20" w:after="20"/>
              <w:jc w:val="center"/>
              <w:rPr>
                <w:sz w:val="20"/>
                <w:szCs w:val="20"/>
                <w:lang w:eastAsia="zh-CN"/>
              </w:rPr>
            </w:pPr>
            <w:r>
              <w:rPr>
                <w:rFonts w:hint="eastAsia"/>
                <w:sz w:val="20"/>
                <w:szCs w:val="20"/>
                <w:lang w:eastAsia="zh-CN"/>
              </w:rPr>
              <w:t>环境</w:t>
            </w:r>
          </w:p>
          <w:p w14:paraId="13B22D27" w14:textId="0989C9DD" w:rsidR="004E733C" w:rsidRPr="00805DF6" w:rsidRDefault="00226565">
            <w:pPr>
              <w:tabs>
                <w:tab w:val="left" w:pos="8280"/>
              </w:tabs>
              <w:spacing w:before="20" w:after="20"/>
              <w:jc w:val="center"/>
              <w:rPr>
                <w:sz w:val="20"/>
                <w:szCs w:val="20"/>
              </w:rPr>
            </w:pPr>
            <w:r>
              <w:rPr>
                <w:rFonts w:hint="eastAsia"/>
                <w:sz w:val="20"/>
                <w:szCs w:val="20"/>
                <w:lang w:eastAsia="zh-CN"/>
              </w:rPr>
              <w:t>规划署</w:t>
            </w:r>
          </w:p>
        </w:tc>
        <w:tc>
          <w:tcPr>
            <w:tcW w:w="528" w:type="pct"/>
          </w:tcPr>
          <w:p w14:paraId="357AECF6" w14:textId="34895799" w:rsidR="004E733C" w:rsidRPr="00805DF6" w:rsidRDefault="00226565">
            <w:pPr>
              <w:tabs>
                <w:tab w:val="left" w:pos="8280"/>
              </w:tabs>
              <w:spacing w:before="20" w:after="20"/>
              <w:jc w:val="left"/>
              <w:rPr>
                <w:sz w:val="20"/>
                <w:szCs w:val="20"/>
              </w:rPr>
            </w:pPr>
            <w:r>
              <w:rPr>
                <w:rFonts w:hint="eastAsia"/>
                <w:sz w:val="20"/>
                <w:szCs w:val="20"/>
                <w:lang w:eastAsia="zh-CN"/>
              </w:rPr>
              <w:t>项目费用</w:t>
            </w:r>
          </w:p>
        </w:tc>
        <w:tc>
          <w:tcPr>
            <w:tcW w:w="494" w:type="pct"/>
            <w:tcMar>
              <w:left w:w="85" w:type="dxa"/>
              <w:right w:w="85" w:type="dxa"/>
            </w:tcMar>
          </w:tcPr>
          <w:p w14:paraId="47E17142" w14:textId="77777777" w:rsidR="004E733C" w:rsidRPr="00805DF6" w:rsidRDefault="004E733C">
            <w:pPr>
              <w:tabs>
                <w:tab w:val="left" w:pos="8280"/>
              </w:tabs>
              <w:spacing w:before="20" w:after="20"/>
              <w:jc w:val="right"/>
              <w:rPr>
                <w:sz w:val="20"/>
                <w:szCs w:val="20"/>
              </w:rPr>
            </w:pPr>
            <w:r w:rsidRPr="00805DF6">
              <w:rPr>
                <w:sz w:val="20"/>
                <w:szCs w:val="20"/>
              </w:rPr>
              <w:t>485,000</w:t>
            </w:r>
          </w:p>
        </w:tc>
        <w:tc>
          <w:tcPr>
            <w:tcW w:w="448" w:type="pct"/>
            <w:tcMar>
              <w:left w:w="85" w:type="dxa"/>
              <w:right w:w="85" w:type="dxa"/>
            </w:tcMar>
          </w:tcPr>
          <w:p w14:paraId="2EC2CD4A"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024A6155" w14:textId="77777777" w:rsidR="004E733C" w:rsidRPr="00805DF6" w:rsidRDefault="004E733C">
            <w:pPr>
              <w:tabs>
                <w:tab w:val="left" w:pos="8280"/>
              </w:tabs>
              <w:spacing w:before="20" w:after="20"/>
              <w:jc w:val="right"/>
              <w:rPr>
                <w:sz w:val="20"/>
                <w:szCs w:val="20"/>
              </w:rPr>
            </w:pPr>
            <w:r w:rsidRPr="00805DF6">
              <w:rPr>
                <w:sz w:val="20"/>
                <w:szCs w:val="20"/>
              </w:rPr>
              <w:t>332,500</w:t>
            </w:r>
          </w:p>
        </w:tc>
        <w:tc>
          <w:tcPr>
            <w:tcW w:w="472" w:type="pct"/>
            <w:tcMar>
              <w:left w:w="85" w:type="dxa"/>
              <w:right w:w="85" w:type="dxa"/>
            </w:tcMar>
          </w:tcPr>
          <w:p w14:paraId="7A84BE5C"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5187D060" w14:textId="77777777" w:rsidR="004E733C" w:rsidRPr="00805DF6" w:rsidRDefault="004E733C">
            <w:pPr>
              <w:tabs>
                <w:tab w:val="left" w:pos="8280"/>
              </w:tabs>
              <w:spacing w:before="20" w:after="20"/>
              <w:jc w:val="right"/>
              <w:rPr>
                <w:sz w:val="20"/>
                <w:szCs w:val="20"/>
              </w:rPr>
            </w:pPr>
            <w:r w:rsidRPr="00805DF6">
              <w:rPr>
                <w:sz w:val="20"/>
                <w:szCs w:val="20"/>
              </w:rPr>
              <w:t>140,000</w:t>
            </w:r>
          </w:p>
        </w:tc>
        <w:tc>
          <w:tcPr>
            <w:tcW w:w="425" w:type="pct"/>
            <w:tcMar>
              <w:left w:w="85" w:type="dxa"/>
              <w:right w:w="85" w:type="dxa"/>
            </w:tcMar>
          </w:tcPr>
          <w:p w14:paraId="6251D481"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78524CB3" w14:textId="77777777" w:rsidR="004E733C" w:rsidRPr="00805DF6" w:rsidRDefault="004E733C">
            <w:pPr>
              <w:tabs>
                <w:tab w:val="left" w:pos="8280"/>
              </w:tabs>
              <w:spacing w:before="20" w:after="20"/>
              <w:jc w:val="right"/>
              <w:rPr>
                <w:sz w:val="20"/>
                <w:szCs w:val="20"/>
              </w:rPr>
            </w:pPr>
            <w:r w:rsidRPr="00805DF6">
              <w:rPr>
                <w:sz w:val="20"/>
                <w:szCs w:val="20"/>
              </w:rPr>
              <w:t>957,500</w:t>
            </w:r>
          </w:p>
        </w:tc>
      </w:tr>
      <w:tr w:rsidR="0065742D" w:rsidRPr="00805DF6" w14:paraId="6365D7F7" w14:textId="77777777" w:rsidTr="0065742D">
        <w:trPr>
          <w:trHeight w:val="46"/>
        </w:trPr>
        <w:tc>
          <w:tcPr>
            <w:tcW w:w="619" w:type="pct"/>
            <w:vMerge/>
          </w:tcPr>
          <w:p w14:paraId="4F8AC856" w14:textId="77777777" w:rsidR="004E733C" w:rsidRPr="00805DF6" w:rsidRDefault="004E733C">
            <w:pPr>
              <w:tabs>
                <w:tab w:val="left" w:pos="8280"/>
              </w:tabs>
              <w:spacing w:before="20" w:after="20"/>
              <w:jc w:val="center"/>
              <w:rPr>
                <w:sz w:val="20"/>
                <w:szCs w:val="20"/>
              </w:rPr>
            </w:pPr>
          </w:p>
        </w:tc>
        <w:tc>
          <w:tcPr>
            <w:tcW w:w="533" w:type="pct"/>
            <w:vMerge/>
          </w:tcPr>
          <w:p w14:paraId="1A346F59" w14:textId="77777777" w:rsidR="004E733C" w:rsidRPr="00805DF6" w:rsidRDefault="004E733C">
            <w:pPr>
              <w:tabs>
                <w:tab w:val="left" w:pos="8280"/>
              </w:tabs>
              <w:spacing w:before="20" w:after="20"/>
              <w:jc w:val="center"/>
              <w:rPr>
                <w:sz w:val="20"/>
                <w:szCs w:val="20"/>
              </w:rPr>
            </w:pPr>
          </w:p>
        </w:tc>
        <w:tc>
          <w:tcPr>
            <w:tcW w:w="528" w:type="pct"/>
          </w:tcPr>
          <w:p w14:paraId="68A07695" w14:textId="52FA0F60" w:rsidR="004E733C" w:rsidRPr="00805DF6" w:rsidRDefault="00226565">
            <w:pPr>
              <w:tabs>
                <w:tab w:val="left" w:pos="8280"/>
              </w:tabs>
              <w:spacing w:before="20" w:after="20"/>
              <w:jc w:val="left"/>
              <w:rPr>
                <w:sz w:val="20"/>
                <w:szCs w:val="20"/>
              </w:rPr>
            </w:pPr>
            <w:r>
              <w:rPr>
                <w:rFonts w:hint="eastAsia"/>
                <w:sz w:val="20"/>
                <w:szCs w:val="20"/>
                <w:lang w:eastAsia="zh-CN"/>
              </w:rPr>
              <w:t>支助费用</w:t>
            </w:r>
          </w:p>
        </w:tc>
        <w:tc>
          <w:tcPr>
            <w:tcW w:w="494" w:type="pct"/>
            <w:tcMar>
              <w:left w:w="85" w:type="dxa"/>
              <w:right w:w="85" w:type="dxa"/>
            </w:tcMar>
          </w:tcPr>
          <w:p w14:paraId="6EF21661" w14:textId="77777777" w:rsidR="004E733C" w:rsidRPr="00805DF6" w:rsidRDefault="004E733C">
            <w:pPr>
              <w:tabs>
                <w:tab w:val="left" w:pos="8280"/>
              </w:tabs>
              <w:spacing w:before="20" w:after="20"/>
              <w:jc w:val="right"/>
              <w:rPr>
                <w:sz w:val="20"/>
                <w:szCs w:val="20"/>
              </w:rPr>
            </w:pPr>
            <w:r w:rsidRPr="00805DF6">
              <w:rPr>
                <w:sz w:val="20"/>
                <w:szCs w:val="20"/>
              </w:rPr>
              <w:t>58,415</w:t>
            </w:r>
          </w:p>
        </w:tc>
        <w:tc>
          <w:tcPr>
            <w:tcW w:w="448" w:type="pct"/>
            <w:tcMar>
              <w:left w:w="85" w:type="dxa"/>
              <w:right w:w="85" w:type="dxa"/>
            </w:tcMar>
          </w:tcPr>
          <w:p w14:paraId="585188CA"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4AF98978" w14:textId="77777777" w:rsidR="004E733C" w:rsidRPr="00805DF6" w:rsidRDefault="004E733C">
            <w:pPr>
              <w:tabs>
                <w:tab w:val="left" w:pos="8280"/>
              </w:tabs>
              <w:spacing w:before="20" w:after="20"/>
              <w:jc w:val="right"/>
              <w:rPr>
                <w:sz w:val="20"/>
                <w:szCs w:val="20"/>
              </w:rPr>
            </w:pPr>
            <w:r w:rsidRPr="00805DF6">
              <w:rPr>
                <w:sz w:val="20"/>
                <w:szCs w:val="20"/>
              </w:rPr>
              <w:t>40,048</w:t>
            </w:r>
          </w:p>
        </w:tc>
        <w:tc>
          <w:tcPr>
            <w:tcW w:w="472" w:type="pct"/>
            <w:tcMar>
              <w:left w:w="85" w:type="dxa"/>
              <w:right w:w="85" w:type="dxa"/>
            </w:tcMar>
          </w:tcPr>
          <w:p w14:paraId="621BA37F"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595C3659" w14:textId="77777777" w:rsidR="004E733C" w:rsidRPr="00805DF6" w:rsidRDefault="004E733C">
            <w:pPr>
              <w:tabs>
                <w:tab w:val="left" w:pos="8280"/>
              </w:tabs>
              <w:spacing w:before="20" w:after="20"/>
              <w:jc w:val="right"/>
              <w:rPr>
                <w:sz w:val="20"/>
                <w:szCs w:val="20"/>
              </w:rPr>
            </w:pPr>
            <w:r w:rsidRPr="00805DF6">
              <w:rPr>
                <w:sz w:val="20"/>
                <w:szCs w:val="20"/>
              </w:rPr>
              <w:t>16,862</w:t>
            </w:r>
          </w:p>
        </w:tc>
        <w:tc>
          <w:tcPr>
            <w:tcW w:w="425" w:type="pct"/>
            <w:tcMar>
              <w:left w:w="85" w:type="dxa"/>
              <w:right w:w="85" w:type="dxa"/>
            </w:tcMar>
          </w:tcPr>
          <w:p w14:paraId="419DCDCC"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5DECE04D" w14:textId="77777777" w:rsidR="004E733C" w:rsidRPr="00805DF6" w:rsidRDefault="004E733C">
            <w:pPr>
              <w:tabs>
                <w:tab w:val="left" w:pos="8280"/>
              </w:tabs>
              <w:spacing w:before="20" w:after="20"/>
              <w:jc w:val="right"/>
              <w:rPr>
                <w:sz w:val="20"/>
                <w:szCs w:val="20"/>
              </w:rPr>
            </w:pPr>
            <w:r w:rsidRPr="00805DF6">
              <w:rPr>
                <w:sz w:val="20"/>
                <w:szCs w:val="20"/>
              </w:rPr>
              <w:t>115,325</w:t>
            </w:r>
          </w:p>
        </w:tc>
      </w:tr>
      <w:tr w:rsidR="0065742D" w:rsidRPr="00805DF6" w14:paraId="5EB3A030" w14:textId="77777777" w:rsidTr="0065742D">
        <w:trPr>
          <w:trHeight w:val="313"/>
        </w:trPr>
        <w:tc>
          <w:tcPr>
            <w:tcW w:w="619" w:type="pct"/>
            <w:vMerge w:val="restart"/>
            <w:vAlign w:val="center"/>
          </w:tcPr>
          <w:p w14:paraId="551B1172" w14:textId="2559168D" w:rsidR="004E733C" w:rsidRPr="00805DF6" w:rsidRDefault="00226565">
            <w:pPr>
              <w:tabs>
                <w:tab w:val="left" w:pos="8280"/>
              </w:tabs>
              <w:spacing w:before="20" w:after="20"/>
              <w:jc w:val="left"/>
              <w:rPr>
                <w:sz w:val="20"/>
                <w:szCs w:val="20"/>
                <w:lang w:eastAsia="zh-CN"/>
              </w:rPr>
            </w:pPr>
            <w:r w:rsidRPr="00226565">
              <w:rPr>
                <w:rFonts w:hint="eastAsia"/>
                <w:sz w:val="20"/>
                <w:szCs w:val="20"/>
                <w:lang w:eastAsia="zh-CN"/>
              </w:rPr>
              <w:t>原则上建议的总金额（美元）</w:t>
            </w:r>
          </w:p>
        </w:tc>
        <w:tc>
          <w:tcPr>
            <w:tcW w:w="1061" w:type="pct"/>
            <w:gridSpan w:val="2"/>
          </w:tcPr>
          <w:p w14:paraId="0A791FC7" w14:textId="513E62DE" w:rsidR="004E733C" w:rsidRPr="00805DF6" w:rsidRDefault="00226565">
            <w:pPr>
              <w:tabs>
                <w:tab w:val="left" w:pos="8280"/>
              </w:tabs>
              <w:spacing w:before="20" w:after="20"/>
              <w:jc w:val="left"/>
              <w:rPr>
                <w:sz w:val="20"/>
                <w:szCs w:val="20"/>
              </w:rPr>
            </w:pPr>
            <w:r>
              <w:rPr>
                <w:rFonts w:hint="eastAsia"/>
                <w:sz w:val="20"/>
                <w:szCs w:val="20"/>
                <w:lang w:eastAsia="zh-CN"/>
              </w:rPr>
              <w:t>项目费用</w:t>
            </w:r>
          </w:p>
        </w:tc>
        <w:tc>
          <w:tcPr>
            <w:tcW w:w="494" w:type="pct"/>
            <w:tcMar>
              <w:left w:w="85" w:type="dxa"/>
              <w:right w:w="85" w:type="dxa"/>
            </w:tcMar>
          </w:tcPr>
          <w:p w14:paraId="63C4D534" w14:textId="77777777" w:rsidR="004E733C" w:rsidRPr="00805DF6" w:rsidRDefault="004E733C">
            <w:pPr>
              <w:tabs>
                <w:tab w:val="left" w:pos="8280"/>
              </w:tabs>
              <w:spacing w:before="20" w:after="20"/>
              <w:jc w:val="right"/>
              <w:rPr>
                <w:sz w:val="20"/>
                <w:szCs w:val="20"/>
              </w:rPr>
            </w:pPr>
            <w:r w:rsidRPr="00805DF6">
              <w:rPr>
                <w:sz w:val="20"/>
                <w:szCs w:val="20"/>
              </w:rPr>
              <w:t>4,589,387</w:t>
            </w:r>
          </w:p>
        </w:tc>
        <w:tc>
          <w:tcPr>
            <w:tcW w:w="448" w:type="pct"/>
            <w:tcMar>
              <w:left w:w="85" w:type="dxa"/>
              <w:right w:w="85" w:type="dxa"/>
            </w:tcMar>
          </w:tcPr>
          <w:p w14:paraId="113429C6"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19334A67" w14:textId="77777777" w:rsidR="004E733C" w:rsidRPr="00805DF6" w:rsidRDefault="004E733C">
            <w:pPr>
              <w:tabs>
                <w:tab w:val="left" w:pos="8280"/>
              </w:tabs>
              <w:spacing w:before="20" w:after="20"/>
              <w:jc w:val="right"/>
              <w:rPr>
                <w:sz w:val="20"/>
                <w:szCs w:val="20"/>
              </w:rPr>
            </w:pPr>
            <w:r w:rsidRPr="00805DF6">
              <w:rPr>
                <w:sz w:val="20"/>
                <w:szCs w:val="20"/>
              </w:rPr>
              <w:t>3,617,969</w:t>
            </w:r>
          </w:p>
        </w:tc>
        <w:tc>
          <w:tcPr>
            <w:tcW w:w="472" w:type="pct"/>
            <w:tcMar>
              <w:left w:w="85" w:type="dxa"/>
              <w:right w:w="85" w:type="dxa"/>
            </w:tcMar>
          </w:tcPr>
          <w:p w14:paraId="5FBA111B"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002F21CA" w14:textId="77777777" w:rsidR="004E733C" w:rsidRPr="00805DF6" w:rsidRDefault="004E733C">
            <w:pPr>
              <w:tabs>
                <w:tab w:val="left" w:pos="8280"/>
              </w:tabs>
              <w:spacing w:before="20" w:after="20"/>
              <w:jc w:val="right"/>
              <w:rPr>
                <w:sz w:val="20"/>
                <w:szCs w:val="20"/>
              </w:rPr>
            </w:pPr>
            <w:r w:rsidRPr="00805DF6">
              <w:rPr>
                <w:sz w:val="20"/>
                <w:szCs w:val="20"/>
              </w:rPr>
              <w:t>958,459</w:t>
            </w:r>
          </w:p>
        </w:tc>
        <w:tc>
          <w:tcPr>
            <w:tcW w:w="425" w:type="pct"/>
            <w:tcMar>
              <w:left w:w="85" w:type="dxa"/>
              <w:right w:w="85" w:type="dxa"/>
            </w:tcMar>
          </w:tcPr>
          <w:p w14:paraId="2B2FE1DB"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66F84D20" w14:textId="77777777" w:rsidR="004E733C" w:rsidRPr="00805DF6" w:rsidRDefault="004E733C">
            <w:pPr>
              <w:tabs>
                <w:tab w:val="left" w:pos="8280"/>
              </w:tabs>
              <w:spacing w:before="20" w:after="20"/>
              <w:jc w:val="right"/>
              <w:rPr>
                <w:sz w:val="20"/>
                <w:szCs w:val="20"/>
              </w:rPr>
            </w:pPr>
            <w:r w:rsidRPr="00805DF6">
              <w:rPr>
                <w:sz w:val="20"/>
                <w:szCs w:val="20"/>
              </w:rPr>
              <w:t>9,165,815</w:t>
            </w:r>
          </w:p>
        </w:tc>
      </w:tr>
      <w:tr w:rsidR="0065742D" w:rsidRPr="00805DF6" w14:paraId="6A6A927E" w14:textId="77777777" w:rsidTr="0065742D">
        <w:trPr>
          <w:trHeight w:val="313"/>
        </w:trPr>
        <w:tc>
          <w:tcPr>
            <w:tcW w:w="619" w:type="pct"/>
            <w:vMerge/>
          </w:tcPr>
          <w:p w14:paraId="2C1529EE" w14:textId="77777777" w:rsidR="004E733C" w:rsidRPr="00805DF6" w:rsidRDefault="004E733C">
            <w:pPr>
              <w:tabs>
                <w:tab w:val="left" w:pos="8280"/>
              </w:tabs>
              <w:spacing w:before="20" w:after="20"/>
              <w:jc w:val="left"/>
              <w:rPr>
                <w:sz w:val="20"/>
                <w:szCs w:val="20"/>
              </w:rPr>
            </w:pPr>
          </w:p>
        </w:tc>
        <w:tc>
          <w:tcPr>
            <w:tcW w:w="1061" w:type="pct"/>
            <w:gridSpan w:val="2"/>
          </w:tcPr>
          <w:p w14:paraId="42F656CB" w14:textId="7540BB6C" w:rsidR="004E733C" w:rsidRPr="00805DF6" w:rsidRDefault="00226565">
            <w:pPr>
              <w:tabs>
                <w:tab w:val="left" w:pos="8280"/>
              </w:tabs>
              <w:spacing w:before="20" w:after="20"/>
              <w:jc w:val="left"/>
              <w:rPr>
                <w:sz w:val="20"/>
                <w:szCs w:val="20"/>
              </w:rPr>
            </w:pPr>
            <w:r>
              <w:rPr>
                <w:rFonts w:hint="eastAsia"/>
                <w:sz w:val="20"/>
                <w:szCs w:val="20"/>
                <w:lang w:eastAsia="zh-CN"/>
              </w:rPr>
              <w:t>支助费用</w:t>
            </w:r>
          </w:p>
        </w:tc>
        <w:tc>
          <w:tcPr>
            <w:tcW w:w="494" w:type="pct"/>
            <w:tcMar>
              <w:left w:w="85" w:type="dxa"/>
              <w:right w:w="85" w:type="dxa"/>
            </w:tcMar>
          </w:tcPr>
          <w:p w14:paraId="7F6C8096" w14:textId="77777777" w:rsidR="004E733C" w:rsidRPr="00805DF6" w:rsidRDefault="004E733C">
            <w:pPr>
              <w:tabs>
                <w:tab w:val="left" w:pos="8280"/>
              </w:tabs>
              <w:spacing w:before="20" w:after="20"/>
              <w:jc w:val="right"/>
              <w:rPr>
                <w:sz w:val="20"/>
                <w:szCs w:val="20"/>
              </w:rPr>
            </w:pPr>
            <w:r w:rsidRPr="00805DF6">
              <w:rPr>
                <w:sz w:val="20"/>
                <w:szCs w:val="20"/>
              </w:rPr>
              <w:t>345,722</w:t>
            </w:r>
          </w:p>
        </w:tc>
        <w:tc>
          <w:tcPr>
            <w:tcW w:w="448" w:type="pct"/>
            <w:tcMar>
              <w:left w:w="85" w:type="dxa"/>
              <w:right w:w="85" w:type="dxa"/>
            </w:tcMar>
          </w:tcPr>
          <w:p w14:paraId="008DE857"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5F17102B" w14:textId="77777777" w:rsidR="004E733C" w:rsidRPr="00805DF6" w:rsidRDefault="004E733C">
            <w:pPr>
              <w:tabs>
                <w:tab w:val="left" w:pos="8280"/>
              </w:tabs>
              <w:spacing w:before="20" w:after="20"/>
              <w:jc w:val="right"/>
              <w:rPr>
                <w:sz w:val="20"/>
                <w:szCs w:val="20"/>
              </w:rPr>
            </w:pPr>
            <w:r w:rsidRPr="00805DF6">
              <w:rPr>
                <w:sz w:val="20"/>
                <w:szCs w:val="20"/>
              </w:rPr>
              <w:t>270,031</w:t>
            </w:r>
          </w:p>
        </w:tc>
        <w:tc>
          <w:tcPr>
            <w:tcW w:w="472" w:type="pct"/>
            <w:tcMar>
              <w:left w:w="85" w:type="dxa"/>
              <w:right w:w="85" w:type="dxa"/>
            </w:tcMar>
          </w:tcPr>
          <w:p w14:paraId="12D4352A"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72084EA4" w14:textId="77777777" w:rsidR="004E733C" w:rsidRPr="00805DF6" w:rsidRDefault="004E733C">
            <w:pPr>
              <w:tabs>
                <w:tab w:val="left" w:pos="8280"/>
              </w:tabs>
              <w:spacing w:before="20" w:after="20"/>
              <w:jc w:val="right"/>
              <w:rPr>
                <w:sz w:val="20"/>
                <w:szCs w:val="20"/>
              </w:rPr>
            </w:pPr>
            <w:r w:rsidRPr="00805DF6">
              <w:rPr>
                <w:sz w:val="20"/>
                <w:szCs w:val="20"/>
              </w:rPr>
              <w:t>74,154</w:t>
            </w:r>
          </w:p>
        </w:tc>
        <w:tc>
          <w:tcPr>
            <w:tcW w:w="425" w:type="pct"/>
            <w:tcMar>
              <w:left w:w="85" w:type="dxa"/>
              <w:right w:w="85" w:type="dxa"/>
            </w:tcMar>
          </w:tcPr>
          <w:p w14:paraId="43BDE73C"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675CB3CC" w14:textId="77777777" w:rsidR="004E733C" w:rsidRPr="00805DF6" w:rsidRDefault="004E733C">
            <w:pPr>
              <w:tabs>
                <w:tab w:val="left" w:pos="8280"/>
              </w:tabs>
              <w:spacing w:before="20" w:after="20"/>
              <w:jc w:val="right"/>
              <w:rPr>
                <w:sz w:val="20"/>
                <w:szCs w:val="20"/>
              </w:rPr>
            </w:pPr>
            <w:r w:rsidRPr="00805DF6">
              <w:rPr>
                <w:sz w:val="20"/>
                <w:szCs w:val="20"/>
              </w:rPr>
              <w:t>689,907</w:t>
            </w:r>
          </w:p>
        </w:tc>
      </w:tr>
      <w:tr w:rsidR="0065742D" w:rsidRPr="00805DF6" w14:paraId="00BB1980" w14:textId="77777777" w:rsidTr="0065742D">
        <w:trPr>
          <w:trHeight w:val="314"/>
        </w:trPr>
        <w:tc>
          <w:tcPr>
            <w:tcW w:w="619" w:type="pct"/>
            <w:vMerge/>
          </w:tcPr>
          <w:p w14:paraId="1582CF82" w14:textId="77777777" w:rsidR="004E733C" w:rsidRPr="00805DF6" w:rsidRDefault="004E733C">
            <w:pPr>
              <w:tabs>
                <w:tab w:val="left" w:pos="8280"/>
              </w:tabs>
              <w:spacing w:before="20" w:after="20"/>
              <w:jc w:val="left"/>
              <w:rPr>
                <w:sz w:val="20"/>
                <w:szCs w:val="20"/>
              </w:rPr>
            </w:pPr>
          </w:p>
        </w:tc>
        <w:tc>
          <w:tcPr>
            <w:tcW w:w="1061" w:type="pct"/>
            <w:gridSpan w:val="2"/>
          </w:tcPr>
          <w:p w14:paraId="565F58A3" w14:textId="19AF1045" w:rsidR="004E733C" w:rsidRPr="00805DF6" w:rsidRDefault="00226565">
            <w:pPr>
              <w:tabs>
                <w:tab w:val="left" w:pos="8280"/>
              </w:tabs>
              <w:spacing w:before="20" w:after="20"/>
              <w:jc w:val="left"/>
              <w:rPr>
                <w:sz w:val="20"/>
                <w:szCs w:val="20"/>
              </w:rPr>
            </w:pPr>
            <w:r>
              <w:rPr>
                <w:rFonts w:hint="eastAsia"/>
                <w:sz w:val="20"/>
                <w:szCs w:val="20"/>
                <w:lang w:eastAsia="zh-CN"/>
              </w:rPr>
              <w:t>总资金</w:t>
            </w:r>
          </w:p>
        </w:tc>
        <w:tc>
          <w:tcPr>
            <w:tcW w:w="494" w:type="pct"/>
            <w:tcMar>
              <w:left w:w="85" w:type="dxa"/>
              <w:right w:w="85" w:type="dxa"/>
            </w:tcMar>
          </w:tcPr>
          <w:p w14:paraId="22D837B7" w14:textId="77777777" w:rsidR="004E733C" w:rsidRPr="00805DF6" w:rsidRDefault="004E733C">
            <w:pPr>
              <w:tabs>
                <w:tab w:val="left" w:pos="8280"/>
              </w:tabs>
              <w:spacing w:before="20" w:after="20"/>
              <w:jc w:val="right"/>
              <w:rPr>
                <w:sz w:val="20"/>
                <w:szCs w:val="20"/>
              </w:rPr>
            </w:pPr>
            <w:r w:rsidRPr="00805DF6">
              <w:rPr>
                <w:sz w:val="20"/>
                <w:szCs w:val="20"/>
              </w:rPr>
              <w:t>4,935,109</w:t>
            </w:r>
          </w:p>
        </w:tc>
        <w:tc>
          <w:tcPr>
            <w:tcW w:w="448" w:type="pct"/>
            <w:tcMar>
              <w:left w:w="85" w:type="dxa"/>
              <w:right w:w="85" w:type="dxa"/>
            </w:tcMar>
          </w:tcPr>
          <w:p w14:paraId="5BDE1A6E"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500" w:type="pct"/>
            <w:tcMar>
              <w:left w:w="85" w:type="dxa"/>
              <w:right w:w="85" w:type="dxa"/>
            </w:tcMar>
          </w:tcPr>
          <w:p w14:paraId="72A8DB94" w14:textId="77777777" w:rsidR="004E733C" w:rsidRPr="00805DF6" w:rsidRDefault="004E733C">
            <w:pPr>
              <w:tabs>
                <w:tab w:val="left" w:pos="8280"/>
              </w:tabs>
              <w:spacing w:before="20" w:after="20"/>
              <w:jc w:val="right"/>
              <w:rPr>
                <w:sz w:val="20"/>
                <w:szCs w:val="20"/>
              </w:rPr>
            </w:pPr>
            <w:r w:rsidRPr="00805DF6">
              <w:rPr>
                <w:sz w:val="20"/>
                <w:szCs w:val="20"/>
              </w:rPr>
              <w:t>3,888,000</w:t>
            </w:r>
          </w:p>
        </w:tc>
        <w:tc>
          <w:tcPr>
            <w:tcW w:w="472" w:type="pct"/>
            <w:tcMar>
              <w:left w:w="85" w:type="dxa"/>
              <w:right w:w="85" w:type="dxa"/>
            </w:tcMar>
          </w:tcPr>
          <w:p w14:paraId="52FCB300"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87" w:type="pct"/>
            <w:tcMar>
              <w:left w:w="85" w:type="dxa"/>
              <w:right w:w="85" w:type="dxa"/>
            </w:tcMar>
          </w:tcPr>
          <w:p w14:paraId="436BF91E" w14:textId="77777777" w:rsidR="004E733C" w:rsidRPr="00805DF6" w:rsidRDefault="004E733C">
            <w:pPr>
              <w:tabs>
                <w:tab w:val="left" w:pos="8280"/>
              </w:tabs>
              <w:spacing w:before="20" w:after="20"/>
              <w:jc w:val="right"/>
              <w:rPr>
                <w:sz w:val="20"/>
                <w:szCs w:val="20"/>
              </w:rPr>
            </w:pPr>
            <w:r w:rsidRPr="00805DF6">
              <w:rPr>
                <w:sz w:val="20"/>
                <w:szCs w:val="20"/>
              </w:rPr>
              <w:t>1,032,613</w:t>
            </w:r>
          </w:p>
        </w:tc>
        <w:tc>
          <w:tcPr>
            <w:tcW w:w="425" w:type="pct"/>
            <w:tcMar>
              <w:left w:w="85" w:type="dxa"/>
              <w:right w:w="85" w:type="dxa"/>
            </w:tcMar>
          </w:tcPr>
          <w:p w14:paraId="2040BFE1" w14:textId="77777777" w:rsidR="004E733C" w:rsidRPr="00805DF6" w:rsidRDefault="004E733C">
            <w:pPr>
              <w:tabs>
                <w:tab w:val="left" w:pos="8280"/>
              </w:tabs>
              <w:spacing w:before="20" w:after="20"/>
              <w:jc w:val="right"/>
              <w:rPr>
                <w:sz w:val="20"/>
                <w:szCs w:val="20"/>
              </w:rPr>
            </w:pPr>
            <w:r w:rsidRPr="00805DF6">
              <w:rPr>
                <w:sz w:val="20"/>
                <w:szCs w:val="20"/>
              </w:rPr>
              <w:t>0</w:t>
            </w:r>
          </w:p>
        </w:tc>
        <w:tc>
          <w:tcPr>
            <w:tcW w:w="494" w:type="pct"/>
            <w:tcMar>
              <w:left w:w="85" w:type="dxa"/>
              <w:right w:w="85" w:type="dxa"/>
            </w:tcMar>
          </w:tcPr>
          <w:p w14:paraId="6F0DD541" w14:textId="77777777" w:rsidR="004E733C" w:rsidRPr="00805DF6" w:rsidRDefault="004E733C">
            <w:pPr>
              <w:tabs>
                <w:tab w:val="left" w:pos="8280"/>
              </w:tabs>
              <w:spacing w:before="20" w:after="20"/>
              <w:jc w:val="right"/>
              <w:rPr>
                <w:sz w:val="20"/>
                <w:szCs w:val="20"/>
              </w:rPr>
            </w:pPr>
            <w:r w:rsidRPr="00805DF6">
              <w:rPr>
                <w:sz w:val="20"/>
                <w:szCs w:val="20"/>
              </w:rPr>
              <w:t>9,855,722</w:t>
            </w:r>
          </w:p>
        </w:tc>
      </w:tr>
    </w:tbl>
    <w:p w14:paraId="24CDF2C8" w14:textId="77777777" w:rsidR="004E733C" w:rsidRPr="00805DF6" w:rsidRDefault="004E733C" w:rsidP="004E733C">
      <w:pPr>
        <w:ind w:left="-112" w:right="-561"/>
        <w:rPr>
          <w:sz w:val="18"/>
          <w:szCs w:val="18"/>
        </w:rPr>
      </w:pPr>
    </w:p>
    <w:tbl>
      <w:tblPr>
        <w:tblStyle w:val="TableGrid10"/>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29"/>
        <w:gridCol w:w="3138"/>
        <w:gridCol w:w="3964"/>
      </w:tblGrid>
      <w:tr w:rsidR="004E733C" w:rsidRPr="00805DF6" w14:paraId="5200EAC9" w14:textId="77777777">
        <w:trPr>
          <w:trHeight w:val="261"/>
        </w:trPr>
        <w:tc>
          <w:tcPr>
            <w:tcW w:w="5000" w:type="pct"/>
            <w:gridSpan w:val="3"/>
          </w:tcPr>
          <w:p w14:paraId="0BE7ADBD" w14:textId="0949FEAD" w:rsidR="004E733C" w:rsidRPr="00805DF6" w:rsidRDefault="00D94AA3">
            <w:pPr>
              <w:spacing w:before="20" w:after="20"/>
              <w:rPr>
                <w:b/>
                <w:color w:val="000000" w:themeColor="text1"/>
                <w:sz w:val="20"/>
                <w:lang w:eastAsia="zh-CN"/>
              </w:rPr>
            </w:pPr>
            <w:r w:rsidRPr="00D94AA3">
              <w:rPr>
                <w:rFonts w:hint="eastAsia"/>
                <w:b/>
                <w:color w:val="000000" w:themeColor="text1"/>
                <w:sz w:val="20"/>
                <w:lang w:eastAsia="zh-CN"/>
              </w:rPr>
              <w:t>（</w:t>
            </w:r>
            <w:r>
              <w:rPr>
                <w:rFonts w:hint="eastAsia"/>
                <w:b/>
                <w:color w:val="000000" w:themeColor="text1"/>
                <w:sz w:val="20"/>
                <w:lang w:eastAsia="zh-CN"/>
              </w:rPr>
              <w:t>七</w:t>
            </w:r>
            <w:r w:rsidRPr="00D94AA3">
              <w:rPr>
                <w:rFonts w:hint="eastAsia"/>
                <w:b/>
                <w:color w:val="000000" w:themeColor="text1"/>
                <w:sz w:val="20"/>
                <w:lang w:eastAsia="zh-CN"/>
              </w:rPr>
              <w:t>）</w:t>
            </w:r>
            <w:r w:rsidRPr="00D94AA3">
              <w:rPr>
                <w:rFonts w:hint="eastAsia"/>
                <w:b/>
                <w:color w:val="000000" w:themeColor="text1"/>
                <w:sz w:val="20"/>
                <w:lang w:eastAsia="zh-CN"/>
              </w:rPr>
              <w:t xml:space="preserve"> </w:t>
            </w:r>
            <w:r w:rsidR="0006047E">
              <w:rPr>
                <w:rFonts w:hint="eastAsia"/>
                <w:b/>
                <w:color w:val="000000" w:themeColor="text1"/>
                <w:sz w:val="20"/>
                <w:lang w:eastAsia="zh-CN"/>
              </w:rPr>
              <w:t>申请</w:t>
            </w:r>
            <w:r w:rsidRPr="00D94AA3">
              <w:rPr>
                <w:rFonts w:hint="eastAsia"/>
                <w:b/>
                <w:color w:val="000000" w:themeColor="text1"/>
                <w:sz w:val="20"/>
                <w:lang w:eastAsia="zh-CN"/>
              </w:rPr>
              <w:t>批准</w:t>
            </w:r>
            <w:r w:rsidR="003A6F33">
              <w:rPr>
                <w:rFonts w:hint="eastAsia"/>
                <w:b/>
                <w:color w:val="000000" w:themeColor="text1"/>
                <w:sz w:val="20"/>
                <w:lang w:eastAsia="zh-CN"/>
              </w:rPr>
              <w:t>的</w:t>
            </w:r>
            <w:r w:rsidRPr="00D94AA3">
              <w:rPr>
                <w:rFonts w:hint="eastAsia"/>
                <w:b/>
                <w:color w:val="000000" w:themeColor="text1"/>
                <w:sz w:val="20"/>
                <w:lang w:eastAsia="zh-CN"/>
              </w:rPr>
              <w:t>第一</w:t>
            </w:r>
            <w:r>
              <w:rPr>
                <w:rFonts w:hint="eastAsia"/>
                <w:b/>
                <w:color w:val="000000" w:themeColor="text1"/>
                <w:sz w:val="20"/>
                <w:lang w:eastAsia="zh-CN"/>
              </w:rPr>
              <w:t>次付款供</w:t>
            </w:r>
            <w:r w:rsidRPr="00D94AA3">
              <w:rPr>
                <w:rFonts w:hint="eastAsia"/>
                <w:b/>
                <w:color w:val="000000" w:themeColor="text1"/>
                <w:sz w:val="20"/>
                <w:lang w:eastAsia="zh-CN"/>
              </w:rPr>
              <w:t>资（</w:t>
            </w:r>
            <w:r w:rsidRPr="00D94AA3">
              <w:rPr>
                <w:rFonts w:hint="eastAsia"/>
                <w:b/>
                <w:color w:val="000000" w:themeColor="text1"/>
                <w:sz w:val="20"/>
                <w:lang w:eastAsia="zh-CN"/>
              </w:rPr>
              <w:t>2025</w:t>
            </w:r>
            <w:r w:rsidRPr="00D94AA3">
              <w:rPr>
                <w:rFonts w:hint="eastAsia"/>
                <w:b/>
                <w:color w:val="000000" w:themeColor="text1"/>
                <w:sz w:val="20"/>
                <w:lang w:eastAsia="zh-CN"/>
              </w:rPr>
              <w:t>年）</w:t>
            </w:r>
          </w:p>
        </w:tc>
      </w:tr>
      <w:tr w:rsidR="004E733C" w:rsidRPr="00805DF6" w14:paraId="7A412C34" w14:textId="77777777">
        <w:trPr>
          <w:trHeight w:val="261"/>
        </w:trPr>
        <w:tc>
          <w:tcPr>
            <w:tcW w:w="1460" w:type="pct"/>
          </w:tcPr>
          <w:p w14:paraId="083C0F48" w14:textId="7C02A064" w:rsidR="004E733C" w:rsidRPr="00805DF6" w:rsidRDefault="00D94AA3">
            <w:pPr>
              <w:spacing w:before="20" w:after="20"/>
              <w:jc w:val="center"/>
              <w:rPr>
                <w:b/>
                <w:color w:val="000000" w:themeColor="text1"/>
                <w:sz w:val="20"/>
              </w:rPr>
            </w:pPr>
            <w:r>
              <w:rPr>
                <w:rFonts w:hint="eastAsia"/>
                <w:b/>
                <w:color w:val="000000" w:themeColor="text1"/>
                <w:sz w:val="20"/>
                <w:lang w:eastAsia="zh-CN"/>
              </w:rPr>
              <w:t>执行机构</w:t>
            </w:r>
          </w:p>
        </w:tc>
        <w:tc>
          <w:tcPr>
            <w:tcW w:w="1564" w:type="pct"/>
          </w:tcPr>
          <w:p w14:paraId="0322E852" w14:textId="613A2263" w:rsidR="004E733C" w:rsidRPr="00805DF6" w:rsidRDefault="00D94AA3">
            <w:pPr>
              <w:spacing w:before="20" w:after="20"/>
              <w:jc w:val="center"/>
              <w:rPr>
                <w:b/>
                <w:color w:val="000000" w:themeColor="text1"/>
                <w:sz w:val="20"/>
              </w:rPr>
            </w:pPr>
            <w:r>
              <w:rPr>
                <w:rFonts w:hint="eastAsia"/>
                <w:b/>
                <w:color w:val="000000" w:themeColor="text1"/>
                <w:sz w:val="20"/>
                <w:lang w:eastAsia="zh-CN"/>
              </w:rPr>
              <w:t>建议资金（美元）</w:t>
            </w:r>
          </w:p>
        </w:tc>
        <w:tc>
          <w:tcPr>
            <w:tcW w:w="1976" w:type="pct"/>
          </w:tcPr>
          <w:p w14:paraId="6D3736E0" w14:textId="20510593" w:rsidR="004E733C" w:rsidRPr="00805DF6" w:rsidRDefault="00D94AA3">
            <w:pPr>
              <w:spacing w:before="20" w:after="20"/>
              <w:jc w:val="center"/>
              <w:rPr>
                <w:b/>
                <w:color w:val="000000" w:themeColor="text1"/>
                <w:sz w:val="20"/>
              </w:rPr>
            </w:pPr>
            <w:r>
              <w:rPr>
                <w:rFonts w:hint="eastAsia"/>
                <w:b/>
                <w:color w:val="000000" w:themeColor="text1"/>
                <w:sz w:val="20"/>
                <w:lang w:eastAsia="zh-CN"/>
              </w:rPr>
              <w:t>支助费用（美元）</w:t>
            </w:r>
          </w:p>
        </w:tc>
      </w:tr>
      <w:tr w:rsidR="004E733C" w:rsidRPr="00805DF6" w14:paraId="0201BF45" w14:textId="77777777">
        <w:trPr>
          <w:trHeight w:val="261"/>
        </w:trPr>
        <w:tc>
          <w:tcPr>
            <w:tcW w:w="1460" w:type="pct"/>
          </w:tcPr>
          <w:p w14:paraId="3149CF56" w14:textId="4A53717B" w:rsidR="004E733C" w:rsidRPr="00805DF6" w:rsidRDefault="00D94AA3">
            <w:pPr>
              <w:spacing w:before="20" w:after="20"/>
              <w:rPr>
                <w:color w:val="000000" w:themeColor="text1"/>
                <w:sz w:val="20"/>
              </w:rPr>
            </w:pPr>
            <w:r>
              <w:rPr>
                <w:rFonts w:hint="eastAsia"/>
                <w:color w:val="000000" w:themeColor="text1"/>
                <w:sz w:val="20"/>
                <w:lang w:eastAsia="zh-CN"/>
              </w:rPr>
              <w:t>工发组织</w:t>
            </w:r>
          </w:p>
        </w:tc>
        <w:tc>
          <w:tcPr>
            <w:tcW w:w="1564" w:type="pct"/>
          </w:tcPr>
          <w:p w14:paraId="77A3E73D" w14:textId="77777777" w:rsidR="004E733C" w:rsidRPr="00805DF6" w:rsidRDefault="004E733C">
            <w:pPr>
              <w:spacing w:before="20" w:after="20"/>
              <w:jc w:val="right"/>
              <w:rPr>
                <w:color w:val="000000" w:themeColor="text1"/>
                <w:sz w:val="20"/>
              </w:rPr>
            </w:pPr>
            <w:r w:rsidRPr="00EC0830">
              <w:rPr>
                <w:color w:val="000000" w:themeColor="text1"/>
                <w:sz w:val="20"/>
              </w:rPr>
              <w:t>4,104,387</w:t>
            </w:r>
          </w:p>
        </w:tc>
        <w:tc>
          <w:tcPr>
            <w:tcW w:w="1976" w:type="pct"/>
          </w:tcPr>
          <w:p w14:paraId="65EAF68F" w14:textId="77777777" w:rsidR="004E733C" w:rsidRPr="00805DF6" w:rsidRDefault="004E733C">
            <w:pPr>
              <w:spacing w:before="20" w:after="20"/>
              <w:jc w:val="right"/>
              <w:rPr>
                <w:color w:val="000000" w:themeColor="text1"/>
                <w:sz w:val="20"/>
              </w:rPr>
            </w:pPr>
            <w:r w:rsidRPr="00EC0830">
              <w:rPr>
                <w:color w:val="000000" w:themeColor="text1"/>
                <w:sz w:val="20"/>
              </w:rPr>
              <w:t>287,307</w:t>
            </w:r>
          </w:p>
        </w:tc>
      </w:tr>
      <w:tr w:rsidR="004E733C" w:rsidRPr="00805DF6" w14:paraId="4CB1705E" w14:textId="77777777">
        <w:trPr>
          <w:trHeight w:val="261"/>
        </w:trPr>
        <w:tc>
          <w:tcPr>
            <w:tcW w:w="1460" w:type="pct"/>
          </w:tcPr>
          <w:p w14:paraId="18135C16" w14:textId="22C1103C" w:rsidR="004E733C" w:rsidRPr="00805DF6" w:rsidRDefault="00D94AA3">
            <w:pPr>
              <w:spacing w:before="20" w:after="20"/>
              <w:rPr>
                <w:color w:val="000000" w:themeColor="text1"/>
                <w:sz w:val="20"/>
              </w:rPr>
            </w:pPr>
            <w:r>
              <w:rPr>
                <w:rFonts w:hint="eastAsia"/>
                <w:color w:val="000000" w:themeColor="text1"/>
                <w:sz w:val="20"/>
                <w:lang w:eastAsia="zh-CN"/>
              </w:rPr>
              <w:t>环境规划署</w:t>
            </w:r>
          </w:p>
        </w:tc>
        <w:tc>
          <w:tcPr>
            <w:tcW w:w="1564" w:type="pct"/>
          </w:tcPr>
          <w:p w14:paraId="39C07D4E" w14:textId="77777777" w:rsidR="004E733C" w:rsidRPr="00805DF6" w:rsidRDefault="004E733C">
            <w:pPr>
              <w:spacing w:before="20" w:after="20"/>
              <w:jc w:val="right"/>
              <w:rPr>
                <w:color w:val="000000" w:themeColor="text1"/>
                <w:sz w:val="20"/>
              </w:rPr>
            </w:pPr>
            <w:r w:rsidRPr="00EC0830">
              <w:rPr>
                <w:color w:val="000000" w:themeColor="text1"/>
                <w:sz w:val="20"/>
              </w:rPr>
              <w:t>485,000</w:t>
            </w:r>
          </w:p>
        </w:tc>
        <w:tc>
          <w:tcPr>
            <w:tcW w:w="1976" w:type="pct"/>
          </w:tcPr>
          <w:p w14:paraId="2893E47E" w14:textId="77777777" w:rsidR="004E733C" w:rsidRPr="00805DF6" w:rsidRDefault="004E733C">
            <w:pPr>
              <w:spacing w:before="20" w:after="20"/>
              <w:jc w:val="right"/>
              <w:rPr>
                <w:color w:val="000000" w:themeColor="text1"/>
                <w:sz w:val="20"/>
              </w:rPr>
            </w:pPr>
            <w:r w:rsidRPr="00EC0830">
              <w:rPr>
                <w:color w:val="000000" w:themeColor="text1"/>
                <w:sz w:val="20"/>
              </w:rPr>
              <w:t>58,415</w:t>
            </w:r>
          </w:p>
        </w:tc>
      </w:tr>
      <w:tr w:rsidR="004E733C" w:rsidRPr="00805DF6" w14:paraId="5C33E800" w14:textId="77777777">
        <w:trPr>
          <w:trHeight w:val="261"/>
        </w:trPr>
        <w:tc>
          <w:tcPr>
            <w:tcW w:w="1460" w:type="pct"/>
          </w:tcPr>
          <w:p w14:paraId="4E30A1A3" w14:textId="6398961A" w:rsidR="004E733C" w:rsidRPr="00805DF6" w:rsidRDefault="00D94AA3">
            <w:pPr>
              <w:spacing w:before="20" w:after="20"/>
              <w:rPr>
                <w:color w:val="000000" w:themeColor="text1"/>
                <w:sz w:val="20"/>
                <w:highlight w:val="cyan"/>
              </w:rPr>
            </w:pPr>
            <w:r>
              <w:rPr>
                <w:rFonts w:hint="eastAsia"/>
                <w:color w:val="000000" w:themeColor="text1"/>
                <w:sz w:val="20"/>
                <w:lang w:eastAsia="zh-CN"/>
              </w:rPr>
              <w:t>总计</w:t>
            </w:r>
          </w:p>
        </w:tc>
        <w:tc>
          <w:tcPr>
            <w:tcW w:w="1564" w:type="pct"/>
          </w:tcPr>
          <w:p w14:paraId="3AB5BBBD" w14:textId="77777777" w:rsidR="004E733C" w:rsidRPr="00805DF6" w:rsidRDefault="004E733C">
            <w:pPr>
              <w:spacing w:before="20" w:after="20"/>
              <w:jc w:val="right"/>
              <w:rPr>
                <w:color w:val="000000" w:themeColor="text1"/>
                <w:sz w:val="20"/>
              </w:rPr>
            </w:pPr>
            <w:r w:rsidRPr="00EC0830">
              <w:rPr>
                <w:color w:val="000000" w:themeColor="text1"/>
                <w:sz w:val="20"/>
              </w:rPr>
              <w:t>4,589,387</w:t>
            </w:r>
          </w:p>
        </w:tc>
        <w:tc>
          <w:tcPr>
            <w:tcW w:w="1976" w:type="pct"/>
          </w:tcPr>
          <w:p w14:paraId="68F00D1C" w14:textId="77777777" w:rsidR="004E733C" w:rsidRPr="00805DF6" w:rsidRDefault="004E733C">
            <w:pPr>
              <w:spacing w:before="20" w:after="20"/>
              <w:jc w:val="right"/>
              <w:rPr>
                <w:color w:val="000000" w:themeColor="text1"/>
                <w:sz w:val="20"/>
              </w:rPr>
            </w:pPr>
            <w:r w:rsidRPr="00EC0830">
              <w:rPr>
                <w:color w:val="000000" w:themeColor="text1"/>
                <w:sz w:val="20"/>
              </w:rPr>
              <w:t>345,722</w:t>
            </w:r>
          </w:p>
        </w:tc>
      </w:tr>
    </w:tbl>
    <w:p w14:paraId="4E58395E" w14:textId="77777777" w:rsidR="004E733C" w:rsidRPr="00805DF6" w:rsidRDefault="004E733C" w:rsidP="004E733C">
      <w:pPr>
        <w:jc w:val="center"/>
        <w:rPr>
          <w:sz w:val="18"/>
          <w:szCs w:val="18"/>
        </w:rPr>
      </w:pPr>
    </w:p>
    <w:tbl>
      <w:tblPr>
        <w:tblStyle w:val="TableGrid"/>
        <w:tblW w:w="5364" w:type="pct"/>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39"/>
        <w:gridCol w:w="7092"/>
      </w:tblGrid>
      <w:tr w:rsidR="004E733C" w:rsidRPr="00805DF6" w14:paraId="3C253C78" w14:textId="77777777">
        <w:trPr>
          <w:trHeight w:hRule="exact" w:val="281"/>
        </w:trPr>
        <w:tc>
          <w:tcPr>
            <w:tcW w:w="1465" w:type="pct"/>
          </w:tcPr>
          <w:p w14:paraId="299D9E2C" w14:textId="2003D5FD" w:rsidR="004E733C" w:rsidRPr="00805DF6" w:rsidRDefault="00D94AA3">
            <w:pPr>
              <w:jc w:val="left"/>
              <w:rPr>
                <w:b/>
                <w:color w:val="000000" w:themeColor="text1"/>
                <w:sz w:val="20"/>
              </w:rPr>
            </w:pPr>
            <w:r>
              <w:rPr>
                <w:rFonts w:hint="eastAsia"/>
                <w:b/>
                <w:color w:val="000000" w:themeColor="text1"/>
                <w:sz w:val="20"/>
                <w:lang w:eastAsia="zh-CN"/>
              </w:rPr>
              <w:t>秘书处的建议：</w:t>
            </w:r>
          </w:p>
        </w:tc>
        <w:tc>
          <w:tcPr>
            <w:tcW w:w="3535" w:type="pct"/>
          </w:tcPr>
          <w:p w14:paraId="1EC9BB5A" w14:textId="3C1C146D" w:rsidR="004E733C" w:rsidRPr="00805DF6" w:rsidRDefault="00D94AA3">
            <w:pPr>
              <w:jc w:val="center"/>
              <w:rPr>
                <w:color w:val="000000" w:themeColor="text1"/>
                <w:sz w:val="20"/>
              </w:rPr>
            </w:pPr>
            <w:r>
              <w:rPr>
                <w:rFonts w:hint="eastAsia"/>
                <w:color w:val="000000" w:themeColor="text1"/>
                <w:sz w:val="20"/>
                <w:lang w:eastAsia="zh-CN"/>
              </w:rPr>
              <w:t>单独审议</w:t>
            </w:r>
          </w:p>
        </w:tc>
      </w:tr>
    </w:tbl>
    <w:p w14:paraId="3316F5AD" w14:textId="18F973B7" w:rsidR="004E733C" w:rsidRPr="003B5D37" w:rsidRDefault="00D94AA3" w:rsidP="004E733C">
      <w:pPr>
        <w:keepNext/>
        <w:tabs>
          <w:tab w:val="left" w:pos="2880"/>
          <w:tab w:val="left" w:pos="5760"/>
        </w:tabs>
        <w:spacing w:before="240" w:after="240"/>
        <w:jc w:val="center"/>
        <w:rPr>
          <w:rFonts w:ascii="SimHei" w:eastAsia="SimHei" w:hAnsi="SimHei"/>
          <w:bCs/>
          <w:sz w:val="28"/>
          <w:szCs w:val="28"/>
        </w:rPr>
      </w:pPr>
      <w:r w:rsidRPr="003B5D37">
        <w:rPr>
          <w:rFonts w:ascii="SimHei" w:eastAsia="SimHei" w:hAnsi="SimHei" w:hint="eastAsia"/>
          <w:bCs/>
          <w:sz w:val="28"/>
          <w:szCs w:val="28"/>
          <w:lang w:eastAsia="zh-CN"/>
        </w:rPr>
        <w:lastRenderedPageBreak/>
        <w:t>项目说明</w:t>
      </w:r>
    </w:p>
    <w:p w14:paraId="12DBCE82" w14:textId="425FDF7E" w:rsidR="004E733C" w:rsidRPr="00D94AA3" w:rsidRDefault="00D94AA3" w:rsidP="004E733C">
      <w:pPr>
        <w:keepNext/>
        <w:spacing w:after="240"/>
        <w:rPr>
          <w:rFonts w:ascii="SimHei" w:eastAsia="SimHei" w:hAnsi="SimHei"/>
          <w:bCs/>
          <w:sz w:val="24"/>
          <w:szCs w:val="24"/>
        </w:rPr>
      </w:pPr>
      <w:r w:rsidRPr="00D94AA3">
        <w:rPr>
          <w:rFonts w:ascii="SimHei" w:eastAsia="SimHei" w:hAnsi="SimHei" w:hint="eastAsia"/>
          <w:bCs/>
          <w:sz w:val="24"/>
          <w:szCs w:val="24"/>
          <w:lang w:eastAsia="zh-CN"/>
        </w:rPr>
        <w:t>背景</w:t>
      </w:r>
    </w:p>
    <w:p w14:paraId="158E10D8" w14:textId="23DE548A" w:rsidR="004E733C" w:rsidRPr="00B82369" w:rsidRDefault="00B82369" w:rsidP="00E44363">
      <w:pPr>
        <w:pStyle w:val="Heading1"/>
        <w:numPr>
          <w:ilvl w:val="0"/>
          <w:numId w:val="1"/>
        </w:numPr>
        <w:tabs>
          <w:tab w:val="num" w:pos="451"/>
        </w:tabs>
        <w:rPr>
          <w:sz w:val="24"/>
          <w:szCs w:val="24"/>
          <w:lang w:eastAsia="zh-CN"/>
        </w:rPr>
      </w:pPr>
      <w:r w:rsidRPr="00B82369">
        <w:rPr>
          <w:rFonts w:hint="eastAsia"/>
          <w:sz w:val="24"/>
          <w:szCs w:val="24"/>
          <w:lang w:eastAsia="zh-CN"/>
        </w:rPr>
        <w:t>工发组织作为牵头执行机构代表埃及政府提交了含氢氯氟烃淘汰管理计划第三阶段的</w:t>
      </w:r>
      <w:r w:rsidR="0006047E">
        <w:rPr>
          <w:rFonts w:hint="eastAsia"/>
          <w:sz w:val="24"/>
          <w:szCs w:val="24"/>
          <w:lang w:eastAsia="zh-CN"/>
        </w:rPr>
        <w:t>申请</w:t>
      </w:r>
      <w:r w:rsidRPr="00B82369">
        <w:rPr>
          <w:rFonts w:hint="eastAsia"/>
          <w:sz w:val="24"/>
          <w:szCs w:val="24"/>
          <w:lang w:eastAsia="zh-CN"/>
        </w:rPr>
        <w:t>，费用总额为</w:t>
      </w:r>
      <w:r w:rsidRPr="00B82369">
        <w:rPr>
          <w:rFonts w:hint="eastAsia"/>
          <w:sz w:val="24"/>
          <w:szCs w:val="24"/>
          <w:lang w:eastAsia="zh-CN"/>
        </w:rPr>
        <w:t>9</w:t>
      </w:r>
      <w:r w:rsidRPr="00B82369">
        <w:rPr>
          <w:sz w:val="24"/>
          <w:szCs w:val="24"/>
          <w:lang w:eastAsia="zh-CN"/>
        </w:rPr>
        <w:t>,</w:t>
      </w:r>
      <w:r w:rsidRPr="00B82369">
        <w:rPr>
          <w:rFonts w:hint="eastAsia"/>
          <w:sz w:val="24"/>
          <w:szCs w:val="24"/>
          <w:lang w:eastAsia="zh-CN"/>
        </w:rPr>
        <w:t>997</w:t>
      </w:r>
      <w:r w:rsidRPr="00B82369">
        <w:rPr>
          <w:sz w:val="24"/>
          <w:szCs w:val="24"/>
          <w:lang w:eastAsia="zh-CN"/>
        </w:rPr>
        <w:t>,</w:t>
      </w:r>
      <w:r w:rsidRPr="00B82369">
        <w:rPr>
          <w:rFonts w:hint="eastAsia"/>
          <w:sz w:val="24"/>
          <w:szCs w:val="24"/>
          <w:lang w:eastAsia="zh-CN"/>
        </w:rPr>
        <w:t>909</w:t>
      </w:r>
      <w:r w:rsidRPr="00B82369">
        <w:rPr>
          <w:rFonts w:hint="eastAsia"/>
          <w:sz w:val="24"/>
          <w:szCs w:val="24"/>
          <w:lang w:eastAsia="zh-CN"/>
        </w:rPr>
        <w:t>美元，其中工发组织的</w:t>
      </w:r>
      <w:r w:rsidRPr="00B82369">
        <w:rPr>
          <w:rFonts w:hint="eastAsia"/>
          <w:sz w:val="24"/>
          <w:szCs w:val="24"/>
          <w:lang w:eastAsia="zh-CN"/>
        </w:rPr>
        <w:t>8</w:t>
      </w:r>
      <w:r w:rsidRPr="00B82369">
        <w:rPr>
          <w:sz w:val="24"/>
          <w:szCs w:val="24"/>
          <w:lang w:eastAsia="zh-CN"/>
        </w:rPr>
        <w:t>,</w:t>
      </w:r>
      <w:r w:rsidRPr="00B82369">
        <w:rPr>
          <w:rFonts w:hint="eastAsia"/>
          <w:sz w:val="24"/>
          <w:szCs w:val="24"/>
          <w:lang w:eastAsia="zh-CN"/>
        </w:rPr>
        <w:t>341</w:t>
      </w:r>
      <w:r w:rsidRPr="00B82369">
        <w:rPr>
          <w:sz w:val="24"/>
          <w:szCs w:val="24"/>
          <w:lang w:eastAsia="zh-CN"/>
        </w:rPr>
        <w:t>,</w:t>
      </w:r>
      <w:r w:rsidRPr="00B82369">
        <w:rPr>
          <w:rFonts w:hint="eastAsia"/>
          <w:sz w:val="24"/>
          <w:szCs w:val="24"/>
          <w:lang w:eastAsia="zh-CN"/>
        </w:rPr>
        <w:t>200</w:t>
      </w:r>
      <w:r w:rsidRPr="00B82369">
        <w:rPr>
          <w:rFonts w:hint="eastAsia"/>
          <w:sz w:val="24"/>
          <w:szCs w:val="24"/>
          <w:lang w:eastAsia="zh-CN"/>
        </w:rPr>
        <w:t>美元，外加</w:t>
      </w:r>
      <w:r w:rsidRPr="00B82369">
        <w:rPr>
          <w:rFonts w:hint="eastAsia"/>
          <w:sz w:val="24"/>
          <w:szCs w:val="24"/>
          <w:lang w:eastAsia="zh-CN"/>
        </w:rPr>
        <w:t>583</w:t>
      </w:r>
      <w:r w:rsidRPr="00B82369">
        <w:rPr>
          <w:sz w:val="24"/>
          <w:szCs w:val="24"/>
          <w:lang w:eastAsia="zh-CN"/>
        </w:rPr>
        <w:t>,</w:t>
      </w:r>
      <w:r w:rsidRPr="00B82369">
        <w:rPr>
          <w:rFonts w:hint="eastAsia"/>
          <w:sz w:val="24"/>
          <w:szCs w:val="24"/>
          <w:lang w:eastAsia="zh-CN"/>
        </w:rPr>
        <w:t>884</w:t>
      </w:r>
      <w:r w:rsidRPr="00B82369">
        <w:rPr>
          <w:rFonts w:hint="eastAsia"/>
          <w:sz w:val="24"/>
          <w:szCs w:val="24"/>
          <w:lang w:eastAsia="zh-CN"/>
        </w:rPr>
        <w:t>美元的机构支助费用，环境规划署的</w:t>
      </w:r>
      <w:r w:rsidRPr="00B82369">
        <w:rPr>
          <w:rFonts w:hint="eastAsia"/>
          <w:sz w:val="24"/>
          <w:szCs w:val="24"/>
          <w:lang w:eastAsia="zh-CN"/>
        </w:rPr>
        <w:t>957</w:t>
      </w:r>
      <w:r w:rsidRPr="00B82369">
        <w:rPr>
          <w:sz w:val="24"/>
          <w:szCs w:val="24"/>
          <w:lang w:eastAsia="zh-CN"/>
        </w:rPr>
        <w:t>,</w:t>
      </w:r>
      <w:r w:rsidRPr="00B82369">
        <w:rPr>
          <w:rFonts w:hint="eastAsia"/>
          <w:sz w:val="24"/>
          <w:szCs w:val="24"/>
          <w:lang w:eastAsia="zh-CN"/>
        </w:rPr>
        <w:t>500</w:t>
      </w:r>
      <w:r w:rsidRPr="00B82369">
        <w:rPr>
          <w:rFonts w:hint="eastAsia"/>
          <w:sz w:val="24"/>
          <w:szCs w:val="24"/>
          <w:lang w:eastAsia="zh-CN"/>
        </w:rPr>
        <w:t>美元，外加</w:t>
      </w:r>
      <w:r w:rsidRPr="00B82369">
        <w:rPr>
          <w:rFonts w:hint="eastAsia"/>
          <w:sz w:val="24"/>
          <w:szCs w:val="24"/>
          <w:lang w:eastAsia="zh-CN"/>
        </w:rPr>
        <w:t>115</w:t>
      </w:r>
      <w:r w:rsidRPr="00B82369">
        <w:rPr>
          <w:sz w:val="24"/>
          <w:szCs w:val="24"/>
          <w:lang w:eastAsia="zh-CN"/>
        </w:rPr>
        <w:t>,</w:t>
      </w:r>
      <w:r w:rsidRPr="00B82369">
        <w:rPr>
          <w:rFonts w:hint="eastAsia"/>
          <w:sz w:val="24"/>
          <w:szCs w:val="24"/>
          <w:lang w:eastAsia="zh-CN"/>
        </w:rPr>
        <w:t>325</w:t>
      </w:r>
      <w:r w:rsidRPr="00B82369">
        <w:rPr>
          <w:rFonts w:hint="eastAsia"/>
          <w:sz w:val="24"/>
          <w:szCs w:val="24"/>
          <w:lang w:eastAsia="zh-CN"/>
        </w:rPr>
        <w:t>美元的机构支持费用，与最初提交的一样。</w:t>
      </w:r>
      <w:r w:rsidR="004E733C" w:rsidRPr="00B82369">
        <w:rPr>
          <w:sz w:val="24"/>
          <w:szCs w:val="24"/>
          <w:vertAlign w:val="superscript"/>
        </w:rPr>
        <w:footnoteReference w:id="3"/>
      </w:r>
      <w:r w:rsidRPr="00B82369">
        <w:rPr>
          <w:sz w:val="24"/>
          <w:szCs w:val="24"/>
          <w:lang w:eastAsia="zh-CN"/>
        </w:rPr>
        <w:t xml:space="preserve"> </w:t>
      </w:r>
      <w:r w:rsidRPr="00B82369">
        <w:rPr>
          <w:rFonts w:hint="eastAsia"/>
          <w:sz w:val="24"/>
          <w:szCs w:val="24"/>
          <w:lang w:eastAsia="zh-CN"/>
        </w:rPr>
        <w:t>含氢氯氟烃淘汰管理计划第三阶段的执行将在</w:t>
      </w:r>
      <w:r w:rsidRPr="00B82369">
        <w:rPr>
          <w:rFonts w:hint="eastAsia"/>
          <w:sz w:val="24"/>
          <w:szCs w:val="24"/>
          <w:lang w:eastAsia="zh-CN"/>
        </w:rPr>
        <w:t>2030</w:t>
      </w:r>
      <w:r w:rsidRPr="00B82369">
        <w:rPr>
          <w:rFonts w:hint="eastAsia"/>
          <w:sz w:val="24"/>
          <w:szCs w:val="24"/>
          <w:lang w:eastAsia="zh-CN"/>
        </w:rPr>
        <w:t>年之前逐步淘汰剩余的含氢氯氟烃消费。</w:t>
      </w:r>
    </w:p>
    <w:p w14:paraId="0628EA1E" w14:textId="79C0435D" w:rsidR="004E733C" w:rsidRPr="00B82369" w:rsidRDefault="00B82369" w:rsidP="00A4207C">
      <w:pPr>
        <w:pStyle w:val="Heading1"/>
        <w:numPr>
          <w:ilvl w:val="0"/>
          <w:numId w:val="1"/>
        </w:numPr>
        <w:tabs>
          <w:tab w:val="num" w:pos="451"/>
        </w:tabs>
        <w:rPr>
          <w:sz w:val="24"/>
          <w:szCs w:val="24"/>
          <w:lang w:eastAsia="zh-CN"/>
        </w:rPr>
      </w:pPr>
      <w:r w:rsidRPr="00B82369">
        <w:rPr>
          <w:rFonts w:hint="eastAsia"/>
          <w:sz w:val="24"/>
          <w:szCs w:val="24"/>
          <w:lang w:eastAsia="zh-CN"/>
        </w:rPr>
        <w:t>本次会议要求的含氢氯氟烃淘汰管理计划第三阶段第一次付款为</w:t>
      </w:r>
      <w:r w:rsidRPr="00B82369">
        <w:rPr>
          <w:rFonts w:hint="eastAsia"/>
          <w:sz w:val="24"/>
          <w:szCs w:val="24"/>
          <w:lang w:eastAsia="zh-CN"/>
        </w:rPr>
        <w:t>5</w:t>
      </w:r>
      <w:r w:rsidRPr="00B82369">
        <w:rPr>
          <w:sz w:val="24"/>
          <w:szCs w:val="24"/>
          <w:lang w:eastAsia="zh-CN"/>
        </w:rPr>
        <w:t>,</w:t>
      </w:r>
      <w:r w:rsidRPr="00B82369">
        <w:rPr>
          <w:rFonts w:hint="eastAsia"/>
          <w:sz w:val="24"/>
          <w:szCs w:val="24"/>
          <w:lang w:eastAsia="zh-CN"/>
        </w:rPr>
        <w:t>706</w:t>
      </w:r>
      <w:r w:rsidRPr="00B82369">
        <w:rPr>
          <w:sz w:val="24"/>
          <w:szCs w:val="24"/>
          <w:lang w:eastAsia="zh-CN"/>
        </w:rPr>
        <w:t>,</w:t>
      </w:r>
      <w:r w:rsidRPr="00B82369">
        <w:rPr>
          <w:rFonts w:hint="eastAsia"/>
          <w:sz w:val="24"/>
          <w:szCs w:val="24"/>
          <w:lang w:eastAsia="zh-CN"/>
        </w:rPr>
        <w:t>593</w:t>
      </w:r>
      <w:r w:rsidRPr="00B82369">
        <w:rPr>
          <w:rFonts w:hint="eastAsia"/>
          <w:sz w:val="24"/>
          <w:szCs w:val="24"/>
          <w:lang w:eastAsia="zh-CN"/>
        </w:rPr>
        <w:t>美元，其中工发组织</w:t>
      </w:r>
      <w:r w:rsidRPr="00B82369">
        <w:rPr>
          <w:rFonts w:hint="eastAsia"/>
          <w:sz w:val="24"/>
          <w:szCs w:val="24"/>
          <w:lang w:eastAsia="zh-CN"/>
        </w:rPr>
        <w:t>4</w:t>
      </w:r>
      <w:r w:rsidRPr="00B82369">
        <w:rPr>
          <w:sz w:val="24"/>
          <w:szCs w:val="24"/>
          <w:lang w:eastAsia="zh-CN"/>
        </w:rPr>
        <w:t>,</w:t>
      </w:r>
      <w:r w:rsidRPr="00B82369">
        <w:rPr>
          <w:rFonts w:hint="eastAsia"/>
          <w:sz w:val="24"/>
          <w:szCs w:val="24"/>
          <w:lang w:eastAsia="zh-CN"/>
        </w:rPr>
        <w:t>825</w:t>
      </w:r>
      <w:r w:rsidRPr="00B82369">
        <w:rPr>
          <w:sz w:val="24"/>
          <w:szCs w:val="24"/>
          <w:lang w:eastAsia="zh-CN"/>
        </w:rPr>
        <w:t>,</w:t>
      </w:r>
      <w:r w:rsidRPr="00B82369">
        <w:rPr>
          <w:rFonts w:hint="eastAsia"/>
          <w:sz w:val="24"/>
          <w:szCs w:val="24"/>
          <w:lang w:eastAsia="zh-CN"/>
        </w:rPr>
        <w:t>400</w:t>
      </w:r>
      <w:r w:rsidRPr="00B82369">
        <w:rPr>
          <w:rFonts w:hint="eastAsia"/>
          <w:sz w:val="24"/>
          <w:szCs w:val="24"/>
          <w:lang w:eastAsia="zh-CN"/>
        </w:rPr>
        <w:t>美元，外加</w:t>
      </w:r>
      <w:r w:rsidRPr="00B82369">
        <w:rPr>
          <w:rFonts w:hint="eastAsia"/>
          <w:sz w:val="24"/>
          <w:szCs w:val="24"/>
          <w:lang w:eastAsia="zh-CN"/>
        </w:rPr>
        <w:t>337</w:t>
      </w:r>
      <w:r w:rsidRPr="00B82369">
        <w:rPr>
          <w:sz w:val="24"/>
          <w:szCs w:val="24"/>
          <w:lang w:eastAsia="zh-CN"/>
        </w:rPr>
        <w:t>,</w:t>
      </w:r>
      <w:r w:rsidRPr="00B82369">
        <w:rPr>
          <w:rFonts w:hint="eastAsia"/>
          <w:sz w:val="24"/>
          <w:szCs w:val="24"/>
          <w:lang w:eastAsia="zh-CN"/>
        </w:rPr>
        <w:t>778</w:t>
      </w:r>
      <w:r w:rsidRPr="00B82369">
        <w:rPr>
          <w:rFonts w:hint="eastAsia"/>
          <w:sz w:val="24"/>
          <w:szCs w:val="24"/>
          <w:lang w:eastAsia="zh-CN"/>
        </w:rPr>
        <w:t>美元的机构支助费用，环境规划署</w:t>
      </w:r>
      <w:r w:rsidRPr="00B82369">
        <w:rPr>
          <w:rFonts w:hint="eastAsia"/>
          <w:sz w:val="24"/>
          <w:szCs w:val="24"/>
          <w:lang w:eastAsia="zh-CN"/>
        </w:rPr>
        <w:t>485</w:t>
      </w:r>
      <w:r w:rsidRPr="00B82369">
        <w:rPr>
          <w:sz w:val="24"/>
          <w:szCs w:val="24"/>
          <w:lang w:eastAsia="zh-CN"/>
        </w:rPr>
        <w:t>,</w:t>
      </w:r>
      <w:r w:rsidRPr="00B82369">
        <w:rPr>
          <w:rFonts w:hint="eastAsia"/>
          <w:sz w:val="24"/>
          <w:szCs w:val="24"/>
          <w:lang w:eastAsia="zh-CN"/>
        </w:rPr>
        <w:t>000</w:t>
      </w:r>
      <w:r w:rsidRPr="00B82369">
        <w:rPr>
          <w:rFonts w:hint="eastAsia"/>
          <w:sz w:val="24"/>
          <w:szCs w:val="24"/>
          <w:lang w:eastAsia="zh-CN"/>
        </w:rPr>
        <w:t>美元，外加</w:t>
      </w:r>
      <w:r w:rsidRPr="00B82369">
        <w:rPr>
          <w:rFonts w:hint="eastAsia"/>
          <w:sz w:val="24"/>
          <w:szCs w:val="24"/>
          <w:lang w:eastAsia="zh-CN"/>
        </w:rPr>
        <w:t>58</w:t>
      </w:r>
      <w:r w:rsidRPr="00B82369">
        <w:rPr>
          <w:sz w:val="24"/>
          <w:szCs w:val="24"/>
          <w:lang w:eastAsia="zh-CN"/>
        </w:rPr>
        <w:t>,</w:t>
      </w:r>
      <w:r w:rsidRPr="00B82369">
        <w:rPr>
          <w:rFonts w:hint="eastAsia"/>
          <w:sz w:val="24"/>
          <w:szCs w:val="24"/>
          <w:lang w:eastAsia="zh-CN"/>
        </w:rPr>
        <w:t>415</w:t>
      </w:r>
      <w:r w:rsidRPr="00B82369">
        <w:rPr>
          <w:rFonts w:hint="eastAsia"/>
          <w:sz w:val="24"/>
          <w:szCs w:val="24"/>
          <w:lang w:eastAsia="zh-CN"/>
        </w:rPr>
        <w:t>美元的机构支持费用，如最初提交的那样。</w:t>
      </w:r>
    </w:p>
    <w:p w14:paraId="6083874E" w14:textId="4D087DCE" w:rsidR="004E733C" w:rsidRPr="00B82369" w:rsidRDefault="00B82369" w:rsidP="004E733C">
      <w:pPr>
        <w:keepNext/>
        <w:spacing w:after="240"/>
        <w:outlineLvl w:val="0"/>
        <w:rPr>
          <w:rFonts w:ascii="SimHei" w:eastAsia="SimHei" w:hAnsi="SimHei"/>
          <w:bCs/>
          <w:sz w:val="24"/>
          <w:szCs w:val="24"/>
          <w:lang w:eastAsia="zh-CN"/>
        </w:rPr>
      </w:pPr>
      <w:r w:rsidRPr="00B82369">
        <w:rPr>
          <w:rFonts w:ascii="SimHei" w:eastAsia="SimHei" w:hAnsi="SimHei" w:hint="eastAsia"/>
          <w:bCs/>
          <w:sz w:val="24"/>
          <w:szCs w:val="24"/>
          <w:lang w:eastAsia="zh-CN"/>
        </w:rPr>
        <w:t>含氢氯氟烃淘汰管理计划第二阶段的执行情况</w:t>
      </w:r>
    </w:p>
    <w:p w14:paraId="30EAB5FF" w14:textId="6B28DD76" w:rsidR="004E733C" w:rsidRPr="00B82369" w:rsidRDefault="00B82369" w:rsidP="00A4207C">
      <w:pPr>
        <w:pStyle w:val="Heading1"/>
        <w:numPr>
          <w:ilvl w:val="0"/>
          <w:numId w:val="1"/>
        </w:numPr>
        <w:tabs>
          <w:tab w:val="num" w:pos="451"/>
          <w:tab w:val="num" w:pos="709"/>
        </w:tabs>
        <w:rPr>
          <w:sz w:val="24"/>
          <w:szCs w:val="24"/>
          <w:lang w:eastAsia="zh-CN"/>
        </w:rPr>
      </w:pPr>
      <w:r w:rsidRPr="00B82369">
        <w:rPr>
          <w:rFonts w:hint="eastAsia"/>
          <w:sz w:val="24"/>
          <w:szCs w:val="24"/>
          <w:lang w:eastAsia="zh-CN"/>
        </w:rPr>
        <w:t>埃及含氢氯氟烃淘汰管理计划第二阶段最初在第</w:t>
      </w:r>
      <w:r w:rsidR="004C534A">
        <w:rPr>
          <w:rFonts w:hint="eastAsia"/>
          <w:sz w:val="24"/>
          <w:szCs w:val="24"/>
          <w:lang w:eastAsia="zh-CN"/>
        </w:rPr>
        <w:t>七十九</w:t>
      </w:r>
      <w:r w:rsidRPr="00B82369">
        <w:rPr>
          <w:rFonts w:hint="eastAsia"/>
          <w:sz w:val="24"/>
          <w:szCs w:val="24"/>
          <w:lang w:eastAsia="zh-CN"/>
        </w:rPr>
        <w:t>次会议</w:t>
      </w:r>
      <w:r w:rsidR="00B434DF">
        <w:rPr>
          <w:rFonts w:hint="eastAsia"/>
          <w:sz w:val="24"/>
          <w:szCs w:val="24"/>
          <w:lang w:eastAsia="zh-CN"/>
        </w:rPr>
        <w:t xml:space="preserve"> </w:t>
      </w:r>
      <w:r w:rsidR="004E733C" w:rsidRPr="00B82369">
        <w:rPr>
          <w:sz w:val="24"/>
          <w:szCs w:val="24"/>
          <w:vertAlign w:val="superscript"/>
        </w:rPr>
        <w:footnoteReference w:id="4"/>
      </w:r>
      <w:r w:rsidR="004E733C" w:rsidRPr="00B82369">
        <w:rPr>
          <w:sz w:val="24"/>
          <w:szCs w:val="24"/>
          <w:lang w:eastAsia="zh-CN"/>
        </w:rPr>
        <w:t xml:space="preserve"> </w:t>
      </w:r>
      <w:r w:rsidRPr="00B82369">
        <w:rPr>
          <w:rFonts w:hint="eastAsia"/>
          <w:sz w:val="24"/>
          <w:szCs w:val="24"/>
          <w:lang w:eastAsia="zh-CN"/>
        </w:rPr>
        <w:t>获得批准，并在第</w:t>
      </w:r>
      <w:r w:rsidR="004C534A">
        <w:rPr>
          <w:rFonts w:hint="eastAsia"/>
          <w:sz w:val="24"/>
          <w:szCs w:val="24"/>
          <w:lang w:eastAsia="zh-CN"/>
        </w:rPr>
        <w:t>八十四</w:t>
      </w:r>
      <w:r w:rsidRPr="00B82369">
        <w:rPr>
          <w:rFonts w:hint="eastAsia"/>
          <w:sz w:val="24"/>
          <w:szCs w:val="24"/>
          <w:lang w:eastAsia="zh-CN"/>
        </w:rPr>
        <w:t>次会议</w:t>
      </w:r>
      <w:r w:rsidR="00B434DF">
        <w:rPr>
          <w:rFonts w:hint="eastAsia"/>
          <w:sz w:val="24"/>
          <w:szCs w:val="24"/>
          <w:lang w:eastAsia="zh-CN"/>
        </w:rPr>
        <w:t xml:space="preserve"> </w:t>
      </w:r>
      <w:r w:rsidR="004E733C" w:rsidRPr="00B82369">
        <w:rPr>
          <w:sz w:val="24"/>
          <w:szCs w:val="24"/>
          <w:vertAlign w:val="superscript"/>
        </w:rPr>
        <w:footnoteReference w:id="5"/>
      </w:r>
      <w:r w:rsidR="004E733C" w:rsidRPr="00B82369">
        <w:rPr>
          <w:sz w:val="24"/>
          <w:szCs w:val="24"/>
          <w:lang w:eastAsia="zh-CN"/>
        </w:rPr>
        <w:t xml:space="preserve"> </w:t>
      </w:r>
      <w:r w:rsidRPr="00B82369">
        <w:rPr>
          <w:rFonts w:hint="eastAsia"/>
          <w:sz w:val="24"/>
          <w:szCs w:val="24"/>
          <w:lang w:eastAsia="zh-CN"/>
        </w:rPr>
        <w:t>进行了修订，以淘汰制冷和空调维修行业、制冷和空调制造行业以及泡沫塑料行业使用的</w:t>
      </w:r>
      <w:r w:rsidRPr="00B82369">
        <w:rPr>
          <w:rFonts w:hint="eastAsia"/>
          <w:sz w:val="24"/>
          <w:szCs w:val="24"/>
          <w:lang w:eastAsia="zh-CN"/>
        </w:rPr>
        <w:t>212.41</w:t>
      </w:r>
      <w:r w:rsidR="00B62CE2">
        <w:rPr>
          <w:sz w:val="24"/>
          <w:szCs w:val="24"/>
          <w:lang w:eastAsia="zh-CN"/>
        </w:rPr>
        <w:t xml:space="preserve"> </w:t>
      </w:r>
      <w:r w:rsidRPr="00B82369">
        <w:rPr>
          <w:rFonts w:hint="eastAsia"/>
          <w:sz w:val="24"/>
          <w:szCs w:val="24"/>
          <w:lang w:eastAsia="zh-CN"/>
        </w:rPr>
        <w:t>ODP</w:t>
      </w:r>
      <w:r w:rsidRPr="00B82369">
        <w:rPr>
          <w:rFonts w:hint="eastAsia"/>
          <w:sz w:val="24"/>
          <w:szCs w:val="24"/>
          <w:lang w:eastAsia="zh-CN"/>
        </w:rPr>
        <w:t>吨含氢氯氟烃，并实现到</w:t>
      </w:r>
      <w:r w:rsidRPr="00B82369">
        <w:rPr>
          <w:rFonts w:hint="eastAsia"/>
          <w:sz w:val="24"/>
          <w:szCs w:val="24"/>
          <w:lang w:eastAsia="zh-CN"/>
        </w:rPr>
        <w:t>2025</w:t>
      </w:r>
      <w:r w:rsidRPr="00B82369">
        <w:rPr>
          <w:rFonts w:hint="eastAsia"/>
          <w:sz w:val="24"/>
          <w:szCs w:val="24"/>
          <w:lang w:eastAsia="zh-CN"/>
        </w:rPr>
        <w:t>年比基准减少</w:t>
      </w:r>
      <w:r w:rsidRPr="00B82369">
        <w:rPr>
          <w:rFonts w:hint="eastAsia"/>
          <w:sz w:val="24"/>
          <w:szCs w:val="24"/>
          <w:lang w:eastAsia="zh-CN"/>
        </w:rPr>
        <w:t>67.5%</w:t>
      </w:r>
      <w:r w:rsidRPr="00B82369">
        <w:rPr>
          <w:rFonts w:hint="eastAsia"/>
          <w:sz w:val="24"/>
          <w:szCs w:val="24"/>
          <w:lang w:eastAsia="zh-CN"/>
        </w:rPr>
        <w:t>的目标，总费用为</w:t>
      </w:r>
      <w:r w:rsidRPr="00B82369">
        <w:rPr>
          <w:rFonts w:hint="eastAsia"/>
          <w:sz w:val="24"/>
          <w:szCs w:val="24"/>
          <w:lang w:eastAsia="zh-CN"/>
        </w:rPr>
        <w:t>21</w:t>
      </w:r>
      <w:r w:rsidRPr="00B82369">
        <w:rPr>
          <w:sz w:val="24"/>
          <w:szCs w:val="24"/>
          <w:lang w:eastAsia="zh-CN"/>
        </w:rPr>
        <w:t>,</w:t>
      </w:r>
      <w:r w:rsidRPr="00B82369">
        <w:rPr>
          <w:rFonts w:hint="eastAsia"/>
          <w:sz w:val="24"/>
          <w:szCs w:val="24"/>
          <w:lang w:eastAsia="zh-CN"/>
        </w:rPr>
        <w:t>881</w:t>
      </w:r>
      <w:r w:rsidRPr="00B82369">
        <w:rPr>
          <w:sz w:val="24"/>
          <w:szCs w:val="24"/>
          <w:lang w:eastAsia="zh-CN"/>
        </w:rPr>
        <w:t>,</w:t>
      </w:r>
      <w:r w:rsidRPr="00B82369">
        <w:rPr>
          <w:rFonts w:hint="eastAsia"/>
          <w:sz w:val="24"/>
          <w:szCs w:val="24"/>
          <w:lang w:eastAsia="zh-CN"/>
        </w:rPr>
        <w:t>486</w:t>
      </w:r>
      <w:r w:rsidRPr="00B82369">
        <w:rPr>
          <w:rFonts w:hint="eastAsia"/>
          <w:sz w:val="24"/>
          <w:szCs w:val="24"/>
          <w:lang w:eastAsia="zh-CN"/>
        </w:rPr>
        <w:t>美元，外加机构支助费用。根据埃及政府与执行委员会之间的协议，含氢氯氟烃淘汰管理计划的第二阶段将于</w:t>
      </w:r>
      <w:r w:rsidRPr="00B82369">
        <w:rPr>
          <w:rFonts w:hint="eastAsia"/>
          <w:sz w:val="24"/>
          <w:szCs w:val="24"/>
          <w:lang w:eastAsia="zh-CN"/>
        </w:rPr>
        <w:t>2026</w:t>
      </w:r>
      <w:r w:rsidRPr="00B82369">
        <w:rPr>
          <w:rFonts w:hint="eastAsia"/>
          <w:sz w:val="24"/>
          <w:szCs w:val="24"/>
          <w:lang w:eastAsia="zh-CN"/>
        </w:rPr>
        <w:t>年</w:t>
      </w:r>
      <w:r w:rsidRPr="00B82369">
        <w:rPr>
          <w:rFonts w:hint="eastAsia"/>
          <w:sz w:val="24"/>
          <w:szCs w:val="24"/>
          <w:lang w:eastAsia="zh-CN"/>
        </w:rPr>
        <w:t>12</w:t>
      </w:r>
      <w:r w:rsidRPr="00B82369">
        <w:rPr>
          <w:rFonts w:hint="eastAsia"/>
          <w:sz w:val="24"/>
          <w:szCs w:val="24"/>
          <w:lang w:eastAsia="zh-CN"/>
        </w:rPr>
        <w:t>月</w:t>
      </w:r>
      <w:r w:rsidR="00B434DF">
        <w:rPr>
          <w:rFonts w:hint="eastAsia"/>
          <w:sz w:val="24"/>
          <w:szCs w:val="24"/>
          <w:lang w:eastAsia="zh-CN"/>
        </w:rPr>
        <w:t>前</w:t>
      </w:r>
      <w:r w:rsidRPr="00B82369">
        <w:rPr>
          <w:rFonts w:hint="eastAsia"/>
          <w:sz w:val="24"/>
          <w:szCs w:val="24"/>
          <w:lang w:eastAsia="zh-CN"/>
        </w:rPr>
        <w:t>完成。</w:t>
      </w:r>
    </w:p>
    <w:p w14:paraId="0C135426" w14:textId="748F3027" w:rsidR="004E733C" w:rsidRPr="00B62CE2" w:rsidRDefault="00B62CE2" w:rsidP="004E733C">
      <w:pPr>
        <w:keepNext/>
        <w:spacing w:after="240"/>
        <w:rPr>
          <w:sz w:val="24"/>
          <w:szCs w:val="24"/>
          <w:lang w:eastAsia="zh-CN"/>
        </w:rPr>
      </w:pPr>
      <w:bookmarkStart w:id="0" w:name="_Hlk170900703"/>
      <w:r w:rsidRPr="00B62CE2">
        <w:rPr>
          <w:rFonts w:hint="eastAsia"/>
          <w:sz w:val="24"/>
          <w:szCs w:val="24"/>
          <w:u w:val="single"/>
          <w:lang w:eastAsia="zh-CN"/>
        </w:rPr>
        <w:t>关于含氢氯氟烃消费的报告</w:t>
      </w:r>
    </w:p>
    <w:p w14:paraId="5C8FECE0" w14:textId="333AE26A" w:rsidR="004E733C" w:rsidRPr="00B62CE2" w:rsidRDefault="00B62CE2" w:rsidP="00A4207C">
      <w:pPr>
        <w:pStyle w:val="Heading1"/>
        <w:numPr>
          <w:ilvl w:val="0"/>
          <w:numId w:val="1"/>
        </w:numPr>
        <w:tabs>
          <w:tab w:val="num" w:pos="451"/>
        </w:tabs>
        <w:rPr>
          <w:sz w:val="24"/>
          <w:szCs w:val="24"/>
          <w:lang w:eastAsia="zh-CN"/>
        </w:rPr>
      </w:pPr>
      <w:bookmarkStart w:id="1" w:name="_Hlk141281293"/>
      <w:bookmarkEnd w:id="0"/>
      <w:r w:rsidRPr="00B62CE2">
        <w:rPr>
          <w:rFonts w:hint="eastAsia"/>
          <w:sz w:val="24"/>
          <w:szCs w:val="24"/>
          <w:lang w:eastAsia="zh-CN"/>
        </w:rPr>
        <w:t>埃及政府报告</w:t>
      </w:r>
      <w:r w:rsidRPr="00B62CE2">
        <w:rPr>
          <w:rFonts w:hint="eastAsia"/>
          <w:sz w:val="24"/>
          <w:szCs w:val="24"/>
          <w:lang w:eastAsia="zh-CN"/>
        </w:rPr>
        <w:t>2024</w:t>
      </w:r>
      <w:r w:rsidRPr="00B62CE2">
        <w:rPr>
          <w:rFonts w:hint="eastAsia"/>
          <w:sz w:val="24"/>
          <w:szCs w:val="24"/>
          <w:lang w:eastAsia="zh-CN"/>
        </w:rPr>
        <w:t>年含氢氯氟烃消费为</w:t>
      </w:r>
      <w:r w:rsidRPr="00B62CE2">
        <w:rPr>
          <w:rFonts w:hint="eastAsia"/>
          <w:sz w:val="24"/>
          <w:szCs w:val="24"/>
          <w:lang w:eastAsia="zh-CN"/>
        </w:rPr>
        <w:t>215.09</w:t>
      </w:r>
      <w:r w:rsidRPr="00B62CE2">
        <w:rPr>
          <w:sz w:val="24"/>
          <w:szCs w:val="24"/>
          <w:lang w:eastAsia="zh-CN"/>
        </w:rPr>
        <w:t xml:space="preserve"> </w:t>
      </w:r>
      <w:r w:rsidRPr="00B62CE2">
        <w:rPr>
          <w:rFonts w:hint="eastAsia"/>
          <w:sz w:val="24"/>
          <w:szCs w:val="24"/>
          <w:lang w:eastAsia="zh-CN"/>
        </w:rPr>
        <w:t>ODP</w:t>
      </w:r>
      <w:r w:rsidRPr="00B62CE2">
        <w:rPr>
          <w:rFonts w:hint="eastAsia"/>
          <w:sz w:val="24"/>
          <w:szCs w:val="24"/>
          <w:lang w:eastAsia="zh-CN"/>
        </w:rPr>
        <w:t>吨，比含氢氯氟烃履约基准低</w:t>
      </w:r>
      <w:r w:rsidRPr="00B62CE2">
        <w:rPr>
          <w:rFonts w:hint="eastAsia"/>
          <w:sz w:val="24"/>
          <w:szCs w:val="24"/>
          <w:lang w:eastAsia="zh-CN"/>
        </w:rPr>
        <w:t>44%</w:t>
      </w:r>
      <w:r w:rsidRPr="00B62CE2">
        <w:rPr>
          <w:rFonts w:hint="eastAsia"/>
          <w:sz w:val="24"/>
          <w:szCs w:val="24"/>
          <w:lang w:eastAsia="zh-CN"/>
        </w:rPr>
        <w:t>。</w:t>
      </w:r>
      <w:r w:rsidRPr="00B62CE2">
        <w:rPr>
          <w:rFonts w:hint="eastAsia"/>
          <w:sz w:val="24"/>
          <w:szCs w:val="24"/>
          <w:lang w:eastAsia="zh-CN"/>
        </w:rPr>
        <w:t>2020-2024</w:t>
      </w:r>
      <w:r w:rsidRPr="00B62CE2">
        <w:rPr>
          <w:rFonts w:hint="eastAsia"/>
          <w:sz w:val="24"/>
          <w:szCs w:val="24"/>
          <w:lang w:eastAsia="zh-CN"/>
        </w:rPr>
        <w:t>年含氢氯氟烃消费如表</w:t>
      </w:r>
      <w:r w:rsidRPr="00B62CE2">
        <w:rPr>
          <w:rFonts w:hint="eastAsia"/>
          <w:sz w:val="24"/>
          <w:szCs w:val="24"/>
          <w:lang w:eastAsia="zh-CN"/>
        </w:rPr>
        <w:t>1</w:t>
      </w:r>
      <w:r w:rsidRPr="00B62CE2">
        <w:rPr>
          <w:rFonts w:hint="eastAsia"/>
          <w:sz w:val="24"/>
          <w:szCs w:val="24"/>
          <w:lang w:eastAsia="zh-CN"/>
        </w:rPr>
        <w:t>所示。</w:t>
      </w:r>
    </w:p>
    <w:bookmarkEnd w:id="1"/>
    <w:p w14:paraId="187F3AA0" w14:textId="33D4A9AF" w:rsidR="004E733C" w:rsidRPr="003B5D37" w:rsidRDefault="00B62CE2" w:rsidP="004E733C">
      <w:pPr>
        <w:keepNext/>
        <w:rPr>
          <w:rFonts w:ascii="SimHei" w:eastAsia="SimHei" w:hAnsi="SimHei"/>
          <w:bCs/>
          <w:sz w:val="20"/>
          <w:szCs w:val="20"/>
          <w:lang w:eastAsia="zh-CN"/>
        </w:rPr>
      </w:pPr>
      <w:r w:rsidRPr="003B5D37">
        <w:rPr>
          <w:rFonts w:ascii="SimHei" w:eastAsia="SimHei" w:hAnsi="SimHei" w:hint="eastAsia"/>
          <w:bCs/>
          <w:lang w:eastAsia="zh-CN"/>
        </w:rPr>
        <w:t>表</w:t>
      </w:r>
      <w:r w:rsidRPr="003B5D37">
        <w:rPr>
          <w:rFonts w:eastAsia="SimHei"/>
          <w:bCs/>
          <w:lang w:eastAsia="zh-CN"/>
        </w:rPr>
        <w:t>1.</w:t>
      </w:r>
      <w:r w:rsidRPr="003B5D37">
        <w:rPr>
          <w:rFonts w:ascii="SimHei" w:eastAsia="SimHei" w:hAnsi="SimHei"/>
          <w:bCs/>
          <w:lang w:eastAsia="zh-CN"/>
        </w:rPr>
        <w:t xml:space="preserve"> </w:t>
      </w:r>
      <w:r w:rsidRPr="003B5D37">
        <w:rPr>
          <w:rFonts w:ascii="SimHei" w:eastAsia="SimHei" w:hAnsi="SimHei" w:hint="eastAsia"/>
          <w:bCs/>
          <w:lang w:eastAsia="zh-CN"/>
        </w:rPr>
        <w:t>埃及的含氢氯氟烃消费（</w:t>
      </w:r>
      <w:r w:rsidRPr="003B5D37">
        <w:rPr>
          <w:rFonts w:eastAsia="SimHei"/>
          <w:bCs/>
          <w:lang w:eastAsia="zh-CN"/>
        </w:rPr>
        <w:t>2020-2024</w:t>
      </w:r>
      <w:r w:rsidRPr="003B5D37">
        <w:rPr>
          <w:rFonts w:ascii="SimHei" w:eastAsia="SimHei" w:hAnsi="SimHei" w:hint="eastAsia"/>
          <w:bCs/>
          <w:lang w:eastAsia="zh-CN"/>
        </w:rPr>
        <w:t>年第</w:t>
      </w:r>
      <w:r w:rsidRPr="003B5D37">
        <w:rPr>
          <w:rFonts w:eastAsia="SimHei"/>
          <w:bCs/>
          <w:lang w:eastAsia="zh-CN"/>
        </w:rPr>
        <w:t>7</w:t>
      </w:r>
      <w:r w:rsidRPr="003B5D37">
        <w:rPr>
          <w:rFonts w:ascii="SimHei" w:eastAsia="SimHei" w:hAnsi="SimHei" w:hint="eastAsia"/>
          <w:bCs/>
          <w:lang w:eastAsia="zh-CN"/>
        </w:rPr>
        <w:t>条数据）</w:t>
      </w:r>
    </w:p>
    <w:tbl>
      <w:tblPr>
        <w:tblW w:w="5000" w:type="pct"/>
        <w:tblLayout w:type="fixed"/>
        <w:tblLook w:val="04A0" w:firstRow="1" w:lastRow="0" w:firstColumn="1" w:lastColumn="0" w:noHBand="0" w:noVBand="1"/>
      </w:tblPr>
      <w:tblGrid>
        <w:gridCol w:w="2604"/>
        <w:gridCol w:w="1124"/>
        <w:gridCol w:w="1124"/>
        <w:gridCol w:w="1124"/>
        <w:gridCol w:w="1124"/>
        <w:gridCol w:w="1124"/>
        <w:gridCol w:w="1126"/>
      </w:tblGrid>
      <w:tr w:rsidR="004E733C" w:rsidRPr="00594632" w14:paraId="2C3F6B21" w14:textId="77777777">
        <w:trPr>
          <w:tblHeader/>
        </w:trPr>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1A1231B7" w14:textId="77777777" w:rsidR="004E733C" w:rsidRPr="00594632" w:rsidRDefault="004E733C">
            <w:pPr>
              <w:jc w:val="center"/>
              <w:rPr>
                <w:b/>
                <w:bCs/>
                <w:color w:val="000000"/>
                <w:sz w:val="20"/>
                <w:szCs w:val="20"/>
              </w:rPr>
            </w:pPr>
            <w:r w:rsidRPr="00594632">
              <w:rPr>
                <w:b/>
                <w:bCs/>
                <w:color w:val="000000"/>
                <w:sz w:val="20"/>
                <w:szCs w:val="20"/>
              </w:rPr>
              <w:t>HCFC</w:t>
            </w:r>
          </w:p>
        </w:tc>
        <w:tc>
          <w:tcPr>
            <w:tcW w:w="601" w:type="pct"/>
            <w:tcBorders>
              <w:top w:val="single" w:sz="4" w:space="0" w:color="auto"/>
              <w:left w:val="nil"/>
              <w:bottom w:val="single" w:sz="4" w:space="0" w:color="auto"/>
              <w:right w:val="single" w:sz="4" w:space="0" w:color="auto"/>
            </w:tcBorders>
            <w:noWrap/>
            <w:vAlign w:val="center"/>
            <w:hideMark/>
          </w:tcPr>
          <w:p w14:paraId="470A03BC" w14:textId="19D97AB1" w:rsidR="004E733C" w:rsidRPr="00594632" w:rsidRDefault="004E733C">
            <w:pPr>
              <w:jc w:val="center"/>
              <w:rPr>
                <w:b/>
                <w:bCs/>
                <w:color w:val="000000"/>
                <w:sz w:val="20"/>
                <w:szCs w:val="20"/>
              </w:rPr>
            </w:pPr>
            <w:r w:rsidRPr="00594632">
              <w:rPr>
                <w:b/>
                <w:bCs/>
                <w:color w:val="000000"/>
                <w:sz w:val="20"/>
                <w:szCs w:val="20"/>
              </w:rPr>
              <w:t>2020</w:t>
            </w:r>
            <w:r w:rsidR="00EE7E97" w:rsidRPr="00594632">
              <w:rPr>
                <w:rFonts w:hint="eastAsia"/>
                <w:b/>
                <w:bCs/>
                <w:color w:val="000000"/>
                <w:sz w:val="20"/>
                <w:szCs w:val="20"/>
                <w:lang w:eastAsia="zh-CN"/>
              </w:rPr>
              <w:t>年</w:t>
            </w:r>
          </w:p>
        </w:tc>
        <w:tc>
          <w:tcPr>
            <w:tcW w:w="601" w:type="pct"/>
            <w:tcBorders>
              <w:top w:val="single" w:sz="4" w:space="0" w:color="auto"/>
              <w:left w:val="nil"/>
              <w:bottom w:val="single" w:sz="4" w:space="0" w:color="auto"/>
              <w:right w:val="single" w:sz="4" w:space="0" w:color="auto"/>
            </w:tcBorders>
            <w:noWrap/>
            <w:vAlign w:val="center"/>
          </w:tcPr>
          <w:p w14:paraId="663E1D5C" w14:textId="066B6A50" w:rsidR="004E733C" w:rsidRPr="00594632" w:rsidRDefault="004E733C">
            <w:pPr>
              <w:jc w:val="center"/>
              <w:rPr>
                <w:b/>
                <w:bCs/>
                <w:color w:val="000000"/>
                <w:sz w:val="20"/>
                <w:szCs w:val="20"/>
              </w:rPr>
            </w:pPr>
            <w:r w:rsidRPr="00594632">
              <w:rPr>
                <w:b/>
                <w:bCs/>
                <w:color w:val="000000"/>
                <w:sz w:val="20"/>
                <w:szCs w:val="20"/>
              </w:rPr>
              <w:t>2021</w:t>
            </w:r>
            <w:r w:rsidR="00EE7E97" w:rsidRPr="00594632">
              <w:rPr>
                <w:rFonts w:hint="eastAsia"/>
                <w:b/>
                <w:bCs/>
                <w:color w:val="000000"/>
                <w:sz w:val="20"/>
                <w:szCs w:val="20"/>
                <w:lang w:eastAsia="zh-CN"/>
              </w:rPr>
              <w:t>年</w:t>
            </w:r>
          </w:p>
        </w:tc>
        <w:tc>
          <w:tcPr>
            <w:tcW w:w="601" w:type="pct"/>
            <w:tcBorders>
              <w:top w:val="single" w:sz="4" w:space="0" w:color="auto"/>
              <w:left w:val="nil"/>
              <w:bottom w:val="single" w:sz="4" w:space="0" w:color="auto"/>
              <w:right w:val="single" w:sz="4" w:space="0" w:color="auto"/>
            </w:tcBorders>
            <w:noWrap/>
          </w:tcPr>
          <w:p w14:paraId="77F938FF" w14:textId="284D001F" w:rsidR="004E733C" w:rsidRPr="00594632" w:rsidRDefault="004E733C">
            <w:pPr>
              <w:jc w:val="center"/>
              <w:rPr>
                <w:b/>
                <w:bCs/>
                <w:color w:val="000000"/>
                <w:sz w:val="20"/>
                <w:szCs w:val="20"/>
              </w:rPr>
            </w:pPr>
            <w:r w:rsidRPr="00594632">
              <w:rPr>
                <w:b/>
                <w:bCs/>
                <w:color w:val="000000"/>
                <w:sz w:val="20"/>
                <w:szCs w:val="20"/>
              </w:rPr>
              <w:t>2022</w:t>
            </w:r>
            <w:r w:rsidR="00EE7E97" w:rsidRPr="00594632">
              <w:rPr>
                <w:rFonts w:hint="eastAsia"/>
                <w:b/>
                <w:bCs/>
                <w:color w:val="000000"/>
                <w:sz w:val="20"/>
                <w:szCs w:val="20"/>
                <w:lang w:eastAsia="zh-CN"/>
              </w:rPr>
              <w:t>年</w:t>
            </w:r>
          </w:p>
        </w:tc>
        <w:tc>
          <w:tcPr>
            <w:tcW w:w="601" w:type="pct"/>
            <w:tcBorders>
              <w:top w:val="single" w:sz="4" w:space="0" w:color="auto"/>
              <w:left w:val="nil"/>
              <w:bottom w:val="single" w:sz="4" w:space="0" w:color="auto"/>
              <w:right w:val="single" w:sz="4" w:space="0" w:color="auto"/>
            </w:tcBorders>
          </w:tcPr>
          <w:p w14:paraId="2F0C8207" w14:textId="773D13AE" w:rsidR="004E733C" w:rsidRPr="00594632" w:rsidRDefault="004E733C">
            <w:pPr>
              <w:jc w:val="center"/>
              <w:rPr>
                <w:b/>
                <w:bCs/>
                <w:color w:val="000000"/>
                <w:sz w:val="20"/>
                <w:szCs w:val="20"/>
              </w:rPr>
            </w:pPr>
            <w:r w:rsidRPr="00594632">
              <w:rPr>
                <w:b/>
                <w:bCs/>
                <w:color w:val="000000"/>
                <w:sz w:val="20"/>
                <w:szCs w:val="20"/>
              </w:rPr>
              <w:t>2023</w:t>
            </w:r>
            <w:r w:rsidR="00EE7E97" w:rsidRPr="00594632">
              <w:rPr>
                <w:rFonts w:hint="eastAsia"/>
                <w:b/>
                <w:bCs/>
                <w:color w:val="000000"/>
                <w:sz w:val="20"/>
                <w:szCs w:val="20"/>
                <w:lang w:eastAsia="zh-CN"/>
              </w:rPr>
              <w:t>年</w:t>
            </w:r>
          </w:p>
        </w:tc>
        <w:tc>
          <w:tcPr>
            <w:tcW w:w="601" w:type="pct"/>
            <w:tcBorders>
              <w:top w:val="single" w:sz="4" w:space="0" w:color="auto"/>
              <w:left w:val="single" w:sz="4" w:space="0" w:color="auto"/>
              <w:bottom w:val="single" w:sz="4" w:space="0" w:color="auto"/>
              <w:right w:val="single" w:sz="4" w:space="0" w:color="auto"/>
            </w:tcBorders>
          </w:tcPr>
          <w:p w14:paraId="0DE515E5" w14:textId="0DEEAE51" w:rsidR="004E733C" w:rsidRPr="00594632" w:rsidRDefault="004E733C">
            <w:pPr>
              <w:jc w:val="center"/>
              <w:rPr>
                <w:b/>
                <w:bCs/>
                <w:color w:val="000000"/>
                <w:sz w:val="20"/>
                <w:szCs w:val="20"/>
              </w:rPr>
            </w:pPr>
            <w:r w:rsidRPr="00594632">
              <w:rPr>
                <w:b/>
                <w:bCs/>
                <w:color w:val="000000"/>
                <w:sz w:val="20"/>
                <w:szCs w:val="20"/>
              </w:rPr>
              <w:t>2024</w:t>
            </w:r>
            <w:r w:rsidR="00EE7E97" w:rsidRPr="00594632">
              <w:rPr>
                <w:rFonts w:hint="eastAsia"/>
                <w:b/>
                <w:bCs/>
                <w:color w:val="000000"/>
                <w:sz w:val="20"/>
                <w:szCs w:val="20"/>
                <w:lang w:eastAsia="zh-CN"/>
              </w:rPr>
              <w:t>年</w:t>
            </w:r>
          </w:p>
        </w:tc>
        <w:tc>
          <w:tcPr>
            <w:tcW w:w="602" w:type="pct"/>
            <w:tcBorders>
              <w:top w:val="single" w:sz="4" w:space="0" w:color="auto"/>
              <w:left w:val="single" w:sz="4" w:space="0" w:color="auto"/>
              <w:bottom w:val="single" w:sz="4" w:space="0" w:color="auto"/>
              <w:right w:val="single" w:sz="4" w:space="0" w:color="auto"/>
            </w:tcBorders>
            <w:noWrap/>
            <w:vAlign w:val="center"/>
            <w:hideMark/>
          </w:tcPr>
          <w:p w14:paraId="2885B361" w14:textId="68E62384" w:rsidR="004E733C" w:rsidRPr="00594632" w:rsidRDefault="00EE7E97">
            <w:pPr>
              <w:jc w:val="center"/>
              <w:rPr>
                <w:b/>
                <w:bCs/>
                <w:color w:val="000000"/>
                <w:sz w:val="20"/>
                <w:szCs w:val="20"/>
              </w:rPr>
            </w:pPr>
            <w:r w:rsidRPr="00594632">
              <w:rPr>
                <w:rFonts w:hint="eastAsia"/>
                <w:b/>
                <w:bCs/>
                <w:color w:val="000000"/>
                <w:sz w:val="20"/>
                <w:szCs w:val="20"/>
                <w:lang w:eastAsia="zh-CN"/>
              </w:rPr>
              <w:t>基准</w:t>
            </w:r>
          </w:p>
        </w:tc>
      </w:tr>
      <w:tr w:rsidR="004E733C" w:rsidRPr="00594632" w14:paraId="75B5650B" w14:textId="77777777">
        <w:tc>
          <w:tcPr>
            <w:tcW w:w="5000" w:type="pct"/>
            <w:gridSpan w:val="7"/>
            <w:tcBorders>
              <w:top w:val="nil"/>
              <w:left w:val="single" w:sz="4" w:space="0" w:color="auto"/>
              <w:bottom w:val="single" w:sz="4" w:space="0" w:color="auto"/>
              <w:right w:val="single" w:sz="4" w:space="0" w:color="auto"/>
            </w:tcBorders>
            <w:noWrap/>
            <w:tcMar>
              <w:left w:w="43" w:type="dxa"/>
              <w:right w:w="43" w:type="dxa"/>
            </w:tcMar>
            <w:vAlign w:val="center"/>
            <w:hideMark/>
          </w:tcPr>
          <w:p w14:paraId="17FD9121" w14:textId="592F6E4B" w:rsidR="004E733C" w:rsidRPr="00594632" w:rsidRDefault="00EE7E97">
            <w:pPr>
              <w:ind w:left="98"/>
              <w:jc w:val="left"/>
              <w:rPr>
                <w:b/>
                <w:bCs/>
                <w:color w:val="000000"/>
                <w:sz w:val="20"/>
                <w:szCs w:val="20"/>
              </w:rPr>
            </w:pPr>
            <w:r w:rsidRPr="00594632">
              <w:rPr>
                <w:rFonts w:hint="eastAsia"/>
                <w:b/>
                <w:bCs/>
                <w:color w:val="000000"/>
                <w:sz w:val="20"/>
                <w:szCs w:val="20"/>
                <w:lang w:eastAsia="zh-CN"/>
              </w:rPr>
              <w:t>公吨</w:t>
            </w:r>
          </w:p>
        </w:tc>
      </w:tr>
      <w:tr w:rsidR="004E733C" w:rsidRPr="00594632" w14:paraId="17320762" w14:textId="77777777">
        <w:tc>
          <w:tcPr>
            <w:tcW w:w="1393" w:type="pct"/>
            <w:tcBorders>
              <w:top w:val="nil"/>
              <w:left w:val="single" w:sz="4" w:space="0" w:color="auto"/>
              <w:bottom w:val="single" w:sz="4" w:space="0" w:color="auto"/>
              <w:right w:val="single" w:sz="4" w:space="0" w:color="auto"/>
            </w:tcBorders>
            <w:noWrap/>
            <w:tcMar>
              <w:left w:w="43" w:type="dxa"/>
              <w:right w:w="43" w:type="dxa"/>
            </w:tcMar>
            <w:vAlign w:val="center"/>
            <w:hideMark/>
          </w:tcPr>
          <w:p w14:paraId="4AF250D4" w14:textId="77777777" w:rsidR="004E733C" w:rsidRPr="00594632" w:rsidRDefault="004E733C">
            <w:pPr>
              <w:ind w:left="98"/>
              <w:jc w:val="left"/>
              <w:rPr>
                <w:color w:val="000000"/>
                <w:sz w:val="20"/>
                <w:szCs w:val="20"/>
              </w:rPr>
            </w:pPr>
            <w:r w:rsidRPr="00594632">
              <w:rPr>
                <w:color w:val="000000"/>
                <w:sz w:val="20"/>
                <w:szCs w:val="20"/>
              </w:rPr>
              <w:t>HCFC-22</w:t>
            </w:r>
          </w:p>
        </w:tc>
        <w:tc>
          <w:tcPr>
            <w:tcW w:w="601" w:type="pct"/>
            <w:tcBorders>
              <w:top w:val="nil"/>
              <w:left w:val="nil"/>
              <w:bottom w:val="single" w:sz="4" w:space="0" w:color="auto"/>
              <w:right w:val="single" w:sz="4" w:space="0" w:color="auto"/>
            </w:tcBorders>
            <w:noWrap/>
          </w:tcPr>
          <w:p w14:paraId="4D13BC57" w14:textId="77777777" w:rsidR="004E733C" w:rsidRPr="00594632" w:rsidRDefault="004E733C">
            <w:pPr>
              <w:tabs>
                <w:tab w:val="left" w:pos="430"/>
              </w:tabs>
              <w:ind w:left="-137" w:right="63"/>
              <w:jc w:val="right"/>
              <w:rPr>
                <w:sz w:val="20"/>
                <w:szCs w:val="20"/>
              </w:rPr>
            </w:pPr>
            <w:r w:rsidRPr="00594632">
              <w:rPr>
                <w:color w:val="000000"/>
                <w:sz w:val="20"/>
                <w:szCs w:val="20"/>
              </w:rPr>
              <w:t>4,481.91</w:t>
            </w:r>
          </w:p>
        </w:tc>
        <w:tc>
          <w:tcPr>
            <w:tcW w:w="601" w:type="pct"/>
            <w:tcBorders>
              <w:top w:val="nil"/>
              <w:left w:val="nil"/>
              <w:bottom w:val="single" w:sz="4" w:space="0" w:color="auto"/>
              <w:right w:val="single" w:sz="4" w:space="0" w:color="auto"/>
            </w:tcBorders>
            <w:noWrap/>
          </w:tcPr>
          <w:p w14:paraId="092D41F5" w14:textId="77777777" w:rsidR="004E733C" w:rsidRPr="00594632" w:rsidRDefault="004E733C">
            <w:pPr>
              <w:tabs>
                <w:tab w:val="left" w:pos="430"/>
              </w:tabs>
              <w:ind w:left="-137" w:right="63"/>
              <w:jc w:val="right"/>
              <w:rPr>
                <w:sz w:val="20"/>
                <w:szCs w:val="20"/>
              </w:rPr>
            </w:pPr>
            <w:r w:rsidRPr="00594632">
              <w:rPr>
                <w:color w:val="000000"/>
                <w:sz w:val="20"/>
                <w:szCs w:val="20"/>
              </w:rPr>
              <w:t>3,759.59</w:t>
            </w:r>
          </w:p>
        </w:tc>
        <w:tc>
          <w:tcPr>
            <w:tcW w:w="601" w:type="pct"/>
            <w:tcBorders>
              <w:top w:val="nil"/>
              <w:left w:val="nil"/>
              <w:bottom w:val="single" w:sz="4" w:space="0" w:color="auto"/>
              <w:right w:val="single" w:sz="4" w:space="0" w:color="auto"/>
            </w:tcBorders>
            <w:noWrap/>
          </w:tcPr>
          <w:p w14:paraId="2847FA25"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3,244.76</w:t>
            </w:r>
          </w:p>
        </w:tc>
        <w:tc>
          <w:tcPr>
            <w:tcW w:w="601" w:type="pct"/>
            <w:tcBorders>
              <w:top w:val="single" w:sz="4" w:space="0" w:color="auto"/>
              <w:left w:val="nil"/>
              <w:bottom w:val="single" w:sz="4" w:space="0" w:color="auto"/>
              <w:right w:val="single" w:sz="2" w:space="0" w:color="auto"/>
            </w:tcBorders>
          </w:tcPr>
          <w:p w14:paraId="6C542260"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4,302.55</w:t>
            </w:r>
          </w:p>
        </w:tc>
        <w:tc>
          <w:tcPr>
            <w:tcW w:w="601" w:type="pct"/>
            <w:tcBorders>
              <w:top w:val="single" w:sz="2" w:space="0" w:color="auto"/>
              <w:left w:val="single" w:sz="2" w:space="0" w:color="auto"/>
              <w:bottom w:val="single" w:sz="2" w:space="0" w:color="auto"/>
              <w:right w:val="single" w:sz="2" w:space="0" w:color="auto"/>
            </w:tcBorders>
          </w:tcPr>
          <w:p w14:paraId="72B79AE8" w14:textId="77777777" w:rsidR="004E733C" w:rsidRPr="00594632" w:rsidRDefault="004E733C">
            <w:pPr>
              <w:tabs>
                <w:tab w:val="left" w:pos="430"/>
              </w:tabs>
              <w:ind w:left="-137" w:right="63"/>
              <w:jc w:val="right"/>
              <w:rPr>
                <w:color w:val="000000"/>
                <w:sz w:val="20"/>
                <w:szCs w:val="20"/>
                <w:highlight w:val="green"/>
              </w:rPr>
            </w:pPr>
            <w:r w:rsidRPr="00594632">
              <w:rPr>
                <w:color w:val="000000"/>
                <w:sz w:val="20"/>
                <w:szCs w:val="20"/>
              </w:rPr>
              <w:t>3,910.80</w:t>
            </w:r>
          </w:p>
        </w:tc>
        <w:tc>
          <w:tcPr>
            <w:tcW w:w="602" w:type="pct"/>
            <w:tcBorders>
              <w:top w:val="nil"/>
              <w:left w:val="single" w:sz="2" w:space="0" w:color="auto"/>
              <w:bottom w:val="single" w:sz="4" w:space="0" w:color="auto"/>
              <w:right w:val="single" w:sz="4" w:space="0" w:color="auto"/>
            </w:tcBorders>
            <w:noWrap/>
            <w:vAlign w:val="bottom"/>
          </w:tcPr>
          <w:p w14:paraId="08BEB4FD" w14:textId="77777777" w:rsidR="004E733C" w:rsidRPr="00594632" w:rsidRDefault="004E733C">
            <w:pPr>
              <w:tabs>
                <w:tab w:val="left" w:pos="430"/>
              </w:tabs>
              <w:ind w:left="-137" w:right="64"/>
              <w:jc w:val="right"/>
              <w:rPr>
                <w:color w:val="000000"/>
                <w:sz w:val="20"/>
                <w:szCs w:val="20"/>
              </w:rPr>
            </w:pPr>
            <w:r w:rsidRPr="00594632">
              <w:rPr>
                <w:color w:val="000000"/>
                <w:sz w:val="20"/>
                <w:szCs w:val="20"/>
              </w:rPr>
              <w:t>4,367.16</w:t>
            </w:r>
          </w:p>
        </w:tc>
      </w:tr>
      <w:tr w:rsidR="004E733C" w:rsidRPr="00594632" w14:paraId="13823E6C" w14:textId="77777777">
        <w:tc>
          <w:tcPr>
            <w:tcW w:w="1393" w:type="pct"/>
            <w:tcBorders>
              <w:top w:val="nil"/>
              <w:left w:val="single" w:sz="4" w:space="0" w:color="auto"/>
              <w:bottom w:val="single" w:sz="4" w:space="0" w:color="auto"/>
              <w:right w:val="single" w:sz="4" w:space="0" w:color="auto"/>
            </w:tcBorders>
            <w:noWrap/>
            <w:tcMar>
              <w:left w:w="43" w:type="dxa"/>
              <w:right w:w="43" w:type="dxa"/>
            </w:tcMar>
            <w:vAlign w:val="center"/>
            <w:hideMark/>
          </w:tcPr>
          <w:p w14:paraId="7551FA4A" w14:textId="77777777" w:rsidR="004E733C" w:rsidRPr="00594632" w:rsidRDefault="004E733C">
            <w:pPr>
              <w:ind w:left="98"/>
              <w:jc w:val="left"/>
              <w:rPr>
                <w:color w:val="000000"/>
                <w:sz w:val="20"/>
                <w:szCs w:val="20"/>
              </w:rPr>
            </w:pPr>
            <w:r w:rsidRPr="00594632">
              <w:rPr>
                <w:color w:val="000000"/>
                <w:sz w:val="20"/>
                <w:szCs w:val="20"/>
              </w:rPr>
              <w:t>HCFC-123</w:t>
            </w:r>
          </w:p>
        </w:tc>
        <w:tc>
          <w:tcPr>
            <w:tcW w:w="601" w:type="pct"/>
            <w:tcBorders>
              <w:top w:val="nil"/>
              <w:left w:val="nil"/>
              <w:bottom w:val="single" w:sz="4" w:space="0" w:color="auto"/>
              <w:right w:val="single" w:sz="4" w:space="0" w:color="auto"/>
            </w:tcBorders>
            <w:noWrap/>
          </w:tcPr>
          <w:p w14:paraId="64FBD1DB" w14:textId="77777777" w:rsidR="004E733C" w:rsidRPr="00594632" w:rsidRDefault="004E733C">
            <w:pPr>
              <w:tabs>
                <w:tab w:val="left" w:pos="430"/>
              </w:tabs>
              <w:ind w:left="-137" w:right="63"/>
              <w:jc w:val="right"/>
              <w:rPr>
                <w:sz w:val="20"/>
                <w:szCs w:val="20"/>
              </w:rPr>
            </w:pPr>
            <w:r w:rsidRPr="00594632">
              <w:rPr>
                <w:color w:val="000000"/>
                <w:sz w:val="20"/>
                <w:szCs w:val="20"/>
              </w:rPr>
              <w:t>0.00</w:t>
            </w:r>
          </w:p>
        </w:tc>
        <w:tc>
          <w:tcPr>
            <w:tcW w:w="601" w:type="pct"/>
            <w:tcBorders>
              <w:top w:val="nil"/>
              <w:left w:val="nil"/>
              <w:bottom w:val="single" w:sz="4" w:space="0" w:color="auto"/>
              <w:right w:val="single" w:sz="4" w:space="0" w:color="auto"/>
            </w:tcBorders>
            <w:noWrap/>
          </w:tcPr>
          <w:p w14:paraId="2BAEAAD5" w14:textId="77777777" w:rsidR="004E733C" w:rsidRPr="00594632" w:rsidRDefault="004E733C">
            <w:pPr>
              <w:tabs>
                <w:tab w:val="left" w:pos="430"/>
              </w:tabs>
              <w:ind w:left="-137" w:right="63"/>
              <w:jc w:val="right"/>
              <w:rPr>
                <w:sz w:val="20"/>
                <w:szCs w:val="20"/>
              </w:rPr>
            </w:pPr>
            <w:r w:rsidRPr="00594632">
              <w:rPr>
                <w:color w:val="000000"/>
                <w:sz w:val="20"/>
                <w:szCs w:val="20"/>
              </w:rPr>
              <w:t>7.75</w:t>
            </w:r>
          </w:p>
        </w:tc>
        <w:tc>
          <w:tcPr>
            <w:tcW w:w="601" w:type="pct"/>
            <w:tcBorders>
              <w:top w:val="nil"/>
              <w:left w:val="nil"/>
              <w:bottom w:val="single" w:sz="4" w:space="0" w:color="auto"/>
              <w:right w:val="single" w:sz="4" w:space="0" w:color="auto"/>
            </w:tcBorders>
            <w:noWrap/>
          </w:tcPr>
          <w:p w14:paraId="66DC72E9"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2.50</w:t>
            </w:r>
          </w:p>
        </w:tc>
        <w:tc>
          <w:tcPr>
            <w:tcW w:w="601" w:type="pct"/>
            <w:tcBorders>
              <w:top w:val="single" w:sz="4" w:space="0" w:color="auto"/>
              <w:left w:val="nil"/>
              <w:bottom w:val="single" w:sz="4" w:space="0" w:color="auto"/>
              <w:right w:val="single" w:sz="2" w:space="0" w:color="auto"/>
            </w:tcBorders>
          </w:tcPr>
          <w:p w14:paraId="32314410"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single" w:sz="2" w:space="0" w:color="auto"/>
              <w:left w:val="single" w:sz="2" w:space="0" w:color="auto"/>
              <w:bottom w:val="single" w:sz="2" w:space="0" w:color="auto"/>
              <w:right w:val="single" w:sz="2" w:space="0" w:color="auto"/>
            </w:tcBorders>
          </w:tcPr>
          <w:p w14:paraId="270CF77A"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2" w:type="pct"/>
            <w:tcBorders>
              <w:top w:val="nil"/>
              <w:left w:val="single" w:sz="2" w:space="0" w:color="auto"/>
              <w:bottom w:val="single" w:sz="4" w:space="0" w:color="auto"/>
              <w:right w:val="single" w:sz="4" w:space="0" w:color="auto"/>
            </w:tcBorders>
            <w:noWrap/>
            <w:vAlign w:val="bottom"/>
          </w:tcPr>
          <w:p w14:paraId="377EB8BF" w14:textId="77777777" w:rsidR="004E733C" w:rsidRPr="00594632" w:rsidRDefault="004E733C">
            <w:pPr>
              <w:tabs>
                <w:tab w:val="left" w:pos="430"/>
              </w:tabs>
              <w:ind w:left="-137" w:right="64"/>
              <w:jc w:val="right"/>
              <w:rPr>
                <w:color w:val="000000"/>
                <w:sz w:val="20"/>
                <w:szCs w:val="20"/>
              </w:rPr>
            </w:pPr>
            <w:r w:rsidRPr="00594632">
              <w:rPr>
                <w:color w:val="000000"/>
                <w:sz w:val="20"/>
                <w:szCs w:val="20"/>
              </w:rPr>
              <w:t>5.25</w:t>
            </w:r>
          </w:p>
        </w:tc>
      </w:tr>
      <w:tr w:rsidR="004E733C" w:rsidRPr="00594632" w14:paraId="118AA239" w14:textId="77777777">
        <w:tc>
          <w:tcPr>
            <w:tcW w:w="1393" w:type="pct"/>
            <w:tcBorders>
              <w:top w:val="nil"/>
              <w:left w:val="single" w:sz="4" w:space="0" w:color="auto"/>
              <w:bottom w:val="single" w:sz="4" w:space="0" w:color="auto"/>
              <w:right w:val="single" w:sz="4" w:space="0" w:color="auto"/>
            </w:tcBorders>
            <w:noWrap/>
            <w:tcMar>
              <w:left w:w="43" w:type="dxa"/>
              <w:right w:w="43" w:type="dxa"/>
            </w:tcMar>
            <w:vAlign w:val="center"/>
            <w:hideMark/>
          </w:tcPr>
          <w:p w14:paraId="06A17035" w14:textId="77777777" w:rsidR="004E733C" w:rsidRPr="00594632" w:rsidRDefault="004E733C">
            <w:pPr>
              <w:ind w:left="98"/>
              <w:jc w:val="left"/>
              <w:rPr>
                <w:color w:val="000000"/>
                <w:sz w:val="20"/>
                <w:szCs w:val="20"/>
              </w:rPr>
            </w:pPr>
            <w:r w:rsidRPr="00594632">
              <w:rPr>
                <w:color w:val="000000"/>
                <w:sz w:val="20"/>
                <w:szCs w:val="20"/>
              </w:rPr>
              <w:t>HCFC-124</w:t>
            </w:r>
          </w:p>
        </w:tc>
        <w:tc>
          <w:tcPr>
            <w:tcW w:w="601" w:type="pct"/>
            <w:tcBorders>
              <w:top w:val="nil"/>
              <w:left w:val="nil"/>
              <w:bottom w:val="single" w:sz="4" w:space="0" w:color="auto"/>
              <w:right w:val="single" w:sz="4" w:space="0" w:color="auto"/>
            </w:tcBorders>
            <w:noWrap/>
          </w:tcPr>
          <w:p w14:paraId="7A5A52DA" w14:textId="77777777" w:rsidR="004E733C" w:rsidRPr="00594632" w:rsidRDefault="004E733C">
            <w:pPr>
              <w:tabs>
                <w:tab w:val="left" w:pos="430"/>
              </w:tabs>
              <w:ind w:left="-137" w:right="63"/>
              <w:jc w:val="right"/>
              <w:rPr>
                <w:sz w:val="20"/>
                <w:szCs w:val="20"/>
              </w:rPr>
            </w:pPr>
            <w:r w:rsidRPr="00594632">
              <w:rPr>
                <w:color w:val="000000"/>
                <w:sz w:val="20"/>
                <w:szCs w:val="20"/>
              </w:rPr>
              <w:t>0.00</w:t>
            </w:r>
          </w:p>
        </w:tc>
        <w:tc>
          <w:tcPr>
            <w:tcW w:w="601" w:type="pct"/>
            <w:tcBorders>
              <w:top w:val="nil"/>
              <w:left w:val="nil"/>
              <w:bottom w:val="single" w:sz="4" w:space="0" w:color="auto"/>
              <w:right w:val="single" w:sz="4" w:space="0" w:color="auto"/>
            </w:tcBorders>
            <w:noWrap/>
          </w:tcPr>
          <w:p w14:paraId="76297ED6" w14:textId="77777777" w:rsidR="004E733C" w:rsidRPr="00594632" w:rsidRDefault="004E733C">
            <w:pPr>
              <w:tabs>
                <w:tab w:val="left" w:pos="430"/>
              </w:tabs>
              <w:ind w:left="-137" w:right="63"/>
              <w:jc w:val="right"/>
              <w:rPr>
                <w:sz w:val="20"/>
                <w:szCs w:val="20"/>
              </w:rPr>
            </w:pPr>
            <w:r w:rsidRPr="00594632">
              <w:rPr>
                <w:color w:val="000000"/>
                <w:sz w:val="20"/>
                <w:szCs w:val="20"/>
              </w:rPr>
              <w:t>0.34</w:t>
            </w:r>
          </w:p>
        </w:tc>
        <w:tc>
          <w:tcPr>
            <w:tcW w:w="601" w:type="pct"/>
            <w:tcBorders>
              <w:top w:val="nil"/>
              <w:left w:val="nil"/>
              <w:bottom w:val="single" w:sz="4" w:space="0" w:color="auto"/>
              <w:right w:val="single" w:sz="4" w:space="0" w:color="auto"/>
            </w:tcBorders>
            <w:noWrap/>
          </w:tcPr>
          <w:p w14:paraId="30F3CB82"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single" w:sz="4" w:space="0" w:color="auto"/>
              <w:left w:val="nil"/>
              <w:bottom w:val="single" w:sz="4" w:space="0" w:color="auto"/>
              <w:right w:val="single" w:sz="4" w:space="0" w:color="auto"/>
            </w:tcBorders>
          </w:tcPr>
          <w:p w14:paraId="13D30622"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0.54</w:t>
            </w:r>
          </w:p>
        </w:tc>
        <w:tc>
          <w:tcPr>
            <w:tcW w:w="601" w:type="pct"/>
            <w:tcBorders>
              <w:top w:val="single" w:sz="2" w:space="0" w:color="auto"/>
              <w:left w:val="single" w:sz="4" w:space="0" w:color="auto"/>
              <w:bottom w:val="single" w:sz="4" w:space="0" w:color="auto"/>
              <w:right w:val="single" w:sz="4" w:space="0" w:color="auto"/>
            </w:tcBorders>
          </w:tcPr>
          <w:p w14:paraId="219EF9E8"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2" w:type="pct"/>
            <w:tcBorders>
              <w:top w:val="nil"/>
              <w:left w:val="single" w:sz="4" w:space="0" w:color="auto"/>
              <w:bottom w:val="single" w:sz="4" w:space="0" w:color="auto"/>
              <w:right w:val="single" w:sz="4" w:space="0" w:color="auto"/>
            </w:tcBorders>
            <w:noWrap/>
            <w:vAlign w:val="bottom"/>
          </w:tcPr>
          <w:p w14:paraId="6AE5EB8E" w14:textId="77777777" w:rsidR="004E733C" w:rsidRPr="00594632" w:rsidRDefault="004E733C">
            <w:pPr>
              <w:tabs>
                <w:tab w:val="left" w:pos="430"/>
              </w:tabs>
              <w:ind w:left="-137" w:right="64"/>
              <w:jc w:val="right"/>
              <w:rPr>
                <w:color w:val="000000"/>
                <w:sz w:val="20"/>
                <w:szCs w:val="20"/>
              </w:rPr>
            </w:pPr>
            <w:r w:rsidRPr="00594632">
              <w:rPr>
                <w:color w:val="000000"/>
                <w:sz w:val="20"/>
                <w:szCs w:val="20"/>
              </w:rPr>
              <w:t>0.00</w:t>
            </w:r>
          </w:p>
        </w:tc>
      </w:tr>
      <w:tr w:rsidR="004E733C" w:rsidRPr="00594632" w14:paraId="2D2EB1A5" w14:textId="77777777">
        <w:tc>
          <w:tcPr>
            <w:tcW w:w="1393" w:type="pct"/>
            <w:tcBorders>
              <w:top w:val="nil"/>
              <w:left w:val="single" w:sz="4" w:space="0" w:color="auto"/>
              <w:bottom w:val="single" w:sz="4" w:space="0" w:color="auto"/>
              <w:right w:val="single" w:sz="4" w:space="0" w:color="auto"/>
            </w:tcBorders>
            <w:noWrap/>
            <w:tcMar>
              <w:left w:w="43" w:type="dxa"/>
              <w:right w:w="43" w:type="dxa"/>
            </w:tcMar>
            <w:vAlign w:val="center"/>
            <w:hideMark/>
          </w:tcPr>
          <w:p w14:paraId="0E7E0D19" w14:textId="77777777" w:rsidR="004E733C" w:rsidRPr="00594632" w:rsidRDefault="004E733C">
            <w:pPr>
              <w:ind w:left="98"/>
              <w:jc w:val="left"/>
              <w:rPr>
                <w:color w:val="000000"/>
                <w:sz w:val="20"/>
                <w:szCs w:val="20"/>
              </w:rPr>
            </w:pPr>
            <w:r w:rsidRPr="00594632">
              <w:rPr>
                <w:color w:val="000000"/>
                <w:sz w:val="20"/>
                <w:szCs w:val="20"/>
              </w:rPr>
              <w:t>HCFC-141b</w:t>
            </w:r>
          </w:p>
        </w:tc>
        <w:tc>
          <w:tcPr>
            <w:tcW w:w="601" w:type="pct"/>
            <w:tcBorders>
              <w:top w:val="nil"/>
              <w:left w:val="nil"/>
              <w:bottom w:val="single" w:sz="4" w:space="0" w:color="auto"/>
              <w:right w:val="single" w:sz="4" w:space="0" w:color="auto"/>
            </w:tcBorders>
            <w:noWrap/>
          </w:tcPr>
          <w:p w14:paraId="14C927E4" w14:textId="77777777" w:rsidR="004E733C" w:rsidRPr="00594632" w:rsidRDefault="004E733C">
            <w:pPr>
              <w:tabs>
                <w:tab w:val="left" w:pos="430"/>
              </w:tabs>
              <w:ind w:left="-137" w:right="63"/>
              <w:jc w:val="right"/>
              <w:rPr>
                <w:sz w:val="20"/>
                <w:szCs w:val="20"/>
              </w:rPr>
            </w:pPr>
            <w:r w:rsidRPr="00594632">
              <w:rPr>
                <w:color w:val="000000"/>
                <w:sz w:val="20"/>
                <w:szCs w:val="20"/>
              </w:rPr>
              <w:t>0.00</w:t>
            </w:r>
          </w:p>
        </w:tc>
        <w:tc>
          <w:tcPr>
            <w:tcW w:w="601" w:type="pct"/>
            <w:tcBorders>
              <w:top w:val="nil"/>
              <w:left w:val="nil"/>
              <w:bottom w:val="single" w:sz="4" w:space="0" w:color="auto"/>
              <w:right w:val="single" w:sz="4" w:space="0" w:color="auto"/>
            </w:tcBorders>
            <w:noWrap/>
          </w:tcPr>
          <w:p w14:paraId="040C04F6" w14:textId="77777777" w:rsidR="004E733C" w:rsidRPr="00594632" w:rsidRDefault="004E733C">
            <w:pPr>
              <w:tabs>
                <w:tab w:val="left" w:pos="430"/>
              </w:tabs>
              <w:ind w:left="-137" w:right="63"/>
              <w:jc w:val="right"/>
              <w:rPr>
                <w:sz w:val="20"/>
                <w:szCs w:val="20"/>
              </w:rPr>
            </w:pPr>
            <w:r w:rsidRPr="00594632">
              <w:rPr>
                <w:color w:val="000000"/>
                <w:sz w:val="20"/>
                <w:szCs w:val="20"/>
              </w:rPr>
              <w:t>0.00</w:t>
            </w:r>
          </w:p>
        </w:tc>
        <w:tc>
          <w:tcPr>
            <w:tcW w:w="601" w:type="pct"/>
            <w:tcBorders>
              <w:top w:val="nil"/>
              <w:left w:val="nil"/>
              <w:bottom w:val="single" w:sz="4" w:space="0" w:color="auto"/>
              <w:right w:val="single" w:sz="4" w:space="0" w:color="auto"/>
            </w:tcBorders>
            <w:noWrap/>
          </w:tcPr>
          <w:p w14:paraId="5C270E82"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single" w:sz="4" w:space="0" w:color="auto"/>
              <w:left w:val="nil"/>
              <w:bottom w:val="single" w:sz="4" w:space="0" w:color="auto"/>
              <w:right w:val="single" w:sz="4" w:space="0" w:color="auto"/>
            </w:tcBorders>
          </w:tcPr>
          <w:p w14:paraId="61647375"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nil"/>
              <w:left w:val="single" w:sz="4" w:space="0" w:color="auto"/>
              <w:bottom w:val="single" w:sz="4" w:space="0" w:color="auto"/>
              <w:right w:val="single" w:sz="4" w:space="0" w:color="auto"/>
            </w:tcBorders>
          </w:tcPr>
          <w:p w14:paraId="65AE2E5C"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2" w:type="pct"/>
            <w:tcBorders>
              <w:top w:val="nil"/>
              <w:left w:val="single" w:sz="4" w:space="0" w:color="auto"/>
              <w:bottom w:val="single" w:sz="4" w:space="0" w:color="auto"/>
              <w:right w:val="single" w:sz="4" w:space="0" w:color="auto"/>
            </w:tcBorders>
            <w:noWrap/>
            <w:vAlign w:val="bottom"/>
          </w:tcPr>
          <w:p w14:paraId="66357DF9" w14:textId="77777777" w:rsidR="004E733C" w:rsidRPr="00594632" w:rsidRDefault="004E733C">
            <w:pPr>
              <w:tabs>
                <w:tab w:val="left" w:pos="430"/>
              </w:tabs>
              <w:ind w:left="-137" w:right="64"/>
              <w:jc w:val="right"/>
              <w:rPr>
                <w:color w:val="000000"/>
                <w:sz w:val="20"/>
                <w:szCs w:val="20"/>
              </w:rPr>
            </w:pPr>
            <w:r w:rsidRPr="00594632">
              <w:rPr>
                <w:color w:val="000000"/>
                <w:sz w:val="20"/>
                <w:szCs w:val="20"/>
              </w:rPr>
              <w:t>1,178.26</w:t>
            </w:r>
          </w:p>
        </w:tc>
      </w:tr>
      <w:tr w:rsidR="004E733C" w:rsidRPr="00594632" w14:paraId="1814030C" w14:textId="77777777">
        <w:tc>
          <w:tcPr>
            <w:tcW w:w="1393" w:type="pct"/>
            <w:tcBorders>
              <w:top w:val="nil"/>
              <w:left w:val="single" w:sz="4" w:space="0" w:color="auto"/>
              <w:bottom w:val="single" w:sz="4" w:space="0" w:color="auto"/>
              <w:right w:val="single" w:sz="4" w:space="0" w:color="auto"/>
            </w:tcBorders>
            <w:noWrap/>
            <w:tcMar>
              <w:left w:w="43" w:type="dxa"/>
              <w:right w:w="43" w:type="dxa"/>
            </w:tcMar>
            <w:vAlign w:val="center"/>
            <w:hideMark/>
          </w:tcPr>
          <w:p w14:paraId="7361C7E7" w14:textId="77777777" w:rsidR="004E733C" w:rsidRPr="00594632" w:rsidRDefault="004E733C">
            <w:pPr>
              <w:ind w:left="98"/>
              <w:jc w:val="left"/>
              <w:rPr>
                <w:color w:val="000000"/>
                <w:sz w:val="20"/>
                <w:szCs w:val="20"/>
              </w:rPr>
            </w:pPr>
            <w:r w:rsidRPr="00594632">
              <w:rPr>
                <w:color w:val="000000"/>
                <w:sz w:val="20"/>
                <w:szCs w:val="20"/>
              </w:rPr>
              <w:t>HCFC-142b</w:t>
            </w:r>
          </w:p>
        </w:tc>
        <w:tc>
          <w:tcPr>
            <w:tcW w:w="601" w:type="pct"/>
            <w:tcBorders>
              <w:top w:val="nil"/>
              <w:left w:val="nil"/>
              <w:bottom w:val="single" w:sz="4" w:space="0" w:color="auto"/>
              <w:right w:val="single" w:sz="4" w:space="0" w:color="auto"/>
            </w:tcBorders>
            <w:noWrap/>
          </w:tcPr>
          <w:p w14:paraId="093ED545" w14:textId="77777777" w:rsidR="004E733C" w:rsidRPr="00594632" w:rsidRDefault="004E733C">
            <w:pPr>
              <w:tabs>
                <w:tab w:val="left" w:pos="430"/>
              </w:tabs>
              <w:ind w:left="-137" w:right="63"/>
              <w:jc w:val="right"/>
              <w:rPr>
                <w:sz w:val="20"/>
                <w:szCs w:val="20"/>
              </w:rPr>
            </w:pPr>
            <w:r w:rsidRPr="00594632">
              <w:rPr>
                <w:color w:val="000000"/>
                <w:sz w:val="20"/>
                <w:szCs w:val="20"/>
              </w:rPr>
              <w:t>52.93</w:t>
            </w:r>
          </w:p>
        </w:tc>
        <w:tc>
          <w:tcPr>
            <w:tcW w:w="601" w:type="pct"/>
            <w:tcBorders>
              <w:top w:val="nil"/>
              <w:left w:val="nil"/>
              <w:bottom w:val="single" w:sz="4" w:space="0" w:color="auto"/>
              <w:right w:val="single" w:sz="4" w:space="0" w:color="auto"/>
            </w:tcBorders>
            <w:noWrap/>
          </w:tcPr>
          <w:p w14:paraId="4A885E5B" w14:textId="77777777" w:rsidR="004E733C" w:rsidRPr="00594632" w:rsidRDefault="004E733C">
            <w:pPr>
              <w:tabs>
                <w:tab w:val="left" w:pos="430"/>
              </w:tabs>
              <w:ind w:left="-137" w:right="63"/>
              <w:jc w:val="right"/>
              <w:rPr>
                <w:sz w:val="20"/>
                <w:szCs w:val="20"/>
              </w:rPr>
            </w:pPr>
            <w:r w:rsidRPr="00594632">
              <w:rPr>
                <w:color w:val="000000"/>
                <w:sz w:val="20"/>
                <w:szCs w:val="20"/>
              </w:rPr>
              <w:t>34.14</w:t>
            </w:r>
          </w:p>
        </w:tc>
        <w:tc>
          <w:tcPr>
            <w:tcW w:w="601" w:type="pct"/>
            <w:tcBorders>
              <w:top w:val="nil"/>
              <w:left w:val="nil"/>
              <w:bottom w:val="single" w:sz="4" w:space="0" w:color="auto"/>
              <w:right w:val="single" w:sz="4" w:space="0" w:color="auto"/>
            </w:tcBorders>
            <w:noWrap/>
          </w:tcPr>
          <w:p w14:paraId="6C989BED"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18.37</w:t>
            </w:r>
          </w:p>
        </w:tc>
        <w:tc>
          <w:tcPr>
            <w:tcW w:w="601" w:type="pct"/>
            <w:tcBorders>
              <w:top w:val="single" w:sz="4" w:space="0" w:color="auto"/>
              <w:left w:val="nil"/>
              <w:bottom w:val="single" w:sz="4" w:space="0" w:color="auto"/>
              <w:right w:val="single" w:sz="4" w:space="0" w:color="auto"/>
            </w:tcBorders>
          </w:tcPr>
          <w:p w14:paraId="35A2CF41"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nil"/>
              <w:left w:val="single" w:sz="4" w:space="0" w:color="auto"/>
              <w:bottom w:val="single" w:sz="4" w:space="0" w:color="auto"/>
              <w:right w:val="single" w:sz="4" w:space="0" w:color="auto"/>
            </w:tcBorders>
          </w:tcPr>
          <w:p w14:paraId="41F5C9B4"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2" w:type="pct"/>
            <w:tcBorders>
              <w:top w:val="nil"/>
              <w:left w:val="single" w:sz="4" w:space="0" w:color="auto"/>
              <w:bottom w:val="single" w:sz="4" w:space="0" w:color="auto"/>
              <w:right w:val="single" w:sz="4" w:space="0" w:color="auto"/>
            </w:tcBorders>
            <w:noWrap/>
            <w:vAlign w:val="bottom"/>
          </w:tcPr>
          <w:p w14:paraId="0D47D71C" w14:textId="77777777" w:rsidR="004E733C" w:rsidRPr="00594632" w:rsidRDefault="004E733C">
            <w:pPr>
              <w:tabs>
                <w:tab w:val="left" w:pos="430"/>
              </w:tabs>
              <w:ind w:left="-137" w:right="64"/>
              <w:jc w:val="right"/>
              <w:rPr>
                <w:color w:val="000000"/>
                <w:sz w:val="20"/>
                <w:szCs w:val="20"/>
              </w:rPr>
            </w:pPr>
            <w:r w:rsidRPr="00594632">
              <w:rPr>
                <w:color w:val="000000"/>
                <w:sz w:val="20"/>
                <w:szCs w:val="20"/>
              </w:rPr>
              <w:t>251.69</w:t>
            </w:r>
          </w:p>
        </w:tc>
      </w:tr>
      <w:tr w:rsidR="004E733C" w:rsidRPr="00594632" w14:paraId="5280D639" w14:textId="77777777">
        <w:tc>
          <w:tcPr>
            <w:tcW w:w="1393" w:type="pct"/>
            <w:tcBorders>
              <w:top w:val="nil"/>
              <w:left w:val="single" w:sz="4" w:space="0" w:color="auto"/>
              <w:bottom w:val="single" w:sz="4" w:space="0" w:color="auto"/>
              <w:right w:val="single" w:sz="4" w:space="0" w:color="auto"/>
            </w:tcBorders>
            <w:noWrap/>
            <w:tcMar>
              <w:left w:w="43" w:type="dxa"/>
              <w:right w:w="43" w:type="dxa"/>
            </w:tcMar>
            <w:hideMark/>
          </w:tcPr>
          <w:p w14:paraId="52C5ADD6" w14:textId="11A7BC47" w:rsidR="004E733C" w:rsidRPr="00594632" w:rsidRDefault="00EE7E97">
            <w:pPr>
              <w:ind w:left="98"/>
              <w:jc w:val="left"/>
              <w:rPr>
                <w:rFonts w:eastAsiaTheme="minorHAnsi"/>
                <w:b/>
                <w:color w:val="000000"/>
                <w:sz w:val="20"/>
                <w:szCs w:val="20"/>
              </w:rPr>
            </w:pPr>
            <w:r w:rsidRPr="00594632">
              <w:rPr>
                <w:rFonts w:ascii="SimSun" w:eastAsia="SimSun" w:hAnsi="SimSun" w:cs="SimSun" w:hint="eastAsia"/>
                <w:b/>
                <w:color w:val="000000"/>
                <w:sz w:val="20"/>
                <w:szCs w:val="20"/>
                <w:lang w:eastAsia="zh-CN"/>
              </w:rPr>
              <w:t>总计（公吨）</w:t>
            </w:r>
          </w:p>
        </w:tc>
        <w:tc>
          <w:tcPr>
            <w:tcW w:w="601" w:type="pct"/>
            <w:tcBorders>
              <w:top w:val="nil"/>
              <w:left w:val="nil"/>
              <w:bottom w:val="single" w:sz="4" w:space="0" w:color="auto"/>
              <w:right w:val="single" w:sz="4" w:space="0" w:color="auto"/>
            </w:tcBorders>
            <w:noWrap/>
          </w:tcPr>
          <w:p w14:paraId="04AAD9B7" w14:textId="77777777" w:rsidR="004E733C" w:rsidRPr="00594632" w:rsidRDefault="004E733C">
            <w:pPr>
              <w:tabs>
                <w:tab w:val="left" w:pos="430"/>
              </w:tabs>
              <w:ind w:left="-137" w:right="63"/>
              <w:jc w:val="right"/>
              <w:rPr>
                <w:b/>
                <w:color w:val="000000"/>
                <w:sz w:val="20"/>
                <w:szCs w:val="20"/>
              </w:rPr>
            </w:pPr>
            <w:r w:rsidRPr="00594632">
              <w:rPr>
                <w:b/>
                <w:bCs/>
                <w:color w:val="000000"/>
                <w:sz w:val="20"/>
                <w:szCs w:val="20"/>
              </w:rPr>
              <w:t>4,534.84</w:t>
            </w:r>
          </w:p>
        </w:tc>
        <w:tc>
          <w:tcPr>
            <w:tcW w:w="601" w:type="pct"/>
            <w:tcBorders>
              <w:top w:val="nil"/>
              <w:left w:val="nil"/>
              <w:bottom w:val="single" w:sz="4" w:space="0" w:color="auto"/>
              <w:right w:val="single" w:sz="4" w:space="0" w:color="auto"/>
            </w:tcBorders>
            <w:noWrap/>
          </w:tcPr>
          <w:p w14:paraId="296EF555" w14:textId="77777777" w:rsidR="004E733C" w:rsidRPr="00594632" w:rsidRDefault="004E733C">
            <w:pPr>
              <w:tabs>
                <w:tab w:val="left" w:pos="430"/>
              </w:tabs>
              <w:ind w:left="-137" w:right="63"/>
              <w:jc w:val="right"/>
              <w:rPr>
                <w:b/>
                <w:color w:val="000000"/>
                <w:sz w:val="20"/>
                <w:szCs w:val="20"/>
              </w:rPr>
            </w:pPr>
            <w:r w:rsidRPr="00594632">
              <w:rPr>
                <w:b/>
                <w:color w:val="000000"/>
                <w:sz w:val="20"/>
                <w:szCs w:val="20"/>
              </w:rPr>
              <w:t>3,801.81</w:t>
            </w:r>
          </w:p>
        </w:tc>
        <w:tc>
          <w:tcPr>
            <w:tcW w:w="601" w:type="pct"/>
            <w:tcBorders>
              <w:top w:val="nil"/>
              <w:left w:val="nil"/>
              <w:bottom w:val="single" w:sz="4" w:space="0" w:color="auto"/>
              <w:right w:val="single" w:sz="4" w:space="0" w:color="auto"/>
            </w:tcBorders>
            <w:noWrap/>
          </w:tcPr>
          <w:p w14:paraId="20C68C08" w14:textId="77777777" w:rsidR="004E733C" w:rsidRPr="00594632" w:rsidRDefault="004E733C">
            <w:pPr>
              <w:tabs>
                <w:tab w:val="left" w:pos="430"/>
              </w:tabs>
              <w:ind w:left="-137" w:right="63"/>
              <w:jc w:val="right"/>
              <w:rPr>
                <w:b/>
                <w:color w:val="000000"/>
                <w:sz w:val="20"/>
                <w:szCs w:val="20"/>
              </w:rPr>
            </w:pPr>
            <w:r w:rsidRPr="00594632">
              <w:rPr>
                <w:b/>
                <w:color w:val="000000"/>
                <w:sz w:val="20"/>
                <w:szCs w:val="20"/>
              </w:rPr>
              <w:t>3,265.63</w:t>
            </w:r>
          </w:p>
        </w:tc>
        <w:tc>
          <w:tcPr>
            <w:tcW w:w="601" w:type="pct"/>
            <w:tcBorders>
              <w:top w:val="single" w:sz="4" w:space="0" w:color="auto"/>
              <w:left w:val="nil"/>
              <w:bottom w:val="single" w:sz="4" w:space="0" w:color="auto"/>
              <w:right w:val="single" w:sz="4" w:space="0" w:color="auto"/>
            </w:tcBorders>
          </w:tcPr>
          <w:p w14:paraId="7BF6D3B0" w14:textId="77777777" w:rsidR="004E733C" w:rsidRPr="00594632" w:rsidRDefault="004E733C">
            <w:pPr>
              <w:tabs>
                <w:tab w:val="left" w:pos="430"/>
              </w:tabs>
              <w:ind w:left="-137" w:right="63"/>
              <w:jc w:val="right"/>
              <w:rPr>
                <w:b/>
                <w:color w:val="000000"/>
                <w:sz w:val="20"/>
                <w:szCs w:val="20"/>
              </w:rPr>
            </w:pPr>
            <w:r w:rsidRPr="00594632">
              <w:rPr>
                <w:b/>
                <w:color w:val="000000"/>
                <w:sz w:val="20"/>
                <w:szCs w:val="20"/>
              </w:rPr>
              <w:t>4,303.09</w:t>
            </w:r>
          </w:p>
        </w:tc>
        <w:tc>
          <w:tcPr>
            <w:tcW w:w="601" w:type="pct"/>
            <w:tcBorders>
              <w:top w:val="nil"/>
              <w:left w:val="single" w:sz="4" w:space="0" w:color="auto"/>
              <w:bottom w:val="single" w:sz="4" w:space="0" w:color="auto"/>
              <w:right w:val="single" w:sz="4" w:space="0" w:color="auto"/>
            </w:tcBorders>
          </w:tcPr>
          <w:p w14:paraId="4723FD66" w14:textId="77777777" w:rsidR="004E733C" w:rsidRPr="00594632" w:rsidRDefault="004E733C">
            <w:pPr>
              <w:tabs>
                <w:tab w:val="left" w:pos="430"/>
              </w:tabs>
              <w:ind w:left="-137" w:right="63"/>
              <w:jc w:val="right"/>
              <w:rPr>
                <w:b/>
                <w:bCs/>
                <w:color w:val="000000"/>
                <w:sz w:val="20"/>
                <w:szCs w:val="20"/>
              </w:rPr>
            </w:pPr>
            <w:r w:rsidRPr="00594632">
              <w:rPr>
                <w:b/>
                <w:bCs/>
                <w:color w:val="000000"/>
                <w:sz w:val="20"/>
                <w:szCs w:val="20"/>
              </w:rPr>
              <w:t>3,910.80</w:t>
            </w:r>
          </w:p>
        </w:tc>
        <w:tc>
          <w:tcPr>
            <w:tcW w:w="602" w:type="pct"/>
            <w:tcBorders>
              <w:top w:val="nil"/>
              <w:left w:val="single" w:sz="4" w:space="0" w:color="auto"/>
              <w:bottom w:val="single" w:sz="4" w:space="0" w:color="auto"/>
              <w:right w:val="single" w:sz="4" w:space="0" w:color="auto"/>
            </w:tcBorders>
            <w:noWrap/>
            <w:vAlign w:val="center"/>
          </w:tcPr>
          <w:p w14:paraId="4ABD12A3" w14:textId="77777777" w:rsidR="004E733C" w:rsidRPr="00594632" w:rsidRDefault="004E733C">
            <w:pPr>
              <w:tabs>
                <w:tab w:val="left" w:pos="430"/>
              </w:tabs>
              <w:ind w:left="-137" w:right="64"/>
              <w:jc w:val="right"/>
              <w:rPr>
                <w:b/>
                <w:color w:val="000000"/>
                <w:sz w:val="20"/>
                <w:szCs w:val="20"/>
              </w:rPr>
            </w:pPr>
            <w:r w:rsidRPr="00594632">
              <w:rPr>
                <w:b/>
                <w:color w:val="000000"/>
                <w:sz w:val="20"/>
                <w:szCs w:val="20"/>
              </w:rPr>
              <w:t>5,802.36</w:t>
            </w:r>
          </w:p>
        </w:tc>
      </w:tr>
      <w:tr w:rsidR="004E733C" w:rsidRPr="00594632" w14:paraId="725A09BE" w14:textId="77777777">
        <w:tc>
          <w:tcPr>
            <w:tcW w:w="1393" w:type="pct"/>
            <w:tcBorders>
              <w:top w:val="nil"/>
              <w:left w:val="single" w:sz="4" w:space="0" w:color="auto"/>
              <w:bottom w:val="single" w:sz="4" w:space="0" w:color="auto"/>
              <w:right w:val="single" w:sz="4" w:space="0" w:color="auto"/>
            </w:tcBorders>
            <w:noWrap/>
            <w:tcMar>
              <w:left w:w="43" w:type="dxa"/>
              <w:right w:w="43" w:type="dxa"/>
            </w:tcMar>
            <w:hideMark/>
          </w:tcPr>
          <w:p w14:paraId="33A72ED6" w14:textId="7666496A" w:rsidR="004E733C" w:rsidRPr="00594632" w:rsidRDefault="00EE7E97">
            <w:pPr>
              <w:ind w:left="98"/>
              <w:jc w:val="left"/>
              <w:rPr>
                <w:b/>
                <w:bCs/>
                <w:color w:val="000000"/>
                <w:sz w:val="20"/>
                <w:szCs w:val="20"/>
                <w:lang w:eastAsia="zh-CN"/>
              </w:rPr>
            </w:pPr>
            <w:r w:rsidRPr="00594632">
              <w:rPr>
                <w:rFonts w:hint="eastAsia"/>
                <w:color w:val="000000"/>
                <w:sz w:val="20"/>
                <w:szCs w:val="20"/>
                <w:lang w:eastAsia="zh-CN"/>
              </w:rPr>
              <w:t>进口预混多元醇中的</w:t>
            </w:r>
            <w:r w:rsidR="004E733C" w:rsidRPr="00594632">
              <w:rPr>
                <w:color w:val="000000"/>
                <w:sz w:val="20"/>
                <w:szCs w:val="20"/>
                <w:lang w:eastAsia="zh-CN"/>
              </w:rPr>
              <w:t>HCFC</w:t>
            </w:r>
            <w:r w:rsidR="004E733C" w:rsidRPr="00594632">
              <w:rPr>
                <w:color w:val="000000"/>
                <w:sz w:val="20"/>
                <w:szCs w:val="20"/>
                <w:lang w:eastAsia="zh-CN"/>
              </w:rPr>
              <w:noBreakHyphen/>
              <w:t xml:space="preserve">141b </w:t>
            </w:r>
            <w:r w:rsidR="004E733C" w:rsidRPr="00594632">
              <w:rPr>
                <w:color w:val="000000"/>
                <w:sz w:val="20"/>
                <w:szCs w:val="20"/>
                <w:vertAlign w:val="superscript"/>
                <w:lang w:eastAsia="zh-CN"/>
              </w:rPr>
              <w:t>*</w:t>
            </w:r>
          </w:p>
        </w:tc>
        <w:tc>
          <w:tcPr>
            <w:tcW w:w="601" w:type="pct"/>
            <w:tcBorders>
              <w:top w:val="nil"/>
              <w:left w:val="nil"/>
              <w:bottom w:val="single" w:sz="4" w:space="0" w:color="auto"/>
              <w:right w:val="single" w:sz="4" w:space="0" w:color="auto"/>
            </w:tcBorders>
            <w:noWrap/>
          </w:tcPr>
          <w:p w14:paraId="2FBC9153" w14:textId="77777777" w:rsidR="004E733C" w:rsidRPr="00594632" w:rsidRDefault="004E733C">
            <w:pPr>
              <w:tabs>
                <w:tab w:val="left" w:pos="430"/>
              </w:tabs>
              <w:ind w:left="-137" w:right="63"/>
              <w:jc w:val="right"/>
              <w:rPr>
                <w:sz w:val="20"/>
                <w:szCs w:val="20"/>
                <w:highlight w:val="green"/>
              </w:rPr>
            </w:pPr>
            <w:r w:rsidRPr="00594632">
              <w:rPr>
                <w:sz w:val="20"/>
                <w:szCs w:val="20"/>
              </w:rPr>
              <w:t>0.00</w:t>
            </w:r>
          </w:p>
        </w:tc>
        <w:tc>
          <w:tcPr>
            <w:tcW w:w="601" w:type="pct"/>
            <w:tcBorders>
              <w:top w:val="nil"/>
              <w:left w:val="nil"/>
              <w:bottom w:val="single" w:sz="4" w:space="0" w:color="auto"/>
              <w:right w:val="single" w:sz="4" w:space="0" w:color="auto"/>
            </w:tcBorders>
            <w:noWrap/>
          </w:tcPr>
          <w:p w14:paraId="701FDEDD" w14:textId="77777777" w:rsidR="004E733C" w:rsidRPr="00594632" w:rsidRDefault="004E733C">
            <w:pPr>
              <w:tabs>
                <w:tab w:val="left" w:pos="430"/>
              </w:tabs>
              <w:ind w:left="-137" w:right="63"/>
              <w:jc w:val="right"/>
              <w:rPr>
                <w:sz w:val="20"/>
                <w:szCs w:val="20"/>
              </w:rPr>
            </w:pPr>
            <w:r w:rsidRPr="00594632">
              <w:rPr>
                <w:color w:val="000000"/>
                <w:sz w:val="20"/>
                <w:szCs w:val="20"/>
              </w:rPr>
              <w:t>0.00</w:t>
            </w:r>
          </w:p>
        </w:tc>
        <w:tc>
          <w:tcPr>
            <w:tcW w:w="601" w:type="pct"/>
            <w:tcBorders>
              <w:top w:val="nil"/>
              <w:left w:val="nil"/>
              <w:bottom w:val="single" w:sz="4" w:space="0" w:color="auto"/>
              <w:right w:val="single" w:sz="4" w:space="0" w:color="auto"/>
            </w:tcBorders>
            <w:noWrap/>
          </w:tcPr>
          <w:p w14:paraId="11B5A997"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single" w:sz="4" w:space="0" w:color="auto"/>
              <w:left w:val="nil"/>
              <w:bottom w:val="single" w:sz="4" w:space="0" w:color="auto"/>
              <w:right w:val="single" w:sz="4" w:space="0" w:color="auto"/>
            </w:tcBorders>
          </w:tcPr>
          <w:p w14:paraId="0137CF84" w14:textId="77777777" w:rsidR="004E733C" w:rsidRPr="00594632" w:rsidRDefault="004E733C">
            <w:pPr>
              <w:tabs>
                <w:tab w:val="left" w:pos="430"/>
              </w:tabs>
              <w:ind w:left="-137" w:right="63"/>
              <w:jc w:val="right"/>
              <w:rPr>
                <w:color w:val="000000"/>
                <w:sz w:val="20"/>
                <w:szCs w:val="20"/>
              </w:rPr>
            </w:pPr>
            <w:r w:rsidRPr="00594632">
              <w:rPr>
                <w:color w:val="000000"/>
                <w:sz w:val="20"/>
                <w:szCs w:val="20"/>
              </w:rPr>
              <w:t>0.00</w:t>
            </w:r>
          </w:p>
        </w:tc>
        <w:tc>
          <w:tcPr>
            <w:tcW w:w="601" w:type="pct"/>
            <w:tcBorders>
              <w:top w:val="nil"/>
              <w:left w:val="single" w:sz="4" w:space="0" w:color="auto"/>
              <w:bottom w:val="single" w:sz="4" w:space="0" w:color="auto"/>
              <w:right w:val="single" w:sz="4" w:space="0" w:color="auto"/>
            </w:tcBorders>
          </w:tcPr>
          <w:p w14:paraId="55209D45" w14:textId="77777777" w:rsidR="004E733C" w:rsidRPr="00594632" w:rsidRDefault="004E733C">
            <w:pPr>
              <w:tabs>
                <w:tab w:val="left" w:pos="430"/>
              </w:tabs>
              <w:ind w:left="-137" w:right="63"/>
              <w:jc w:val="right"/>
              <w:rPr>
                <w:sz w:val="20"/>
                <w:szCs w:val="20"/>
              </w:rPr>
            </w:pPr>
            <w:r w:rsidRPr="00594632">
              <w:rPr>
                <w:sz w:val="20"/>
                <w:szCs w:val="20"/>
              </w:rPr>
              <w:t>0.00</w:t>
            </w:r>
          </w:p>
        </w:tc>
        <w:tc>
          <w:tcPr>
            <w:tcW w:w="602" w:type="pct"/>
            <w:tcBorders>
              <w:top w:val="nil"/>
              <w:left w:val="single" w:sz="4" w:space="0" w:color="auto"/>
              <w:bottom w:val="single" w:sz="4" w:space="0" w:color="auto"/>
              <w:right w:val="single" w:sz="4" w:space="0" w:color="auto"/>
            </w:tcBorders>
            <w:noWrap/>
          </w:tcPr>
          <w:p w14:paraId="5F3E413F" w14:textId="77777777" w:rsidR="004E733C" w:rsidRPr="00594632" w:rsidRDefault="004E733C">
            <w:pPr>
              <w:tabs>
                <w:tab w:val="left" w:pos="430"/>
              </w:tabs>
              <w:ind w:left="-137" w:right="-60"/>
              <w:jc w:val="right"/>
              <w:rPr>
                <w:sz w:val="20"/>
                <w:szCs w:val="20"/>
              </w:rPr>
            </w:pPr>
            <w:r w:rsidRPr="00594632">
              <w:rPr>
                <w:sz w:val="20"/>
                <w:szCs w:val="20"/>
              </w:rPr>
              <w:t>894.00</w:t>
            </w:r>
            <w:r w:rsidRPr="00594632">
              <w:rPr>
                <w:sz w:val="20"/>
                <w:szCs w:val="20"/>
                <w:vertAlign w:val="superscript"/>
              </w:rPr>
              <w:t>**</w:t>
            </w:r>
          </w:p>
        </w:tc>
      </w:tr>
      <w:tr w:rsidR="004E733C" w:rsidRPr="00594632" w14:paraId="15259A47" w14:textId="77777777">
        <w:tc>
          <w:tcPr>
            <w:tcW w:w="5000" w:type="pct"/>
            <w:gridSpan w:val="7"/>
            <w:tcBorders>
              <w:top w:val="single" w:sz="4" w:space="0" w:color="auto"/>
              <w:left w:val="single" w:sz="4" w:space="0" w:color="auto"/>
              <w:bottom w:val="single" w:sz="4" w:space="0" w:color="auto"/>
              <w:right w:val="single" w:sz="4" w:space="0" w:color="auto"/>
            </w:tcBorders>
            <w:noWrap/>
            <w:tcMar>
              <w:left w:w="43" w:type="dxa"/>
              <w:right w:w="43" w:type="dxa"/>
            </w:tcMar>
            <w:hideMark/>
          </w:tcPr>
          <w:p w14:paraId="0334A188" w14:textId="635BD667" w:rsidR="004E733C" w:rsidRPr="00594632" w:rsidRDefault="004E733C">
            <w:pPr>
              <w:ind w:left="98"/>
              <w:jc w:val="left"/>
              <w:rPr>
                <w:color w:val="000000"/>
                <w:sz w:val="20"/>
                <w:szCs w:val="20"/>
              </w:rPr>
            </w:pPr>
            <w:r w:rsidRPr="00594632">
              <w:rPr>
                <w:b/>
                <w:bCs/>
                <w:color w:val="000000"/>
                <w:sz w:val="20"/>
                <w:szCs w:val="20"/>
              </w:rPr>
              <w:t xml:space="preserve">ODP </w:t>
            </w:r>
            <w:r w:rsidR="00EE7E97" w:rsidRPr="00594632">
              <w:rPr>
                <w:rFonts w:hint="eastAsia"/>
                <w:b/>
                <w:bCs/>
                <w:color w:val="000000"/>
                <w:sz w:val="20"/>
                <w:szCs w:val="20"/>
                <w:lang w:eastAsia="zh-CN"/>
              </w:rPr>
              <w:t>吨</w:t>
            </w:r>
          </w:p>
        </w:tc>
      </w:tr>
      <w:tr w:rsidR="004E733C" w:rsidRPr="00594632" w14:paraId="45DB2C68"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5E9C4E4A" w14:textId="77777777" w:rsidR="004E733C" w:rsidRPr="00594632" w:rsidRDefault="004E733C">
            <w:pPr>
              <w:ind w:left="98"/>
              <w:jc w:val="left"/>
              <w:rPr>
                <w:color w:val="000000"/>
                <w:sz w:val="20"/>
                <w:szCs w:val="20"/>
              </w:rPr>
            </w:pPr>
            <w:r w:rsidRPr="00594632">
              <w:rPr>
                <w:color w:val="000000"/>
                <w:sz w:val="20"/>
                <w:szCs w:val="20"/>
              </w:rPr>
              <w:t>HCFC-22</w:t>
            </w:r>
          </w:p>
        </w:tc>
        <w:tc>
          <w:tcPr>
            <w:tcW w:w="601" w:type="pct"/>
            <w:tcBorders>
              <w:top w:val="single" w:sz="4" w:space="0" w:color="auto"/>
              <w:left w:val="single" w:sz="4" w:space="0" w:color="auto"/>
              <w:bottom w:val="single" w:sz="4" w:space="0" w:color="auto"/>
              <w:right w:val="single" w:sz="4" w:space="0" w:color="auto"/>
            </w:tcBorders>
            <w:noWrap/>
          </w:tcPr>
          <w:p w14:paraId="2D745C14" w14:textId="77777777" w:rsidR="004E733C" w:rsidRPr="00594632" w:rsidRDefault="004E733C">
            <w:pPr>
              <w:ind w:left="-279" w:right="63"/>
              <w:jc w:val="right"/>
              <w:rPr>
                <w:color w:val="000000"/>
                <w:sz w:val="20"/>
                <w:szCs w:val="20"/>
                <w:lang w:eastAsia="en-CA"/>
              </w:rPr>
            </w:pPr>
            <w:r w:rsidRPr="00594632">
              <w:rPr>
                <w:sz w:val="20"/>
                <w:szCs w:val="20"/>
              </w:rPr>
              <w:t>246.51</w:t>
            </w:r>
          </w:p>
        </w:tc>
        <w:tc>
          <w:tcPr>
            <w:tcW w:w="601" w:type="pct"/>
            <w:tcBorders>
              <w:top w:val="single" w:sz="4" w:space="0" w:color="auto"/>
              <w:left w:val="single" w:sz="4" w:space="0" w:color="auto"/>
              <w:bottom w:val="single" w:sz="4" w:space="0" w:color="auto"/>
              <w:right w:val="single" w:sz="4" w:space="0" w:color="auto"/>
            </w:tcBorders>
            <w:noWrap/>
          </w:tcPr>
          <w:p w14:paraId="63FD3405" w14:textId="77777777" w:rsidR="004E733C" w:rsidRPr="00594632" w:rsidRDefault="004E733C">
            <w:pPr>
              <w:ind w:left="-279" w:right="63"/>
              <w:jc w:val="right"/>
              <w:rPr>
                <w:color w:val="000000"/>
                <w:sz w:val="20"/>
                <w:szCs w:val="20"/>
              </w:rPr>
            </w:pPr>
            <w:r w:rsidRPr="00594632">
              <w:rPr>
                <w:color w:val="000000"/>
                <w:sz w:val="20"/>
                <w:szCs w:val="20"/>
              </w:rPr>
              <w:t>206.78</w:t>
            </w:r>
          </w:p>
        </w:tc>
        <w:tc>
          <w:tcPr>
            <w:tcW w:w="601" w:type="pct"/>
            <w:tcBorders>
              <w:top w:val="single" w:sz="4" w:space="0" w:color="auto"/>
              <w:left w:val="single" w:sz="4" w:space="0" w:color="auto"/>
              <w:bottom w:val="single" w:sz="4" w:space="0" w:color="auto"/>
              <w:right w:val="single" w:sz="4" w:space="0" w:color="auto"/>
            </w:tcBorders>
            <w:noWrap/>
          </w:tcPr>
          <w:p w14:paraId="03C18BF9" w14:textId="77777777" w:rsidR="004E733C" w:rsidRPr="00594632" w:rsidRDefault="004E733C">
            <w:pPr>
              <w:ind w:left="-279" w:right="63"/>
              <w:jc w:val="right"/>
              <w:rPr>
                <w:color w:val="000000"/>
                <w:sz w:val="20"/>
                <w:szCs w:val="20"/>
              </w:rPr>
            </w:pPr>
            <w:r w:rsidRPr="00594632">
              <w:rPr>
                <w:color w:val="000000"/>
                <w:sz w:val="20"/>
                <w:szCs w:val="20"/>
              </w:rPr>
              <w:t>178.46</w:t>
            </w:r>
          </w:p>
        </w:tc>
        <w:tc>
          <w:tcPr>
            <w:tcW w:w="601" w:type="pct"/>
            <w:tcBorders>
              <w:top w:val="single" w:sz="4" w:space="0" w:color="auto"/>
              <w:left w:val="single" w:sz="4" w:space="0" w:color="auto"/>
              <w:bottom w:val="single" w:sz="4" w:space="0" w:color="auto"/>
              <w:right w:val="single" w:sz="4" w:space="0" w:color="auto"/>
            </w:tcBorders>
          </w:tcPr>
          <w:p w14:paraId="33236F01" w14:textId="77777777" w:rsidR="004E733C" w:rsidRPr="00594632" w:rsidRDefault="004E733C">
            <w:pPr>
              <w:ind w:left="-279" w:right="63"/>
              <w:jc w:val="right"/>
              <w:rPr>
                <w:color w:val="000000"/>
                <w:sz w:val="20"/>
                <w:szCs w:val="20"/>
              </w:rPr>
            </w:pPr>
            <w:r w:rsidRPr="00594632">
              <w:rPr>
                <w:color w:val="000000"/>
                <w:sz w:val="20"/>
                <w:szCs w:val="20"/>
              </w:rPr>
              <w:t>236.64</w:t>
            </w:r>
          </w:p>
        </w:tc>
        <w:tc>
          <w:tcPr>
            <w:tcW w:w="601" w:type="pct"/>
            <w:tcBorders>
              <w:top w:val="single" w:sz="4" w:space="0" w:color="auto"/>
              <w:left w:val="single" w:sz="4" w:space="0" w:color="auto"/>
              <w:bottom w:val="single" w:sz="4" w:space="0" w:color="auto"/>
              <w:right w:val="single" w:sz="4" w:space="0" w:color="auto"/>
            </w:tcBorders>
          </w:tcPr>
          <w:p w14:paraId="71663EE5" w14:textId="77777777" w:rsidR="004E733C" w:rsidRPr="00594632" w:rsidRDefault="004E733C">
            <w:pPr>
              <w:ind w:left="-279" w:right="63"/>
              <w:jc w:val="right"/>
              <w:rPr>
                <w:color w:val="000000"/>
                <w:sz w:val="20"/>
                <w:szCs w:val="20"/>
              </w:rPr>
            </w:pPr>
            <w:r w:rsidRPr="00594632">
              <w:rPr>
                <w:color w:val="000000"/>
                <w:sz w:val="20"/>
                <w:szCs w:val="20"/>
              </w:rPr>
              <w:t>215.09</w:t>
            </w:r>
          </w:p>
        </w:tc>
        <w:tc>
          <w:tcPr>
            <w:tcW w:w="602" w:type="pct"/>
            <w:tcBorders>
              <w:top w:val="single" w:sz="4" w:space="0" w:color="auto"/>
              <w:left w:val="single" w:sz="4" w:space="0" w:color="auto"/>
              <w:bottom w:val="single" w:sz="4" w:space="0" w:color="auto"/>
              <w:right w:val="single" w:sz="4" w:space="0" w:color="auto"/>
            </w:tcBorders>
            <w:noWrap/>
            <w:vAlign w:val="bottom"/>
          </w:tcPr>
          <w:p w14:paraId="7A87C69B" w14:textId="77777777" w:rsidR="004E733C" w:rsidRPr="00594632" w:rsidRDefault="004E733C">
            <w:pPr>
              <w:ind w:left="-279" w:right="64"/>
              <w:jc w:val="right"/>
              <w:rPr>
                <w:color w:val="000000"/>
                <w:sz w:val="20"/>
                <w:szCs w:val="20"/>
              </w:rPr>
            </w:pPr>
            <w:r w:rsidRPr="00594632">
              <w:rPr>
                <w:color w:val="000000"/>
                <w:sz w:val="20"/>
                <w:szCs w:val="20"/>
              </w:rPr>
              <w:t>240.19</w:t>
            </w:r>
          </w:p>
        </w:tc>
      </w:tr>
      <w:tr w:rsidR="004E733C" w:rsidRPr="00594632" w14:paraId="77873839"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0443749E" w14:textId="77777777" w:rsidR="004E733C" w:rsidRPr="00594632" w:rsidRDefault="004E733C">
            <w:pPr>
              <w:ind w:left="98"/>
              <w:jc w:val="left"/>
              <w:rPr>
                <w:color w:val="000000"/>
                <w:sz w:val="20"/>
                <w:szCs w:val="20"/>
              </w:rPr>
            </w:pPr>
            <w:r w:rsidRPr="00594632">
              <w:rPr>
                <w:color w:val="000000"/>
                <w:sz w:val="20"/>
                <w:szCs w:val="20"/>
              </w:rPr>
              <w:t>HCFC-123</w:t>
            </w:r>
          </w:p>
        </w:tc>
        <w:tc>
          <w:tcPr>
            <w:tcW w:w="601" w:type="pct"/>
            <w:tcBorders>
              <w:top w:val="single" w:sz="4" w:space="0" w:color="auto"/>
              <w:left w:val="single" w:sz="4" w:space="0" w:color="auto"/>
              <w:bottom w:val="single" w:sz="4" w:space="0" w:color="auto"/>
              <w:right w:val="single" w:sz="4" w:space="0" w:color="auto"/>
            </w:tcBorders>
            <w:noWrap/>
          </w:tcPr>
          <w:p w14:paraId="2ADD74EB" w14:textId="77777777" w:rsidR="004E733C" w:rsidRPr="00594632" w:rsidRDefault="004E733C">
            <w:pPr>
              <w:ind w:left="-279" w:right="63"/>
              <w:jc w:val="right"/>
              <w:rPr>
                <w:color w:val="000000"/>
                <w:sz w:val="20"/>
                <w:szCs w:val="20"/>
                <w:lang w:eastAsia="en-CA"/>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0CDB1299" w14:textId="77777777" w:rsidR="004E733C" w:rsidRPr="00594632" w:rsidRDefault="004E733C">
            <w:pPr>
              <w:ind w:left="-279" w:right="63"/>
              <w:jc w:val="right"/>
              <w:rPr>
                <w:color w:val="000000"/>
                <w:sz w:val="20"/>
                <w:szCs w:val="20"/>
              </w:rPr>
            </w:pPr>
            <w:r w:rsidRPr="00594632">
              <w:rPr>
                <w:color w:val="000000"/>
                <w:sz w:val="20"/>
                <w:szCs w:val="20"/>
              </w:rPr>
              <w:t>0.16</w:t>
            </w:r>
          </w:p>
        </w:tc>
        <w:tc>
          <w:tcPr>
            <w:tcW w:w="601" w:type="pct"/>
            <w:tcBorders>
              <w:top w:val="single" w:sz="4" w:space="0" w:color="auto"/>
              <w:left w:val="single" w:sz="4" w:space="0" w:color="auto"/>
              <w:bottom w:val="single" w:sz="4" w:space="0" w:color="auto"/>
              <w:right w:val="single" w:sz="4" w:space="0" w:color="auto"/>
            </w:tcBorders>
            <w:noWrap/>
          </w:tcPr>
          <w:p w14:paraId="4B65260A" w14:textId="77777777" w:rsidR="004E733C" w:rsidRPr="00594632" w:rsidRDefault="004E733C">
            <w:pPr>
              <w:ind w:left="-279" w:right="63"/>
              <w:jc w:val="right"/>
              <w:rPr>
                <w:color w:val="000000"/>
                <w:sz w:val="20"/>
                <w:szCs w:val="20"/>
              </w:rPr>
            </w:pPr>
            <w:r w:rsidRPr="00594632">
              <w:rPr>
                <w:color w:val="000000"/>
                <w:sz w:val="20"/>
                <w:szCs w:val="20"/>
              </w:rPr>
              <w:t>0.05</w:t>
            </w:r>
          </w:p>
        </w:tc>
        <w:tc>
          <w:tcPr>
            <w:tcW w:w="601" w:type="pct"/>
            <w:tcBorders>
              <w:top w:val="single" w:sz="4" w:space="0" w:color="auto"/>
              <w:left w:val="single" w:sz="4" w:space="0" w:color="auto"/>
              <w:bottom w:val="single" w:sz="4" w:space="0" w:color="auto"/>
              <w:right w:val="single" w:sz="4" w:space="0" w:color="auto"/>
            </w:tcBorders>
          </w:tcPr>
          <w:p w14:paraId="027118CA"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47D0B7FA" w14:textId="77777777" w:rsidR="004E733C" w:rsidRPr="00594632" w:rsidRDefault="004E733C">
            <w:pPr>
              <w:ind w:left="-279" w:right="63"/>
              <w:jc w:val="right"/>
              <w:rPr>
                <w:color w:val="000000"/>
                <w:sz w:val="20"/>
                <w:szCs w:val="20"/>
              </w:rPr>
            </w:pPr>
            <w:r w:rsidRPr="00594632">
              <w:rPr>
                <w:color w:val="000000"/>
                <w:sz w:val="20"/>
                <w:szCs w:val="20"/>
              </w:rPr>
              <w:t>0.00</w:t>
            </w:r>
          </w:p>
        </w:tc>
        <w:tc>
          <w:tcPr>
            <w:tcW w:w="602" w:type="pct"/>
            <w:tcBorders>
              <w:top w:val="single" w:sz="4" w:space="0" w:color="auto"/>
              <w:left w:val="single" w:sz="4" w:space="0" w:color="auto"/>
              <w:bottom w:val="single" w:sz="4" w:space="0" w:color="auto"/>
              <w:right w:val="single" w:sz="4" w:space="0" w:color="auto"/>
            </w:tcBorders>
            <w:noWrap/>
            <w:vAlign w:val="bottom"/>
          </w:tcPr>
          <w:p w14:paraId="2D2ECD50" w14:textId="77777777" w:rsidR="004E733C" w:rsidRPr="00594632" w:rsidRDefault="004E733C">
            <w:pPr>
              <w:ind w:left="-279" w:right="64"/>
              <w:jc w:val="right"/>
              <w:rPr>
                <w:color w:val="000000"/>
                <w:sz w:val="20"/>
                <w:szCs w:val="20"/>
              </w:rPr>
            </w:pPr>
            <w:r w:rsidRPr="00594632">
              <w:rPr>
                <w:color w:val="000000"/>
                <w:sz w:val="20"/>
                <w:szCs w:val="20"/>
              </w:rPr>
              <w:t>0.11</w:t>
            </w:r>
          </w:p>
        </w:tc>
      </w:tr>
      <w:tr w:rsidR="004E733C" w:rsidRPr="00594632" w14:paraId="5AEE9611"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1984CB76" w14:textId="77777777" w:rsidR="004E733C" w:rsidRPr="00594632" w:rsidRDefault="004E733C">
            <w:pPr>
              <w:ind w:left="98"/>
              <w:jc w:val="left"/>
              <w:rPr>
                <w:color w:val="000000"/>
                <w:sz w:val="20"/>
                <w:szCs w:val="20"/>
              </w:rPr>
            </w:pPr>
            <w:r w:rsidRPr="00594632">
              <w:rPr>
                <w:color w:val="000000"/>
                <w:sz w:val="20"/>
                <w:szCs w:val="20"/>
              </w:rPr>
              <w:t>HCFC-124</w:t>
            </w:r>
          </w:p>
        </w:tc>
        <w:tc>
          <w:tcPr>
            <w:tcW w:w="601" w:type="pct"/>
            <w:tcBorders>
              <w:top w:val="single" w:sz="4" w:space="0" w:color="auto"/>
              <w:left w:val="single" w:sz="4" w:space="0" w:color="auto"/>
              <w:bottom w:val="single" w:sz="4" w:space="0" w:color="auto"/>
              <w:right w:val="single" w:sz="4" w:space="0" w:color="auto"/>
            </w:tcBorders>
            <w:noWrap/>
          </w:tcPr>
          <w:p w14:paraId="167E1EF3" w14:textId="77777777" w:rsidR="004E733C" w:rsidRPr="00594632" w:rsidRDefault="004E733C">
            <w:pPr>
              <w:ind w:left="-279" w:right="63"/>
              <w:jc w:val="right"/>
              <w:rPr>
                <w:color w:val="000000"/>
                <w:sz w:val="20"/>
                <w:szCs w:val="20"/>
                <w:lang w:eastAsia="en-CA"/>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7F7602C7" w14:textId="77777777" w:rsidR="004E733C" w:rsidRPr="00594632" w:rsidRDefault="004E733C">
            <w:pPr>
              <w:ind w:left="-279" w:right="63"/>
              <w:jc w:val="right"/>
              <w:rPr>
                <w:color w:val="000000"/>
                <w:sz w:val="20"/>
                <w:szCs w:val="20"/>
              </w:rPr>
            </w:pPr>
            <w:r w:rsidRPr="00594632">
              <w:rPr>
                <w:color w:val="000000"/>
                <w:sz w:val="20"/>
                <w:szCs w:val="20"/>
              </w:rPr>
              <w:t>0.01</w:t>
            </w:r>
          </w:p>
        </w:tc>
        <w:tc>
          <w:tcPr>
            <w:tcW w:w="601" w:type="pct"/>
            <w:tcBorders>
              <w:top w:val="single" w:sz="4" w:space="0" w:color="auto"/>
              <w:left w:val="single" w:sz="4" w:space="0" w:color="auto"/>
              <w:bottom w:val="single" w:sz="4" w:space="0" w:color="auto"/>
              <w:right w:val="single" w:sz="4" w:space="0" w:color="auto"/>
            </w:tcBorders>
            <w:noWrap/>
          </w:tcPr>
          <w:p w14:paraId="6D557677"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02AE9BE9" w14:textId="77777777" w:rsidR="004E733C" w:rsidRPr="00594632" w:rsidRDefault="004E733C">
            <w:pPr>
              <w:ind w:left="-279" w:right="63"/>
              <w:jc w:val="right"/>
              <w:rPr>
                <w:color w:val="000000"/>
                <w:sz w:val="20"/>
                <w:szCs w:val="20"/>
              </w:rPr>
            </w:pPr>
            <w:r w:rsidRPr="00594632">
              <w:rPr>
                <w:color w:val="000000"/>
                <w:sz w:val="20"/>
                <w:szCs w:val="20"/>
              </w:rPr>
              <w:t>0.01</w:t>
            </w:r>
          </w:p>
        </w:tc>
        <w:tc>
          <w:tcPr>
            <w:tcW w:w="601" w:type="pct"/>
            <w:tcBorders>
              <w:top w:val="single" w:sz="4" w:space="0" w:color="auto"/>
              <w:left w:val="single" w:sz="4" w:space="0" w:color="auto"/>
              <w:bottom w:val="single" w:sz="4" w:space="0" w:color="auto"/>
              <w:right w:val="single" w:sz="4" w:space="0" w:color="auto"/>
            </w:tcBorders>
          </w:tcPr>
          <w:p w14:paraId="7F9FE3AD" w14:textId="77777777" w:rsidR="004E733C" w:rsidRPr="00594632" w:rsidRDefault="004E733C">
            <w:pPr>
              <w:ind w:left="-279" w:right="63"/>
              <w:jc w:val="right"/>
              <w:rPr>
                <w:color w:val="000000"/>
                <w:sz w:val="20"/>
                <w:szCs w:val="20"/>
              </w:rPr>
            </w:pPr>
            <w:r w:rsidRPr="00594632">
              <w:rPr>
                <w:color w:val="000000"/>
                <w:sz w:val="20"/>
                <w:szCs w:val="20"/>
              </w:rPr>
              <w:t>0.00</w:t>
            </w:r>
          </w:p>
        </w:tc>
        <w:tc>
          <w:tcPr>
            <w:tcW w:w="602" w:type="pct"/>
            <w:tcBorders>
              <w:top w:val="single" w:sz="4" w:space="0" w:color="auto"/>
              <w:left w:val="single" w:sz="4" w:space="0" w:color="auto"/>
              <w:bottom w:val="single" w:sz="4" w:space="0" w:color="auto"/>
              <w:right w:val="single" w:sz="4" w:space="0" w:color="auto"/>
            </w:tcBorders>
            <w:noWrap/>
            <w:vAlign w:val="bottom"/>
          </w:tcPr>
          <w:p w14:paraId="33EE603B" w14:textId="77777777" w:rsidR="004E733C" w:rsidRPr="00594632" w:rsidRDefault="004E733C">
            <w:pPr>
              <w:ind w:left="-279" w:right="64"/>
              <w:jc w:val="right"/>
              <w:rPr>
                <w:color w:val="000000"/>
                <w:sz w:val="20"/>
                <w:szCs w:val="20"/>
              </w:rPr>
            </w:pPr>
            <w:r w:rsidRPr="00594632">
              <w:rPr>
                <w:color w:val="000000"/>
                <w:sz w:val="20"/>
                <w:szCs w:val="20"/>
              </w:rPr>
              <w:t>0.00</w:t>
            </w:r>
          </w:p>
        </w:tc>
      </w:tr>
      <w:tr w:rsidR="004E733C" w:rsidRPr="00594632" w14:paraId="7B36A481"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0DFFF3D4" w14:textId="77777777" w:rsidR="004E733C" w:rsidRPr="00594632" w:rsidRDefault="004E733C">
            <w:pPr>
              <w:ind w:left="98"/>
              <w:jc w:val="left"/>
              <w:rPr>
                <w:color w:val="000000"/>
                <w:sz w:val="20"/>
                <w:szCs w:val="20"/>
              </w:rPr>
            </w:pPr>
            <w:r w:rsidRPr="00594632">
              <w:rPr>
                <w:color w:val="000000"/>
                <w:sz w:val="20"/>
                <w:szCs w:val="20"/>
              </w:rPr>
              <w:t>HCFC-141b</w:t>
            </w:r>
          </w:p>
        </w:tc>
        <w:tc>
          <w:tcPr>
            <w:tcW w:w="601" w:type="pct"/>
            <w:tcBorders>
              <w:top w:val="single" w:sz="4" w:space="0" w:color="auto"/>
              <w:left w:val="single" w:sz="4" w:space="0" w:color="auto"/>
              <w:bottom w:val="single" w:sz="4" w:space="0" w:color="auto"/>
              <w:right w:val="single" w:sz="4" w:space="0" w:color="auto"/>
            </w:tcBorders>
            <w:noWrap/>
          </w:tcPr>
          <w:p w14:paraId="2F39C3D7" w14:textId="77777777" w:rsidR="004E733C" w:rsidRPr="00594632" w:rsidRDefault="004E733C">
            <w:pPr>
              <w:ind w:left="-279" w:right="63"/>
              <w:jc w:val="right"/>
              <w:rPr>
                <w:color w:val="000000"/>
                <w:sz w:val="20"/>
                <w:szCs w:val="20"/>
                <w:lang w:eastAsia="en-CA"/>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561ACEF1"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5D81EA76"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5C0C94D2"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69B621F7" w14:textId="77777777" w:rsidR="004E733C" w:rsidRPr="00594632" w:rsidRDefault="004E733C">
            <w:pPr>
              <w:ind w:left="-279" w:right="63"/>
              <w:jc w:val="right"/>
              <w:rPr>
                <w:color w:val="000000"/>
                <w:sz w:val="20"/>
                <w:szCs w:val="20"/>
              </w:rPr>
            </w:pPr>
            <w:r w:rsidRPr="00594632">
              <w:rPr>
                <w:color w:val="000000"/>
                <w:sz w:val="20"/>
                <w:szCs w:val="20"/>
              </w:rPr>
              <w:t>0.00</w:t>
            </w:r>
          </w:p>
        </w:tc>
        <w:tc>
          <w:tcPr>
            <w:tcW w:w="602" w:type="pct"/>
            <w:tcBorders>
              <w:top w:val="single" w:sz="4" w:space="0" w:color="auto"/>
              <w:left w:val="single" w:sz="4" w:space="0" w:color="auto"/>
              <w:bottom w:val="single" w:sz="4" w:space="0" w:color="auto"/>
              <w:right w:val="single" w:sz="4" w:space="0" w:color="auto"/>
            </w:tcBorders>
            <w:noWrap/>
            <w:vAlign w:val="bottom"/>
          </w:tcPr>
          <w:p w14:paraId="0B41ED3B" w14:textId="77777777" w:rsidR="004E733C" w:rsidRPr="00594632" w:rsidRDefault="004E733C">
            <w:pPr>
              <w:ind w:left="-279" w:right="64"/>
              <w:jc w:val="right"/>
              <w:rPr>
                <w:color w:val="000000"/>
                <w:sz w:val="20"/>
                <w:szCs w:val="20"/>
              </w:rPr>
            </w:pPr>
            <w:r w:rsidRPr="00594632">
              <w:rPr>
                <w:color w:val="000000"/>
                <w:sz w:val="20"/>
                <w:szCs w:val="20"/>
              </w:rPr>
              <w:t>129.61</w:t>
            </w:r>
          </w:p>
        </w:tc>
      </w:tr>
      <w:tr w:rsidR="004E733C" w:rsidRPr="00594632" w14:paraId="3A2C638F"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vAlign w:val="center"/>
            <w:hideMark/>
          </w:tcPr>
          <w:p w14:paraId="7A51F247" w14:textId="77777777" w:rsidR="004E733C" w:rsidRPr="00594632" w:rsidRDefault="004E733C">
            <w:pPr>
              <w:ind w:left="98"/>
              <w:jc w:val="left"/>
              <w:rPr>
                <w:color w:val="000000"/>
                <w:sz w:val="20"/>
                <w:szCs w:val="20"/>
              </w:rPr>
            </w:pPr>
            <w:r w:rsidRPr="00594632">
              <w:rPr>
                <w:color w:val="000000"/>
                <w:sz w:val="20"/>
                <w:szCs w:val="20"/>
              </w:rPr>
              <w:t>HCFC-142b</w:t>
            </w:r>
          </w:p>
        </w:tc>
        <w:tc>
          <w:tcPr>
            <w:tcW w:w="601" w:type="pct"/>
            <w:tcBorders>
              <w:top w:val="single" w:sz="4" w:space="0" w:color="auto"/>
              <w:left w:val="single" w:sz="4" w:space="0" w:color="auto"/>
              <w:bottom w:val="single" w:sz="4" w:space="0" w:color="auto"/>
              <w:right w:val="single" w:sz="4" w:space="0" w:color="auto"/>
            </w:tcBorders>
            <w:noWrap/>
          </w:tcPr>
          <w:p w14:paraId="34C89317" w14:textId="77777777" w:rsidR="004E733C" w:rsidRPr="00594632" w:rsidRDefault="004E733C">
            <w:pPr>
              <w:ind w:left="-279" w:right="63"/>
              <w:jc w:val="right"/>
              <w:rPr>
                <w:color w:val="000000"/>
                <w:sz w:val="20"/>
                <w:szCs w:val="20"/>
                <w:lang w:eastAsia="en-CA"/>
              </w:rPr>
            </w:pPr>
            <w:r w:rsidRPr="00594632">
              <w:rPr>
                <w:sz w:val="20"/>
                <w:szCs w:val="20"/>
              </w:rPr>
              <w:t>3.44</w:t>
            </w:r>
          </w:p>
        </w:tc>
        <w:tc>
          <w:tcPr>
            <w:tcW w:w="601" w:type="pct"/>
            <w:tcBorders>
              <w:top w:val="single" w:sz="4" w:space="0" w:color="auto"/>
              <w:left w:val="single" w:sz="4" w:space="0" w:color="auto"/>
              <w:bottom w:val="single" w:sz="4" w:space="0" w:color="auto"/>
              <w:right w:val="single" w:sz="4" w:space="0" w:color="auto"/>
            </w:tcBorders>
            <w:noWrap/>
          </w:tcPr>
          <w:p w14:paraId="0DBFB898" w14:textId="77777777" w:rsidR="004E733C" w:rsidRPr="00594632" w:rsidRDefault="004E733C">
            <w:pPr>
              <w:ind w:left="-279" w:right="63"/>
              <w:jc w:val="right"/>
              <w:rPr>
                <w:color w:val="000000"/>
                <w:sz w:val="20"/>
                <w:szCs w:val="20"/>
              </w:rPr>
            </w:pPr>
            <w:r w:rsidRPr="00594632">
              <w:rPr>
                <w:color w:val="000000"/>
                <w:sz w:val="20"/>
                <w:szCs w:val="20"/>
              </w:rPr>
              <w:t>2.22</w:t>
            </w:r>
          </w:p>
        </w:tc>
        <w:tc>
          <w:tcPr>
            <w:tcW w:w="601" w:type="pct"/>
            <w:tcBorders>
              <w:top w:val="single" w:sz="4" w:space="0" w:color="auto"/>
              <w:left w:val="single" w:sz="4" w:space="0" w:color="auto"/>
              <w:bottom w:val="single" w:sz="4" w:space="0" w:color="auto"/>
              <w:right w:val="single" w:sz="4" w:space="0" w:color="auto"/>
            </w:tcBorders>
            <w:noWrap/>
          </w:tcPr>
          <w:p w14:paraId="0F194D87" w14:textId="77777777" w:rsidR="004E733C" w:rsidRPr="00594632" w:rsidRDefault="004E733C">
            <w:pPr>
              <w:ind w:left="-279" w:right="63"/>
              <w:jc w:val="right"/>
              <w:rPr>
                <w:color w:val="000000"/>
                <w:sz w:val="20"/>
                <w:szCs w:val="20"/>
              </w:rPr>
            </w:pPr>
            <w:r w:rsidRPr="00594632">
              <w:rPr>
                <w:color w:val="000000"/>
                <w:sz w:val="20"/>
                <w:szCs w:val="20"/>
              </w:rPr>
              <w:t>1.19</w:t>
            </w:r>
          </w:p>
        </w:tc>
        <w:tc>
          <w:tcPr>
            <w:tcW w:w="601" w:type="pct"/>
            <w:tcBorders>
              <w:top w:val="single" w:sz="4" w:space="0" w:color="auto"/>
              <w:left w:val="single" w:sz="4" w:space="0" w:color="auto"/>
              <w:bottom w:val="single" w:sz="4" w:space="0" w:color="auto"/>
              <w:right w:val="single" w:sz="4" w:space="0" w:color="auto"/>
            </w:tcBorders>
          </w:tcPr>
          <w:p w14:paraId="58BFF142" w14:textId="77777777" w:rsidR="004E733C" w:rsidRPr="00594632" w:rsidRDefault="004E733C">
            <w:pPr>
              <w:ind w:left="-279" w:right="63"/>
              <w:jc w:val="right"/>
              <w:rPr>
                <w:color w:val="000000"/>
                <w:sz w:val="20"/>
                <w:szCs w:val="20"/>
              </w:rPr>
            </w:pPr>
            <w:r w:rsidRPr="00594632">
              <w:rPr>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56975A2D" w14:textId="77777777" w:rsidR="004E733C" w:rsidRPr="00594632" w:rsidRDefault="004E733C">
            <w:pPr>
              <w:ind w:left="-279" w:right="63"/>
              <w:jc w:val="right"/>
              <w:rPr>
                <w:color w:val="000000"/>
                <w:sz w:val="20"/>
                <w:szCs w:val="20"/>
              </w:rPr>
            </w:pPr>
            <w:r w:rsidRPr="00594632">
              <w:rPr>
                <w:color w:val="000000"/>
                <w:sz w:val="20"/>
                <w:szCs w:val="20"/>
              </w:rPr>
              <w:t>0.00</w:t>
            </w:r>
          </w:p>
        </w:tc>
        <w:tc>
          <w:tcPr>
            <w:tcW w:w="602" w:type="pct"/>
            <w:tcBorders>
              <w:top w:val="single" w:sz="4" w:space="0" w:color="auto"/>
              <w:left w:val="single" w:sz="4" w:space="0" w:color="auto"/>
              <w:bottom w:val="single" w:sz="4" w:space="0" w:color="auto"/>
              <w:right w:val="single" w:sz="4" w:space="0" w:color="auto"/>
            </w:tcBorders>
            <w:noWrap/>
            <w:vAlign w:val="bottom"/>
          </w:tcPr>
          <w:p w14:paraId="076B4B17" w14:textId="77777777" w:rsidR="004E733C" w:rsidRPr="00594632" w:rsidRDefault="004E733C">
            <w:pPr>
              <w:ind w:left="-279" w:right="64"/>
              <w:jc w:val="right"/>
              <w:rPr>
                <w:color w:val="000000"/>
                <w:sz w:val="20"/>
                <w:szCs w:val="20"/>
              </w:rPr>
            </w:pPr>
            <w:r w:rsidRPr="00594632">
              <w:rPr>
                <w:color w:val="000000"/>
                <w:sz w:val="20"/>
                <w:szCs w:val="20"/>
              </w:rPr>
              <w:t>16.36</w:t>
            </w:r>
          </w:p>
        </w:tc>
      </w:tr>
      <w:tr w:rsidR="004E733C" w:rsidRPr="00594632" w14:paraId="33EBA3D2"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hideMark/>
          </w:tcPr>
          <w:p w14:paraId="53F43340" w14:textId="3CFB63A2" w:rsidR="004E733C" w:rsidRPr="00594632" w:rsidRDefault="00EE7E97">
            <w:pPr>
              <w:ind w:left="98"/>
              <w:jc w:val="left"/>
              <w:rPr>
                <w:rFonts w:eastAsiaTheme="minorHAnsi"/>
                <w:b/>
                <w:sz w:val="20"/>
                <w:szCs w:val="20"/>
              </w:rPr>
            </w:pPr>
            <w:r w:rsidRPr="00594632">
              <w:rPr>
                <w:rFonts w:hint="eastAsia"/>
                <w:b/>
                <w:sz w:val="20"/>
                <w:szCs w:val="20"/>
                <w:lang w:eastAsia="zh-CN"/>
              </w:rPr>
              <w:t>总计（</w:t>
            </w:r>
            <w:r w:rsidR="004E733C" w:rsidRPr="00594632">
              <w:rPr>
                <w:b/>
                <w:sz w:val="20"/>
                <w:szCs w:val="20"/>
              </w:rPr>
              <w:t xml:space="preserve">ODP </w:t>
            </w:r>
            <w:r w:rsidRPr="00594632">
              <w:rPr>
                <w:rFonts w:hint="eastAsia"/>
                <w:b/>
                <w:sz w:val="20"/>
                <w:szCs w:val="20"/>
                <w:lang w:eastAsia="zh-CN"/>
              </w:rPr>
              <w:t>吨）</w:t>
            </w:r>
          </w:p>
        </w:tc>
        <w:tc>
          <w:tcPr>
            <w:tcW w:w="601" w:type="pct"/>
            <w:tcBorders>
              <w:top w:val="single" w:sz="4" w:space="0" w:color="auto"/>
              <w:left w:val="single" w:sz="4" w:space="0" w:color="auto"/>
              <w:bottom w:val="single" w:sz="4" w:space="0" w:color="auto"/>
              <w:right w:val="single" w:sz="4" w:space="0" w:color="auto"/>
            </w:tcBorders>
            <w:noWrap/>
          </w:tcPr>
          <w:p w14:paraId="5A5EF0F8" w14:textId="77777777" w:rsidR="004E733C" w:rsidRPr="00594632" w:rsidRDefault="004E733C">
            <w:pPr>
              <w:ind w:left="-279" w:right="63"/>
              <w:jc w:val="right"/>
              <w:rPr>
                <w:b/>
                <w:color w:val="000000"/>
                <w:sz w:val="20"/>
                <w:szCs w:val="20"/>
                <w:lang w:eastAsia="en-CA"/>
              </w:rPr>
            </w:pPr>
            <w:r w:rsidRPr="00594632">
              <w:rPr>
                <w:b/>
                <w:sz w:val="20"/>
                <w:szCs w:val="20"/>
              </w:rPr>
              <w:t>249.95</w:t>
            </w:r>
          </w:p>
        </w:tc>
        <w:tc>
          <w:tcPr>
            <w:tcW w:w="601" w:type="pct"/>
            <w:tcBorders>
              <w:top w:val="single" w:sz="4" w:space="0" w:color="auto"/>
              <w:left w:val="single" w:sz="4" w:space="0" w:color="auto"/>
              <w:bottom w:val="single" w:sz="4" w:space="0" w:color="auto"/>
              <w:right w:val="single" w:sz="4" w:space="0" w:color="auto"/>
            </w:tcBorders>
            <w:noWrap/>
          </w:tcPr>
          <w:p w14:paraId="074F4851" w14:textId="77777777" w:rsidR="004E733C" w:rsidRPr="00594632" w:rsidRDefault="004E733C">
            <w:pPr>
              <w:ind w:left="-279" w:right="63"/>
              <w:jc w:val="right"/>
              <w:rPr>
                <w:b/>
                <w:color w:val="000000"/>
                <w:sz w:val="20"/>
                <w:szCs w:val="20"/>
              </w:rPr>
            </w:pPr>
            <w:r w:rsidRPr="00594632">
              <w:rPr>
                <w:b/>
                <w:color w:val="000000"/>
                <w:sz w:val="20"/>
                <w:szCs w:val="20"/>
              </w:rPr>
              <w:t>209.16</w:t>
            </w:r>
          </w:p>
        </w:tc>
        <w:tc>
          <w:tcPr>
            <w:tcW w:w="601" w:type="pct"/>
            <w:tcBorders>
              <w:top w:val="single" w:sz="4" w:space="0" w:color="auto"/>
              <w:left w:val="single" w:sz="4" w:space="0" w:color="auto"/>
              <w:bottom w:val="single" w:sz="4" w:space="0" w:color="auto"/>
              <w:right w:val="single" w:sz="4" w:space="0" w:color="auto"/>
            </w:tcBorders>
            <w:noWrap/>
          </w:tcPr>
          <w:p w14:paraId="07960653" w14:textId="77777777" w:rsidR="004E733C" w:rsidRPr="00594632" w:rsidRDefault="004E733C">
            <w:pPr>
              <w:ind w:left="-279" w:right="63"/>
              <w:jc w:val="right"/>
              <w:rPr>
                <w:b/>
                <w:color w:val="000000"/>
                <w:sz w:val="20"/>
                <w:szCs w:val="20"/>
              </w:rPr>
            </w:pPr>
            <w:r w:rsidRPr="00594632">
              <w:rPr>
                <w:b/>
                <w:color w:val="000000"/>
                <w:sz w:val="20"/>
                <w:szCs w:val="20"/>
              </w:rPr>
              <w:t>179.71</w:t>
            </w:r>
          </w:p>
        </w:tc>
        <w:tc>
          <w:tcPr>
            <w:tcW w:w="601" w:type="pct"/>
            <w:tcBorders>
              <w:top w:val="single" w:sz="4" w:space="0" w:color="auto"/>
              <w:left w:val="single" w:sz="4" w:space="0" w:color="auto"/>
              <w:bottom w:val="single" w:sz="4" w:space="0" w:color="auto"/>
              <w:right w:val="single" w:sz="4" w:space="0" w:color="auto"/>
            </w:tcBorders>
          </w:tcPr>
          <w:p w14:paraId="217D48CA" w14:textId="77777777" w:rsidR="004E733C" w:rsidRPr="00594632" w:rsidRDefault="004E733C">
            <w:pPr>
              <w:ind w:left="-279" w:right="63"/>
              <w:jc w:val="right"/>
              <w:rPr>
                <w:b/>
                <w:color w:val="000000"/>
                <w:sz w:val="20"/>
                <w:szCs w:val="20"/>
              </w:rPr>
            </w:pPr>
            <w:r w:rsidRPr="00594632">
              <w:rPr>
                <w:b/>
                <w:color w:val="000000"/>
                <w:sz w:val="20"/>
                <w:szCs w:val="20"/>
              </w:rPr>
              <w:t>236.65</w:t>
            </w:r>
          </w:p>
        </w:tc>
        <w:tc>
          <w:tcPr>
            <w:tcW w:w="601" w:type="pct"/>
            <w:tcBorders>
              <w:top w:val="single" w:sz="4" w:space="0" w:color="auto"/>
              <w:left w:val="single" w:sz="4" w:space="0" w:color="auto"/>
              <w:bottom w:val="single" w:sz="4" w:space="0" w:color="auto"/>
              <w:right w:val="single" w:sz="4" w:space="0" w:color="auto"/>
            </w:tcBorders>
          </w:tcPr>
          <w:p w14:paraId="5E5E2E6B" w14:textId="77777777" w:rsidR="004E733C" w:rsidRPr="00594632" w:rsidRDefault="004E733C">
            <w:pPr>
              <w:ind w:left="-279" w:right="63"/>
              <w:jc w:val="right"/>
              <w:rPr>
                <w:b/>
                <w:color w:val="000000"/>
                <w:sz w:val="20"/>
                <w:szCs w:val="20"/>
              </w:rPr>
            </w:pPr>
            <w:r w:rsidRPr="00594632">
              <w:rPr>
                <w:b/>
                <w:color w:val="000000"/>
                <w:sz w:val="20"/>
                <w:szCs w:val="20"/>
              </w:rPr>
              <w:t>215.09</w:t>
            </w:r>
          </w:p>
        </w:tc>
        <w:tc>
          <w:tcPr>
            <w:tcW w:w="602" w:type="pct"/>
            <w:tcBorders>
              <w:top w:val="single" w:sz="4" w:space="0" w:color="auto"/>
              <w:left w:val="single" w:sz="4" w:space="0" w:color="auto"/>
              <w:bottom w:val="single" w:sz="4" w:space="0" w:color="auto"/>
              <w:right w:val="single" w:sz="4" w:space="0" w:color="auto"/>
            </w:tcBorders>
            <w:noWrap/>
          </w:tcPr>
          <w:p w14:paraId="5E27B22F" w14:textId="77777777" w:rsidR="004E733C" w:rsidRPr="00594632" w:rsidRDefault="004E733C">
            <w:pPr>
              <w:ind w:left="-279" w:right="64"/>
              <w:jc w:val="right"/>
              <w:rPr>
                <w:rFonts w:eastAsiaTheme="minorHAnsi"/>
                <w:b/>
                <w:color w:val="000000"/>
                <w:sz w:val="20"/>
                <w:szCs w:val="20"/>
              </w:rPr>
            </w:pPr>
            <w:r w:rsidRPr="00594632">
              <w:rPr>
                <w:rFonts w:eastAsiaTheme="minorHAnsi"/>
                <w:b/>
                <w:color w:val="000000"/>
                <w:sz w:val="20"/>
                <w:szCs w:val="20"/>
              </w:rPr>
              <w:t>386.27</w:t>
            </w:r>
          </w:p>
        </w:tc>
      </w:tr>
      <w:tr w:rsidR="004E733C" w:rsidRPr="00594632" w14:paraId="685D8741" w14:textId="77777777">
        <w:tc>
          <w:tcPr>
            <w:tcW w:w="1393" w:type="pct"/>
            <w:tcBorders>
              <w:top w:val="single" w:sz="4" w:space="0" w:color="auto"/>
              <w:left w:val="single" w:sz="4" w:space="0" w:color="auto"/>
              <w:bottom w:val="single" w:sz="4" w:space="0" w:color="auto"/>
              <w:right w:val="single" w:sz="4" w:space="0" w:color="auto"/>
            </w:tcBorders>
            <w:noWrap/>
            <w:tcMar>
              <w:left w:w="43" w:type="dxa"/>
              <w:right w:w="43" w:type="dxa"/>
            </w:tcMar>
            <w:hideMark/>
          </w:tcPr>
          <w:p w14:paraId="71F87498" w14:textId="215E0C6D" w:rsidR="004E733C" w:rsidRPr="00594632" w:rsidRDefault="00EE7E97">
            <w:pPr>
              <w:ind w:left="98"/>
              <w:jc w:val="left"/>
              <w:rPr>
                <w:color w:val="000000"/>
                <w:sz w:val="20"/>
                <w:szCs w:val="20"/>
                <w:lang w:eastAsia="zh-CN"/>
              </w:rPr>
            </w:pPr>
            <w:r w:rsidRPr="00594632">
              <w:rPr>
                <w:rFonts w:hint="eastAsia"/>
                <w:color w:val="000000"/>
                <w:sz w:val="20"/>
                <w:szCs w:val="20"/>
                <w:lang w:eastAsia="zh-CN"/>
              </w:rPr>
              <w:lastRenderedPageBreak/>
              <w:t>进口预混多元醇中的</w:t>
            </w:r>
            <w:r w:rsidR="004E733C" w:rsidRPr="00594632">
              <w:rPr>
                <w:color w:val="000000"/>
                <w:sz w:val="20"/>
                <w:szCs w:val="20"/>
                <w:lang w:eastAsia="zh-CN"/>
              </w:rPr>
              <w:t>HCFC</w:t>
            </w:r>
            <w:r w:rsidR="004E733C" w:rsidRPr="00594632">
              <w:rPr>
                <w:color w:val="000000"/>
                <w:sz w:val="20"/>
                <w:szCs w:val="20"/>
                <w:lang w:eastAsia="zh-CN"/>
              </w:rPr>
              <w:noBreakHyphen/>
              <w:t xml:space="preserve">141b </w:t>
            </w:r>
            <w:r w:rsidR="004E733C" w:rsidRPr="00594632">
              <w:rPr>
                <w:color w:val="000000"/>
                <w:sz w:val="20"/>
                <w:szCs w:val="20"/>
                <w:vertAlign w:val="superscript"/>
                <w:lang w:eastAsia="zh-CN"/>
              </w:rPr>
              <w:t>*</w:t>
            </w:r>
          </w:p>
        </w:tc>
        <w:tc>
          <w:tcPr>
            <w:tcW w:w="601" w:type="pct"/>
            <w:tcBorders>
              <w:top w:val="single" w:sz="4" w:space="0" w:color="auto"/>
              <w:left w:val="single" w:sz="4" w:space="0" w:color="auto"/>
              <w:bottom w:val="single" w:sz="4" w:space="0" w:color="auto"/>
              <w:right w:val="single" w:sz="4" w:space="0" w:color="auto"/>
            </w:tcBorders>
            <w:noWrap/>
          </w:tcPr>
          <w:p w14:paraId="639DEC18" w14:textId="77777777" w:rsidR="004E733C" w:rsidRPr="00594632" w:rsidRDefault="004E733C">
            <w:pPr>
              <w:ind w:left="-279" w:right="63"/>
              <w:jc w:val="right"/>
              <w:rPr>
                <w:rFonts w:eastAsiaTheme="minorHAnsi"/>
                <w:color w:val="000000"/>
                <w:sz w:val="20"/>
                <w:szCs w:val="20"/>
              </w:rPr>
            </w:pPr>
            <w:r w:rsidRPr="00594632">
              <w:rPr>
                <w:rFonts w:eastAsiaTheme="minorHAnsi"/>
                <w:color w:val="000000"/>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3C773EBE" w14:textId="77777777" w:rsidR="004E733C" w:rsidRPr="00594632" w:rsidRDefault="004E733C">
            <w:pPr>
              <w:ind w:left="-279" w:right="63"/>
              <w:jc w:val="right"/>
              <w:rPr>
                <w:rFonts w:eastAsiaTheme="minorHAnsi"/>
                <w:color w:val="000000"/>
                <w:sz w:val="20"/>
                <w:szCs w:val="20"/>
              </w:rPr>
            </w:pPr>
            <w:r w:rsidRPr="00594632">
              <w:rPr>
                <w:color w:val="000000"/>
                <w:sz w:val="20"/>
                <w:szCs w:val="20"/>
              </w:rPr>
              <w:t>0.00</w:t>
            </w:r>
          </w:p>
        </w:tc>
        <w:tc>
          <w:tcPr>
            <w:tcW w:w="601" w:type="pct"/>
            <w:tcBorders>
              <w:top w:val="single" w:sz="4" w:space="0" w:color="auto"/>
              <w:left w:val="single" w:sz="4" w:space="0" w:color="auto"/>
              <w:bottom w:val="single" w:sz="4" w:space="0" w:color="auto"/>
              <w:right w:val="single" w:sz="4" w:space="0" w:color="auto"/>
            </w:tcBorders>
            <w:noWrap/>
          </w:tcPr>
          <w:p w14:paraId="45AED9B0" w14:textId="77777777" w:rsidR="004E733C" w:rsidRPr="00594632" w:rsidRDefault="004E733C">
            <w:pPr>
              <w:ind w:left="-279" w:right="63"/>
              <w:jc w:val="right"/>
              <w:rPr>
                <w:rFonts w:eastAsiaTheme="minorHAnsi"/>
                <w:color w:val="000000"/>
                <w:sz w:val="20"/>
                <w:szCs w:val="20"/>
              </w:rPr>
            </w:pPr>
            <w:r w:rsidRPr="00594632">
              <w:rPr>
                <w:color w:val="000000"/>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5FE20688" w14:textId="77777777" w:rsidR="004E733C" w:rsidRPr="00594632" w:rsidRDefault="004E733C">
            <w:pPr>
              <w:ind w:left="-279" w:right="63"/>
              <w:jc w:val="right"/>
              <w:rPr>
                <w:color w:val="000000"/>
                <w:sz w:val="20"/>
                <w:szCs w:val="20"/>
              </w:rPr>
            </w:pPr>
            <w:r w:rsidRPr="00594632">
              <w:rPr>
                <w:color w:val="000000"/>
                <w:sz w:val="20"/>
                <w:szCs w:val="20"/>
              </w:rPr>
              <w:t>0.00</w:t>
            </w:r>
          </w:p>
        </w:tc>
        <w:tc>
          <w:tcPr>
            <w:tcW w:w="601" w:type="pct"/>
            <w:tcBorders>
              <w:top w:val="single" w:sz="4" w:space="0" w:color="auto"/>
              <w:left w:val="single" w:sz="4" w:space="0" w:color="auto"/>
              <w:bottom w:val="single" w:sz="4" w:space="0" w:color="auto"/>
              <w:right w:val="single" w:sz="4" w:space="0" w:color="auto"/>
            </w:tcBorders>
          </w:tcPr>
          <w:p w14:paraId="7D218830" w14:textId="77777777" w:rsidR="004E733C" w:rsidRPr="00594632" w:rsidRDefault="004E733C">
            <w:pPr>
              <w:ind w:left="-279" w:right="63"/>
              <w:jc w:val="right"/>
              <w:rPr>
                <w:rFonts w:eastAsiaTheme="minorHAnsi"/>
                <w:color w:val="000000"/>
                <w:sz w:val="20"/>
                <w:szCs w:val="20"/>
              </w:rPr>
            </w:pPr>
            <w:r w:rsidRPr="00594632">
              <w:rPr>
                <w:rFonts w:eastAsiaTheme="minorHAnsi"/>
                <w:color w:val="000000"/>
                <w:sz w:val="20"/>
                <w:szCs w:val="20"/>
              </w:rPr>
              <w:t>0.00</w:t>
            </w:r>
          </w:p>
        </w:tc>
        <w:tc>
          <w:tcPr>
            <w:tcW w:w="602" w:type="pct"/>
            <w:tcBorders>
              <w:top w:val="single" w:sz="4" w:space="0" w:color="auto"/>
              <w:left w:val="single" w:sz="4" w:space="0" w:color="auto"/>
              <w:bottom w:val="single" w:sz="4" w:space="0" w:color="auto"/>
              <w:right w:val="single" w:sz="4" w:space="0" w:color="auto"/>
            </w:tcBorders>
            <w:noWrap/>
          </w:tcPr>
          <w:p w14:paraId="0A729227" w14:textId="77777777" w:rsidR="004E733C" w:rsidRPr="00594632" w:rsidRDefault="004E733C">
            <w:pPr>
              <w:ind w:left="-279" w:right="-60"/>
              <w:jc w:val="right"/>
              <w:rPr>
                <w:rFonts w:eastAsiaTheme="minorHAnsi"/>
                <w:color w:val="000000"/>
                <w:sz w:val="20"/>
                <w:szCs w:val="20"/>
              </w:rPr>
            </w:pPr>
            <w:r w:rsidRPr="00594632">
              <w:rPr>
                <w:rFonts w:eastAsiaTheme="minorHAnsi"/>
                <w:color w:val="000000"/>
                <w:sz w:val="20"/>
                <w:szCs w:val="20"/>
              </w:rPr>
              <w:t>98.34</w:t>
            </w:r>
            <w:r w:rsidRPr="00594632">
              <w:rPr>
                <w:rFonts w:eastAsiaTheme="minorHAnsi"/>
                <w:color w:val="000000"/>
                <w:sz w:val="20"/>
                <w:szCs w:val="20"/>
                <w:vertAlign w:val="superscript"/>
              </w:rPr>
              <w:t>**</w:t>
            </w:r>
          </w:p>
        </w:tc>
      </w:tr>
    </w:tbl>
    <w:p w14:paraId="557053F6" w14:textId="1E98B5FD" w:rsidR="004E733C" w:rsidRPr="00805DF6" w:rsidRDefault="004E733C" w:rsidP="004E733C">
      <w:pPr>
        <w:rPr>
          <w:sz w:val="18"/>
          <w:szCs w:val="18"/>
        </w:rPr>
      </w:pPr>
      <w:r w:rsidRPr="00805DF6">
        <w:rPr>
          <w:sz w:val="18"/>
          <w:szCs w:val="18"/>
          <w:vertAlign w:val="superscript"/>
        </w:rPr>
        <w:t>*</w:t>
      </w:r>
      <w:r w:rsidRPr="00805DF6">
        <w:rPr>
          <w:sz w:val="18"/>
          <w:szCs w:val="18"/>
        </w:rPr>
        <w:t xml:space="preserve"> </w:t>
      </w:r>
      <w:r w:rsidR="00EE7E97">
        <w:rPr>
          <w:rFonts w:hint="eastAsia"/>
          <w:sz w:val="18"/>
          <w:szCs w:val="18"/>
          <w:lang w:eastAsia="zh-CN"/>
        </w:rPr>
        <w:t>国家方案数据。</w:t>
      </w:r>
    </w:p>
    <w:p w14:paraId="5151D883" w14:textId="1C3DF907" w:rsidR="004E733C" w:rsidRPr="00805DF6" w:rsidRDefault="004E733C" w:rsidP="004E733C">
      <w:pPr>
        <w:rPr>
          <w:sz w:val="18"/>
          <w:szCs w:val="18"/>
          <w:lang w:eastAsia="zh-CN"/>
        </w:rPr>
      </w:pPr>
      <w:r w:rsidRPr="00805DF6">
        <w:rPr>
          <w:sz w:val="18"/>
          <w:szCs w:val="18"/>
          <w:vertAlign w:val="superscript"/>
          <w:lang w:eastAsia="zh-CN"/>
        </w:rPr>
        <w:t>**</w:t>
      </w:r>
      <w:r w:rsidRPr="00805DF6">
        <w:rPr>
          <w:sz w:val="18"/>
          <w:szCs w:val="18"/>
          <w:lang w:eastAsia="zh-CN"/>
        </w:rPr>
        <w:t xml:space="preserve"> </w:t>
      </w:r>
      <w:r w:rsidR="00EE7E97" w:rsidRPr="00EE7E97">
        <w:rPr>
          <w:rFonts w:hint="eastAsia"/>
          <w:sz w:val="18"/>
          <w:szCs w:val="18"/>
          <w:lang w:eastAsia="zh-CN"/>
        </w:rPr>
        <w:t>2007</w:t>
      </w:r>
      <w:r w:rsidR="00EE7E97" w:rsidRPr="00EE7E97">
        <w:rPr>
          <w:rFonts w:hint="eastAsia"/>
          <w:sz w:val="18"/>
          <w:szCs w:val="18"/>
          <w:lang w:eastAsia="zh-CN"/>
        </w:rPr>
        <w:t>年至</w:t>
      </w:r>
      <w:r w:rsidR="00EE7E97" w:rsidRPr="00EE7E97">
        <w:rPr>
          <w:rFonts w:hint="eastAsia"/>
          <w:sz w:val="18"/>
          <w:szCs w:val="18"/>
          <w:lang w:eastAsia="zh-CN"/>
        </w:rPr>
        <w:t>2009</w:t>
      </w:r>
      <w:r w:rsidR="00EE7E97" w:rsidRPr="00EE7E97">
        <w:rPr>
          <w:rFonts w:hint="eastAsia"/>
          <w:sz w:val="18"/>
          <w:szCs w:val="18"/>
          <w:lang w:eastAsia="zh-CN"/>
        </w:rPr>
        <w:t>年的平均消费。</w:t>
      </w:r>
    </w:p>
    <w:p w14:paraId="6DE129CE" w14:textId="3F97778F" w:rsidR="004E733C" w:rsidRPr="0044783B" w:rsidRDefault="0044783B" w:rsidP="00A4207C">
      <w:pPr>
        <w:pStyle w:val="Heading1"/>
        <w:numPr>
          <w:ilvl w:val="0"/>
          <w:numId w:val="1"/>
        </w:numPr>
        <w:tabs>
          <w:tab w:val="num" w:pos="451"/>
        </w:tabs>
        <w:spacing w:before="240"/>
        <w:rPr>
          <w:sz w:val="24"/>
          <w:szCs w:val="24"/>
          <w:lang w:eastAsia="zh-CN"/>
        </w:rPr>
      </w:pPr>
      <w:r w:rsidRPr="0044783B">
        <w:rPr>
          <w:rFonts w:hint="eastAsia"/>
          <w:sz w:val="24"/>
          <w:szCs w:val="24"/>
          <w:lang w:eastAsia="zh-CN"/>
        </w:rPr>
        <w:t>正如向第</w:t>
      </w:r>
      <w:r w:rsidR="004C534A">
        <w:rPr>
          <w:rFonts w:hint="eastAsia"/>
          <w:sz w:val="24"/>
          <w:szCs w:val="24"/>
          <w:lang w:eastAsia="zh-CN"/>
        </w:rPr>
        <w:t>九十四</w:t>
      </w:r>
      <w:r w:rsidRPr="0044783B">
        <w:rPr>
          <w:rFonts w:hint="eastAsia"/>
          <w:sz w:val="24"/>
          <w:szCs w:val="24"/>
          <w:lang w:eastAsia="zh-CN"/>
        </w:rPr>
        <w:t>次会议报告的那样，由于预计</w:t>
      </w:r>
      <w:r w:rsidRPr="0044783B">
        <w:rPr>
          <w:sz w:val="24"/>
          <w:szCs w:val="24"/>
          <w:lang w:eastAsia="zh-CN"/>
        </w:rPr>
        <w:t>HCFC-22</w:t>
      </w:r>
      <w:r w:rsidRPr="0044783B">
        <w:rPr>
          <w:rFonts w:hint="eastAsia"/>
          <w:sz w:val="24"/>
          <w:szCs w:val="24"/>
          <w:lang w:eastAsia="zh-CN"/>
        </w:rPr>
        <w:t>的价格会上涨，且预计</w:t>
      </w:r>
      <w:r w:rsidRPr="0044783B">
        <w:rPr>
          <w:rFonts w:hint="eastAsia"/>
          <w:sz w:val="24"/>
          <w:szCs w:val="24"/>
          <w:lang w:eastAsia="zh-CN"/>
        </w:rPr>
        <w:t>2025</w:t>
      </w:r>
      <w:r w:rsidRPr="0044783B">
        <w:rPr>
          <w:rFonts w:hint="eastAsia"/>
          <w:sz w:val="24"/>
          <w:szCs w:val="24"/>
          <w:lang w:eastAsia="zh-CN"/>
        </w:rPr>
        <w:t>年配额会减少，制冷剂供应商会进行储存，因此专门用于维修制冷和空调设备的</w:t>
      </w:r>
      <w:r w:rsidRPr="0044783B">
        <w:rPr>
          <w:rFonts w:hint="eastAsia"/>
          <w:sz w:val="24"/>
          <w:szCs w:val="24"/>
          <w:lang w:eastAsia="zh-CN"/>
        </w:rPr>
        <w:t>HCFC-22</w:t>
      </w:r>
      <w:r w:rsidRPr="0044783B">
        <w:rPr>
          <w:rFonts w:hint="eastAsia"/>
          <w:sz w:val="24"/>
          <w:szCs w:val="24"/>
          <w:lang w:eastAsia="zh-CN"/>
        </w:rPr>
        <w:t>在</w:t>
      </w:r>
      <w:r w:rsidRPr="0044783B">
        <w:rPr>
          <w:rFonts w:hint="eastAsia"/>
          <w:sz w:val="24"/>
          <w:szCs w:val="24"/>
          <w:lang w:eastAsia="zh-CN"/>
        </w:rPr>
        <w:t>2023</w:t>
      </w:r>
      <w:r w:rsidRPr="0044783B">
        <w:rPr>
          <w:rFonts w:hint="eastAsia"/>
          <w:sz w:val="24"/>
          <w:szCs w:val="24"/>
          <w:lang w:eastAsia="zh-CN"/>
        </w:rPr>
        <w:t>年有所增加。</w:t>
      </w:r>
      <w:r w:rsidR="004E733C" w:rsidRPr="0044783B">
        <w:rPr>
          <w:rStyle w:val="FootnoteReference"/>
          <w:sz w:val="24"/>
          <w:szCs w:val="24"/>
        </w:rPr>
        <w:footnoteReference w:id="6"/>
      </w:r>
      <w:r w:rsidRPr="0044783B">
        <w:rPr>
          <w:sz w:val="24"/>
          <w:szCs w:val="24"/>
          <w:lang w:eastAsia="zh-CN"/>
        </w:rPr>
        <w:t xml:space="preserve"> </w:t>
      </w:r>
      <w:r w:rsidRPr="0044783B">
        <w:rPr>
          <w:rFonts w:hint="eastAsia"/>
          <w:sz w:val="24"/>
          <w:szCs w:val="24"/>
          <w:lang w:eastAsia="zh-CN"/>
        </w:rPr>
        <w:t>尽管低于</w:t>
      </w:r>
      <w:r w:rsidRPr="0044783B">
        <w:rPr>
          <w:rFonts w:hint="eastAsia"/>
          <w:sz w:val="24"/>
          <w:szCs w:val="24"/>
          <w:lang w:eastAsia="zh-CN"/>
        </w:rPr>
        <w:t>2023</w:t>
      </w:r>
      <w:r w:rsidRPr="0044783B">
        <w:rPr>
          <w:rFonts w:hint="eastAsia"/>
          <w:sz w:val="24"/>
          <w:szCs w:val="24"/>
          <w:lang w:eastAsia="zh-CN"/>
        </w:rPr>
        <w:t>年，但</w:t>
      </w:r>
      <w:r w:rsidRPr="0044783B">
        <w:rPr>
          <w:rFonts w:hint="eastAsia"/>
          <w:sz w:val="24"/>
          <w:szCs w:val="24"/>
          <w:lang w:eastAsia="zh-CN"/>
        </w:rPr>
        <w:t>2024</w:t>
      </w:r>
      <w:r w:rsidRPr="0044783B">
        <w:rPr>
          <w:rFonts w:hint="eastAsia"/>
          <w:sz w:val="24"/>
          <w:szCs w:val="24"/>
          <w:lang w:eastAsia="zh-CN"/>
        </w:rPr>
        <w:t>年维修中</w:t>
      </w:r>
      <w:r w:rsidRPr="0044783B">
        <w:rPr>
          <w:rFonts w:hint="eastAsia"/>
          <w:sz w:val="24"/>
          <w:szCs w:val="24"/>
          <w:lang w:eastAsia="zh-CN"/>
        </w:rPr>
        <w:t>HCFC-22</w:t>
      </w:r>
      <w:r w:rsidRPr="0044783B">
        <w:rPr>
          <w:rFonts w:hint="eastAsia"/>
          <w:sz w:val="24"/>
          <w:szCs w:val="24"/>
          <w:lang w:eastAsia="zh-CN"/>
        </w:rPr>
        <w:t>的消费仍高于</w:t>
      </w:r>
      <w:r w:rsidRPr="0044783B">
        <w:rPr>
          <w:rFonts w:hint="eastAsia"/>
          <w:sz w:val="24"/>
          <w:szCs w:val="24"/>
          <w:lang w:eastAsia="zh-CN"/>
        </w:rPr>
        <w:t>2022</w:t>
      </w:r>
      <w:r w:rsidRPr="0044783B">
        <w:rPr>
          <w:rFonts w:hint="eastAsia"/>
          <w:sz w:val="24"/>
          <w:szCs w:val="24"/>
          <w:lang w:eastAsia="zh-CN"/>
        </w:rPr>
        <w:t>年和前几年，因为之前经历的硬货币挑战有所缓解，允许在</w:t>
      </w:r>
      <w:r w:rsidRPr="0044783B">
        <w:rPr>
          <w:rFonts w:hint="eastAsia"/>
          <w:sz w:val="24"/>
          <w:szCs w:val="24"/>
          <w:lang w:eastAsia="zh-CN"/>
        </w:rPr>
        <w:t>2025</w:t>
      </w:r>
      <w:r w:rsidRPr="0044783B">
        <w:rPr>
          <w:rFonts w:hint="eastAsia"/>
          <w:sz w:val="24"/>
          <w:szCs w:val="24"/>
          <w:lang w:eastAsia="zh-CN"/>
        </w:rPr>
        <w:t>年配额削减之前增加进口和可能的库存。自</w:t>
      </w:r>
      <w:r w:rsidRPr="0044783B">
        <w:rPr>
          <w:rFonts w:hint="eastAsia"/>
          <w:sz w:val="24"/>
          <w:szCs w:val="24"/>
          <w:lang w:eastAsia="zh-CN"/>
        </w:rPr>
        <w:t>2020</w:t>
      </w:r>
      <w:r w:rsidRPr="0044783B">
        <w:rPr>
          <w:rFonts w:hint="eastAsia"/>
          <w:sz w:val="24"/>
          <w:szCs w:val="24"/>
          <w:lang w:eastAsia="zh-CN"/>
        </w:rPr>
        <w:t>年以来，</w:t>
      </w:r>
      <w:r w:rsidRPr="0044783B">
        <w:rPr>
          <w:rFonts w:hint="eastAsia"/>
          <w:sz w:val="24"/>
          <w:szCs w:val="24"/>
          <w:lang w:eastAsia="zh-CN"/>
        </w:rPr>
        <w:t>HCFC-22</w:t>
      </w:r>
      <w:r w:rsidRPr="0044783B">
        <w:rPr>
          <w:rFonts w:hint="eastAsia"/>
          <w:sz w:val="24"/>
          <w:szCs w:val="24"/>
          <w:lang w:eastAsia="zh-CN"/>
        </w:rPr>
        <w:t>的总体减少归因于将五家住宅空调制造企业转换为</w:t>
      </w:r>
      <w:r w:rsidRPr="0044783B">
        <w:rPr>
          <w:rFonts w:hint="eastAsia"/>
          <w:sz w:val="24"/>
          <w:szCs w:val="24"/>
          <w:lang w:eastAsia="zh-CN"/>
        </w:rPr>
        <w:t>HFC-32</w:t>
      </w:r>
      <w:r w:rsidRPr="0044783B">
        <w:rPr>
          <w:rFonts w:hint="eastAsia"/>
          <w:sz w:val="24"/>
          <w:szCs w:val="24"/>
          <w:lang w:eastAsia="zh-CN"/>
        </w:rPr>
        <w:t>的项目，以及逐步淘汰与</w:t>
      </w:r>
      <w:r w:rsidRPr="0044783B">
        <w:rPr>
          <w:rFonts w:hint="eastAsia"/>
          <w:sz w:val="24"/>
          <w:szCs w:val="24"/>
          <w:lang w:eastAsia="zh-CN"/>
        </w:rPr>
        <w:t>HCFC-22</w:t>
      </w:r>
      <w:r w:rsidRPr="0044783B">
        <w:rPr>
          <w:rFonts w:hint="eastAsia"/>
          <w:sz w:val="24"/>
          <w:szCs w:val="24"/>
          <w:lang w:eastAsia="zh-CN"/>
        </w:rPr>
        <w:t>一起用作共发泡剂的挤塑聚苯乙烯</w:t>
      </w:r>
      <w:r w:rsidR="00594632">
        <w:rPr>
          <w:sz w:val="24"/>
          <w:szCs w:val="24"/>
          <w:lang w:val="en-US" w:eastAsia="zh-CN"/>
        </w:rPr>
        <w:t xml:space="preserve"> (</w:t>
      </w:r>
      <w:r w:rsidRPr="0044783B">
        <w:rPr>
          <w:rFonts w:hint="eastAsia"/>
          <w:sz w:val="24"/>
          <w:szCs w:val="24"/>
          <w:lang w:eastAsia="zh-CN"/>
        </w:rPr>
        <w:t>XPS</w:t>
      </w:r>
      <w:r w:rsidR="00594632">
        <w:rPr>
          <w:sz w:val="24"/>
          <w:szCs w:val="24"/>
          <w:lang w:val="en-US" w:eastAsia="zh-CN"/>
        </w:rPr>
        <w:t>)</w:t>
      </w:r>
      <w:r w:rsidRPr="0044783B">
        <w:rPr>
          <w:rFonts w:hint="eastAsia"/>
          <w:sz w:val="24"/>
          <w:szCs w:val="24"/>
          <w:lang w:eastAsia="zh-CN"/>
        </w:rPr>
        <w:t>泡沫制造中的</w:t>
      </w:r>
      <w:r w:rsidRPr="0044783B">
        <w:rPr>
          <w:rFonts w:hint="eastAsia"/>
          <w:sz w:val="24"/>
          <w:szCs w:val="24"/>
          <w:lang w:eastAsia="zh-CN"/>
        </w:rPr>
        <w:t>HCFC-142b</w:t>
      </w:r>
      <w:r w:rsidRPr="0044783B">
        <w:rPr>
          <w:rFonts w:hint="eastAsia"/>
          <w:sz w:val="24"/>
          <w:szCs w:val="24"/>
          <w:lang w:eastAsia="zh-CN"/>
        </w:rPr>
        <w:t>的项目。根据</w:t>
      </w:r>
      <w:r w:rsidRPr="0044783B">
        <w:rPr>
          <w:rFonts w:hint="eastAsia"/>
          <w:sz w:val="24"/>
          <w:szCs w:val="24"/>
          <w:lang w:eastAsia="zh-CN"/>
        </w:rPr>
        <w:t>2023</w:t>
      </w:r>
      <w:r w:rsidRPr="0044783B">
        <w:rPr>
          <w:rFonts w:hint="eastAsia"/>
          <w:sz w:val="24"/>
          <w:szCs w:val="24"/>
          <w:lang w:eastAsia="zh-CN"/>
        </w:rPr>
        <w:t>年</w:t>
      </w:r>
      <w:r w:rsidRPr="0044783B">
        <w:rPr>
          <w:rFonts w:hint="eastAsia"/>
          <w:sz w:val="24"/>
          <w:szCs w:val="24"/>
          <w:lang w:eastAsia="zh-CN"/>
        </w:rPr>
        <w:t>1</w:t>
      </w:r>
      <w:r w:rsidRPr="0044783B">
        <w:rPr>
          <w:rFonts w:hint="eastAsia"/>
          <w:sz w:val="24"/>
          <w:szCs w:val="24"/>
          <w:lang w:eastAsia="zh-CN"/>
        </w:rPr>
        <w:t>月</w:t>
      </w:r>
      <w:r w:rsidRPr="0044783B">
        <w:rPr>
          <w:rFonts w:hint="eastAsia"/>
          <w:sz w:val="24"/>
          <w:szCs w:val="24"/>
          <w:lang w:eastAsia="zh-CN"/>
        </w:rPr>
        <w:t>1</w:t>
      </w:r>
      <w:r w:rsidRPr="0044783B">
        <w:rPr>
          <w:rFonts w:hint="eastAsia"/>
          <w:sz w:val="24"/>
          <w:szCs w:val="24"/>
          <w:lang w:eastAsia="zh-CN"/>
        </w:rPr>
        <w:t>日禁止在挤塑聚苯乙烯泡沫制造中使用含氢氯氟烃的规定，后者已被逐步淘汰。少量</w:t>
      </w:r>
      <w:r w:rsidRPr="0044783B">
        <w:rPr>
          <w:rFonts w:hint="eastAsia"/>
          <w:sz w:val="24"/>
          <w:szCs w:val="24"/>
          <w:lang w:eastAsia="zh-CN"/>
        </w:rPr>
        <w:t>HCFC-123</w:t>
      </w:r>
      <w:r w:rsidRPr="0044783B">
        <w:rPr>
          <w:rFonts w:hint="eastAsia"/>
          <w:sz w:val="24"/>
          <w:szCs w:val="24"/>
          <w:lang w:eastAsia="zh-CN"/>
        </w:rPr>
        <w:t>和</w:t>
      </w:r>
      <w:r w:rsidRPr="0044783B">
        <w:rPr>
          <w:rFonts w:hint="eastAsia"/>
          <w:sz w:val="24"/>
          <w:szCs w:val="24"/>
          <w:lang w:eastAsia="zh-CN"/>
        </w:rPr>
        <w:t>HCFC-124</w:t>
      </w:r>
      <w:r w:rsidRPr="0044783B">
        <w:rPr>
          <w:rFonts w:hint="eastAsia"/>
          <w:sz w:val="24"/>
          <w:szCs w:val="24"/>
          <w:lang w:eastAsia="zh-CN"/>
        </w:rPr>
        <w:t>间歇性地用于维修制冷和空调设备。</w:t>
      </w:r>
    </w:p>
    <w:p w14:paraId="748974DB" w14:textId="006C9A00" w:rsidR="004E733C" w:rsidRPr="0044783B" w:rsidRDefault="0044783B" w:rsidP="004E733C">
      <w:pPr>
        <w:keepNext/>
        <w:spacing w:after="240"/>
        <w:rPr>
          <w:rFonts w:ascii="KaiTi" w:eastAsia="KaiTi" w:hAnsi="KaiTi"/>
          <w:iCs/>
          <w:sz w:val="24"/>
          <w:szCs w:val="24"/>
          <w:lang w:eastAsia="zh-CN"/>
        </w:rPr>
      </w:pPr>
      <w:bookmarkStart w:id="2" w:name="_Hlk126915671"/>
      <w:r w:rsidRPr="0044783B">
        <w:rPr>
          <w:rFonts w:ascii="KaiTi" w:eastAsia="KaiTi" w:hAnsi="KaiTi" w:hint="eastAsia"/>
          <w:iCs/>
          <w:sz w:val="24"/>
          <w:szCs w:val="24"/>
          <w:lang w:eastAsia="zh-CN"/>
        </w:rPr>
        <w:t>国家方案执行报告</w:t>
      </w:r>
    </w:p>
    <w:bookmarkEnd w:id="2"/>
    <w:p w14:paraId="5854F815" w14:textId="1EC3D091" w:rsidR="004E733C" w:rsidRPr="0044783B" w:rsidRDefault="0044783B" w:rsidP="00A4207C">
      <w:pPr>
        <w:pStyle w:val="Heading1"/>
        <w:numPr>
          <w:ilvl w:val="0"/>
          <w:numId w:val="1"/>
        </w:numPr>
        <w:tabs>
          <w:tab w:val="num" w:pos="451"/>
        </w:tabs>
        <w:rPr>
          <w:sz w:val="24"/>
          <w:szCs w:val="24"/>
          <w:lang w:eastAsia="zh-CN"/>
        </w:rPr>
      </w:pPr>
      <w:r w:rsidRPr="0044783B">
        <w:rPr>
          <w:rFonts w:hint="eastAsia"/>
          <w:sz w:val="24"/>
          <w:szCs w:val="24"/>
          <w:lang w:eastAsia="zh-CN"/>
        </w:rPr>
        <w:t>埃及政府在</w:t>
      </w:r>
      <w:r w:rsidRPr="0044783B">
        <w:rPr>
          <w:rFonts w:hint="eastAsia"/>
          <w:sz w:val="24"/>
          <w:szCs w:val="24"/>
          <w:lang w:eastAsia="zh-CN"/>
        </w:rPr>
        <w:t>2024</w:t>
      </w:r>
      <w:r w:rsidRPr="0044783B">
        <w:rPr>
          <w:rFonts w:hint="eastAsia"/>
          <w:sz w:val="24"/>
          <w:szCs w:val="24"/>
          <w:lang w:eastAsia="zh-CN"/>
        </w:rPr>
        <w:t>年国家方案执行报告中报告的含氢氯氟烃行业消费数据与《蒙特利尔议定书》第</w:t>
      </w:r>
      <w:r w:rsidRPr="0044783B">
        <w:rPr>
          <w:rFonts w:hint="eastAsia"/>
          <w:sz w:val="24"/>
          <w:szCs w:val="24"/>
          <w:lang w:eastAsia="zh-CN"/>
        </w:rPr>
        <w:t>7</w:t>
      </w:r>
      <w:r w:rsidRPr="0044783B">
        <w:rPr>
          <w:rFonts w:hint="eastAsia"/>
          <w:sz w:val="24"/>
          <w:szCs w:val="24"/>
          <w:lang w:eastAsia="zh-CN"/>
        </w:rPr>
        <w:t>条报告的数据一致。</w:t>
      </w:r>
      <w:r w:rsidRPr="0044783B">
        <w:rPr>
          <w:rFonts w:hint="eastAsia"/>
          <w:sz w:val="24"/>
          <w:szCs w:val="24"/>
          <w:lang w:eastAsia="zh-CN"/>
        </w:rPr>
        <w:t>2020</w:t>
      </w:r>
      <w:r w:rsidRPr="0044783B">
        <w:rPr>
          <w:rFonts w:hint="eastAsia"/>
          <w:sz w:val="24"/>
          <w:szCs w:val="24"/>
          <w:lang w:eastAsia="zh-CN"/>
        </w:rPr>
        <w:t>年和</w:t>
      </w:r>
      <w:r w:rsidRPr="0044783B">
        <w:rPr>
          <w:rFonts w:hint="eastAsia"/>
          <w:sz w:val="24"/>
          <w:szCs w:val="24"/>
          <w:lang w:eastAsia="zh-CN"/>
        </w:rPr>
        <w:t>2021</w:t>
      </w:r>
      <w:r w:rsidRPr="0044783B">
        <w:rPr>
          <w:rFonts w:hint="eastAsia"/>
          <w:sz w:val="24"/>
          <w:szCs w:val="24"/>
          <w:lang w:eastAsia="zh-CN"/>
        </w:rPr>
        <w:t>年</w:t>
      </w:r>
      <w:r w:rsidRPr="0044783B">
        <w:rPr>
          <w:rFonts w:hint="eastAsia"/>
          <w:sz w:val="24"/>
          <w:szCs w:val="24"/>
          <w:lang w:eastAsia="zh-CN"/>
        </w:rPr>
        <w:t>HCFC-22</w:t>
      </w:r>
      <w:r w:rsidRPr="0044783B">
        <w:rPr>
          <w:rFonts w:hint="eastAsia"/>
          <w:sz w:val="24"/>
          <w:szCs w:val="24"/>
          <w:lang w:eastAsia="zh-CN"/>
        </w:rPr>
        <w:t>和</w:t>
      </w:r>
      <w:r w:rsidRPr="0044783B">
        <w:rPr>
          <w:rFonts w:hint="eastAsia"/>
          <w:sz w:val="24"/>
          <w:szCs w:val="24"/>
          <w:lang w:eastAsia="zh-CN"/>
        </w:rPr>
        <w:t>HCFC-142b</w:t>
      </w:r>
      <w:r w:rsidRPr="0044783B">
        <w:rPr>
          <w:rFonts w:hint="eastAsia"/>
          <w:sz w:val="24"/>
          <w:szCs w:val="24"/>
          <w:lang w:eastAsia="zh-CN"/>
        </w:rPr>
        <w:t>的报告消费之间存在微小差异；该国已相应更新了</w:t>
      </w:r>
      <w:r w:rsidRPr="0044783B">
        <w:rPr>
          <w:rFonts w:hint="eastAsia"/>
          <w:sz w:val="24"/>
          <w:szCs w:val="24"/>
          <w:lang w:eastAsia="zh-CN"/>
        </w:rPr>
        <w:t>2020</w:t>
      </w:r>
      <w:r w:rsidRPr="0044783B">
        <w:rPr>
          <w:rFonts w:hint="eastAsia"/>
          <w:sz w:val="24"/>
          <w:szCs w:val="24"/>
          <w:lang w:eastAsia="zh-CN"/>
        </w:rPr>
        <w:t>年的国家方案数据，并将进一步修订</w:t>
      </w:r>
      <w:r w:rsidRPr="0044783B">
        <w:rPr>
          <w:rFonts w:hint="eastAsia"/>
          <w:sz w:val="24"/>
          <w:szCs w:val="24"/>
          <w:lang w:eastAsia="zh-CN"/>
        </w:rPr>
        <w:t>2021</w:t>
      </w:r>
      <w:r w:rsidRPr="0044783B">
        <w:rPr>
          <w:rFonts w:hint="eastAsia"/>
          <w:sz w:val="24"/>
          <w:szCs w:val="24"/>
          <w:lang w:eastAsia="zh-CN"/>
        </w:rPr>
        <w:t>年的国家方案。</w:t>
      </w:r>
    </w:p>
    <w:p w14:paraId="5B7C3272" w14:textId="3C9E7CD4" w:rsidR="004E733C" w:rsidRPr="0044783B" w:rsidRDefault="0044783B" w:rsidP="004E733C">
      <w:pPr>
        <w:keepNext/>
        <w:spacing w:before="240" w:after="240"/>
        <w:rPr>
          <w:sz w:val="24"/>
          <w:szCs w:val="24"/>
          <w:u w:val="single"/>
        </w:rPr>
      </w:pPr>
      <w:bookmarkStart w:id="3" w:name="_Hlk126915699"/>
      <w:r w:rsidRPr="0044783B">
        <w:rPr>
          <w:rFonts w:hint="eastAsia"/>
          <w:sz w:val="24"/>
          <w:szCs w:val="24"/>
          <w:u w:val="single"/>
        </w:rPr>
        <w:t>进展和</w:t>
      </w:r>
      <w:r w:rsidRPr="0044783B">
        <w:rPr>
          <w:rFonts w:hint="eastAsia"/>
          <w:sz w:val="24"/>
          <w:szCs w:val="24"/>
          <w:u w:val="single"/>
          <w:lang w:eastAsia="zh-CN"/>
        </w:rPr>
        <w:t>支</w:t>
      </w:r>
      <w:r w:rsidRPr="0044783B">
        <w:rPr>
          <w:rFonts w:hint="eastAsia"/>
          <w:sz w:val="24"/>
          <w:szCs w:val="24"/>
          <w:u w:val="single"/>
        </w:rPr>
        <w:t>付情况</w:t>
      </w:r>
    </w:p>
    <w:bookmarkEnd w:id="3"/>
    <w:p w14:paraId="46A819B4" w14:textId="4C6D1849" w:rsidR="004E733C" w:rsidRPr="00805DF6" w:rsidRDefault="0044783B" w:rsidP="00A4207C">
      <w:pPr>
        <w:pStyle w:val="Heading1"/>
        <w:numPr>
          <w:ilvl w:val="0"/>
          <w:numId w:val="1"/>
        </w:numPr>
        <w:tabs>
          <w:tab w:val="num" w:pos="451"/>
        </w:tabs>
        <w:rPr>
          <w:lang w:eastAsia="zh-CN"/>
        </w:rPr>
      </w:pPr>
      <w:r w:rsidRPr="0044783B">
        <w:rPr>
          <w:rFonts w:hint="eastAsia"/>
          <w:sz w:val="24"/>
          <w:szCs w:val="24"/>
          <w:lang w:eastAsia="zh-CN"/>
        </w:rPr>
        <w:t>截至第二阶段第四次付款的剩余活动进展如下：</w:t>
      </w:r>
      <w:r w:rsidR="004E733C" w:rsidRPr="0044783B">
        <w:rPr>
          <w:rStyle w:val="FootnoteReference"/>
          <w:sz w:val="24"/>
          <w:szCs w:val="24"/>
        </w:rPr>
        <w:footnoteReference w:id="7"/>
      </w:r>
      <w:r w:rsidR="004E733C" w:rsidRPr="00805DF6">
        <w:rPr>
          <w:lang w:eastAsia="zh-CN"/>
        </w:rPr>
        <w:t xml:space="preserve"> </w:t>
      </w:r>
    </w:p>
    <w:p w14:paraId="39EEE383" w14:textId="71CAD879" w:rsidR="004E733C" w:rsidRPr="00624B86" w:rsidRDefault="0044783B" w:rsidP="004E733C">
      <w:pPr>
        <w:pStyle w:val="Heading2"/>
        <w:widowControl/>
        <w:numPr>
          <w:ilvl w:val="1"/>
          <w:numId w:val="1"/>
        </w:numPr>
        <w:rPr>
          <w:sz w:val="24"/>
          <w:szCs w:val="24"/>
          <w:lang w:eastAsia="zh-CN"/>
        </w:rPr>
      </w:pPr>
      <w:r w:rsidRPr="00624B86">
        <w:rPr>
          <w:rFonts w:hint="eastAsia"/>
          <w:sz w:val="24"/>
          <w:szCs w:val="24"/>
          <w:lang w:eastAsia="zh-CN"/>
        </w:rPr>
        <w:t>15</w:t>
      </w:r>
      <w:r w:rsidRPr="00624B86">
        <w:rPr>
          <w:rFonts w:hint="eastAsia"/>
          <w:sz w:val="24"/>
          <w:szCs w:val="24"/>
          <w:lang w:eastAsia="zh-CN"/>
        </w:rPr>
        <w:t>个制冷剂识别器已经采购并交付给海关和进口代理；</w:t>
      </w:r>
    </w:p>
    <w:p w14:paraId="1C9AD941" w14:textId="393A37BB" w:rsidR="004E733C" w:rsidRPr="00624B86" w:rsidRDefault="00DD00B1" w:rsidP="004E733C">
      <w:pPr>
        <w:pStyle w:val="Heading2"/>
        <w:widowControl/>
        <w:numPr>
          <w:ilvl w:val="1"/>
          <w:numId w:val="1"/>
        </w:numPr>
        <w:rPr>
          <w:sz w:val="24"/>
          <w:szCs w:val="24"/>
          <w:lang w:eastAsia="zh-CN"/>
        </w:rPr>
      </w:pPr>
      <w:r w:rsidRPr="00624B86">
        <w:rPr>
          <w:rFonts w:hint="eastAsia"/>
          <w:sz w:val="24"/>
          <w:szCs w:val="24"/>
          <w:lang w:eastAsia="zh-CN"/>
        </w:rPr>
        <w:t>举办了五次讲习班，培训海关官员和相关利益相关方控制受控物质的进出口；</w:t>
      </w:r>
    </w:p>
    <w:p w14:paraId="7B8D6315" w14:textId="7B6DDC85" w:rsidR="004E733C" w:rsidRPr="00624B86" w:rsidRDefault="00624B86" w:rsidP="004E733C">
      <w:pPr>
        <w:pStyle w:val="Heading2"/>
        <w:widowControl/>
        <w:numPr>
          <w:ilvl w:val="1"/>
          <w:numId w:val="1"/>
        </w:numPr>
        <w:rPr>
          <w:sz w:val="24"/>
          <w:szCs w:val="24"/>
          <w:lang w:eastAsia="zh-CN"/>
        </w:rPr>
      </w:pPr>
      <w:r w:rsidRPr="00624B86">
        <w:rPr>
          <w:rFonts w:hint="eastAsia"/>
          <w:sz w:val="24"/>
          <w:szCs w:val="24"/>
          <w:lang w:eastAsia="zh-CN"/>
        </w:rPr>
        <w:t>在第二阶段仍需认证的</w:t>
      </w:r>
      <w:r w:rsidRPr="00624B86">
        <w:rPr>
          <w:rFonts w:hint="eastAsia"/>
          <w:sz w:val="24"/>
          <w:szCs w:val="24"/>
          <w:lang w:eastAsia="zh-CN"/>
        </w:rPr>
        <w:t>440</w:t>
      </w:r>
      <w:r w:rsidRPr="00624B86">
        <w:rPr>
          <w:rFonts w:hint="eastAsia"/>
          <w:sz w:val="24"/>
          <w:szCs w:val="24"/>
          <w:lang w:eastAsia="zh-CN"/>
        </w:rPr>
        <w:t>名技术人员中，计划在</w:t>
      </w:r>
      <w:r w:rsidRPr="00624B86">
        <w:rPr>
          <w:rFonts w:hint="eastAsia"/>
          <w:sz w:val="24"/>
          <w:szCs w:val="24"/>
          <w:lang w:eastAsia="zh-CN"/>
        </w:rPr>
        <w:t>2025</w:t>
      </w:r>
      <w:r w:rsidRPr="00624B86">
        <w:rPr>
          <w:rFonts w:hint="eastAsia"/>
          <w:sz w:val="24"/>
          <w:szCs w:val="24"/>
          <w:lang w:eastAsia="zh-CN"/>
        </w:rPr>
        <w:t>年</w:t>
      </w:r>
      <w:r w:rsidRPr="00624B86">
        <w:rPr>
          <w:rFonts w:hint="eastAsia"/>
          <w:sz w:val="24"/>
          <w:szCs w:val="24"/>
          <w:lang w:eastAsia="zh-CN"/>
        </w:rPr>
        <w:t>10</w:t>
      </w:r>
      <w:r w:rsidRPr="00624B86">
        <w:rPr>
          <w:rFonts w:hint="eastAsia"/>
          <w:sz w:val="24"/>
          <w:szCs w:val="24"/>
          <w:lang w:eastAsia="zh-CN"/>
        </w:rPr>
        <w:t>月认证</w:t>
      </w:r>
      <w:r w:rsidRPr="00624B86">
        <w:rPr>
          <w:rFonts w:hint="eastAsia"/>
          <w:sz w:val="24"/>
          <w:szCs w:val="24"/>
          <w:lang w:eastAsia="zh-CN"/>
        </w:rPr>
        <w:t>40</w:t>
      </w:r>
      <w:r w:rsidRPr="00624B86">
        <w:rPr>
          <w:rFonts w:hint="eastAsia"/>
          <w:sz w:val="24"/>
          <w:szCs w:val="24"/>
          <w:lang w:eastAsia="zh-CN"/>
        </w:rPr>
        <w:t>名，</w:t>
      </w:r>
      <w:r w:rsidRPr="00624B86">
        <w:rPr>
          <w:rFonts w:hint="eastAsia"/>
          <w:sz w:val="24"/>
          <w:szCs w:val="24"/>
          <w:lang w:eastAsia="zh-CN"/>
        </w:rPr>
        <w:t>2026</w:t>
      </w:r>
      <w:r w:rsidRPr="00624B86">
        <w:rPr>
          <w:rFonts w:hint="eastAsia"/>
          <w:sz w:val="24"/>
          <w:szCs w:val="24"/>
          <w:lang w:eastAsia="zh-CN"/>
        </w:rPr>
        <w:t>年认证</w:t>
      </w:r>
      <w:r w:rsidRPr="00624B86">
        <w:rPr>
          <w:rFonts w:hint="eastAsia"/>
          <w:sz w:val="24"/>
          <w:szCs w:val="24"/>
          <w:lang w:eastAsia="zh-CN"/>
        </w:rPr>
        <w:t>100</w:t>
      </w:r>
      <w:r w:rsidRPr="00624B86">
        <w:rPr>
          <w:rFonts w:hint="eastAsia"/>
          <w:sz w:val="24"/>
          <w:szCs w:val="24"/>
          <w:lang w:eastAsia="zh-CN"/>
        </w:rPr>
        <w:t>名，第二阶段共认证</w:t>
      </w:r>
      <w:r w:rsidRPr="00624B86">
        <w:rPr>
          <w:rFonts w:hint="eastAsia"/>
          <w:sz w:val="24"/>
          <w:szCs w:val="24"/>
          <w:lang w:eastAsia="zh-CN"/>
        </w:rPr>
        <w:t>200</w:t>
      </w:r>
      <w:r w:rsidRPr="00624B86">
        <w:rPr>
          <w:rFonts w:hint="eastAsia"/>
          <w:sz w:val="24"/>
          <w:szCs w:val="24"/>
          <w:lang w:eastAsia="zh-CN"/>
        </w:rPr>
        <w:t>名；其余</w:t>
      </w:r>
      <w:r w:rsidRPr="00624B86">
        <w:rPr>
          <w:rFonts w:hint="eastAsia"/>
          <w:sz w:val="24"/>
          <w:szCs w:val="24"/>
          <w:lang w:eastAsia="zh-CN"/>
        </w:rPr>
        <w:t>200</w:t>
      </w:r>
      <w:r w:rsidRPr="00624B86">
        <w:rPr>
          <w:rFonts w:hint="eastAsia"/>
          <w:sz w:val="24"/>
          <w:szCs w:val="24"/>
          <w:lang w:eastAsia="zh-CN"/>
        </w:rPr>
        <w:t>人现在将在第三阶段获得认证；</w:t>
      </w:r>
    </w:p>
    <w:p w14:paraId="7A1F1FFA" w14:textId="37829A9C" w:rsidR="004E733C" w:rsidRPr="00624B86" w:rsidRDefault="00624B86" w:rsidP="004E733C">
      <w:pPr>
        <w:pStyle w:val="Heading2"/>
        <w:widowControl/>
        <w:numPr>
          <w:ilvl w:val="1"/>
          <w:numId w:val="1"/>
        </w:numPr>
        <w:rPr>
          <w:sz w:val="24"/>
          <w:szCs w:val="24"/>
          <w:lang w:eastAsia="zh-CN"/>
        </w:rPr>
      </w:pPr>
      <w:r w:rsidRPr="00624B86">
        <w:rPr>
          <w:rFonts w:hint="eastAsia"/>
          <w:sz w:val="24"/>
          <w:szCs w:val="24"/>
          <w:lang w:eastAsia="zh-CN"/>
        </w:rPr>
        <w:t>计划在</w:t>
      </w:r>
      <w:r w:rsidRPr="00624B86">
        <w:rPr>
          <w:rFonts w:hint="eastAsia"/>
          <w:sz w:val="24"/>
          <w:szCs w:val="24"/>
          <w:lang w:eastAsia="zh-CN"/>
        </w:rPr>
        <w:t>2025</w:t>
      </w:r>
      <w:r w:rsidRPr="00624B86">
        <w:rPr>
          <w:rFonts w:hint="eastAsia"/>
          <w:sz w:val="24"/>
          <w:szCs w:val="24"/>
          <w:lang w:eastAsia="zh-CN"/>
        </w:rPr>
        <w:t>年</w:t>
      </w:r>
      <w:r w:rsidRPr="00624B86">
        <w:rPr>
          <w:rFonts w:hint="eastAsia"/>
          <w:sz w:val="24"/>
          <w:szCs w:val="24"/>
          <w:lang w:eastAsia="zh-CN"/>
        </w:rPr>
        <w:t>12</w:t>
      </w:r>
      <w:r w:rsidRPr="00624B86">
        <w:rPr>
          <w:rFonts w:hint="eastAsia"/>
          <w:sz w:val="24"/>
          <w:szCs w:val="24"/>
          <w:lang w:eastAsia="zh-CN"/>
        </w:rPr>
        <w:t>月</w:t>
      </w:r>
      <w:r w:rsidRPr="00624B86">
        <w:rPr>
          <w:rFonts w:hint="eastAsia"/>
          <w:sz w:val="24"/>
          <w:szCs w:val="24"/>
          <w:lang w:eastAsia="zh-CN"/>
        </w:rPr>
        <w:t>31</w:t>
      </w:r>
      <w:r w:rsidRPr="00624B86">
        <w:rPr>
          <w:rFonts w:hint="eastAsia"/>
          <w:sz w:val="24"/>
          <w:szCs w:val="24"/>
          <w:lang w:eastAsia="zh-CN"/>
        </w:rPr>
        <w:t>日前完成对另外</w:t>
      </w:r>
      <w:r w:rsidRPr="00624B86">
        <w:rPr>
          <w:rFonts w:hint="eastAsia"/>
          <w:sz w:val="24"/>
          <w:szCs w:val="24"/>
          <w:lang w:eastAsia="zh-CN"/>
        </w:rPr>
        <w:t>375</w:t>
      </w:r>
      <w:r w:rsidRPr="00624B86">
        <w:rPr>
          <w:rFonts w:hint="eastAsia"/>
          <w:sz w:val="24"/>
          <w:szCs w:val="24"/>
          <w:lang w:eastAsia="zh-CN"/>
        </w:rPr>
        <w:t>名制冷和空调技术人员的良好维修实践培训；</w:t>
      </w:r>
    </w:p>
    <w:p w14:paraId="171AA3B2" w14:textId="05A8E7E8" w:rsidR="004E733C" w:rsidRPr="00624B86" w:rsidRDefault="00624B86" w:rsidP="004E733C">
      <w:pPr>
        <w:pStyle w:val="Heading2"/>
        <w:widowControl/>
        <w:numPr>
          <w:ilvl w:val="1"/>
          <w:numId w:val="1"/>
        </w:numPr>
        <w:rPr>
          <w:sz w:val="24"/>
          <w:szCs w:val="24"/>
          <w:lang w:eastAsia="zh-CN"/>
        </w:rPr>
      </w:pPr>
      <w:r w:rsidRPr="00624B86">
        <w:rPr>
          <w:rFonts w:hint="eastAsia"/>
          <w:sz w:val="24"/>
          <w:szCs w:val="24"/>
          <w:lang w:eastAsia="zh-CN"/>
        </w:rPr>
        <w:t>技术委员会完成了对制冷和空调技术人员认证计划的修订；劳工部长将就更新的检测和认证方案发布部长令；</w:t>
      </w:r>
    </w:p>
    <w:p w14:paraId="7406B076" w14:textId="73179815" w:rsidR="004E733C" w:rsidRPr="00624B86" w:rsidRDefault="00624B86" w:rsidP="004E733C">
      <w:pPr>
        <w:pStyle w:val="Heading2"/>
        <w:widowControl/>
        <w:numPr>
          <w:ilvl w:val="1"/>
          <w:numId w:val="1"/>
        </w:numPr>
        <w:rPr>
          <w:sz w:val="24"/>
          <w:szCs w:val="24"/>
          <w:lang w:eastAsia="zh-CN"/>
        </w:rPr>
      </w:pPr>
      <w:r w:rsidRPr="00624B86">
        <w:rPr>
          <w:rFonts w:hint="eastAsia"/>
          <w:sz w:val="24"/>
          <w:szCs w:val="24"/>
          <w:lang w:eastAsia="zh-CN"/>
        </w:rPr>
        <w:lastRenderedPageBreak/>
        <w:t>工发组织为</w:t>
      </w:r>
      <w:r w:rsidRPr="00624B86">
        <w:rPr>
          <w:rFonts w:hint="eastAsia"/>
          <w:sz w:val="24"/>
          <w:szCs w:val="24"/>
          <w:lang w:eastAsia="zh-CN"/>
        </w:rPr>
        <w:t>AGChem</w:t>
      </w:r>
      <w:r w:rsidRPr="00624B86">
        <w:rPr>
          <w:rFonts w:hint="eastAsia"/>
          <w:sz w:val="24"/>
          <w:szCs w:val="24"/>
          <w:lang w:eastAsia="zh-CN"/>
        </w:rPr>
        <w:t>组织了一次学习旅行，前往一个国际公认的再生中心，以协助第二阶段正在开发的两个回收中心的运营；预计到</w:t>
      </w:r>
      <w:r w:rsidRPr="00624B86">
        <w:rPr>
          <w:rFonts w:hint="eastAsia"/>
          <w:sz w:val="24"/>
          <w:szCs w:val="24"/>
          <w:lang w:eastAsia="zh-CN"/>
        </w:rPr>
        <w:t>2025</w:t>
      </w:r>
      <w:r w:rsidRPr="00624B86">
        <w:rPr>
          <w:rFonts w:hint="eastAsia"/>
          <w:sz w:val="24"/>
          <w:szCs w:val="24"/>
          <w:lang w:eastAsia="zh-CN"/>
        </w:rPr>
        <w:t>年</w:t>
      </w:r>
      <w:r w:rsidRPr="00624B86">
        <w:rPr>
          <w:rFonts w:hint="eastAsia"/>
          <w:sz w:val="24"/>
          <w:szCs w:val="24"/>
          <w:lang w:eastAsia="zh-CN"/>
        </w:rPr>
        <w:t>12</w:t>
      </w:r>
      <w:r w:rsidRPr="00624B86">
        <w:rPr>
          <w:rFonts w:hint="eastAsia"/>
          <w:sz w:val="24"/>
          <w:szCs w:val="24"/>
          <w:lang w:eastAsia="zh-CN"/>
        </w:rPr>
        <w:t>月，将完成第二个中心运营设备的采购；</w:t>
      </w:r>
    </w:p>
    <w:p w14:paraId="3FACA60A" w14:textId="5273C5B7" w:rsidR="004E733C" w:rsidRPr="00DF11C3" w:rsidRDefault="00DF11C3" w:rsidP="004E733C">
      <w:pPr>
        <w:pStyle w:val="Heading2"/>
        <w:widowControl/>
        <w:numPr>
          <w:ilvl w:val="1"/>
          <w:numId w:val="1"/>
        </w:numPr>
        <w:rPr>
          <w:sz w:val="24"/>
          <w:szCs w:val="24"/>
          <w:lang w:eastAsia="zh-CN"/>
        </w:rPr>
      </w:pPr>
      <w:r w:rsidRPr="00DF11C3">
        <w:rPr>
          <w:rFonts w:hint="eastAsia"/>
          <w:sz w:val="24"/>
          <w:szCs w:val="24"/>
          <w:lang w:eastAsia="zh-CN"/>
        </w:rPr>
        <w:t>向五家</w:t>
      </w:r>
      <w:r w:rsidR="00B434DF">
        <w:rPr>
          <w:rFonts w:hint="eastAsia"/>
          <w:sz w:val="24"/>
          <w:szCs w:val="24"/>
          <w:lang w:eastAsia="zh-CN"/>
        </w:rPr>
        <w:t>家用</w:t>
      </w:r>
      <w:r w:rsidRPr="00DF11C3">
        <w:rPr>
          <w:rFonts w:hint="eastAsia"/>
          <w:sz w:val="24"/>
          <w:szCs w:val="24"/>
          <w:lang w:eastAsia="zh-CN"/>
        </w:rPr>
        <w:t>空调制造商提供了空调售后中心的支持工具；</w:t>
      </w:r>
    </w:p>
    <w:p w14:paraId="5D6A9B2F" w14:textId="5ECEA9CB" w:rsidR="004E733C" w:rsidRPr="00DF11C3" w:rsidRDefault="00DF11C3" w:rsidP="004E733C">
      <w:pPr>
        <w:pStyle w:val="Heading2"/>
        <w:widowControl/>
        <w:numPr>
          <w:ilvl w:val="1"/>
          <w:numId w:val="1"/>
        </w:numPr>
        <w:rPr>
          <w:sz w:val="24"/>
          <w:szCs w:val="24"/>
          <w:lang w:eastAsia="zh-CN"/>
        </w:rPr>
      </w:pPr>
      <w:r w:rsidRPr="00DF11C3">
        <w:rPr>
          <w:rFonts w:hint="eastAsia"/>
          <w:sz w:val="24"/>
          <w:szCs w:val="24"/>
          <w:lang w:eastAsia="zh-CN"/>
        </w:rPr>
        <w:t>作为大型制冷和空调设备制冷剂密封和泄漏预防计划的一部分，预计到</w:t>
      </w:r>
      <w:r w:rsidRPr="00DF11C3">
        <w:rPr>
          <w:rFonts w:hint="eastAsia"/>
          <w:sz w:val="24"/>
          <w:szCs w:val="24"/>
          <w:lang w:eastAsia="zh-CN"/>
        </w:rPr>
        <w:t>2026</w:t>
      </w:r>
      <w:r w:rsidRPr="00DF11C3">
        <w:rPr>
          <w:rFonts w:hint="eastAsia"/>
          <w:sz w:val="24"/>
          <w:szCs w:val="24"/>
          <w:lang w:eastAsia="zh-CN"/>
        </w:rPr>
        <w:t>年</w:t>
      </w:r>
      <w:r w:rsidRPr="00DF11C3">
        <w:rPr>
          <w:rFonts w:hint="eastAsia"/>
          <w:sz w:val="24"/>
          <w:szCs w:val="24"/>
          <w:lang w:eastAsia="zh-CN"/>
        </w:rPr>
        <w:t>12</w:t>
      </w:r>
      <w:r w:rsidRPr="00DF11C3">
        <w:rPr>
          <w:rFonts w:hint="eastAsia"/>
          <w:sz w:val="24"/>
          <w:szCs w:val="24"/>
          <w:lang w:eastAsia="zh-CN"/>
        </w:rPr>
        <w:t>月仍将对一两栋建筑进行试点检查和认证；</w:t>
      </w:r>
    </w:p>
    <w:p w14:paraId="5DD033D6" w14:textId="2BA15C82" w:rsidR="004E733C" w:rsidRPr="00805DF6" w:rsidRDefault="00DF11C3" w:rsidP="004E733C">
      <w:pPr>
        <w:pStyle w:val="Heading2"/>
        <w:widowControl/>
        <w:numPr>
          <w:ilvl w:val="1"/>
          <w:numId w:val="1"/>
        </w:numPr>
        <w:rPr>
          <w:lang w:eastAsia="zh-CN"/>
        </w:rPr>
      </w:pPr>
      <w:r w:rsidRPr="00DF11C3">
        <w:rPr>
          <w:rFonts w:hint="eastAsia"/>
          <w:sz w:val="24"/>
          <w:szCs w:val="24"/>
          <w:lang w:eastAsia="zh-CN"/>
        </w:rPr>
        <w:t>作为制冷剂跟踪系统的一部分，制冷剂钢瓶的快速响应</w:t>
      </w:r>
      <w:r w:rsidR="00594632">
        <w:rPr>
          <w:sz w:val="24"/>
          <w:szCs w:val="24"/>
          <w:lang w:val="en-US" w:eastAsia="zh-CN"/>
        </w:rPr>
        <w:t xml:space="preserve"> (</w:t>
      </w:r>
      <w:r w:rsidRPr="00DF11C3">
        <w:rPr>
          <w:rFonts w:hint="eastAsia"/>
          <w:sz w:val="24"/>
          <w:szCs w:val="24"/>
          <w:lang w:eastAsia="zh-CN"/>
        </w:rPr>
        <w:t>QR</w:t>
      </w:r>
      <w:r w:rsidR="00594632">
        <w:rPr>
          <w:sz w:val="24"/>
          <w:szCs w:val="24"/>
          <w:lang w:val="en-US" w:eastAsia="zh-CN"/>
        </w:rPr>
        <w:t xml:space="preserve">) </w:t>
      </w:r>
      <w:r w:rsidRPr="00DF11C3">
        <w:rPr>
          <w:rFonts w:hint="eastAsia"/>
          <w:sz w:val="24"/>
          <w:szCs w:val="24"/>
          <w:lang w:eastAsia="zh-CN"/>
        </w:rPr>
        <w:t>码预计仍将在</w:t>
      </w:r>
      <w:r w:rsidRPr="00DF11C3">
        <w:rPr>
          <w:rFonts w:hint="eastAsia"/>
          <w:sz w:val="24"/>
          <w:szCs w:val="24"/>
          <w:lang w:eastAsia="zh-CN"/>
        </w:rPr>
        <w:t>2026</w:t>
      </w:r>
      <w:r w:rsidRPr="00DF11C3">
        <w:rPr>
          <w:rFonts w:hint="eastAsia"/>
          <w:sz w:val="24"/>
          <w:szCs w:val="24"/>
          <w:lang w:eastAsia="zh-CN"/>
        </w:rPr>
        <w:t>年</w:t>
      </w:r>
      <w:r w:rsidRPr="00DF11C3">
        <w:rPr>
          <w:rFonts w:hint="eastAsia"/>
          <w:sz w:val="24"/>
          <w:szCs w:val="24"/>
          <w:lang w:eastAsia="zh-CN"/>
        </w:rPr>
        <w:t>12</w:t>
      </w:r>
      <w:r w:rsidRPr="00DF11C3">
        <w:rPr>
          <w:rFonts w:hint="eastAsia"/>
          <w:sz w:val="24"/>
          <w:szCs w:val="24"/>
          <w:lang w:eastAsia="zh-CN"/>
        </w:rPr>
        <w:t>月</w:t>
      </w:r>
      <w:r w:rsidRPr="00DF11C3">
        <w:rPr>
          <w:rFonts w:hint="eastAsia"/>
          <w:sz w:val="24"/>
          <w:szCs w:val="24"/>
          <w:lang w:eastAsia="zh-CN"/>
        </w:rPr>
        <w:t>31</w:t>
      </w:r>
      <w:r w:rsidRPr="00DF11C3">
        <w:rPr>
          <w:rFonts w:hint="eastAsia"/>
          <w:sz w:val="24"/>
          <w:szCs w:val="24"/>
          <w:lang w:eastAsia="zh-CN"/>
        </w:rPr>
        <w:t>日前强制实施；</w:t>
      </w:r>
    </w:p>
    <w:p w14:paraId="176189D0" w14:textId="65C3539B" w:rsidR="004E733C" w:rsidRPr="00256B34" w:rsidRDefault="00DF11C3" w:rsidP="004E733C">
      <w:pPr>
        <w:pStyle w:val="Heading2"/>
        <w:widowControl/>
        <w:numPr>
          <w:ilvl w:val="1"/>
          <w:numId w:val="1"/>
        </w:numPr>
        <w:rPr>
          <w:sz w:val="24"/>
          <w:szCs w:val="24"/>
          <w:lang w:eastAsia="zh-CN"/>
        </w:rPr>
      </w:pPr>
      <w:r w:rsidRPr="00256B34">
        <w:rPr>
          <w:rFonts w:hint="eastAsia"/>
          <w:sz w:val="24"/>
          <w:szCs w:val="24"/>
          <w:lang w:eastAsia="zh-CN"/>
        </w:rPr>
        <w:t>预计到</w:t>
      </w:r>
      <w:r w:rsidRPr="00256B34">
        <w:rPr>
          <w:rFonts w:hint="eastAsia"/>
          <w:sz w:val="24"/>
          <w:szCs w:val="24"/>
          <w:lang w:eastAsia="zh-CN"/>
        </w:rPr>
        <w:t>2025</w:t>
      </w:r>
      <w:r w:rsidRPr="00256B34">
        <w:rPr>
          <w:rFonts w:hint="eastAsia"/>
          <w:sz w:val="24"/>
          <w:szCs w:val="24"/>
          <w:lang w:eastAsia="zh-CN"/>
        </w:rPr>
        <w:t>年</w:t>
      </w:r>
      <w:r w:rsidRPr="00256B34">
        <w:rPr>
          <w:rFonts w:hint="eastAsia"/>
          <w:sz w:val="24"/>
          <w:szCs w:val="24"/>
          <w:lang w:eastAsia="zh-CN"/>
        </w:rPr>
        <w:t>12</w:t>
      </w:r>
      <w:r w:rsidRPr="00256B34">
        <w:rPr>
          <w:rFonts w:hint="eastAsia"/>
          <w:sz w:val="24"/>
          <w:szCs w:val="24"/>
          <w:lang w:eastAsia="zh-CN"/>
        </w:rPr>
        <w:t>月，将为</w:t>
      </w:r>
      <w:r w:rsidRPr="00256B34">
        <w:rPr>
          <w:rFonts w:hint="eastAsia"/>
          <w:sz w:val="24"/>
          <w:szCs w:val="24"/>
          <w:lang w:eastAsia="zh-CN"/>
        </w:rPr>
        <w:t>60</w:t>
      </w:r>
      <w:r w:rsidRPr="00256B34">
        <w:rPr>
          <w:rFonts w:hint="eastAsia"/>
          <w:sz w:val="24"/>
          <w:szCs w:val="24"/>
          <w:lang w:eastAsia="zh-CN"/>
        </w:rPr>
        <w:t>个海关利益相关方举办五次关于快速响应码制冷剂跟踪系统的提高认识讲习班；</w:t>
      </w:r>
    </w:p>
    <w:p w14:paraId="13F0A7B6" w14:textId="5051E723" w:rsidR="004E733C" w:rsidRPr="00256B34" w:rsidRDefault="00256B34" w:rsidP="004E733C">
      <w:pPr>
        <w:pStyle w:val="Heading2"/>
        <w:widowControl/>
        <w:numPr>
          <w:ilvl w:val="1"/>
          <w:numId w:val="1"/>
        </w:numPr>
        <w:rPr>
          <w:sz w:val="24"/>
          <w:szCs w:val="24"/>
          <w:lang w:eastAsia="zh-CN"/>
        </w:rPr>
      </w:pPr>
      <w:r w:rsidRPr="00256B34">
        <w:rPr>
          <w:rFonts w:hint="eastAsia"/>
          <w:sz w:val="24"/>
          <w:szCs w:val="24"/>
          <w:lang w:eastAsia="zh-CN"/>
        </w:rPr>
        <w:t>预计到</w:t>
      </w:r>
      <w:r w:rsidRPr="00256B34">
        <w:rPr>
          <w:rFonts w:hint="eastAsia"/>
          <w:sz w:val="24"/>
          <w:szCs w:val="24"/>
          <w:lang w:eastAsia="zh-CN"/>
        </w:rPr>
        <w:t>2025</w:t>
      </w:r>
      <w:r w:rsidRPr="00256B34">
        <w:rPr>
          <w:rFonts w:hint="eastAsia"/>
          <w:sz w:val="24"/>
          <w:szCs w:val="24"/>
          <w:lang w:eastAsia="zh-CN"/>
        </w:rPr>
        <w:t>年</w:t>
      </w:r>
      <w:r w:rsidRPr="00256B34">
        <w:rPr>
          <w:rFonts w:hint="eastAsia"/>
          <w:sz w:val="24"/>
          <w:szCs w:val="24"/>
          <w:lang w:eastAsia="zh-CN"/>
        </w:rPr>
        <w:t>12</w:t>
      </w:r>
      <w:r w:rsidRPr="00256B34">
        <w:rPr>
          <w:rFonts w:hint="eastAsia"/>
          <w:sz w:val="24"/>
          <w:szCs w:val="24"/>
          <w:lang w:eastAsia="zh-CN"/>
        </w:rPr>
        <w:t>月，将完成支持制冷剂遏制和泄漏预防方案的当地法规和标准的更新，以及为执行更新后的法规而举办的四次提高认识讲习班；和</w:t>
      </w:r>
    </w:p>
    <w:p w14:paraId="125EBEF9" w14:textId="17B4CF2F" w:rsidR="004E733C" w:rsidRPr="00256B34" w:rsidRDefault="00256B34" w:rsidP="004E733C">
      <w:pPr>
        <w:pStyle w:val="Heading2"/>
        <w:widowControl/>
        <w:numPr>
          <w:ilvl w:val="1"/>
          <w:numId w:val="1"/>
        </w:numPr>
        <w:rPr>
          <w:sz w:val="24"/>
          <w:szCs w:val="24"/>
          <w:lang w:eastAsia="zh-CN"/>
        </w:rPr>
      </w:pPr>
      <w:r w:rsidRPr="00256B34">
        <w:rPr>
          <w:rFonts w:hint="eastAsia"/>
          <w:sz w:val="24"/>
          <w:szCs w:val="24"/>
          <w:lang w:eastAsia="zh-CN"/>
        </w:rPr>
        <w:t>预计到</w:t>
      </w:r>
      <w:r w:rsidRPr="00256B34">
        <w:rPr>
          <w:rFonts w:hint="eastAsia"/>
          <w:sz w:val="24"/>
          <w:szCs w:val="24"/>
          <w:lang w:eastAsia="zh-CN"/>
        </w:rPr>
        <w:t>2025</w:t>
      </w:r>
      <w:r w:rsidRPr="00256B34">
        <w:rPr>
          <w:rFonts w:hint="eastAsia"/>
          <w:sz w:val="24"/>
          <w:szCs w:val="24"/>
          <w:lang w:eastAsia="zh-CN"/>
        </w:rPr>
        <w:t>年</w:t>
      </w:r>
      <w:r w:rsidRPr="00256B34">
        <w:rPr>
          <w:rFonts w:hint="eastAsia"/>
          <w:sz w:val="24"/>
          <w:szCs w:val="24"/>
          <w:lang w:eastAsia="zh-CN"/>
        </w:rPr>
        <w:t>12</w:t>
      </w:r>
      <w:r w:rsidRPr="00256B34">
        <w:rPr>
          <w:rFonts w:hint="eastAsia"/>
          <w:sz w:val="24"/>
          <w:szCs w:val="24"/>
          <w:lang w:eastAsia="zh-CN"/>
        </w:rPr>
        <w:t>月，将完成制定政策和措施，以确保商用空调制造行业转换的可持续性。</w:t>
      </w:r>
    </w:p>
    <w:p w14:paraId="57D0FF5E" w14:textId="5C998FF4" w:rsidR="004E733C" w:rsidRPr="00256B34" w:rsidRDefault="00256B34" w:rsidP="00A4207C">
      <w:pPr>
        <w:pStyle w:val="Heading1"/>
        <w:numPr>
          <w:ilvl w:val="0"/>
          <w:numId w:val="1"/>
        </w:numPr>
        <w:tabs>
          <w:tab w:val="num" w:pos="451"/>
        </w:tabs>
        <w:rPr>
          <w:sz w:val="24"/>
          <w:szCs w:val="24"/>
          <w:lang w:eastAsia="zh-CN"/>
        </w:rPr>
      </w:pPr>
      <w:r w:rsidRPr="00256B34">
        <w:rPr>
          <w:rFonts w:hint="eastAsia"/>
          <w:sz w:val="24"/>
          <w:szCs w:val="24"/>
          <w:lang w:eastAsia="zh-CN"/>
        </w:rPr>
        <w:t>根据《协定》第</w:t>
      </w:r>
      <w:r w:rsidRPr="00256B34">
        <w:rPr>
          <w:rFonts w:hint="eastAsia"/>
          <w:sz w:val="24"/>
          <w:szCs w:val="24"/>
          <w:lang w:eastAsia="zh-CN"/>
        </w:rPr>
        <w:t>14</w:t>
      </w:r>
      <w:r w:rsidRPr="00256B34">
        <w:rPr>
          <w:rFonts w:hint="eastAsia"/>
          <w:sz w:val="24"/>
          <w:szCs w:val="24"/>
          <w:lang w:eastAsia="zh-CN"/>
        </w:rPr>
        <w:t>段的规定，含氢氯氟烃淘汰管理计划第二阶段将于</w:t>
      </w:r>
      <w:r w:rsidRPr="00256B34">
        <w:rPr>
          <w:rFonts w:hint="eastAsia"/>
          <w:sz w:val="24"/>
          <w:szCs w:val="24"/>
          <w:lang w:eastAsia="zh-CN"/>
        </w:rPr>
        <w:t>2026</w:t>
      </w:r>
      <w:r w:rsidRPr="00256B34">
        <w:rPr>
          <w:rFonts w:hint="eastAsia"/>
          <w:sz w:val="24"/>
          <w:szCs w:val="24"/>
          <w:lang w:eastAsia="zh-CN"/>
        </w:rPr>
        <w:t>年</w:t>
      </w:r>
      <w:r w:rsidRPr="00256B34">
        <w:rPr>
          <w:rFonts w:hint="eastAsia"/>
          <w:sz w:val="24"/>
          <w:szCs w:val="24"/>
          <w:lang w:eastAsia="zh-CN"/>
        </w:rPr>
        <w:t>12</w:t>
      </w:r>
      <w:r w:rsidRPr="00256B34">
        <w:rPr>
          <w:rFonts w:hint="eastAsia"/>
          <w:sz w:val="24"/>
          <w:szCs w:val="24"/>
          <w:lang w:eastAsia="zh-CN"/>
        </w:rPr>
        <w:t>月</w:t>
      </w:r>
      <w:r w:rsidRPr="00256B34">
        <w:rPr>
          <w:rFonts w:hint="eastAsia"/>
          <w:sz w:val="24"/>
          <w:szCs w:val="24"/>
          <w:lang w:eastAsia="zh-CN"/>
        </w:rPr>
        <w:t>31</w:t>
      </w:r>
      <w:r w:rsidRPr="00256B34">
        <w:rPr>
          <w:rFonts w:hint="eastAsia"/>
          <w:sz w:val="24"/>
          <w:szCs w:val="24"/>
          <w:lang w:eastAsia="zh-CN"/>
        </w:rPr>
        <w:t>日前完成。</w:t>
      </w:r>
    </w:p>
    <w:p w14:paraId="2FEC7E8B" w14:textId="37041C65" w:rsidR="004E733C" w:rsidRPr="00256B34" w:rsidRDefault="00256B34" w:rsidP="004E733C">
      <w:pPr>
        <w:keepNext/>
        <w:spacing w:after="240"/>
        <w:rPr>
          <w:sz w:val="24"/>
          <w:szCs w:val="24"/>
        </w:rPr>
      </w:pPr>
      <w:r w:rsidRPr="00256B34">
        <w:rPr>
          <w:rFonts w:hint="eastAsia"/>
          <w:sz w:val="24"/>
          <w:szCs w:val="24"/>
          <w:u w:val="single"/>
        </w:rPr>
        <w:t>资金支出水平</w:t>
      </w:r>
      <w:r w:rsidR="004E733C" w:rsidRPr="00256B34">
        <w:rPr>
          <w:sz w:val="24"/>
          <w:szCs w:val="24"/>
        </w:rPr>
        <w:t xml:space="preserve"> </w:t>
      </w:r>
    </w:p>
    <w:p w14:paraId="1EBF56F7" w14:textId="4B869502" w:rsidR="004E733C" w:rsidRPr="007012CD" w:rsidRDefault="007012CD" w:rsidP="00A4207C">
      <w:pPr>
        <w:pStyle w:val="Heading1"/>
        <w:numPr>
          <w:ilvl w:val="0"/>
          <w:numId w:val="1"/>
        </w:numPr>
        <w:tabs>
          <w:tab w:val="num" w:pos="451"/>
        </w:tabs>
        <w:rPr>
          <w:sz w:val="24"/>
          <w:szCs w:val="24"/>
          <w:lang w:eastAsia="zh-CN"/>
        </w:rPr>
      </w:pPr>
      <w:r w:rsidRPr="007012CD">
        <w:rPr>
          <w:rFonts w:hint="eastAsia"/>
          <w:sz w:val="24"/>
          <w:szCs w:val="24"/>
          <w:lang w:eastAsia="zh-CN"/>
        </w:rPr>
        <w:t>截至</w:t>
      </w:r>
      <w:r w:rsidRPr="007012CD">
        <w:rPr>
          <w:rFonts w:hint="eastAsia"/>
          <w:sz w:val="24"/>
          <w:szCs w:val="24"/>
          <w:lang w:eastAsia="zh-CN"/>
        </w:rPr>
        <w:t>2025</w:t>
      </w:r>
      <w:r w:rsidRPr="007012CD">
        <w:rPr>
          <w:rFonts w:hint="eastAsia"/>
          <w:sz w:val="24"/>
          <w:szCs w:val="24"/>
          <w:lang w:eastAsia="zh-CN"/>
        </w:rPr>
        <w:t>年</w:t>
      </w:r>
      <w:r w:rsidRPr="007012CD">
        <w:rPr>
          <w:rFonts w:hint="eastAsia"/>
          <w:sz w:val="24"/>
          <w:szCs w:val="24"/>
          <w:lang w:eastAsia="zh-CN"/>
        </w:rPr>
        <w:t>9</w:t>
      </w:r>
      <w:r w:rsidRPr="007012CD">
        <w:rPr>
          <w:rFonts w:hint="eastAsia"/>
          <w:sz w:val="24"/>
          <w:szCs w:val="24"/>
          <w:lang w:eastAsia="zh-CN"/>
        </w:rPr>
        <w:t>月，在迄今批准的</w:t>
      </w:r>
      <w:r w:rsidRPr="007012CD">
        <w:rPr>
          <w:rFonts w:hint="eastAsia"/>
          <w:sz w:val="24"/>
          <w:szCs w:val="24"/>
          <w:lang w:eastAsia="zh-CN"/>
        </w:rPr>
        <w:t>21</w:t>
      </w:r>
      <w:r w:rsidRPr="007012CD">
        <w:rPr>
          <w:sz w:val="24"/>
          <w:szCs w:val="24"/>
          <w:lang w:eastAsia="zh-CN"/>
        </w:rPr>
        <w:t>,</w:t>
      </w:r>
      <w:r w:rsidRPr="007012CD">
        <w:rPr>
          <w:rFonts w:hint="eastAsia"/>
          <w:sz w:val="24"/>
          <w:szCs w:val="24"/>
          <w:lang w:eastAsia="zh-CN"/>
        </w:rPr>
        <w:t>881</w:t>
      </w:r>
      <w:r w:rsidRPr="007012CD">
        <w:rPr>
          <w:sz w:val="24"/>
          <w:szCs w:val="24"/>
          <w:lang w:eastAsia="zh-CN"/>
        </w:rPr>
        <w:t>,</w:t>
      </w:r>
      <w:r w:rsidRPr="007012CD">
        <w:rPr>
          <w:rFonts w:hint="eastAsia"/>
          <w:sz w:val="24"/>
          <w:szCs w:val="24"/>
          <w:lang w:eastAsia="zh-CN"/>
        </w:rPr>
        <w:t>486</w:t>
      </w:r>
      <w:r w:rsidRPr="007012CD">
        <w:rPr>
          <w:rFonts w:hint="eastAsia"/>
          <w:sz w:val="24"/>
          <w:szCs w:val="24"/>
          <w:lang w:eastAsia="zh-CN"/>
        </w:rPr>
        <w:t>美元中，已支付</w:t>
      </w:r>
      <w:r w:rsidRPr="007012CD">
        <w:rPr>
          <w:rFonts w:hint="eastAsia"/>
          <w:sz w:val="24"/>
          <w:szCs w:val="24"/>
          <w:lang w:eastAsia="zh-CN"/>
        </w:rPr>
        <w:t>17</w:t>
      </w:r>
      <w:r w:rsidRPr="007012CD">
        <w:rPr>
          <w:sz w:val="24"/>
          <w:szCs w:val="24"/>
          <w:lang w:eastAsia="zh-CN"/>
        </w:rPr>
        <w:t>,</w:t>
      </w:r>
      <w:r w:rsidRPr="007012CD">
        <w:rPr>
          <w:rFonts w:hint="eastAsia"/>
          <w:sz w:val="24"/>
          <w:szCs w:val="24"/>
          <w:lang w:eastAsia="zh-CN"/>
        </w:rPr>
        <w:t>916</w:t>
      </w:r>
      <w:r w:rsidRPr="007012CD">
        <w:rPr>
          <w:sz w:val="24"/>
          <w:szCs w:val="24"/>
          <w:lang w:eastAsia="zh-CN"/>
        </w:rPr>
        <w:t>,</w:t>
      </w:r>
      <w:r w:rsidRPr="007012CD">
        <w:rPr>
          <w:rFonts w:hint="eastAsia"/>
          <w:sz w:val="24"/>
          <w:szCs w:val="24"/>
          <w:lang w:eastAsia="zh-CN"/>
        </w:rPr>
        <w:t>076</w:t>
      </w:r>
      <w:r w:rsidRPr="007012CD">
        <w:rPr>
          <w:rFonts w:hint="eastAsia"/>
          <w:sz w:val="24"/>
          <w:szCs w:val="24"/>
          <w:lang w:eastAsia="zh-CN"/>
        </w:rPr>
        <w:t>美元（工发组织</w:t>
      </w:r>
      <w:r w:rsidRPr="007012CD">
        <w:rPr>
          <w:rFonts w:hint="eastAsia"/>
          <w:sz w:val="24"/>
          <w:szCs w:val="24"/>
          <w:lang w:eastAsia="zh-CN"/>
        </w:rPr>
        <w:t>13</w:t>
      </w:r>
      <w:r w:rsidRPr="007012CD">
        <w:rPr>
          <w:sz w:val="24"/>
          <w:szCs w:val="24"/>
          <w:lang w:eastAsia="zh-CN"/>
        </w:rPr>
        <w:t>,</w:t>
      </w:r>
      <w:r w:rsidRPr="007012CD">
        <w:rPr>
          <w:rFonts w:hint="eastAsia"/>
          <w:sz w:val="24"/>
          <w:szCs w:val="24"/>
          <w:lang w:eastAsia="zh-CN"/>
        </w:rPr>
        <w:t>817</w:t>
      </w:r>
      <w:r w:rsidRPr="007012CD">
        <w:rPr>
          <w:sz w:val="24"/>
          <w:szCs w:val="24"/>
          <w:lang w:eastAsia="zh-CN"/>
        </w:rPr>
        <w:t>,</w:t>
      </w:r>
      <w:r w:rsidRPr="007012CD">
        <w:rPr>
          <w:rFonts w:hint="eastAsia"/>
          <w:sz w:val="24"/>
          <w:szCs w:val="24"/>
          <w:lang w:eastAsia="zh-CN"/>
        </w:rPr>
        <w:t>319</w:t>
      </w:r>
      <w:r w:rsidRPr="007012CD">
        <w:rPr>
          <w:rFonts w:hint="eastAsia"/>
          <w:sz w:val="24"/>
          <w:szCs w:val="24"/>
          <w:lang w:eastAsia="zh-CN"/>
        </w:rPr>
        <w:t>美元，环境规划署</w:t>
      </w:r>
      <w:r w:rsidRPr="007012CD">
        <w:rPr>
          <w:rFonts w:hint="eastAsia"/>
          <w:sz w:val="24"/>
          <w:szCs w:val="24"/>
          <w:lang w:eastAsia="zh-CN"/>
        </w:rPr>
        <w:t>929</w:t>
      </w:r>
      <w:r w:rsidRPr="007012CD">
        <w:rPr>
          <w:sz w:val="24"/>
          <w:szCs w:val="24"/>
          <w:lang w:eastAsia="zh-CN"/>
        </w:rPr>
        <w:t>,</w:t>
      </w:r>
      <w:r w:rsidRPr="007012CD">
        <w:rPr>
          <w:rFonts w:hint="eastAsia"/>
          <w:sz w:val="24"/>
          <w:szCs w:val="24"/>
          <w:lang w:eastAsia="zh-CN"/>
        </w:rPr>
        <w:t>300</w:t>
      </w:r>
      <w:r w:rsidRPr="007012CD">
        <w:rPr>
          <w:rFonts w:hint="eastAsia"/>
          <w:sz w:val="24"/>
          <w:szCs w:val="24"/>
          <w:lang w:eastAsia="zh-CN"/>
        </w:rPr>
        <w:t>美元，开发计划署</w:t>
      </w:r>
      <w:r w:rsidRPr="007012CD">
        <w:rPr>
          <w:rFonts w:hint="eastAsia"/>
          <w:sz w:val="24"/>
          <w:szCs w:val="24"/>
          <w:lang w:eastAsia="zh-CN"/>
        </w:rPr>
        <w:t>2</w:t>
      </w:r>
      <w:r w:rsidRPr="007012CD">
        <w:rPr>
          <w:sz w:val="24"/>
          <w:szCs w:val="24"/>
          <w:lang w:eastAsia="zh-CN"/>
        </w:rPr>
        <w:t>,</w:t>
      </w:r>
      <w:r w:rsidRPr="007012CD">
        <w:rPr>
          <w:rFonts w:hint="eastAsia"/>
          <w:sz w:val="24"/>
          <w:szCs w:val="24"/>
          <w:lang w:eastAsia="zh-CN"/>
        </w:rPr>
        <w:t>962</w:t>
      </w:r>
      <w:r w:rsidRPr="007012CD">
        <w:rPr>
          <w:sz w:val="24"/>
          <w:szCs w:val="24"/>
          <w:lang w:eastAsia="zh-CN"/>
        </w:rPr>
        <w:t>,</w:t>
      </w:r>
      <w:r w:rsidRPr="007012CD">
        <w:rPr>
          <w:rFonts w:hint="eastAsia"/>
          <w:sz w:val="24"/>
          <w:szCs w:val="24"/>
          <w:lang w:eastAsia="zh-CN"/>
        </w:rPr>
        <w:t>157</w:t>
      </w:r>
      <w:r w:rsidRPr="007012CD">
        <w:rPr>
          <w:rFonts w:hint="eastAsia"/>
          <w:sz w:val="24"/>
          <w:szCs w:val="24"/>
          <w:lang w:eastAsia="zh-CN"/>
        </w:rPr>
        <w:t>美元，德国政府</w:t>
      </w:r>
      <w:r w:rsidRPr="007012CD">
        <w:rPr>
          <w:rFonts w:hint="eastAsia"/>
          <w:sz w:val="24"/>
          <w:szCs w:val="24"/>
          <w:lang w:eastAsia="zh-CN"/>
        </w:rPr>
        <w:t>207</w:t>
      </w:r>
      <w:r w:rsidRPr="007012CD">
        <w:rPr>
          <w:sz w:val="24"/>
          <w:szCs w:val="24"/>
          <w:lang w:eastAsia="zh-CN"/>
        </w:rPr>
        <w:t>,</w:t>
      </w:r>
      <w:r w:rsidRPr="007012CD">
        <w:rPr>
          <w:rFonts w:hint="eastAsia"/>
          <w:sz w:val="24"/>
          <w:szCs w:val="24"/>
          <w:lang w:eastAsia="zh-CN"/>
        </w:rPr>
        <w:t>300</w:t>
      </w:r>
      <w:r w:rsidRPr="007012CD">
        <w:rPr>
          <w:rFonts w:hint="eastAsia"/>
          <w:sz w:val="24"/>
          <w:szCs w:val="24"/>
          <w:lang w:eastAsia="zh-CN"/>
        </w:rPr>
        <w:t>美元），如表</w:t>
      </w:r>
      <w:r w:rsidRPr="007012CD">
        <w:rPr>
          <w:rFonts w:hint="eastAsia"/>
          <w:sz w:val="24"/>
          <w:szCs w:val="24"/>
          <w:lang w:eastAsia="zh-CN"/>
        </w:rPr>
        <w:t>2</w:t>
      </w:r>
      <w:r w:rsidRPr="007012CD">
        <w:rPr>
          <w:rFonts w:hint="eastAsia"/>
          <w:sz w:val="24"/>
          <w:szCs w:val="24"/>
          <w:lang w:eastAsia="zh-CN"/>
        </w:rPr>
        <w:t>所示。余额</w:t>
      </w:r>
      <w:r w:rsidRPr="007012CD">
        <w:rPr>
          <w:rFonts w:hint="eastAsia"/>
          <w:sz w:val="24"/>
          <w:szCs w:val="24"/>
          <w:lang w:eastAsia="zh-CN"/>
        </w:rPr>
        <w:t>3</w:t>
      </w:r>
      <w:r w:rsidRPr="007012CD">
        <w:rPr>
          <w:sz w:val="24"/>
          <w:szCs w:val="24"/>
          <w:lang w:eastAsia="zh-CN"/>
        </w:rPr>
        <w:t>,</w:t>
      </w:r>
      <w:r w:rsidRPr="007012CD">
        <w:rPr>
          <w:rFonts w:hint="eastAsia"/>
          <w:sz w:val="24"/>
          <w:szCs w:val="24"/>
          <w:lang w:eastAsia="zh-CN"/>
        </w:rPr>
        <w:t>965</w:t>
      </w:r>
      <w:r w:rsidRPr="007012CD">
        <w:rPr>
          <w:sz w:val="24"/>
          <w:szCs w:val="24"/>
          <w:lang w:eastAsia="zh-CN"/>
        </w:rPr>
        <w:t>,</w:t>
      </w:r>
      <w:r w:rsidRPr="007012CD">
        <w:rPr>
          <w:rFonts w:hint="eastAsia"/>
          <w:sz w:val="24"/>
          <w:szCs w:val="24"/>
          <w:lang w:eastAsia="zh-CN"/>
        </w:rPr>
        <w:t>410</w:t>
      </w:r>
      <w:r w:rsidRPr="007012CD">
        <w:rPr>
          <w:rFonts w:hint="eastAsia"/>
          <w:sz w:val="24"/>
          <w:szCs w:val="24"/>
          <w:lang w:eastAsia="zh-CN"/>
        </w:rPr>
        <w:t>美元将于</w:t>
      </w:r>
      <w:r w:rsidRPr="007012CD">
        <w:rPr>
          <w:rFonts w:hint="eastAsia"/>
          <w:sz w:val="24"/>
          <w:szCs w:val="24"/>
          <w:lang w:eastAsia="zh-CN"/>
        </w:rPr>
        <w:t>2025</w:t>
      </w:r>
      <w:r w:rsidRPr="007012CD">
        <w:rPr>
          <w:rFonts w:hint="eastAsia"/>
          <w:sz w:val="24"/>
          <w:szCs w:val="24"/>
          <w:lang w:eastAsia="zh-CN"/>
        </w:rPr>
        <w:t>年和</w:t>
      </w:r>
      <w:r w:rsidRPr="007012CD">
        <w:rPr>
          <w:rFonts w:hint="eastAsia"/>
          <w:sz w:val="24"/>
          <w:szCs w:val="24"/>
          <w:lang w:eastAsia="zh-CN"/>
        </w:rPr>
        <w:t>2026</w:t>
      </w:r>
      <w:r w:rsidRPr="007012CD">
        <w:rPr>
          <w:rFonts w:hint="eastAsia"/>
          <w:sz w:val="24"/>
          <w:szCs w:val="24"/>
          <w:lang w:eastAsia="zh-CN"/>
        </w:rPr>
        <w:t>年支付。</w:t>
      </w:r>
    </w:p>
    <w:p w14:paraId="6DA4C3D8" w14:textId="04A3219C" w:rsidR="004E733C" w:rsidRPr="007012CD" w:rsidRDefault="007012CD" w:rsidP="004E733C">
      <w:pPr>
        <w:keepNext/>
        <w:rPr>
          <w:rFonts w:ascii="SimHei" w:eastAsia="SimHei" w:hAnsi="SimHei"/>
          <w:bCs/>
          <w:sz w:val="24"/>
          <w:szCs w:val="24"/>
          <w:lang w:eastAsia="zh-CN"/>
        </w:rPr>
      </w:pPr>
      <w:r w:rsidRPr="007012CD">
        <w:rPr>
          <w:rFonts w:ascii="SimHei" w:eastAsia="SimHei" w:hAnsi="SimHei" w:hint="eastAsia"/>
          <w:bCs/>
          <w:sz w:val="24"/>
          <w:szCs w:val="24"/>
          <w:lang w:eastAsia="zh-CN"/>
        </w:rPr>
        <w:t>表</w:t>
      </w:r>
      <w:r w:rsidRPr="004C534A">
        <w:rPr>
          <w:rFonts w:eastAsia="SimHei"/>
          <w:bCs/>
          <w:sz w:val="24"/>
          <w:szCs w:val="24"/>
          <w:lang w:eastAsia="zh-CN"/>
        </w:rPr>
        <w:t>2.</w:t>
      </w:r>
      <w:r w:rsidRPr="007012CD">
        <w:rPr>
          <w:rFonts w:ascii="SimHei" w:eastAsia="SimHei" w:hAnsi="SimHei"/>
          <w:bCs/>
          <w:sz w:val="24"/>
          <w:szCs w:val="24"/>
          <w:lang w:eastAsia="zh-CN"/>
        </w:rPr>
        <w:t xml:space="preserve"> </w:t>
      </w:r>
      <w:r w:rsidRPr="007012CD">
        <w:rPr>
          <w:rFonts w:ascii="SimHei" w:eastAsia="SimHei" w:hAnsi="SimHei" w:hint="eastAsia"/>
          <w:bCs/>
          <w:sz w:val="24"/>
          <w:szCs w:val="24"/>
          <w:lang w:eastAsia="zh-CN"/>
        </w:rPr>
        <w:t>埃及含氢氯氟烃淘汰管理计划第二阶段财务报告（美元）</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85" w:type="dxa"/>
        </w:tblCellMar>
        <w:tblLook w:val="04A0" w:firstRow="1" w:lastRow="0" w:firstColumn="1" w:lastColumn="0" w:noHBand="0" w:noVBand="1"/>
      </w:tblPr>
      <w:tblGrid>
        <w:gridCol w:w="743"/>
        <w:gridCol w:w="1098"/>
        <w:gridCol w:w="1275"/>
        <w:gridCol w:w="1277"/>
        <w:gridCol w:w="1416"/>
        <w:gridCol w:w="991"/>
        <w:gridCol w:w="1277"/>
        <w:gridCol w:w="1273"/>
      </w:tblGrid>
      <w:tr w:rsidR="004E733C" w:rsidRPr="00805DF6" w14:paraId="70E987A1" w14:textId="77777777" w:rsidTr="004C534A">
        <w:trPr>
          <w:trHeight w:val="404"/>
          <w:tblHeader/>
        </w:trPr>
        <w:tc>
          <w:tcPr>
            <w:tcW w:w="984" w:type="pct"/>
            <w:gridSpan w:val="2"/>
            <w:noWrap/>
            <w:vAlign w:val="center"/>
            <w:hideMark/>
          </w:tcPr>
          <w:p w14:paraId="64FA17B3" w14:textId="0521C43F" w:rsidR="004E733C" w:rsidRPr="00805DF6" w:rsidRDefault="007012CD">
            <w:pPr>
              <w:keepNext/>
              <w:jc w:val="center"/>
              <w:rPr>
                <w:b/>
                <w:bCs/>
                <w:color w:val="000000"/>
                <w:sz w:val="20"/>
                <w:szCs w:val="20"/>
                <w:lang w:eastAsia="zh-CN"/>
              </w:rPr>
            </w:pPr>
            <w:r>
              <w:rPr>
                <w:rFonts w:hint="eastAsia"/>
                <w:b/>
                <w:bCs/>
                <w:color w:val="000000"/>
                <w:sz w:val="20"/>
                <w:szCs w:val="20"/>
                <w:lang w:eastAsia="zh-CN"/>
              </w:rPr>
              <w:t>付款</w:t>
            </w:r>
          </w:p>
        </w:tc>
        <w:tc>
          <w:tcPr>
            <w:tcW w:w="682" w:type="pct"/>
            <w:noWrap/>
            <w:vAlign w:val="center"/>
            <w:hideMark/>
          </w:tcPr>
          <w:p w14:paraId="696C0CF6" w14:textId="384B3DC3" w:rsidR="004E733C" w:rsidRPr="00805DF6" w:rsidRDefault="007012CD">
            <w:pPr>
              <w:keepNext/>
              <w:jc w:val="center"/>
              <w:rPr>
                <w:b/>
                <w:color w:val="000000"/>
                <w:sz w:val="20"/>
                <w:szCs w:val="20"/>
                <w:lang w:eastAsia="en-CA"/>
              </w:rPr>
            </w:pPr>
            <w:r>
              <w:rPr>
                <w:rFonts w:hint="eastAsia"/>
                <w:b/>
                <w:color w:val="000000"/>
                <w:sz w:val="20"/>
                <w:szCs w:val="20"/>
                <w:lang w:eastAsia="zh-CN"/>
              </w:rPr>
              <w:t>工发组织</w:t>
            </w:r>
          </w:p>
        </w:tc>
        <w:tc>
          <w:tcPr>
            <w:tcW w:w="683" w:type="pct"/>
            <w:vAlign w:val="center"/>
          </w:tcPr>
          <w:p w14:paraId="713A1886" w14:textId="7E4D64C9" w:rsidR="004E733C" w:rsidRPr="00805DF6" w:rsidRDefault="007012CD">
            <w:pPr>
              <w:keepNext/>
              <w:jc w:val="center"/>
              <w:rPr>
                <w:b/>
                <w:color w:val="000000"/>
                <w:sz w:val="20"/>
                <w:szCs w:val="20"/>
                <w:lang w:eastAsia="en-CA"/>
              </w:rPr>
            </w:pPr>
            <w:r>
              <w:rPr>
                <w:rFonts w:hint="eastAsia"/>
                <w:b/>
                <w:color w:val="000000"/>
                <w:sz w:val="20"/>
                <w:szCs w:val="20"/>
                <w:lang w:eastAsia="zh-CN"/>
              </w:rPr>
              <w:t>环境规划署</w:t>
            </w:r>
          </w:p>
        </w:tc>
        <w:tc>
          <w:tcPr>
            <w:tcW w:w="757" w:type="pct"/>
            <w:vAlign w:val="center"/>
          </w:tcPr>
          <w:p w14:paraId="5CCBC0BE" w14:textId="7B0D4BE0" w:rsidR="004E733C" w:rsidRPr="00805DF6" w:rsidRDefault="007012CD">
            <w:pPr>
              <w:keepNext/>
              <w:jc w:val="center"/>
              <w:rPr>
                <w:b/>
                <w:color w:val="000000"/>
                <w:sz w:val="20"/>
                <w:szCs w:val="20"/>
                <w:lang w:eastAsia="en-CA"/>
              </w:rPr>
            </w:pPr>
            <w:r>
              <w:rPr>
                <w:rFonts w:hint="eastAsia"/>
                <w:b/>
                <w:color w:val="000000"/>
                <w:sz w:val="20"/>
                <w:szCs w:val="20"/>
                <w:lang w:eastAsia="zh-CN"/>
              </w:rPr>
              <w:t>开发计划署</w:t>
            </w:r>
          </w:p>
        </w:tc>
        <w:tc>
          <w:tcPr>
            <w:tcW w:w="530" w:type="pct"/>
            <w:vAlign w:val="center"/>
          </w:tcPr>
          <w:p w14:paraId="0FAE20CD" w14:textId="633830EB" w:rsidR="004E733C" w:rsidRPr="00805DF6" w:rsidRDefault="007012CD">
            <w:pPr>
              <w:keepNext/>
              <w:jc w:val="center"/>
              <w:rPr>
                <w:b/>
                <w:color w:val="000000"/>
                <w:sz w:val="20"/>
                <w:szCs w:val="20"/>
                <w:lang w:eastAsia="en-CA"/>
              </w:rPr>
            </w:pPr>
            <w:r>
              <w:rPr>
                <w:rFonts w:hint="eastAsia"/>
                <w:b/>
                <w:color w:val="000000"/>
                <w:sz w:val="20"/>
                <w:szCs w:val="20"/>
                <w:lang w:eastAsia="zh-CN"/>
              </w:rPr>
              <w:t>德国</w:t>
            </w:r>
          </w:p>
        </w:tc>
        <w:tc>
          <w:tcPr>
            <w:tcW w:w="683" w:type="pct"/>
            <w:noWrap/>
            <w:vAlign w:val="center"/>
            <w:hideMark/>
          </w:tcPr>
          <w:p w14:paraId="262D21E7" w14:textId="3275957C" w:rsidR="004E733C" w:rsidRPr="00805DF6" w:rsidRDefault="007012CD">
            <w:pPr>
              <w:keepNext/>
              <w:jc w:val="center"/>
              <w:rPr>
                <w:b/>
                <w:color w:val="000000"/>
                <w:sz w:val="20"/>
                <w:szCs w:val="20"/>
                <w:lang w:eastAsia="en-CA"/>
              </w:rPr>
            </w:pPr>
            <w:r>
              <w:rPr>
                <w:rFonts w:hint="eastAsia"/>
                <w:b/>
                <w:color w:val="000000"/>
                <w:sz w:val="20"/>
                <w:szCs w:val="20"/>
                <w:lang w:eastAsia="zh-CN"/>
              </w:rPr>
              <w:t>总计</w:t>
            </w:r>
          </w:p>
        </w:tc>
        <w:tc>
          <w:tcPr>
            <w:tcW w:w="681" w:type="pct"/>
            <w:noWrap/>
            <w:vAlign w:val="center"/>
            <w:hideMark/>
          </w:tcPr>
          <w:p w14:paraId="2C7A750F" w14:textId="4E4FECF6" w:rsidR="004E733C" w:rsidRPr="00594632" w:rsidRDefault="007012CD">
            <w:pPr>
              <w:keepNext/>
              <w:ind w:left="-109" w:right="-108"/>
              <w:jc w:val="center"/>
              <w:rPr>
                <w:b/>
                <w:color w:val="000000"/>
                <w:sz w:val="20"/>
                <w:szCs w:val="20"/>
                <w:lang w:val="en-US" w:eastAsia="zh-CN"/>
              </w:rPr>
            </w:pPr>
            <w:r>
              <w:rPr>
                <w:rFonts w:hint="eastAsia"/>
                <w:b/>
                <w:color w:val="000000"/>
                <w:sz w:val="20"/>
                <w:szCs w:val="20"/>
                <w:lang w:eastAsia="zh-CN"/>
              </w:rPr>
              <w:t>支付率</w:t>
            </w:r>
            <w:r w:rsidR="00594632">
              <w:rPr>
                <w:b/>
                <w:color w:val="000000"/>
                <w:sz w:val="20"/>
                <w:szCs w:val="20"/>
                <w:lang w:val="en-US" w:eastAsia="zh-CN"/>
              </w:rPr>
              <w:t xml:space="preserve"> (</w:t>
            </w:r>
            <w:r>
              <w:rPr>
                <w:rFonts w:hint="eastAsia"/>
                <w:b/>
                <w:color w:val="000000"/>
                <w:sz w:val="20"/>
                <w:szCs w:val="20"/>
                <w:lang w:eastAsia="zh-CN"/>
              </w:rPr>
              <w:t>%</w:t>
            </w:r>
            <w:r w:rsidR="00594632">
              <w:rPr>
                <w:b/>
                <w:color w:val="000000"/>
                <w:sz w:val="20"/>
                <w:szCs w:val="20"/>
                <w:lang w:val="en-US" w:eastAsia="zh-CN"/>
              </w:rPr>
              <w:t>)</w:t>
            </w:r>
          </w:p>
        </w:tc>
      </w:tr>
      <w:tr w:rsidR="004E733C" w:rsidRPr="00805DF6" w14:paraId="47621C98" w14:textId="77777777">
        <w:trPr>
          <w:trHeight w:val="179"/>
        </w:trPr>
        <w:tc>
          <w:tcPr>
            <w:tcW w:w="397" w:type="pct"/>
            <w:vMerge w:val="restart"/>
            <w:noWrap/>
            <w:vAlign w:val="center"/>
            <w:hideMark/>
          </w:tcPr>
          <w:p w14:paraId="4A051AC2" w14:textId="077FC02C" w:rsidR="004E733C" w:rsidRPr="00805DF6" w:rsidRDefault="007012CD">
            <w:pPr>
              <w:jc w:val="left"/>
              <w:rPr>
                <w:bCs/>
                <w:color w:val="000000"/>
                <w:sz w:val="20"/>
                <w:szCs w:val="20"/>
                <w:lang w:eastAsia="en-CA"/>
              </w:rPr>
            </w:pPr>
            <w:r>
              <w:rPr>
                <w:rFonts w:hint="eastAsia"/>
                <w:bCs/>
                <w:color w:val="000000"/>
                <w:sz w:val="20"/>
                <w:szCs w:val="20"/>
                <w:lang w:eastAsia="zh-CN"/>
              </w:rPr>
              <w:t>第一次</w:t>
            </w:r>
          </w:p>
        </w:tc>
        <w:tc>
          <w:tcPr>
            <w:tcW w:w="587" w:type="pct"/>
            <w:noWrap/>
            <w:vAlign w:val="center"/>
            <w:hideMark/>
          </w:tcPr>
          <w:p w14:paraId="40E05447" w14:textId="55D95CB9" w:rsidR="004E733C" w:rsidRPr="00805DF6" w:rsidRDefault="007012CD">
            <w:pPr>
              <w:rPr>
                <w:bCs/>
                <w:color w:val="000000"/>
                <w:sz w:val="20"/>
                <w:szCs w:val="20"/>
                <w:lang w:eastAsia="en-CA"/>
              </w:rPr>
            </w:pPr>
            <w:r>
              <w:rPr>
                <w:rFonts w:hint="eastAsia"/>
                <w:bCs/>
                <w:color w:val="000000"/>
                <w:sz w:val="20"/>
                <w:szCs w:val="20"/>
                <w:lang w:eastAsia="zh-CN"/>
              </w:rPr>
              <w:t>已批准</w:t>
            </w:r>
          </w:p>
        </w:tc>
        <w:tc>
          <w:tcPr>
            <w:tcW w:w="682" w:type="pct"/>
            <w:noWrap/>
          </w:tcPr>
          <w:p w14:paraId="790DEC6D" w14:textId="77777777" w:rsidR="004E733C" w:rsidRPr="00805DF6" w:rsidRDefault="004E733C">
            <w:pPr>
              <w:jc w:val="right"/>
              <w:rPr>
                <w:color w:val="000000"/>
                <w:sz w:val="20"/>
                <w:szCs w:val="20"/>
                <w:lang w:eastAsia="en-CA"/>
              </w:rPr>
            </w:pPr>
            <w:r w:rsidRPr="00805DF6">
              <w:rPr>
                <w:sz w:val="20"/>
                <w:szCs w:val="20"/>
              </w:rPr>
              <w:t>3,356,641</w:t>
            </w:r>
          </w:p>
        </w:tc>
        <w:tc>
          <w:tcPr>
            <w:tcW w:w="683" w:type="pct"/>
          </w:tcPr>
          <w:p w14:paraId="2633FA20" w14:textId="77777777" w:rsidR="004E733C" w:rsidRPr="00805DF6" w:rsidRDefault="004E733C">
            <w:pPr>
              <w:jc w:val="right"/>
              <w:rPr>
                <w:color w:val="000000"/>
                <w:sz w:val="20"/>
                <w:szCs w:val="20"/>
                <w:lang w:eastAsia="en-CA"/>
              </w:rPr>
            </w:pPr>
            <w:r w:rsidRPr="00805DF6">
              <w:rPr>
                <w:sz w:val="20"/>
                <w:szCs w:val="20"/>
              </w:rPr>
              <w:t>230,000</w:t>
            </w:r>
          </w:p>
        </w:tc>
        <w:tc>
          <w:tcPr>
            <w:tcW w:w="757" w:type="pct"/>
          </w:tcPr>
          <w:p w14:paraId="330F6016" w14:textId="77777777" w:rsidR="004E733C" w:rsidRPr="00805DF6" w:rsidRDefault="004E733C">
            <w:pPr>
              <w:jc w:val="right"/>
              <w:rPr>
                <w:color w:val="000000"/>
                <w:sz w:val="20"/>
                <w:szCs w:val="20"/>
                <w:lang w:eastAsia="en-CA"/>
              </w:rPr>
            </w:pPr>
            <w:r w:rsidRPr="00805DF6">
              <w:rPr>
                <w:sz w:val="20"/>
                <w:szCs w:val="20"/>
              </w:rPr>
              <w:t>1,042,352</w:t>
            </w:r>
          </w:p>
        </w:tc>
        <w:tc>
          <w:tcPr>
            <w:tcW w:w="530" w:type="pct"/>
          </w:tcPr>
          <w:p w14:paraId="6FE60A40" w14:textId="77777777" w:rsidR="004E733C" w:rsidRPr="00805DF6" w:rsidRDefault="004E733C">
            <w:pPr>
              <w:jc w:val="right"/>
              <w:rPr>
                <w:sz w:val="20"/>
                <w:szCs w:val="20"/>
              </w:rPr>
            </w:pPr>
            <w:r w:rsidRPr="00805DF6">
              <w:rPr>
                <w:sz w:val="20"/>
                <w:szCs w:val="20"/>
              </w:rPr>
              <w:t>-</w:t>
            </w:r>
          </w:p>
        </w:tc>
        <w:tc>
          <w:tcPr>
            <w:tcW w:w="683" w:type="pct"/>
            <w:noWrap/>
          </w:tcPr>
          <w:p w14:paraId="6724266B" w14:textId="77777777" w:rsidR="004E733C" w:rsidRPr="00805DF6" w:rsidRDefault="004E733C">
            <w:pPr>
              <w:jc w:val="right"/>
              <w:rPr>
                <w:color w:val="000000"/>
                <w:sz w:val="20"/>
                <w:szCs w:val="20"/>
                <w:lang w:eastAsia="en-CA"/>
              </w:rPr>
            </w:pPr>
            <w:r w:rsidRPr="00805DF6">
              <w:rPr>
                <w:sz w:val="20"/>
                <w:szCs w:val="20"/>
              </w:rPr>
              <w:t>4,628,993</w:t>
            </w:r>
          </w:p>
        </w:tc>
        <w:tc>
          <w:tcPr>
            <w:tcW w:w="681" w:type="pct"/>
            <w:vMerge w:val="restart"/>
            <w:noWrap/>
            <w:vAlign w:val="center"/>
          </w:tcPr>
          <w:p w14:paraId="70E2C9BC" w14:textId="77777777" w:rsidR="004E733C" w:rsidRPr="00805DF6" w:rsidRDefault="004E733C">
            <w:pPr>
              <w:jc w:val="center"/>
              <w:rPr>
                <w:color w:val="000000"/>
                <w:sz w:val="20"/>
                <w:szCs w:val="20"/>
                <w:lang w:eastAsia="en-CA"/>
              </w:rPr>
            </w:pPr>
            <w:r w:rsidRPr="00805DF6">
              <w:rPr>
                <w:color w:val="000000"/>
                <w:sz w:val="20"/>
                <w:szCs w:val="20"/>
                <w:lang w:eastAsia="en-CA"/>
              </w:rPr>
              <w:t>100</w:t>
            </w:r>
          </w:p>
        </w:tc>
      </w:tr>
      <w:tr w:rsidR="004E733C" w:rsidRPr="00805DF6" w14:paraId="0268B314" w14:textId="77777777">
        <w:trPr>
          <w:trHeight w:val="215"/>
        </w:trPr>
        <w:tc>
          <w:tcPr>
            <w:tcW w:w="397" w:type="pct"/>
            <w:vMerge/>
            <w:vAlign w:val="center"/>
            <w:hideMark/>
          </w:tcPr>
          <w:p w14:paraId="19EFD142" w14:textId="77777777" w:rsidR="004E733C" w:rsidRPr="00805DF6" w:rsidRDefault="004E733C">
            <w:pPr>
              <w:jc w:val="left"/>
              <w:rPr>
                <w:bCs/>
                <w:color w:val="000000"/>
                <w:sz w:val="20"/>
                <w:szCs w:val="20"/>
                <w:lang w:eastAsia="en-CA"/>
              </w:rPr>
            </w:pPr>
          </w:p>
        </w:tc>
        <w:tc>
          <w:tcPr>
            <w:tcW w:w="587" w:type="pct"/>
            <w:noWrap/>
            <w:vAlign w:val="center"/>
            <w:hideMark/>
          </w:tcPr>
          <w:p w14:paraId="203B82E2" w14:textId="10478C52" w:rsidR="004E733C" w:rsidRPr="00805DF6" w:rsidRDefault="007012CD">
            <w:pPr>
              <w:rPr>
                <w:bCs/>
                <w:color w:val="000000"/>
                <w:sz w:val="20"/>
                <w:szCs w:val="20"/>
                <w:lang w:eastAsia="en-CA"/>
              </w:rPr>
            </w:pPr>
            <w:r>
              <w:rPr>
                <w:rFonts w:hint="eastAsia"/>
                <w:bCs/>
                <w:color w:val="000000"/>
                <w:sz w:val="20"/>
                <w:szCs w:val="20"/>
                <w:lang w:eastAsia="zh-CN"/>
              </w:rPr>
              <w:t>已支付</w:t>
            </w:r>
          </w:p>
        </w:tc>
        <w:tc>
          <w:tcPr>
            <w:tcW w:w="682" w:type="pct"/>
            <w:noWrap/>
          </w:tcPr>
          <w:p w14:paraId="2618CA88" w14:textId="77777777" w:rsidR="004E733C" w:rsidRPr="00805DF6" w:rsidRDefault="004E733C">
            <w:pPr>
              <w:jc w:val="right"/>
              <w:rPr>
                <w:color w:val="000000"/>
                <w:sz w:val="20"/>
                <w:szCs w:val="20"/>
                <w:lang w:eastAsia="en-CA"/>
              </w:rPr>
            </w:pPr>
            <w:r w:rsidRPr="00805DF6">
              <w:rPr>
                <w:sz w:val="20"/>
                <w:szCs w:val="20"/>
              </w:rPr>
              <w:t>3,348,302</w:t>
            </w:r>
          </w:p>
        </w:tc>
        <w:tc>
          <w:tcPr>
            <w:tcW w:w="683" w:type="pct"/>
          </w:tcPr>
          <w:p w14:paraId="201E8040" w14:textId="77777777" w:rsidR="004E733C" w:rsidRPr="00805DF6" w:rsidRDefault="004E733C">
            <w:pPr>
              <w:jc w:val="right"/>
              <w:rPr>
                <w:color w:val="000000"/>
                <w:sz w:val="20"/>
                <w:szCs w:val="20"/>
                <w:lang w:eastAsia="en-CA"/>
              </w:rPr>
            </w:pPr>
            <w:r w:rsidRPr="00805DF6">
              <w:rPr>
                <w:sz w:val="20"/>
                <w:szCs w:val="20"/>
              </w:rPr>
              <w:t>229,800</w:t>
            </w:r>
          </w:p>
        </w:tc>
        <w:tc>
          <w:tcPr>
            <w:tcW w:w="757" w:type="pct"/>
          </w:tcPr>
          <w:p w14:paraId="4D2ADD9B" w14:textId="77777777" w:rsidR="004E733C" w:rsidRPr="00805DF6" w:rsidRDefault="004E733C">
            <w:pPr>
              <w:jc w:val="right"/>
              <w:rPr>
                <w:color w:val="000000"/>
                <w:sz w:val="20"/>
                <w:szCs w:val="20"/>
                <w:lang w:eastAsia="en-CA"/>
              </w:rPr>
            </w:pPr>
            <w:r w:rsidRPr="00805DF6">
              <w:rPr>
                <w:sz w:val="20"/>
                <w:szCs w:val="20"/>
              </w:rPr>
              <w:t>1,042,042</w:t>
            </w:r>
          </w:p>
        </w:tc>
        <w:tc>
          <w:tcPr>
            <w:tcW w:w="530" w:type="pct"/>
          </w:tcPr>
          <w:p w14:paraId="008472A8" w14:textId="77777777" w:rsidR="004E733C" w:rsidRPr="00805DF6" w:rsidRDefault="004E733C">
            <w:pPr>
              <w:jc w:val="right"/>
              <w:rPr>
                <w:sz w:val="20"/>
                <w:szCs w:val="20"/>
              </w:rPr>
            </w:pPr>
            <w:r w:rsidRPr="00805DF6">
              <w:rPr>
                <w:sz w:val="20"/>
                <w:szCs w:val="20"/>
              </w:rPr>
              <w:t>-</w:t>
            </w:r>
          </w:p>
        </w:tc>
        <w:tc>
          <w:tcPr>
            <w:tcW w:w="683" w:type="pct"/>
            <w:noWrap/>
          </w:tcPr>
          <w:p w14:paraId="742F475B" w14:textId="77777777" w:rsidR="004E733C" w:rsidRPr="00805DF6" w:rsidRDefault="004E733C">
            <w:pPr>
              <w:jc w:val="right"/>
              <w:rPr>
                <w:color w:val="000000"/>
                <w:sz w:val="20"/>
                <w:szCs w:val="20"/>
                <w:lang w:eastAsia="en-CA"/>
              </w:rPr>
            </w:pPr>
            <w:r w:rsidRPr="00805DF6">
              <w:rPr>
                <w:sz w:val="20"/>
                <w:szCs w:val="20"/>
              </w:rPr>
              <w:t>4,620,144</w:t>
            </w:r>
          </w:p>
        </w:tc>
        <w:tc>
          <w:tcPr>
            <w:tcW w:w="681" w:type="pct"/>
            <w:vMerge/>
            <w:vAlign w:val="center"/>
          </w:tcPr>
          <w:p w14:paraId="54D17455" w14:textId="77777777" w:rsidR="004E733C" w:rsidRPr="00805DF6" w:rsidRDefault="004E733C">
            <w:pPr>
              <w:jc w:val="center"/>
              <w:rPr>
                <w:color w:val="000000"/>
                <w:sz w:val="20"/>
                <w:szCs w:val="20"/>
                <w:lang w:eastAsia="en-CA"/>
              </w:rPr>
            </w:pPr>
          </w:p>
        </w:tc>
      </w:tr>
      <w:tr w:rsidR="007012CD" w:rsidRPr="00805DF6" w14:paraId="66A980A1" w14:textId="77777777">
        <w:trPr>
          <w:trHeight w:val="152"/>
        </w:trPr>
        <w:tc>
          <w:tcPr>
            <w:tcW w:w="397" w:type="pct"/>
            <w:vMerge w:val="restart"/>
            <w:noWrap/>
            <w:vAlign w:val="center"/>
            <w:hideMark/>
          </w:tcPr>
          <w:p w14:paraId="05AAC3B6" w14:textId="5A2886B7" w:rsidR="007012CD" w:rsidRPr="00805DF6" w:rsidRDefault="007012CD" w:rsidP="007012CD">
            <w:pPr>
              <w:jc w:val="left"/>
              <w:rPr>
                <w:bCs/>
                <w:color w:val="000000"/>
                <w:sz w:val="20"/>
                <w:szCs w:val="20"/>
                <w:lang w:eastAsia="en-CA"/>
              </w:rPr>
            </w:pPr>
            <w:r>
              <w:rPr>
                <w:rFonts w:hint="eastAsia"/>
                <w:bCs/>
                <w:color w:val="000000"/>
                <w:sz w:val="20"/>
                <w:szCs w:val="20"/>
                <w:lang w:eastAsia="zh-CN"/>
              </w:rPr>
              <w:t>第二次</w:t>
            </w:r>
          </w:p>
        </w:tc>
        <w:tc>
          <w:tcPr>
            <w:tcW w:w="587" w:type="pct"/>
            <w:noWrap/>
            <w:vAlign w:val="center"/>
            <w:hideMark/>
          </w:tcPr>
          <w:p w14:paraId="0322CE80" w14:textId="3325254C" w:rsidR="007012CD" w:rsidRPr="00805DF6" w:rsidRDefault="007012CD" w:rsidP="007012CD">
            <w:pPr>
              <w:rPr>
                <w:bCs/>
                <w:color w:val="000000"/>
                <w:sz w:val="20"/>
                <w:szCs w:val="20"/>
                <w:lang w:eastAsia="en-CA"/>
              </w:rPr>
            </w:pPr>
            <w:r>
              <w:rPr>
                <w:rFonts w:hint="eastAsia"/>
                <w:bCs/>
                <w:color w:val="000000"/>
                <w:sz w:val="20"/>
                <w:szCs w:val="20"/>
                <w:lang w:eastAsia="zh-CN"/>
              </w:rPr>
              <w:t>已批准</w:t>
            </w:r>
          </w:p>
        </w:tc>
        <w:tc>
          <w:tcPr>
            <w:tcW w:w="682" w:type="pct"/>
            <w:noWrap/>
          </w:tcPr>
          <w:p w14:paraId="6958C381" w14:textId="77777777" w:rsidR="007012CD" w:rsidRPr="00805DF6" w:rsidRDefault="007012CD" w:rsidP="007012CD">
            <w:pPr>
              <w:jc w:val="right"/>
              <w:rPr>
                <w:color w:val="000000"/>
                <w:sz w:val="20"/>
                <w:szCs w:val="20"/>
                <w:lang w:eastAsia="en-CA"/>
              </w:rPr>
            </w:pPr>
            <w:r w:rsidRPr="00805DF6">
              <w:rPr>
                <w:sz w:val="20"/>
                <w:szCs w:val="20"/>
              </w:rPr>
              <w:t>4,668,214</w:t>
            </w:r>
          </w:p>
        </w:tc>
        <w:tc>
          <w:tcPr>
            <w:tcW w:w="683" w:type="pct"/>
          </w:tcPr>
          <w:p w14:paraId="0D511399" w14:textId="77777777" w:rsidR="007012CD" w:rsidRPr="00805DF6" w:rsidRDefault="007012CD" w:rsidP="007012CD">
            <w:pPr>
              <w:jc w:val="right"/>
              <w:rPr>
                <w:color w:val="000000"/>
                <w:sz w:val="20"/>
                <w:szCs w:val="20"/>
                <w:lang w:eastAsia="en-CA"/>
              </w:rPr>
            </w:pPr>
            <w:r w:rsidRPr="00805DF6">
              <w:rPr>
                <w:sz w:val="20"/>
                <w:szCs w:val="20"/>
              </w:rPr>
              <w:t>279,500</w:t>
            </w:r>
          </w:p>
        </w:tc>
        <w:tc>
          <w:tcPr>
            <w:tcW w:w="757" w:type="pct"/>
          </w:tcPr>
          <w:p w14:paraId="7A698F19" w14:textId="77777777" w:rsidR="007012CD" w:rsidRPr="00805DF6" w:rsidRDefault="007012CD" w:rsidP="007012CD">
            <w:pPr>
              <w:jc w:val="right"/>
              <w:rPr>
                <w:color w:val="000000"/>
                <w:sz w:val="20"/>
                <w:szCs w:val="20"/>
                <w:lang w:eastAsia="en-CA"/>
              </w:rPr>
            </w:pPr>
            <w:r w:rsidRPr="00805DF6">
              <w:rPr>
                <w:sz w:val="20"/>
                <w:szCs w:val="20"/>
              </w:rPr>
              <w:t>1,836,750</w:t>
            </w:r>
          </w:p>
        </w:tc>
        <w:tc>
          <w:tcPr>
            <w:tcW w:w="530" w:type="pct"/>
          </w:tcPr>
          <w:p w14:paraId="3EA3ACF7" w14:textId="77777777" w:rsidR="007012CD" w:rsidRPr="00805DF6" w:rsidRDefault="007012CD" w:rsidP="007012CD">
            <w:pPr>
              <w:jc w:val="right"/>
              <w:rPr>
                <w:sz w:val="20"/>
                <w:szCs w:val="20"/>
              </w:rPr>
            </w:pPr>
            <w:r w:rsidRPr="00805DF6">
              <w:rPr>
                <w:sz w:val="20"/>
                <w:szCs w:val="20"/>
              </w:rPr>
              <w:t>207,300</w:t>
            </w:r>
          </w:p>
        </w:tc>
        <w:tc>
          <w:tcPr>
            <w:tcW w:w="683" w:type="pct"/>
            <w:noWrap/>
          </w:tcPr>
          <w:p w14:paraId="282F5560" w14:textId="77777777" w:rsidR="007012CD" w:rsidRPr="00805DF6" w:rsidRDefault="007012CD" w:rsidP="007012CD">
            <w:pPr>
              <w:jc w:val="right"/>
              <w:rPr>
                <w:color w:val="000000"/>
                <w:sz w:val="20"/>
                <w:szCs w:val="20"/>
                <w:lang w:eastAsia="en-CA"/>
              </w:rPr>
            </w:pPr>
            <w:r w:rsidRPr="00805DF6">
              <w:rPr>
                <w:sz w:val="20"/>
                <w:szCs w:val="20"/>
              </w:rPr>
              <w:t>6,991,764</w:t>
            </w:r>
          </w:p>
        </w:tc>
        <w:tc>
          <w:tcPr>
            <w:tcW w:w="681" w:type="pct"/>
            <w:vMerge w:val="restart"/>
            <w:noWrap/>
            <w:vAlign w:val="center"/>
          </w:tcPr>
          <w:p w14:paraId="3AEB0EF4" w14:textId="77777777" w:rsidR="007012CD" w:rsidRPr="00805DF6" w:rsidRDefault="007012CD" w:rsidP="007012CD">
            <w:pPr>
              <w:jc w:val="center"/>
              <w:rPr>
                <w:color w:val="000000"/>
                <w:sz w:val="20"/>
                <w:szCs w:val="20"/>
                <w:lang w:eastAsia="en-CA"/>
              </w:rPr>
            </w:pPr>
            <w:r w:rsidRPr="00805DF6">
              <w:rPr>
                <w:color w:val="000000"/>
                <w:sz w:val="20"/>
                <w:szCs w:val="20"/>
                <w:lang w:eastAsia="en-CA"/>
              </w:rPr>
              <w:t>97</w:t>
            </w:r>
          </w:p>
        </w:tc>
      </w:tr>
      <w:tr w:rsidR="007012CD" w:rsidRPr="00805DF6" w14:paraId="097F015B" w14:textId="77777777">
        <w:trPr>
          <w:trHeight w:val="179"/>
        </w:trPr>
        <w:tc>
          <w:tcPr>
            <w:tcW w:w="397" w:type="pct"/>
            <w:vMerge/>
            <w:vAlign w:val="center"/>
            <w:hideMark/>
          </w:tcPr>
          <w:p w14:paraId="0FB8801A" w14:textId="77777777" w:rsidR="007012CD" w:rsidRPr="00805DF6" w:rsidRDefault="007012CD" w:rsidP="007012CD">
            <w:pPr>
              <w:jc w:val="left"/>
              <w:rPr>
                <w:bCs/>
                <w:color w:val="000000"/>
                <w:sz w:val="20"/>
                <w:szCs w:val="20"/>
                <w:lang w:eastAsia="en-CA"/>
              </w:rPr>
            </w:pPr>
          </w:p>
        </w:tc>
        <w:tc>
          <w:tcPr>
            <w:tcW w:w="587" w:type="pct"/>
            <w:noWrap/>
            <w:vAlign w:val="center"/>
            <w:hideMark/>
          </w:tcPr>
          <w:p w14:paraId="3417103B" w14:textId="3B27A6F1" w:rsidR="007012CD" w:rsidRPr="00805DF6" w:rsidRDefault="007012CD" w:rsidP="007012CD">
            <w:pPr>
              <w:rPr>
                <w:bCs/>
                <w:color w:val="000000"/>
                <w:sz w:val="20"/>
                <w:szCs w:val="20"/>
                <w:lang w:eastAsia="en-CA"/>
              </w:rPr>
            </w:pPr>
            <w:r>
              <w:rPr>
                <w:rFonts w:hint="eastAsia"/>
                <w:bCs/>
                <w:color w:val="000000"/>
                <w:sz w:val="20"/>
                <w:szCs w:val="20"/>
                <w:lang w:eastAsia="zh-CN"/>
              </w:rPr>
              <w:t>已支付</w:t>
            </w:r>
          </w:p>
        </w:tc>
        <w:tc>
          <w:tcPr>
            <w:tcW w:w="682" w:type="pct"/>
            <w:noWrap/>
          </w:tcPr>
          <w:p w14:paraId="73D67668" w14:textId="77777777" w:rsidR="007012CD" w:rsidRPr="00805DF6" w:rsidRDefault="007012CD" w:rsidP="007012CD">
            <w:pPr>
              <w:jc w:val="right"/>
              <w:rPr>
                <w:color w:val="000000"/>
                <w:sz w:val="20"/>
                <w:szCs w:val="20"/>
                <w:lang w:eastAsia="en-CA"/>
              </w:rPr>
            </w:pPr>
            <w:r w:rsidRPr="00805DF6">
              <w:rPr>
                <w:sz w:val="20"/>
                <w:szCs w:val="20"/>
              </w:rPr>
              <w:t>4,659,894</w:t>
            </w:r>
          </w:p>
        </w:tc>
        <w:tc>
          <w:tcPr>
            <w:tcW w:w="683" w:type="pct"/>
          </w:tcPr>
          <w:p w14:paraId="05895EDC" w14:textId="77777777" w:rsidR="007012CD" w:rsidRPr="00805DF6" w:rsidRDefault="007012CD" w:rsidP="007012CD">
            <w:pPr>
              <w:jc w:val="right"/>
              <w:rPr>
                <w:color w:val="000000"/>
                <w:sz w:val="20"/>
                <w:szCs w:val="20"/>
                <w:lang w:eastAsia="en-CA"/>
              </w:rPr>
            </w:pPr>
            <w:r w:rsidRPr="00805DF6">
              <w:rPr>
                <w:sz w:val="20"/>
                <w:szCs w:val="20"/>
              </w:rPr>
              <w:t>279,500</w:t>
            </w:r>
          </w:p>
        </w:tc>
        <w:tc>
          <w:tcPr>
            <w:tcW w:w="757" w:type="pct"/>
          </w:tcPr>
          <w:p w14:paraId="0208C0C5" w14:textId="77777777" w:rsidR="007012CD" w:rsidRPr="00805DF6" w:rsidRDefault="007012CD" w:rsidP="007012CD">
            <w:pPr>
              <w:jc w:val="right"/>
              <w:rPr>
                <w:color w:val="000000"/>
                <w:sz w:val="20"/>
                <w:szCs w:val="20"/>
                <w:lang w:eastAsia="en-CA"/>
              </w:rPr>
            </w:pPr>
            <w:r w:rsidRPr="00805DF6">
              <w:rPr>
                <w:sz w:val="20"/>
                <w:szCs w:val="20"/>
              </w:rPr>
              <w:t>1,601,363</w:t>
            </w:r>
          </w:p>
        </w:tc>
        <w:tc>
          <w:tcPr>
            <w:tcW w:w="530" w:type="pct"/>
          </w:tcPr>
          <w:p w14:paraId="24D7E470" w14:textId="77777777" w:rsidR="007012CD" w:rsidRPr="00805DF6" w:rsidRDefault="007012CD" w:rsidP="007012CD">
            <w:pPr>
              <w:jc w:val="right"/>
              <w:rPr>
                <w:sz w:val="20"/>
                <w:szCs w:val="20"/>
              </w:rPr>
            </w:pPr>
            <w:r w:rsidRPr="00805DF6">
              <w:rPr>
                <w:sz w:val="20"/>
                <w:szCs w:val="20"/>
              </w:rPr>
              <w:t>207,300</w:t>
            </w:r>
          </w:p>
        </w:tc>
        <w:tc>
          <w:tcPr>
            <w:tcW w:w="683" w:type="pct"/>
            <w:noWrap/>
          </w:tcPr>
          <w:p w14:paraId="0963703D" w14:textId="77777777" w:rsidR="007012CD" w:rsidRPr="00805DF6" w:rsidRDefault="007012CD" w:rsidP="007012CD">
            <w:pPr>
              <w:jc w:val="right"/>
              <w:rPr>
                <w:color w:val="000000"/>
                <w:sz w:val="20"/>
                <w:szCs w:val="20"/>
                <w:lang w:eastAsia="en-CA"/>
              </w:rPr>
            </w:pPr>
            <w:r w:rsidRPr="00805DF6">
              <w:rPr>
                <w:sz w:val="20"/>
                <w:szCs w:val="20"/>
              </w:rPr>
              <w:t>6,748,057</w:t>
            </w:r>
          </w:p>
        </w:tc>
        <w:tc>
          <w:tcPr>
            <w:tcW w:w="681" w:type="pct"/>
            <w:vMerge/>
            <w:vAlign w:val="center"/>
          </w:tcPr>
          <w:p w14:paraId="46D58C95" w14:textId="77777777" w:rsidR="007012CD" w:rsidRPr="00805DF6" w:rsidRDefault="007012CD" w:rsidP="007012CD">
            <w:pPr>
              <w:jc w:val="center"/>
              <w:rPr>
                <w:color w:val="000000"/>
                <w:sz w:val="20"/>
                <w:szCs w:val="20"/>
                <w:lang w:eastAsia="en-CA"/>
              </w:rPr>
            </w:pPr>
          </w:p>
        </w:tc>
      </w:tr>
      <w:tr w:rsidR="007012CD" w:rsidRPr="00805DF6" w14:paraId="4648E84D" w14:textId="77777777">
        <w:trPr>
          <w:trHeight w:val="125"/>
        </w:trPr>
        <w:tc>
          <w:tcPr>
            <w:tcW w:w="397" w:type="pct"/>
            <w:vMerge w:val="restart"/>
            <w:noWrap/>
            <w:vAlign w:val="center"/>
            <w:hideMark/>
          </w:tcPr>
          <w:p w14:paraId="6863AFA3" w14:textId="5572C0EA" w:rsidR="007012CD" w:rsidRPr="00805DF6" w:rsidRDefault="007012CD" w:rsidP="007012CD">
            <w:pPr>
              <w:jc w:val="left"/>
              <w:rPr>
                <w:bCs/>
                <w:color w:val="000000"/>
                <w:sz w:val="20"/>
                <w:szCs w:val="20"/>
                <w:lang w:eastAsia="en-CA"/>
              </w:rPr>
            </w:pPr>
            <w:r>
              <w:rPr>
                <w:rFonts w:hint="eastAsia"/>
                <w:bCs/>
                <w:color w:val="000000"/>
                <w:sz w:val="20"/>
                <w:szCs w:val="20"/>
                <w:lang w:eastAsia="zh-CN"/>
              </w:rPr>
              <w:t>第三次</w:t>
            </w:r>
          </w:p>
        </w:tc>
        <w:tc>
          <w:tcPr>
            <w:tcW w:w="587" w:type="pct"/>
            <w:noWrap/>
            <w:vAlign w:val="center"/>
            <w:hideMark/>
          </w:tcPr>
          <w:p w14:paraId="5355E72A" w14:textId="5E4ED206" w:rsidR="007012CD" w:rsidRPr="00805DF6" w:rsidRDefault="007012CD" w:rsidP="007012CD">
            <w:pPr>
              <w:rPr>
                <w:bCs/>
                <w:color w:val="000000"/>
                <w:sz w:val="20"/>
                <w:szCs w:val="20"/>
                <w:lang w:eastAsia="en-CA"/>
              </w:rPr>
            </w:pPr>
            <w:r>
              <w:rPr>
                <w:rFonts w:hint="eastAsia"/>
                <w:bCs/>
                <w:color w:val="000000"/>
                <w:sz w:val="20"/>
                <w:szCs w:val="20"/>
                <w:lang w:eastAsia="zh-CN"/>
              </w:rPr>
              <w:t>已批准</w:t>
            </w:r>
          </w:p>
        </w:tc>
        <w:tc>
          <w:tcPr>
            <w:tcW w:w="682" w:type="pct"/>
            <w:noWrap/>
          </w:tcPr>
          <w:p w14:paraId="21922621" w14:textId="77777777" w:rsidR="007012CD" w:rsidRPr="008E6B0C" w:rsidRDefault="007012CD" w:rsidP="007012CD">
            <w:pPr>
              <w:jc w:val="right"/>
              <w:rPr>
                <w:color w:val="000000"/>
                <w:sz w:val="20"/>
                <w:szCs w:val="20"/>
                <w:lang w:eastAsia="en-CA"/>
              </w:rPr>
            </w:pPr>
            <w:r w:rsidRPr="008E6B0C">
              <w:rPr>
                <w:sz w:val="20"/>
                <w:szCs w:val="20"/>
              </w:rPr>
              <w:t>4,664,196</w:t>
            </w:r>
          </w:p>
        </w:tc>
        <w:tc>
          <w:tcPr>
            <w:tcW w:w="683" w:type="pct"/>
          </w:tcPr>
          <w:p w14:paraId="7ECD7ABB" w14:textId="77777777" w:rsidR="007012CD" w:rsidRPr="00805DF6" w:rsidRDefault="007012CD" w:rsidP="007012CD">
            <w:pPr>
              <w:jc w:val="right"/>
              <w:rPr>
                <w:color w:val="000000"/>
                <w:sz w:val="20"/>
                <w:szCs w:val="20"/>
                <w:lang w:eastAsia="en-CA"/>
              </w:rPr>
            </w:pPr>
            <w:r w:rsidRPr="00805DF6">
              <w:rPr>
                <w:sz w:val="20"/>
                <w:szCs w:val="20"/>
              </w:rPr>
              <w:t>260,000</w:t>
            </w:r>
          </w:p>
        </w:tc>
        <w:tc>
          <w:tcPr>
            <w:tcW w:w="757" w:type="pct"/>
          </w:tcPr>
          <w:p w14:paraId="2BEA415C" w14:textId="77777777" w:rsidR="007012CD" w:rsidRPr="00805DF6" w:rsidRDefault="007012CD" w:rsidP="007012CD">
            <w:pPr>
              <w:jc w:val="right"/>
              <w:rPr>
                <w:color w:val="000000"/>
                <w:sz w:val="20"/>
                <w:szCs w:val="20"/>
                <w:lang w:eastAsia="en-CA"/>
              </w:rPr>
            </w:pPr>
            <w:r w:rsidRPr="00805DF6">
              <w:rPr>
                <w:sz w:val="20"/>
                <w:szCs w:val="20"/>
              </w:rPr>
              <w:t>816,620</w:t>
            </w:r>
          </w:p>
        </w:tc>
        <w:tc>
          <w:tcPr>
            <w:tcW w:w="530" w:type="pct"/>
          </w:tcPr>
          <w:p w14:paraId="54DA2FC7" w14:textId="77777777" w:rsidR="007012CD" w:rsidRPr="00805DF6" w:rsidRDefault="007012CD" w:rsidP="007012CD">
            <w:pPr>
              <w:jc w:val="right"/>
              <w:rPr>
                <w:sz w:val="20"/>
                <w:szCs w:val="20"/>
              </w:rPr>
            </w:pPr>
            <w:r w:rsidRPr="00805DF6">
              <w:rPr>
                <w:sz w:val="20"/>
                <w:szCs w:val="20"/>
              </w:rPr>
              <w:t>-</w:t>
            </w:r>
          </w:p>
        </w:tc>
        <w:tc>
          <w:tcPr>
            <w:tcW w:w="683" w:type="pct"/>
            <w:noWrap/>
          </w:tcPr>
          <w:p w14:paraId="5167B876" w14:textId="77777777" w:rsidR="007012CD" w:rsidRPr="00805DF6" w:rsidRDefault="007012CD" w:rsidP="007012CD">
            <w:pPr>
              <w:jc w:val="right"/>
              <w:rPr>
                <w:color w:val="000000"/>
                <w:sz w:val="20"/>
                <w:szCs w:val="20"/>
                <w:lang w:eastAsia="en-CA"/>
              </w:rPr>
            </w:pPr>
            <w:r w:rsidRPr="00805DF6">
              <w:rPr>
                <w:sz w:val="20"/>
                <w:szCs w:val="20"/>
              </w:rPr>
              <w:t>5,740,816</w:t>
            </w:r>
          </w:p>
        </w:tc>
        <w:tc>
          <w:tcPr>
            <w:tcW w:w="681" w:type="pct"/>
            <w:vMerge w:val="restart"/>
            <w:noWrap/>
            <w:vAlign w:val="center"/>
          </w:tcPr>
          <w:p w14:paraId="131C7889" w14:textId="77777777" w:rsidR="007012CD" w:rsidRPr="00805DF6" w:rsidRDefault="007012CD" w:rsidP="007012CD">
            <w:pPr>
              <w:jc w:val="center"/>
              <w:rPr>
                <w:color w:val="000000"/>
                <w:sz w:val="20"/>
                <w:szCs w:val="20"/>
                <w:lang w:eastAsia="en-CA"/>
              </w:rPr>
            </w:pPr>
            <w:r w:rsidRPr="00805DF6">
              <w:rPr>
                <w:color w:val="000000"/>
                <w:sz w:val="20"/>
                <w:szCs w:val="20"/>
                <w:lang w:eastAsia="en-CA"/>
              </w:rPr>
              <w:t>77</w:t>
            </w:r>
          </w:p>
        </w:tc>
      </w:tr>
      <w:tr w:rsidR="007012CD" w:rsidRPr="00805DF6" w14:paraId="197CD457" w14:textId="77777777">
        <w:trPr>
          <w:trHeight w:val="58"/>
        </w:trPr>
        <w:tc>
          <w:tcPr>
            <w:tcW w:w="397" w:type="pct"/>
            <w:vMerge/>
            <w:vAlign w:val="center"/>
            <w:hideMark/>
          </w:tcPr>
          <w:p w14:paraId="7604A537" w14:textId="77777777" w:rsidR="007012CD" w:rsidRPr="00805DF6" w:rsidRDefault="007012CD" w:rsidP="007012CD">
            <w:pPr>
              <w:jc w:val="left"/>
              <w:rPr>
                <w:bCs/>
                <w:color w:val="000000"/>
                <w:sz w:val="20"/>
                <w:szCs w:val="20"/>
                <w:lang w:eastAsia="en-CA"/>
              </w:rPr>
            </w:pPr>
          </w:p>
        </w:tc>
        <w:tc>
          <w:tcPr>
            <w:tcW w:w="587" w:type="pct"/>
            <w:noWrap/>
            <w:vAlign w:val="center"/>
            <w:hideMark/>
          </w:tcPr>
          <w:p w14:paraId="2B43279E" w14:textId="651A2C3E" w:rsidR="007012CD" w:rsidRPr="00805DF6" w:rsidRDefault="007012CD" w:rsidP="007012CD">
            <w:pPr>
              <w:rPr>
                <w:bCs/>
                <w:color w:val="000000"/>
                <w:sz w:val="20"/>
                <w:szCs w:val="20"/>
                <w:lang w:eastAsia="en-CA"/>
              </w:rPr>
            </w:pPr>
            <w:r>
              <w:rPr>
                <w:rFonts w:hint="eastAsia"/>
                <w:bCs/>
                <w:color w:val="000000"/>
                <w:sz w:val="20"/>
                <w:szCs w:val="20"/>
                <w:lang w:eastAsia="zh-CN"/>
              </w:rPr>
              <w:t>已支付</w:t>
            </w:r>
          </w:p>
        </w:tc>
        <w:tc>
          <w:tcPr>
            <w:tcW w:w="682" w:type="pct"/>
            <w:noWrap/>
          </w:tcPr>
          <w:p w14:paraId="4A539CF5" w14:textId="77777777" w:rsidR="007012CD" w:rsidRPr="008E6B0C" w:rsidRDefault="007012CD" w:rsidP="007012CD">
            <w:pPr>
              <w:jc w:val="right"/>
              <w:rPr>
                <w:color w:val="000000"/>
                <w:sz w:val="20"/>
                <w:szCs w:val="20"/>
                <w:lang w:eastAsia="en-CA"/>
              </w:rPr>
            </w:pPr>
            <w:r w:rsidRPr="008E6B0C">
              <w:rPr>
                <w:sz w:val="20"/>
                <w:szCs w:val="20"/>
              </w:rPr>
              <w:t>3,865,993</w:t>
            </w:r>
          </w:p>
        </w:tc>
        <w:tc>
          <w:tcPr>
            <w:tcW w:w="683" w:type="pct"/>
          </w:tcPr>
          <w:p w14:paraId="04B94491" w14:textId="77777777" w:rsidR="007012CD" w:rsidRPr="00805DF6" w:rsidRDefault="007012CD" w:rsidP="007012CD">
            <w:pPr>
              <w:jc w:val="right"/>
              <w:rPr>
                <w:color w:val="000000"/>
                <w:sz w:val="20"/>
                <w:szCs w:val="20"/>
                <w:lang w:eastAsia="en-CA"/>
              </w:rPr>
            </w:pPr>
            <w:r w:rsidRPr="00805DF6">
              <w:rPr>
                <w:sz w:val="20"/>
                <w:szCs w:val="20"/>
              </w:rPr>
              <w:t>260,000</w:t>
            </w:r>
          </w:p>
        </w:tc>
        <w:tc>
          <w:tcPr>
            <w:tcW w:w="757" w:type="pct"/>
          </w:tcPr>
          <w:p w14:paraId="52880ED2" w14:textId="77777777" w:rsidR="007012CD" w:rsidRPr="00805DF6" w:rsidRDefault="007012CD" w:rsidP="007012CD">
            <w:pPr>
              <w:jc w:val="right"/>
              <w:rPr>
                <w:color w:val="000000"/>
                <w:sz w:val="20"/>
                <w:szCs w:val="20"/>
                <w:lang w:eastAsia="en-CA"/>
              </w:rPr>
            </w:pPr>
            <w:r w:rsidRPr="00805DF6">
              <w:rPr>
                <w:sz w:val="20"/>
                <w:szCs w:val="20"/>
              </w:rPr>
              <w:t>318,752</w:t>
            </w:r>
          </w:p>
        </w:tc>
        <w:tc>
          <w:tcPr>
            <w:tcW w:w="530" w:type="pct"/>
          </w:tcPr>
          <w:p w14:paraId="48AD6535" w14:textId="77777777" w:rsidR="007012CD" w:rsidRPr="00805DF6" w:rsidRDefault="007012CD" w:rsidP="007012CD">
            <w:pPr>
              <w:jc w:val="right"/>
              <w:rPr>
                <w:sz w:val="20"/>
                <w:szCs w:val="20"/>
              </w:rPr>
            </w:pPr>
            <w:r w:rsidRPr="00805DF6">
              <w:rPr>
                <w:sz w:val="20"/>
                <w:szCs w:val="20"/>
              </w:rPr>
              <w:t>-</w:t>
            </w:r>
          </w:p>
        </w:tc>
        <w:tc>
          <w:tcPr>
            <w:tcW w:w="683" w:type="pct"/>
            <w:noWrap/>
          </w:tcPr>
          <w:p w14:paraId="3F1070B4" w14:textId="77777777" w:rsidR="007012CD" w:rsidRPr="00805DF6" w:rsidRDefault="007012CD" w:rsidP="007012CD">
            <w:pPr>
              <w:jc w:val="right"/>
              <w:rPr>
                <w:color w:val="000000"/>
                <w:sz w:val="20"/>
                <w:szCs w:val="20"/>
                <w:lang w:eastAsia="en-CA"/>
              </w:rPr>
            </w:pPr>
            <w:r w:rsidRPr="00805DF6">
              <w:rPr>
                <w:sz w:val="20"/>
                <w:szCs w:val="20"/>
              </w:rPr>
              <w:t>4,444,745</w:t>
            </w:r>
          </w:p>
        </w:tc>
        <w:tc>
          <w:tcPr>
            <w:tcW w:w="681" w:type="pct"/>
            <w:vMerge/>
            <w:vAlign w:val="center"/>
          </w:tcPr>
          <w:p w14:paraId="74C08A0C" w14:textId="77777777" w:rsidR="007012CD" w:rsidRPr="00805DF6" w:rsidRDefault="007012CD" w:rsidP="007012CD">
            <w:pPr>
              <w:jc w:val="center"/>
              <w:rPr>
                <w:color w:val="000000"/>
                <w:sz w:val="20"/>
                <w:szCs w:val="20"/>
                <w:lang w:eastAsia="en-CA"/>
              </w:rPr>
            </w:pPr>
          </w:p>
        </w:tc>
      </w:tr>
      <w:tr w:rsidR="007012CD" w:rsidRPr="00805DF6" w14:paraId="1BCFA865" w14:textId="77777777">
        <w:trPr>
          <w:trHeight w:val="58"/>
        </w:trPr>
        <w:tc>
          <w:tcPr>
            <w:tcW w:w="397" w:type="pct"/>
            <w:vMerge w:val="restart"/>
            <w:noWrap/>
            <w:vAlign w:val="center"/>
            <w:hideMark/>
          </w:tcPr>
          <w:p w14:paraId="64EAC952" w14:textId="5198CE62" w:rsidR="007012CD" w:rsidRPr="00805DF6" w:rsidRDefault="007012CD" w:rsidP="007012CD">
            <w:pPr>
              <w:jc w:val="left"/>
              <w:rPr>
                <w:bCs/>
                <w:color w:val="000000"/>
                <w:sz w:val="20"/>
                <w:szCs w:val="20"/>
                <w:lang w:eastAsia="en-CA"/>
              </w:rPr>
            </w:pPr>
            <w:r>
              <w:rPr>
                <w:rFonts w:hint="eastAsia"/>
                <w:bCs/>
                <w:color w:val="000000"/>
                <w:sz w:val="20"/>
                <w:szCs w:val="20"/>
                <w:lang w:eastAsia="zh-CN"/>
              </w:rPr>
              <w:t>第四次</w:t>
            </w:r>
          </w:p>
        </w:tc>
        <w:tc>
          <w:tcPr>
            <w:tcW w:w="587" w:type="pct"/>
            <w:noWrap/>
            <w:vAlign w:val="center"/>
            <w:hideMark/>
          </w:tcPr>
          <w:p w14:paraId="1E3A4614" w14:textId="5E025E95" w:rsidR="007012CD" w:rsidRPr="00805DF6" w:rsidRDefault="007012CD" w:rsidP="007012CD">
            <w:pPr>
              <w:rPr>
                <w:bCs/>
                <w:color w:val="000000"/>
                <w:sz w:val="20"/>
                <w:szCs w:val="20"/>
                <w:lang w:eastAsia="en-CA"/>
              </w:rPr>
            </w:pPr>
            <w:r>
              <w:rPr>
                <w:rFonts w:hint="eastAsia"/>
                <w:bCs/>
                <w:color w:val="000000"/>
                <w:sz w:val="20"/>
                <w:szCs w:val="20"/>
                <w:lang w:eastAsia="zh-CN"/>
              </w:rPr>
              <w:t>已批准</w:t>
            </w:r>
          </w:p>
        </w:tc>
        <w:tc>
          <w:tcPr>
            <w:tcW w:w="682" w:type="pct"/>
            <w:noWrap/>
          </w:tcPr>
          <w:p w14:paraId="3C9F2756" w14:textId="77777777" w:rsidR="007012CD" w:rsidRPr="008E6B0C" w:rsidRDefault="007012CD" w:rsidP="007012CD">
            <w:pPr>
              <w:jc w:val="right"/>
              <w:rPr>
                <w:color w:val="000000"/>
                <w:sz w:val="20"/>
                <w:szCs w:val="20"/>
                <w:lang w:eastAsia="en-CA"/>
              </w:rPr>
            </w:pPr>
            <w:r w:rsidRPr="008E6B0C">
              <w:rPr>
                <w:sz w:val="20"/>
                <w:szCs w:val="20"/>
              </w:rPr>
              <w:t>2,300,298</w:t>
            </w:r>
          </w:p>
        </w:tc>
        <w:tc>
          <w:tcPr>
            <w:tcW w:w="683" w:type="pct"/>
          </w:tcPr>
          <w:p w14:paraId="40B4DF51" w14:textId="77777777" w:rsidR="007012CD" w:rsidRPr="00805DF6" w:rsidRDefault="007012CD" w:rsidP="007012CD">
            <w:pPr>
              <w:jc w:val="right"/>
              <w:rPr>
                <w:color w:val="000000"/>
                <w:sz w:val="20"/>
                <w:szCs w:val="20"/>
                <w:lang w:eastAsia="en-CA"/>
              </w:rPr>
            </w:pPr>
            <w:r w:rsidRPr="00805DF6">
              <w:rPr>
                <w:sz w:val="20"/>
                <w:szCs w:val="20"/>
              </w:rPr>
              <w:t>180,000</w:t>
            </w:r>
          </w:p>
        </w:tc>
        <w:tc>
          <w:tcPr>
            <w:tcW w:w="757" w:type="pct"/>
          </w:tcPr>
          <w:p w14:paraId="75E7EE6E" w14:textId="77777777" w:rsidR="007012CD" w:rsidRPr="00805DF6" w:rsidRDefault="007012CD" w:rsidP="007012CD">
            <w:pPr>
              <w:jc w:val="right"/>
              <w:rPr>
                <w:color w:val="000000"/>
                <w:sz w:val="20"/>
                <w:szCs w:val="20"/>
                <w:lang w:eastAsia="en-CA"/>
              </w:rPr>
            </w:pPr>
            <w:r w:rsidRPr="00805DF6">
              <w:rPr>
                <w:sz w:val="20"/>
                <w:szCs w:val="20"/>
              </w:rPr>
              <w:t>-</w:t>
            </w:r>
          </w:p>
        </w:tc>
        <w:tc>
          <w:tcPr>
            <w:tcW w:w="530" w:type="pct"/>
          </w:tcPr>
          <w:p w14:paraId="5DB2E127" w14:textId="77777777" w:rsidR="007012CD" w:rsidRPr="00805DF6" w:rsidRDefault="007012CD" w:rsidP="007012CD">
            <w:pPr>
              <w:jc w:val="right"/>
              <w:rPr>
                <w:sz w:val="20"/>
                <w:szCs w:val="20"/>
              </w:rPr>
            </w:pPr>
            <w:r w:rsidRPr="00805DF6">
              <w:rPr>
                <w:sz w:val="20"/>
                <w:szCs w:val="20"/>
              </w:rPr>
              <w:t>-</w:t>
            </w:r>
          </w:p>
        </w:tc>
        <w:tc>
          <w:tcPr>
            <w:tcW w:w="683" w:type="pct"/>
            <w:noWrap/>
          </w:tcPr>
          <w:p w14:paraId="3274844A" w14:textId="77777777" w:rsidR="007012CD" w:rsidRPr="00805DF6" w:rsidRDefault="007012CD" w:rsidP="007012CD">
            <w:pPr>
              <w:jc w:val="right"/>
              <w:rPr>
                <w:color w:val="000000"/>
                <w:sz w:val="20"/>
                <w:szCs w:val="20"/>
                <w:lang w:eastAsia="en-CA"/>
              </w:rPr>
            </w:pPr>
            <w:r w:rsidRPr="00805DF6">
              <w:rPr>
                <w:sz w:val="20"/>
                <w:szCs w:val="20"/>
              </w:rPr>
              <w:t>2,480,298</w:t>
            </w:r>
          </w:p>
        </w:tc>
        <w:tc>
          <w:tcPr>
            <w:tcW w:w="681" w:type="pct"/>
            <w:vMerge w:val="restart"/>
            <w:noWrap/>
            <w:vAlign w:val="center"/>
          </w:tcPr>
          <w:p w14:paraId="3B03CCAC" w14:textId="77777777" w:rsidR="007012CD" w:rsidRPr="00805DF6" w:rsidRDefault="007012CD" w:rsidP="007012CD">
            <w:pPr>
              <w:jc w:val="center"/>
              <w:rPr>
                <w:color w:val="000000"/>
                <w:sz w:val="20"/>
                <w:szCs w:val="20"/>
                <w:lang w:eastAsia="en-CA"/>
              </w:rPr>
            </w:pPr>
            <w:r w:rsidRPr="00805DF6">
              <w:rPr>
                <w:color w:val="000000"/>
                <w:sz w:val="20"/>
                <w:szCs w:val="20"/>
                <w:lang w:eastAsia="en-CA"/>
              </w:rPr>
              <w:t>84</w:t>
            </w:r>
          </w:p>
        </w:tc>
      </w:tr>
      <w:tr w:rsidR="007012CD" w:rsidRPr="00805DF6" w14:paraId="597435FD" w14:textId="77777777">
        <w:trPr>
          <w:trHeight w:val="125"/>
        </w:trPr>
        <w:tc>
          <w:tcPr>
            <w:tcW w:w="397" w:type="pct"/>
            <w:vMerge/>
            <w:vAlign w:val="center"/>
            <w:hideMark/>
          </w:tcPr>
          <w:p w14:paraId="087BF03B" w14:textId="77777777" w:rsidR="007012CD" w:rsidRPr="00805DF6" w:rsidRDefault="007012CD" w:rsidP="007012CD">
            <w:pPr>
              <w:jc w:val="left"/>
              <w:rPr>
                <w:bCs/>
                <w:color w:val="000000"/>
                <w:sz w:val="20"/>
                <w:szCs w:val="20"/>
                <w:lang w:eastAsia="en-CA"/>
              </w:rPr>
            </w:pPr>
          </w:p>
        </w:tc>
        <w:tc>
          <w:tcPr>
            <w:tcW w:w="587" w:type="pct"/>
            <w:noWrap/>
            <w:vAlign w:val="center"/>
            <w:hideMark/>
          </w:tcPr>
          <w:p w14:paraId="15BBAA21" w14:textId="64D455A1" w:rsidR="007012CD" w:rsidRPr="00805DF6" w:rsidRDefault="007012CD" w:rsidP="007012CD">
            <w:pPr>
              <w:rPr>
                <w:bCs/>
                <w:color w:val="000000"/>
                <w:sz w:val="20"/>
                <w:szCs w:val="20"/>
                <w:lang w:eastAsia="en-CA"/>
              </w:rPr>
            </w:pPr>
            <w:r>
              <w:rPr>
                <w:rFonts w:hint="eastAsia"/>
                <w:bCs/>
                <w:color w:val="000000"/>
                <w:sz w:val="20"/>
                <w:szCs w:val="20"/>
                <w:lang w:eastAsia="zh-CN"/>
              </w:rPr>
              <w:t>已支付</w:t>
            </w:r>
          </w:p>
        </w:tc>
        <w:tc>
          <w:tcPr>
            <w:tcW w:w="682" w:type="pct"/>
            <w:noWrap/>
          </w:tcPr>
          <w:p w14:paraId="5B7A6B49" w14:textId="77777777" w:rsidR="007012CD" w:rsidRPr="008E6B0C" w:rsidRDefault="007012CD" w:rsidP="007012CD">
            <w:pPr>
              <w:jc w:val="right"/>
              <w:rPr>
                <w:color w:val="000000"/>
                <w:sz w:val="20"/>
                <w:szCs w:val="20"/>
                <w:lang w:eastAsia="en-CA"/>
              </w:rPr>
            </w:pPr>
            <w:r w:rsidRPr="008E6B0C">
              <w:rPr>
                <w:sz w:val="20"/>
                <w:szCs w:val="20"/>
              </w:rPr>
              <w:t>1,928,666</w:t>
            </w:r>
          </w:p>
        </w:tc>
        <w:tc>
          <w:tcPr>
            <w:tcW w:w="683" w:type="pct"/>
          </w:tcPr>
          <w:p w14:paraId="0272AB50" w14:textId="77777777" w:rsidR="007012CD" w:rsidRPr="00805DF6" w:rsidRDefault="007012CD" w:rsidP="007012CD">
            <w:pPr>
              <w:jc w:val="right"/>
              <w:rPr>
                <w:color w:val="000000"/>
                <w:sz w:val="20"/>
                <w:szCs w:val="20"/>
                <w:lang w:eastAsia="en-CA"/>
              </w:rPr>
            </w:pPr>
            <w:r w:rsidRPr="00805DF6">
              <w:rPr>
                <w:sz w:val="20"/>
                <w:szCs w:val="20"/>
              </w:rPr>
              <w:t>160,000</w:t>
            </w:r>
          </w:p>
        </w:tc>
        <w:tc>
          <w:tcPr>
            <w:tcW w:w="757" w:type="pct"/>
          </w:tcPr>
          <w:p w14:paraId="0422BCBC" w14:textId="77777777" w:rsidR="007012CD" w:rsidRPr="00805DF6" w:rsidRDefault="007012CD" w:rsidP="007012CD">
            <w:pPr>
              <w:jc w:val="right"/>
              <w:rPr>
                <w:color w:val="000000"/>
                <w:sz w:val="20"/>
                <w:szCs w:val="20"/>
                <w:lang w:eastAsia="en-CA"/>
              </w:rPr>
            </w:pPr>
            <w:r w:rsidRPr="00805DF6">
              <w:rPr>
                <w:sz w:val="20"/>
                <w:szCs w:val="20"/>
              </w:rPr>
              <w:t>-</w:t>
            </w:r>
          </w:p>
        </w:tc>
        <w:tc>
          <w:tcPr>
            <w:tcW w:w="530" w:type="pct"/>
          </w:tcPr>
          <w:p w14:paraId="43AF3345" w14:textId="77777777" w:rsidR="007012CD" w:rsidRPr="00805DF6" w:rsidRDefault="007012CD" w:rsidP="007012CD">
            <w:pPr>
              <w:jc w:val="right"/>
              <w:rPr>
                <w:sz w:val="20"/>
                <w:szCs w:val="20"/>
              </w:rPr>
            </w:pPr>
            <w:r w:rsidRPr="00805DF6">
              <w:rPr>
                <w:sz w:val="20"/>
                <w:szCs w:val="20"/>
              </w:rPr>
              <w:t>-</w:t>
            </w:r>
          </w:p>
        </w:tc>
        <w:tc>
          <w:tcPr>
            <w:tcW w:w="683" w:type="pct"/>
            <w:noWrap/>
          </w:tcPr>
          <w:p w14:paraId="334EA6AA" w14:textId="77777777" w:rsidR="007012CD" w:rsidRPr="00805DF6" w:rsidRDefault="007012CD" w:rsidP="007012CD">
            <w:pPr>
              <w:jc w:val="right"/>
              <w:rPr>
                <w:color w:val="000000"/>
                <w:sz w:val="20"/>
                <w:szCs w:val="20"/>
                <w:lang w:eastAsia="en-CA"/>
              </w:rPr>
            </w:pPr>
            <w:r w:rsidRPr="00805DF6">
              <w:rPr>
                <w:sz w:val="20"/>
                <w:szCs w:val="20"/>
              </w:rPr>
              <w:t>2,088,666</w:t>
            </w:r>
          </w:p>
        </w:tc>
        <w:tc>
          <w:tcPr>
            <w:tcW w:w="681" w:type="pct"/>
            <w:vMerge/>
            <w:vAlign w:val="center"/>
          </w:tcPr>
          <w:p w14:paraId="6B5C92AF" w14:textId="77777777" w:rsidR="007012CD" w:rsidRPr="00805DF6" w:rsidRDefault="007012CD" w:rsidP="007012CD">
            <w:pPr>
              <w:jc w:val="center"/>
              <w:rPr>
                <w:color w:val="000000"/>
                <w:sz w:val="20"/>
                <w:szCs w:val="20"/>
                <w:lang w:eastAsia="en-CA"/>
              </w:rPr>
            </w:pPr>
          </w:p>
        </w:tc>
      </w:tr>
      <w:tr w:rsidR="007012CD" w:rsidRPr="00805DF6" w14:paraId="44536309" w14:textId="77777777">
        <w:trPr>
          <w:trHeight w:val="125"/>
        </w:trPr>
        <w:tc>
          <w:tcPr>
            <w:tcW w:w="397" w:type="pct"/>
            <w:vMerge w:val="restart"/>
            <w:vAlign w:val="center"/>
          </w:tcPr>
          <w:p w14:paraId="5A4812D6" w14:textId="62CDA311" w:rsidR="007012CD" w:rsidRPr="00805DF6" w:rsidRDefault="007012CD" w:rsidP="007012CD">
            <w:pPr>
              <w:jc w:val="left"/>
              <w:rPr>
                <w:bCs/>
                <w:color w:val="000000"/>
                <w:sz w:val="20"/>
                <w:szCs w:val="20"/>
                <w:lang w:eastAsia="en-CA"/>
              </w:rPr>
            </w:pPr>
            <w:r>
              <w:rPr>
                <w:rFonts w:hint="eastAsia"/>
                <w:bCs/>
                <w:color w:val="000000"/>
                <w:sz w:val="20"/>
                <w:szCs w:val="20"/>
                <w:lang w:eastAsia="zh-CN"/>
              </w:rPr>
              <w:t>第五次</w:t>
            </w:r>
          </w:p>
        </w:tc>
        <w:tc>
          <w:tcPr>
            <w:tcW w:w="587" w:type="pct"/>
            <w:noWrap/>
            <w:vAlign w:val="center"/>
          </w:tcPr>
          <w:p w14:paraId="1A07731C" w14:textId="442E56EA" w:rsidR="007012CD" w:rsidRPr="00805DF6" w:rsidRDefault="007012CD" w:rsidP="007012CD">
            <w:pPr>
              <w:rPr>
                <w:bCs/>
                <w:color w:val="000000"/>
                <w:sz w:val="20"/>
                <w:szCs w:val="20"/>
                <w:lang w:eastAsia="en-CA"/>
              </w:rPr>
            </w:pPr>
            <w:r>
              <w:rPr>
                <w:rFonts w:hint="eastAsia"/>
                <w:bCs/>
                <w:color w:val="000000"/>
                <w:sz w:val="20"/>
                <w:szCs w:val="20"/>
                <w:lang w:eastAsia="zh-CN"/>
              </w:rPr>
              <w:t>已批准</w:t>
            </w:r>
          </w:p>
        </w:tc>
        <w:tc>
          <w:tcPr>
            <w:tcW w:w="682" w:type="pct"/>
            <w:noWrap/>
          </w:tcPr>
          <w:p w14:paraId="2AD7CB12" w14:textId="77777777" w:rsidR="007012CD" w:rsidRPr="008E6B0C" w:rsidRDefault="007012CD" w:rsidP="007012CD">
            <w:pPr>
              <w:jc w:val="right"/>
              <w:rPr>
                <w:sz w:val="20"/>
                <w:szCs w:val="20"/>
              </w:rPr>
            </w:pPr>
            <w:r w:rsidRPr="008E6B0C">
              <w:rPr>
                <w:sz w:val="20"/>
                <w:szCs w:val="20"/>
              </w:rPr>
              <w:t>1,934,115</w:t>
            </w:r>
          </w:p>
        </w:tc>
        <w:tc>
          <w:tcPr>
            <w:tcW w:w="683" w:type="pct"/>
          </w:tcPr>
          <w:p w14:paraId="33963979" w14:textId="77777777" w:rsidR="007012CD" w:rsidRPr="00805DF6" w:rsidRDefault="007012CD" w:rsidP="007012CD">
            <w:pPr>
              <w:jc w:val="right"/>
              <w:rPr>
                <w:sz w:val="20"/>
                <w:szCs w:val="20"/>
              </w:rPr>
            </w:pPr>
            <w:r w:rsidRPr="00805DF6">
              <w:rPr>
                <w:sz w:val="20"/>
                <w:szCs w:val="20"/>
              </w:rPr>
              <w:t>105,500</w:t>
            </w:r>
          </w:p>
        </w:tc>
        <w:tc>
          <w:tcPr>
            <w:tcW w:w="757" w:type="pct"/>
          </w:tcPr>
          <w:p w14:paraId="252798D2" w14:textId="77777777" w:rsidR="007012CD" w:rsidRPr="00805DF6" w:rsidRDefault="007012CD" w:rsidP="007012CD">
            <w:pPr>
              <w:jc w:val="right"/>
              <w:rPr>
                <w:sz w:val="20"/>
                <w:szCs w:val="20"/>
              </w:rPr>
            </w:pPr>
            <w:r w:rsidRPr="00805DF6">
              <w:rPr>
                <w:sz w:val="20"/>
                <w:szCs w:val="20"/>
              </w:rPr>
              <w:t>-</w:t>
            </w:r>
          </w:p>
        </w:tc>
        <w:tc>
          <w:tcPr>
            <w:tcW w:w="530" w:type="pct"/>
          </w:tcPr>
          <w:p w14:paraId="7B1E7D2A" w14:textId="77777777" w:rsidR="007012CD" w:rsidRPr="00805DF6" w:rsidRDefault="007012CD" w:rsidP="007012CD">
            <w:pPr>
              <w:jc w:val="right"/>
              <w:rPr>
                <w:sz w:val="20"/>
                <w:szCs w:val="20"/>
              </w:rPr>
            </w:pPr>
            <w:r w:rsidRPr="00805DF6">
              <w:rPr>
                <w:sz w:val="20"/>
                <w:szCs w:val="20"/>
              </w:rPr>
              <w:t>-</w:t>
            </w:r>
          </w:p>
        </w:tc>
        <w:tc>
          <w:tcPr>
            <w:tcW w:w="683" w:type="pct"/>
            <w:noWrap/>
          </w:tcPr>
          <w:p w14:paraId="5BB49C08" w14:textId="77777777" w:rsidR="007012CD" w:rsidRPr="00805DF6" w:rsidRDefault="007012CD" w:rsidP="007012CD">
            <w:pPr>
              <w:jc w:val="right"/>
              <w:rPr>
                <w:sz w:val="20"/>
                <w:szCs w:val="20"/>
              </w:rPr>
            </w:pPr>
            <w:r w:rsidRPr="00805DF6">
              <w:rPr>
                <w:sz w:val="20"/>
                <w:szCs w:val="20"/>
              </w:rPr>
              <w:t>2,039,615</w:t>
            </w:r>
          </w:p>
        </w:tc>
        <w:tc>
          <w:tcPr>
            <w:tcW w:w="681" w:type="pct"/>
            <w:vMerge w:val="restart"/>
            <w:vAlign w:val="center"/>
          </w:tcPr>
          <w:p w14:paraId="3AD2CEC6" w14:textId="77777777" w:rsidR="007012CD" w:rsidRPr="00805DF6" w:rsidRDefault="007012CD" w:rsidP="007012CD">
            <w:pPr>
              <w:jc w:val="center"/>
              <w:rPr>
                <w:color w:val="000000"/>
                <w:sz w:val="20"/>
                <w:szCs w:val="20"/>
                <w:lang w:eastAsia="en-CA"/>
              </w:rPr>
            </w:pPr>
            <w:r w:rsidRPr="00805DF6">
              <w:rPr>
                <w:color w:val="000000"/>
                <w:sz w:val="20"/>
                <w:szCs w:val="20"/>
                <w:lang w:eastAsia="en-CA"/>
              </w:rPr>
              <w:t>1</w:t>
            </w:r>
          </w:p>
        </w:tc>
      </w:tr>
      <w:tr w:rsidR="007012CD" w:rsidRPr="00805DF6" w14:paraId="41CE95FB" w14:textId="77777777">
        <w:trPr>
          <w:trHeight w:val="125"/>
        </w:trPr>
        <w:tc>
          <w:tcPr>
            <w:tcW w:w="397" w:type="pct"/>
            <w:vMerge/>
            <w:vAlign w:val="center"/>
          </w:tcPr>
          <w:p w14:paraId="4E0B39B1" w14:textId="77777777" w:rsidR="007012CD" w:rsidRPr="00805DF6" w:rsidRDefault="007012CD" w:rsidP="007012CD">
            <w:pPr>
              <w:jc w:val="left"/>
              <w:rPr>
                <w:bCs/>
                <w:color w:val="000000"/>
                <w:sz w:val="20"/>
                <w:szCs w:val="20"/>
                <w:lang w:eastAsia="en-CA"/>
              </w:rPr>
            </w:pPr>
          </w:p>
        </w:tc>
        <w:tc>
          <w:tcPr>
            <w:tcW w:w="587" w:type="pct"/>
            <w:noWrap/>
            <w:vAlign w:val="center"/>
          </w:tcPr>
          <w:p w14:paraId="1FB12AF2" w14:textId="7E1756AF" w:rsidR="007012CD" w:rsidRPr="00805DF6" w:rsidRDefault="007012CD" w:rsidP="007012CD">
            <w:pPr>
              <w:rPr>
                <w:bCs/>
                <w:color w:val="000000"/>
                <w:sz w:val="20"/>
                <w:szCs w:val="20"/>
                <w:lang w:eastAsia="en-CA"/>
              </w:rPr>
            </w:pPr>
            <w:r>
              <w:rPr>
                <w:rFonts w:hint="eastAsia"/>
                <w:bCs/>
                <w:color w:val="000000"/>
                <w:sz w:val="20"/>
                <w:szCs w:val="20"/>
                <w:lang w:eastAsia="zh-CN"/>
              </w:rPr>
              <w:t>已支付</w:t>
            </w:r>
          </w:p>
        </w:tc>
        <w:tc>
          <w:tcPr>
            <w:tcW w:w="682" w:type="pct"/>
            <w:noWrap/>
          </w:tcPr>
          <w:p w14:paraId="6AC9521D" w14:textId="77777777" w:rsidR="007012CD" w:rsidRPr="008E6B0C" w:rsidRDefault="007012CD" w:rsidP="007012CD">
            <w:pPr>
              <w:jc w:val="right"/>
              <w:rPr>
                <w:sz w:val="20"/>
                <w:szCs w:val="20"/>
              </w:rPr>
            </w:pPr>
            <w:r w:rsidRPr="008E6B0C">
              <w:rPr>
                <w:sz w:val="20"/>
                <w:szCs w:val="20"/>
              </w:rPr>
              <w:t>14,464</w:t>
            </w:r>
          </w:p>
        </w:tc>
        <w:tc>
          <w:tcPr>
            <w:tcW w:w="683" w:type="pct"/>
          </w:tcPr>
          <w:p w14:paraId="48601852" w14:textId="77777777" w:rsidR="007012CD" w:rsidRPr="00805DF6" w:rsidRDefault="007012CD" w:rsidP="007012CD">
            <w:pPr>
              <w:jc w:val="right"/>
              <w:rPr>
                <w:sz w:val="20"/>
                <w:szCs w:val="20"/>
              </w:rPr>
            </w:pPr>
            <w:r>
              <w:rPr>
                <w:sz w:val="20"/>
                <w:szCs w:val="20"/>
              </w:rPr>
              <w:t>0</w:t>
            </w:r>
          </w:p>
        </w:tc>
        <w:tc>
          <w:tcPr>
            <w:tcW w:w="757" w:type="pct"/>
          </w:tcPr>
          <w:p w14:paraId="2991F04F" w14:textId="77777777" w:rsidR="007012CD" w:rsidRPr="00805DF6" w:rsidRDefault="007012CD" w:rsidP="007012CD">
            <w:pPr>
              <w:jc w:val="right"/>
              <w:rPr>
                <w:sz w:val="20"/>
                <w:szCs w:val="20"/>
              </w:rPr>
            </w:pPr>
            <w:r w:rsidRPr="00805DF6">
              <w:rPr>
                <w:sz w:val="20"/>
                <w:szCs w:val="20"/>
              </w:rPr>
              <w:t>-</w:t>
            </w:r>
          </w:p>
        </w:tc>
        <w:tc>
          <w:tcPr>
            <w:tcW w:w="530" w:type="pct"/>
          </w:tcPr>
          <w:p w14:paraId="5EBCDD77" w14:textId="77777777" w:rsidR="007012CD" w:rsidRPr="00805DF6" w:rsidRDefault="007012CD" w:rsidP="007012CD">
            <w:pPr>
              <w:jc w:val="right"/>
              <w:rPr>
                <w:sz w:val="20"/>
                <w:szCs w:val="20"/>
              </w:rPr>
            </w:pPr>
            <w:r w:rsidRPr="00805DF6">
              <w:rPr>
                <w:sz w:val="20"/>
                <w:szCs w:val="20"/>
              </w:rPr>
              <w:t>-</w:t>
            </w:r>
          </w:p>
        </w:tc>
        <w:tc>
          <w:tcPr>
            <w:tcW w:w="683" w:type="pct"/>
            <w:noWrap/>
          </w:tcPr>
          <w:p w14:paraId="0E89051C" w14:textId="77777777" w:rsidR="007012CD" w:rsidRPr="00805DF6" w:rsidRDefault="007012CD" w:rsidP="007012CD">
            <w:pPr>
              <w:jc w:val="right"/>
              <w:rPr>
                <w:sz w:val="20"/>
                <w:szCs w:val="20"/>
              </w:rPr>
            </w:pPr>
            <w:r w:rsidRPr="00805DF6">
              <w:rPr>
                <w:sz w:val="20"/>
                <w:szCs w:val="20"/>
              </w:rPr>
              <w:t>14,464</w:t>
            </w:r>
          </w:p>
        </w:tc>
        <w:tc>
          <w:tcPr>
            <w:tcW w:w="681" w:type="pct"/>
            <w:vMerge/>
            <w:vAlign w:val="center"/>
          </w:tcPr>
          <w:p w14:paraId="3995C5B5" w14:textId="77777777" w:rsidR="007012CD" w:rsidRPr="00805DF6" w:rsidRDefault="007012CD" w:rsidP="007012CD">
            <w:pPr>
              <w:jc w:val="center"/>
              <w:rPr>
                <w:color w:val="000000"/>
                <w:sz w:val="20"/>
                <w:szCs w:val="20"/>
                <w:lang w:eastAsia="en-CA"/>
              </w:rPr>
            </w:pPr>
          </w:p>
        </w:tc>
      </w:tr>
      <w:tr w:rsidR="007012CD" w:rsidRPr="00805DF6" w14:paraId="7B4BA927" w14:textId="77777777">
        <w:trPr>
          <w:trHeight w:val="58"/>
        </w:trPr>
        <w:tc>
          <w:tcPr>
            <w:tcW w:w="397" w:type="pct"/>
            <w:vMerge w:val="restart"/>
            <w:vAlign w:val="center"/>
            <w:hideMark/>
          </w:tcPr>
          <w:p w14:paraId="2D5CA73C" w14:textId="0E2222A4" w:rsidR="007012CD" w:rsidRPr="00805DF6" w:rsidRDefault="007012CD" w:rsidP="007012CD">
            <w:pPr>
              <w:jc w:val="left"/>
              <w:rPr>
                <w:b/>
                <w:bCs/>
                <w:color w:val="000000"/>
                <w:sz w:val="20"/>
                <w:szCs w:val="20"/>
                <w:lang w:eastAsia="en-CA"/>
              </w:rPr>
            </w:pPr>
            <w:r>
              <w:rPr>
                <w:rFonts w:hint="eastAsia"/>
                <w:b/>
                <w:bCs/>
                <w:color w:val="000000"/>
                <w:sz w:val="20"/>
                <w:szCs w:val="20"/>
                <w:lang w:eastAsia="zh-CN"/>
              </w:rPr>
              <w:t>总计</w:t>
            </w:r>
          </w:p>
        </w:tc>
        <w:tc>
          <w:tcPr>
            <w:tcW w:w="587" w:type="pct"/>
            <w:vAlign w:val="center"/>
            <w:hideMark/>
          </w:tcPr>
          <w:p w14:paraId="56887599" w14:textId="245CBC32" w:rsidR="007012CD" w:rsidRPr="007012CD" w:rsidRDefault="007012CD" w:rsidP="007012CD">
            <w:pPr>
              <w:rPr>
                <w:b/>
                <w:color w:val="000000"/>
                <w:sz w:val="20"/>
                <w:szCs w:val="20"/>
                <w:lang w:eastAsia="en-CA"/>
              </w:rPr>
            </w:pPr>
            <w:r w:rsidRPr="007012CD">
              <w:rPr>
                <w:rFonts w:hint="eastAsia"/>
                <w:b/>
                <w:color w:val="000000"/>
                <w:sz w:val="20"/>
                <w:szCs w:val="20"/>
                <w:lang w:eastAsia="zh-CN"/>
              </w:rPr>
              <w:t>已批准</w:t>
            </w:r>
          </w:p>
        </w:tc>
        <w:tc>
          <w:tcPr>
            <w:tcW w:w="682" w:type="pct"/>
          </w:tcPr>
          <w:p w14:paraId="4C144F64" w14:textId="77777777" w:rsidR="007012CD" w:rsidRPr="00805DF6" w:rsidRDefault="007012CD" w:rsidP="007012CD">
            <w:pPr>
              <w:jc w:val="right"/>
              <w:rPr>
                <w:b/>
                <w:bCs/>
                <w:color w:val="000000"/>
                <w:sz w:val="20"/>
                <w:szCs w:val="20"/>
                <w:lang w:eastAsia="en-CA"/>
              </w:rPr>
            </w:pPr>
            <w:r w:rsidRPr="00805DF6">
              <w:rPr>
                <w:b/>
                <w:bCs/>
                <w:sz w:val="20"/>
                <w:szCs w:val="20"/>
              </w:rPr>
              <w:t>16,923,464</w:t>
            </w:r>
          </w:p>
        </w:tc>
        <w:tc>
          <w:tcPr>
            <w:tcW w:w="683" w:type="pct"/>
          </w:tcPr>
          <w:p w14:paraId="42367CE1" w14:textId="77777777" w:rsidR="007012CD" w:rsidRPr="00805DF6" w:rsidRDefault="007012CD" w:rsidP="007012CD">
            <w:pPr>
              <w:jc w:val="right"/>
              <w:rPr>
                <w:b/>
                <w:bCs/>
                <w:color w:val="000000"/>
                <w:sz w:val="20"/>
                <w:szCs w:val="20"/>
                <w:lang w:eastAsia="en-CA"/>
              </w:rPr>
            </w:pPr>
            <w:r w:rsidRPr="00805DF6">
              <w:rPr>
                <w:b/>
                <w:bCs/>
                <w:sz w:val="20"/>
                <w:szCs w:val="20"/>
              </w:rPr>
              <w:t>1,055,000</w:t>
            </w:r>
          </w:p>
        </w:tc>
        <w:tc>
          <w:tcPr>
            <w:tcW w:w="757" w:type="pct"/>
          </w:tcPr>
          <w:p w14:paraId="3F619D81" w14:textId="77777777" w:rsidR="007012CD" w:rsidRPr="00805DF6" w:rsidRDefault="007012CD" w:rsidP="007012CD">
            <w:pPr>
              <w:jc w:val="right"/>
              <w:rPr>
                <w:b/>
                <w:bCs/>
                <w:color w:val="000000"/>
                <w:sz w:val="20"/>
                <w:szCs w:val="20"/>
                <w:lang w:eastAsia="en-CA"/>
              </w:rPr>
            </w:pPr>
            <w:r w:rsidRPr="00805DF6">
              <w:rPr>
                <w:b/>
                <w:bCs/>
                <w:sz w:val="20"/>
                <w:szCs w:val="20"/>
              </w:rPr>
              <w:t>3,695,722</w:t>
            </w:r>
          </w:p>
        </w:tc>
        <w:tc>
          <w:tcPr>
            <w:tcW w:w="530" w:type="pct"/>
          </w:tcPr>
          <w:p w14:paraId="1EE42892" w14:textId="77777777" w:rsidR="007012CD" w:rsidRPr="00805DF6" w:rsidRDefault="007012CD" w:rsidP="007012CD">
            <w:pPr>
              <w:jc w:val="right"/>
              <w:rPr>
                <w:b/>
                <w:bCs/>
                <w:sz w:val="20"/>
                <w:szCs w:val="20"/>
              </w:rPr>
            </w:pPr>
            <w:r w:rsidRPr="00805DF6">
              <w:rPr>
                <w:b/>
                <w:bCs/>
                <w:sz w:val="20"/>
                <w:szCs w:val="20"/>
              </w:rPr>
              <w:t>207,300</w:t>
            </w:r>
          </w:p>
        </w:tc>
        <w:tc>
          <w:tcPr>
            <w:tcW w:w="683" w:type="pct"/>
          </w:tcPr>
          <w:p w14:paraId="31F52030" w14:textId="77777777" w:rsidR="007012CD" w:rsidRPr="00805DF6" w:rsidRDefault="007012CD" w:rsidP="007012CD">
            <w:pPr>
              <w:jc w:val="right"/>
              <w:rPr>
                <w:b/>
                <w:bCs/>
                <w:color w:val="000000"/>
                <w:sz w:val="20"/>
                <w:szCs w:val="20"/>
                <w:lang w:eastAsia="en-CA"/>
              </w:rPr>
            </w:pPr>
            <w:r w:rsidRPr="00805DF6">
              <w:rPr>
                <w:b/>
                <w:bCs/>
                <w:sz w:val="20"/>
                <w:szCs w:val="20"/>
              </w:rPr>
              <w:t>21,881,486</w:t>
            </w:r>
          </w:p>
        </w:tc>
        <w:tc>
          <w:tcPr>
            <w:tcW w:w="681" w:type="pct"/>
            <w:vMerge w:val="restart"/>
            <w:vAlign w:val="center"/>
          </w:tcPr>
          <w:p w14:paraId="23E09F4A" w14:textId="77777777" w:rsidR="007012CD" w:rsidRPr="00805DF6" w:rsidRDefault="007012CD" w:rsidP="007012CD">
            <w:pPr>
              <w:jc w:val="center"/>
              <w:rPr>
                <w:b/>
                <w:color w:val="000000"/>
                <w:sz w:val="20"/>
                <w:szCs w:val="20"/>
                <w:lang w:eastAsia="en-CA"/>
              </w:rPr>
            </w:pPr>
            <w:r w:rsidRPr="00805DF6">
              <w:rPr>
                <w:b/>
                <w:color w:val="000000"/>
                <w:sz w:val="20"/>
                <w:szCs w:val="20"/>
                <w:lang w:eastAsia="en-CA"/>
              </w:rPr>
              <w:t>82</w:t>
            </w:r>
          </w:p>
        </w:tc>
      </w:tr>
      <w:tr w:rsidR="007012CD" w:rsidRPr="00805DF6" w14:paraId="147DFBE7" w14:textId="77777777">
        <w:trPr>
          <w:trHeight w:val="179"/>
        </w:trPr>
        <w:tc>
          <w:tcPr>
            <w:tcW w:w="397" w:type="pct"/>
            <w:vMerge/>
            <w:vAlign w:val="center"/>
          </w:tcPr>
          <w:p w14:paraId="20A5441E" w14:textId="77777777" w:rsidR="007012CD" w:rsidRPr="00805DF6" w:rsidRDefault="007012CD" w:rsidP="007012CD">
            <w:pPr>
              <w:jc w:val="left"/>
              <w:rPr>
                <w:b/>
                <w:bCs/>
                <w:color w:val="000000"/>
                <w:sz w:val="20"/>
                <w:szCs w:val="20"/>
                <w:lang w:eastAsia="en-CA"/>
              </w:rPr>
            </w:pPr>
          </w:p>
        </w:tc>
        <w:tc>
          <w:tcPr>
            <w:tcW w:w="587" w:type="pct"/>
            <w:vAlign w:val="center"/>
          </w:tcPr>
          <w:p w14:paraId="7F32EB9E" w14:textId="3D92923E" w:rsidR="007012CD" w:rsidRPr="007012CD" w:rsidRDefault="007012CD" w:rsidP="007012CD">
            <w:pPr>
              <w:rPr>
                <w:b/>
                <w:color w:val="000000"/>
                <w:sz w:val="20"/>
                <w:szCs w:val="20"/>
                <w:lang w:eastAsia="en-CA"/>
              </w:rPr>
            </w:pPr>
            <w:r w:rsidRPr="007012CD">
              <w:rPr>
                <w:rFonts w:hint="eastAsia"/>
                <w:b/>
                <w:color w:val="000000"/>
                <w:sz w:val="20"/>
                <w:szCs w:val="20"/>
                <w:lang w:eastAsia="zh-CN"/>
              </w:rPr>
              <w:t>已支付</w:t>
            </w:r>
          </w:p>
        </w:tc>
        <w:tc>
          <w:tcPr>
            <w:tcW w:w="682" w:type="pct"/>
          </w:tcPr>
          <w:p w14:paraId="5F85F97E" w14:textId="77777777" w:rsidR="007012CD" w:rsidRPr="00805DF6" w:rsidRDefault="007012CD" w:rsidP="007012CD">
            <w:pPr>
              <w:jc w:val="right"/>
              <w:rPr>
                <w:b/>
                <w:bCs/>
                <w:color w:val="000000"/>
                <w:sz w:val="20"/>
                <w:szCs w:val="20"/>
                <w:lang w:eastAsia="en-CA"/>
              </w:rPr>
            </w:pPr>
            <w:r w:rsidRPr="00805DF6">
              <w:rPr>
                <w:b/>
                <w:bCs/>
                <w:sz w:val="20"/>
                <w:szCs w:val="20"/>
              </w:rPr>
              <w:t>13,817,319</w:t>
            </w:r>
          </w:p>
        </w:tc>
        <w:tc>
          <w:tcPr>
            <w:tcW w:w="683" w:type="pct"/>
          </w:tcPr>
          <w:p w14:paraId="31C14299" w14:textId="77777777" w:rsidR="007012CD" w:rsidRPr="00805DF6" w:rsidRDefault="007012CD" w:rsidP="007012CD">
            <w:pPr>
              <w:jc w:val="right"/>
              <w:rPr>
                <w:b/>
                <w:bCs/>
                <w:color w:val="000000"/>
                <w:sz w:val="20"/>
                <w:szCs w:val="20"/>
                <w:lang w:eastAsia="en-CA"/>
              </w:rPr>
            </w:pPr>
            <w:r w:rsidRPr="00805DF6">
              <w:rPr>
                <w:b/>
                <w:bCs/>
                <w:sz w:val="20"/>
                <w:szCs w:val="20"/>
              </w:rPr>
              <w:t>929,300</w:t>
            </w:r>
          </w:p>
        </w:tc>
        <w:tc>
          <w:tcPr>
            <w:tcW w:w="757" w:type="pct"/>
          </w:tcPr>
          <w:p w14:paraId="5E24A9AB" w14:textId="77777777" w:rsidR="007012CD" w:rsidRPr="00805DF6" w:rsidRDefault="007012CD" w:rsidP="007012CD">
            <w:pPr>
              <w:jc w:val="right"/>
              <w:rPr>
                <w:b/>
                <w:bCs/>
                <w:color w:val="000000"/>
                <w:sz w:val="20"/>
                <w:szCs w:val="20"/>
                <w:lang w:eastAsia="en-CA"/>
              </w:rPr>
            </w:pPr>
            <w:r w:rsidRPr="00805DF6">
              <w:rPr>
                <w:b/>
                <w:bCs/>
                <w:sz w:val="20"/>
                <w:szCs w:val="20"/>
              </w:rPr>
              <w:t>2,962,157</w:t>
            </w:r>
          </w:p>
        </w:tc>
        <w:tc>
          <w:tcPr>
            <w:tcW w:w="530" w:type="pct"/>
          </w:tcPr>
          <w:p w14:paraId="3F8DE6E7" w14:textId="77777777" w:rsidR="007012CD" w:rsidRPr="00805DF6" w:rsidRDefault="007012CD" w:rsidP="007012CD">
            <w:pPr>
              <w:jc w:val="right"/>
              <w:rPr>
                <w:b/>
                <w:bCs/>
                <w:sz w:val="20"/>
                <w:szCs w:val="20"/>
              </w:rPr>
            </w:pPr>
            <w:r w:rsidRPr="00805DF6">
              <w:rPr>
                <w:b/>
                <w:bCs/>
                <w:sz w:val="20"/>
                <w:szCs w:val="20"/>
              </w:rPr>
              <w:t>207,300</w:t>
            </w:r>
          </w:p>
        </w:tc>
        <w:tc>
          <w:tcPr>
            <w:tcW w:w="683" w:type="pct"/>
          </w:tcPr>
          <w:p w14:paraId="41E00755" w14:textId="77777777" w:rsidR="007012CD" w:rsidRPr="00805DF6" w:rsidRDefault="007012CD" w:rsidP="007012CD">
            <w:pPr>
              <w:jc w:val="right"/>
              <w:rPr>
                <w:b/>
                <w:bCs/>
                <w:color w:val="000000"/>
                <w:sz w:val="20"/>
                <w:szCs w:val="20"/>
                <w:lang w:eastAsia="en-CA"/>
              </w:rPr>
            </w:pPr>
            <w:r w:rsidRPr="00805DF6">
              <w:rPr>
                <w:b/>
                <w:bCs/>
                <w:sz w:val="20"/>
                <w:szCs w:val="20"/>
              </w:rPr>
              <w:t>17,916,076</w:t>
            </w:r>
          </w:p>
        </w:tc>
        <w:tc>
          <w:tcPr>
            <w:tcW w:w="681" w:type="pct"/>
            <w:vMerge/>
            <w:vAlign w:val="center"/>
          </w:tcPr>
          <w:p w14:paraId="4A86126F" w14:textId="77777777" w:rsidR="007012CD" w:rsidRPr="00805DF6" w:rsidRDefault="007012CD" w:rsidP="007012CD">
            <w:pPr>
              <w:jc w:val="center"/>
              <w:rPr>
                <w:color w:val="000000"/>
                <w:sz w:val="20"/>
                <w:szCs w:val="20"/>
                <w:lang w:eastAsia="en-CA"/>
              </w:rPr>
            </w:pPr>
          </w:p>
        </w:tc>
      </w:tr>
      <w:tr w:rsidR="004E733C" w:rsidRPr="00805DF6" w14:paraId="79CC5CB8" w14:textId="77777777">
        <w:trPr>
          <w:trHeight w:val="179"/>
        </w:trPr>
        <w:tc>
          <w:tcPr>
            <w:tcW w:w="397" w:type="pct"/>
            <w:vMerge/>
            <w:vAlign w:val="center"/>
          </w:tcPr>
          <w:p w14:paraId="40357CA6" w14:textId="77777777" w:rsidR="004E733C" w:rsidRPr="00805DF6" w:rsidRDefault="004E733C">
            <w:pPr>
              <w:jc w:val="left"/>
              <w:rPr>
                <w:b/>
                <w:bCs/>
                <w:color w:val="000000"/>
                <w:sz w:val="20"/>
                <w:szCs w:val="20"/>
                <w:lang w:eastAsia="en-CA"/>
              </w:rPr>
            </w:pPr>
          </w:p>
        </w:tc>
        <w:tc>
          <w:tcPr>
            <w:tcW w:w="587" w:type="pct"/>
            <w:vAlign w:val="center"/>
          </w:tcPr>
          <w:p w14:paraId="5EFBBAD4" w14:textId="3491BD77" w:rsidR="004E733C" w:rsidRPr="00805DF6" w:rsidRDefault="007012CD">
            <w:pPr>
              <w:rPr>
                <w:b/>
                <w:bCs/>
                <w:color w:val="000000"/>
                <w:sz w:val="20"/>
                <w:szCs w:val="20"/>
                <w:lang w:eastAsia="en-CA"/>
              </w:rPr>
            </w:pPr>
            <w:r>
              <w:rPr>
                <w:rFonts w:hint="eastAsia"/>
                <w:b/>
                <w:bCs/>
                <w:color w:val="000000"/>
                <w:sz w:val="20"/>
                <w:szCs w:val="20"/>
                <w:lang w:eastAsia="zh-CN"/>
              </w:rPr>
              <w:t>余额</w:t>
            </w:r>
          </w:p>
        </w:tc>
        <w:tc>
          <w:tcPr>
            <w:tcW w:w="682" w:type="pct"/>
          </w:tcPr>
          <w:p w14:paraId="7A3B3EA3" w14:textId="77777777" w:rsidR="004E733C" w:rsidRPr="00805DF6" w:rsidRDefault="004E733C">
            <w:pPr>
              <w:jc w:val="right"/>
              <w:rPr>
                <w:b/>
                <w:bCs/>
                <w:color w:val="000000"/>
                <w:sz w:val="20"/>
                <w:szCs w:val="20"/>
                <w:lang w:eastAsia="en-CA"/>
              </w:rPr>
            </w:pPr>
            <w:r w:rsidRPr="00805DF6">
              <w:rPr>
                <w:b/>
                <w:bCs/>
                <w:sz w:val="20"/>
                <w:szCs w:val="20"/>
              </w:rPr>
              <w:t>3,106,145</w:t>
            </w:r>
          </w:p>
        </w:tc>
        <w:tc>
          <w:tcPr>
            <w:tcW w:w="683" w:type="pct"/>
          </w:tcPr>
          <w:p w14:paraId="4DDEFB6F" w14:textId="77777777" w:rsidR="004E733C" w:rsidRPr="00805DF6" w:rsidRDefault="004E733C">
            <w:pPr>
              <w:jc w:val="right"/>
              <w:rPr>
                <w:b/>
                <w:bCs/>
                <w:color w:val="000000"/>
                <w:sz w:val="20"/>
                <w:szCs w:val="20"/>
                <w:lang w:eastAsia="en-CA"/>
              </w:rPr>
            </w:pPr>
            <w:r w:rsidRPr="00805DF6">
              <w:rPr>
                <w:b/>
                <w:bCs/>
                <w:sz w:val="20"/>
                <w:szCs w:val="20"/>
              </w:rPr>
              <w:t>125,700</w:t>
            </w:r>
          </w:p>
        </w:tc>
        <w:tc>
          <w:tcPr>
            <w:tcW w:w="757" w:type="pct"/>
          </w:tcPr>
          <w:p w14:paraId="7E60B3DA" w14:textId="77777777" w:rsidR="004E733C" w:rsidRPr="00805DF6" w:rsidRDefault="004E733C">
            <w:pPr>
              <w:jc w:val="right"/>
              <w:rPr>
                <w:b/>
                <w:bCs/>
                <w:color w:val="000000"/>
                <w:sz w:val="20"/>
                <w:szCs w:val="20"/>
                <w:lang w:eastAsia="en-CA"/>
              </w:rPr>
            </w:pPr>
            <w:r w:rsidRPr="00805DF6">
              <w:rPr>
                <w:b/>
                <w:bCs/>
                <w:sz w:val="20"/>
                <w:szCs w:val="20"/>
              </w:rPr>
              <w:t>733,565</w:t>
            </w:r>
          </w:p>
        </w:tc>
        <w:tc>
          <w:tcPr>
            <w:tcW w:w="530" w:type="pct"/>
          </w:tcPr>
          <w:p w14:paraId="5EE0ACED" w14:textId="77777777" w:rsidR="004E733C" w:rsidRPr="00805DF6" w:rsidRDefault="004E733C">
            <w:pPr>
              <w:jc w:val="right"/>
              <w:rPr>
                <w:b/>
                <w:bCs/>
                <w:sz w:val="20"/>
                <w:szCs w:val="20"/>
              </w:rPr>
            </w:pPr>
            <w:r w:rsidRPr="00805DF6">
              <w:rPr>
                <w:b/>
                <w:bCs/>
                <w:sz w:val="20"/>
                <w:szCs w:val="20"/>
              </w:rPr>
              <w:t>0</w:t>
            </w:r>
          </w:p>
        </w:tc>
        <w:tc>
          <w:tcPr>
            <w:tcW w:w="683" w:type="pct"/>
          </w:tcPr>
          <w:p w14:paraId="6C56EE51" w14:textId="77777777" w:rsidR="004E733C" w:rsidRPr="00805DF6" w:rsidRDefault="004E733C">
            <w:pPr>
              <w:jc w:val="right"/>
              <w:rPr>
                <w:b/>
                <w:bCs/>
                <w:color w:val="000000"/>
                <w:sz w:val="20"/>
                <w:szCs w:val="20"/>
                <w:lang w:eastAsia="en-CA"/>
              </w:rPr>
            </w:pPr>
            <w:r w:rsidRPr="00805DF6">
              <w:rPr>
                <w:b/>
                <w:bCs/>
                <w:sz w:val="20"/>
                <w:szCs w:val="20"/>
              </w:rPr>
              <w:t>3,965,410</w:t>
            </w:r>
          </w:p>
        </w:tc>
        <w:tc>
          <w:tcPr>
            <w:tcW w:w="681" w:type="pct"/>
            <w:vMerge/>
            <w:vAlign w:val="center"/>
          </w:tcPr>
          <w:p w14:paraId="5E017AAE" w14:textId="77777777" w:rsidR="004E733C" w:rsidRPr="00805DF6" w:rsidRDefault="004E733C">
            <w:pPr>
              <w:jc w:val="center"/>
              <w:rPr>
                <w:color w:val="000000"/>
                <w:sz w:val="20"/>
                <w:szCs w:val="20"/>
                <w:lang w:eastAsia="en-CA"/>
              </w:rPr>
            </w:pPr>
          </w:p>
        </w:tc>
      </w:tr>
    </w:tbl>
    <w:p w14:paraId="300DF42F" w14:textId="6A751D33" w:rsidR="004E733C" w:rsidRPr="00555A13" w:rsidRDefault="00555A13" w:rsidP="004E733C">
      <w:pPr>
        <w:keepNext/>
        <w:autoSpaceDE w:val="0"/>
        <w:autoSpaceDN w:val="0"/>
        <w:adjustRightInd w:val="0"/>
        <w:spacing w:before="240" w:after="240"/>
        <w:rPr>
          <w:rFonts w:ascii="SimHei" w:eastAsia="SimHei" w:hAnsi="SimHei"/>
          <w:bCs/>
          <w:sz w:val="24"/>
          <w:szCs w:val="24"/>
          <w:lang w:eastAsia="zh-CN"/>
        </w:rPr>
      </w:pPr>
      <w:r w:rsidRPr="00555A13">
        <w:rPr>
          <w:rFonts w:ascii="SimHei" w:eastAsia="SimHei" w:hAnsi="SimHei" w:hint="eastAsia"/>
          <w:bCs/>
          <w:sz w:val="24"/>
          <w:szCs w:val="24"/>
          <w:lang w:eastAsia="zh-CN"/>
        </w:rPr>
        <w:lastRenderedPageBreak/>
        <w:t>含氢氯氟烃淘汰管理计划第三阶段</w:t>
      </w:r>
    </w:p>
    <w:p w14:paraId="205E8760" w14:textId="6DD8D99E" w:rsidR="004E733C" w:rsidRPr="00555A13" w:rsidRDefault="00555A13" w:rsidP="004E733C">
      <w:pPr>
        <w:keepNext/>
        <w:spacing w:after="240"/>
        <w:outlineLvl w:val="0"/>
        <w:rPr>
          <w:sz w:val="24"/>
          <w:szCs w:val="24"/>
          <w:u w:val="single"/>
          <w:lang w:eastAsia="zh-CN"/>
        </w:rPr>
      </w:pPr>
      <w:r w:rsidRPr="00555A13">
        <w:rPr>
          <w:rFonts w:hint="eastAsia"/>
          <w:sz w:val="24"/>
          <w:szCs w:val="24"/>
          <w:u w:val="single"/>
          <w:lang w:eastAsia="zh-CN"/>
        </w:rPr>
        <w:t>符合资助条件的剩余消费</w:t>
      </w:r>
    </w:p>
    <w:p w14:paraId="657C2133" w14:textId="26392C99" w:rsidR="004E733C" w:rsidRPr="00555A13" w:rsidRDefault="00555A13" w:rsidP="00A4207C">
      <w:pPr>
        <w:pStyle w:val="Heading1"/>
        <w:numPr>
          <w:ilvl w:val="0"/>
          <w:numId w:val="1"/>
        </w:numPr>
        <w:tabs>
          <w:tab w:val="num" w:pos="451"/>
        </w:tabs>
        <w:rPr>
          <w:sz w:val="24"/>
          <w:szCs w:val="24"/>
          <w:lang w:eastAsia="zh-CN"/>
        </w:rPr>
      </w:pPr>
      <w:r w:rsidRPr="00555A13">
        <w:rPr>
          <w:rFonts w:hint="eastAsia"/>
          <w:sz w:val="24"/>
          <w:szCs w:val="24"/>
          <w:lang w:eastAsia="zh-CN"/>
        </w:rPr>
        <w:t>在扣除与含氢氯氟烃淘汰管理计划第一和第二阶段有关的</w:t>
      </w:r>
      <w:r w:rsidRPr="00555A13">
        <w:rPr>
          <w:rFonts w:hint="eastAsia"/>
          <w:sz w:val="24"/>
          <w:szCs w:val="24"/>
          <w:lang w:eastAsia="zh-CN"/>
        </w:rPr>
        <w:t>386.41</w:t>
      </w:r>
      <w:r w:rsidRPr="00555A13">
        <w:rPr>
          <w:sz w:val="24"/>
          <w:szCs w:val="24"/>
          <w:lang w:eastAsia="zh-CN"/>
        </w:rPr>
        <w:t xml:space="preserve"> </w:t>
      </w:r>
      <w:r w:rsidRPr="00555A13">
        <w:rPr>
          <w:rFonts w:hint="eastAsia"/>
          <w:sz w:val="24"/>
          <w:szCs w:val="24"/>
          <w:lang w:eastAsia="zh-CN"/>
        </w:rPr>
        <w:t>ODP</w:t>
      </w:r>
      <w:r w:rsidRPr="00555A13">
        <w:rPr>
          <w:rFonts w:hint="eastAsia"/>
          <w:sz w:val="24"/>
          <w:szCs w:val="24"/>
          <w:lang w:eastAsia="zh-CN"/>
        </w:rPr>
        <w:t>吨含氢氯氟烃后，符合第三阶段供资条件的剩余消费为</w:t>
      </w:r>
      <w:r w:rsidRPr="00555A13">
        <w:rPr>
          <w:rFonts w:hint="eastAsia"/>
          <w:sz w:val="24"/>
          <w:szCs w:val="24"/>
          <w:lang w:eastAsia="zh-CN"/>
        </w:rPr>
        <w:t>98.20</w:t>
      </w:r>
      <w:r w:rsidRPr="00555A13">
        <w:rPr>
          <w:sz w:val="24"/>
          <w:szCs w:val="24"/>
          <w:lang w:eastAsia="zh-CN"/>
        </w:rPr>
        <w:t xml:space="preserve"> </w:t>
      </w:r>
      <w:r w:rsidRPr="00555A13">
        <w:rPr>
          <w:rFonts w:hint="eastAsia"/>
          <w:sz w:val="24"/>
          <w:szCs w:val="24"/>
          <w:lang w:eastAsia="zh-CN"/>
        </w:rPr>
        <w:t>ODP</w:t>
      </w:r>
      <w:r w:rsidRPr="00555A13">
        <w:rPr>
          <w:rFonts w:hint="eastAsia"/>
          <w:sz w:val="24"/>
          <w:szCs w:val="24"/>
          <w:lang w:eastAsia="zh-CN"/>
        </w:rPr>
        <w:t>吨。</w:t>
      </w:r>
    </w:p>
    <w:p w14:paraId="6628A6B7" w14:textId="77777777" w:rsidR="00555A13" w:rsidRPr="00555A13" w:rsidRDefault="00555A13" w:rsidP="004E733C">
      <w:pPr>
        <w:keepNext/>
        <w:spacing w:after="240"/>
        <w:outlineLvl w:val="0"/>
        <w:rPr>
          <w:sz w:val="24"/>
          <w:szCs w:val="24"/>
          <w:u w:val="single"/>
          <w:lang w:eastAsia="zh-CN"/>
        </w:rPr>
      </w:pPr>
      <w:bookmarkStart w:id="4" w:name="_Hlk126915728"/>
      <w:r w:rsidRPr="00555A13">
        <w:rPr>
          <w:rFonts w:hint="eastAsia"/>
          <w:sz w:val="24"/>
          <w:szCs w:val="24"/>
          <w:u w:val="single"/>
          <w:lang w:eastAsia="zh-CN"/>
        </w:rPr>
        <w:t>含氢氯氟烃的行业分布</w:t>
      </w:r>
    </w:p>
    <w:bookmarkEnd w:id="4"/>
    <w:p w14:paraId="2430B1F5" w14:textId="7E3AE03C" w:rsidR="004E733C" w:rsidRPr="001B4D70" w:rsidRDefault="00860022" w:rsidP="00A4207C">
      <w:pPr>
        <w:pStyle w:val="Heading1"/>
        <w:numPr>
          <w:ilvl w:val="0"/>
          <w:numId w:val="1"/>
        </w:numPr>
        <w:tabs>
          <w:tab w:val="num" w:pos="451"/>
        </w:tabs>
        <w:rPr>
          <w:sz w:val="24"/>
          <w:szCs w:val="24"/>
          <w:lang w:eastAsia="zh-CN"/>
        </w:rPr>
      </w:pPr>
      <w:r w:rsidRPr="001B4D70">
        <w:rPr>
          <w:rFonts w:hint="eastAsia"/>
          <w:sz w:val="24"/>
          <w:szCs w:val="24"/>
          <w:lang w:eastAsia="zh-CN"/>
        </w:rPr>
        <w:t>维修行业约有</w:t>
      </w:r>
      <w:r w:rsidRPr="001B4D70">
        <w:rPr>
          <w:rFonts w:hint="eastAsia"/>
          <w:sz w:val="24"/>
          <w:szCs w:val="24"/>
          <w:lang w:eastAsia="zh-CN"/>
        </w:rPr>
        <w:t>100</w:t>
      </w:r>
      <w:r w:rsidRPr="001B4D70">
        <w:rPr>
          <w:sz w:val="24"/>
          <w:szCs w:val="24"/>
          <w:lang w:eastAsia="zh-CN"/>
        </w:rPr>
        <w:t>,</w:t>
      </w:r>
      <w:r w:rsidRPr="001B4D70">
        <w:rPr>
          <w:rFonts w:hint="eastAsia"/>
          <w:sz w:val="24"/>
          <w:szCs w:val="24"/>
          <w:lang w:eastAsia="zh-CN"/>
        </w:rPr>
        <w:t>000</w:t>
      </w:r>
      <w:r w:rsidRPr="001B4D70">
        <w:rPr>
          <w:rFonts w:hint="eastAsia"/>
          <w:sz w:val="24"/>
          <w:szCs w:val="24"/>
          <w:lang w:eastAsia="zh-CN"/>
        </w:rPr>
        <w:t>名技术人员（其中女性约占</w:t>
      </w:r>
      <w:r w:rsidRPr="001B4D70">
        <w:rPr>
          <w:rFonts w:hint="eastAsia"/>
          <w:sz w:val="24"/>
          <w:szCs w:val="24"/>
          <w:lang w:eastAsia="zh-CN"/>
        </w:rPr>
        <w:t>5%</w:t>
      </w:r>
      <w:r w:rsidRPr="001B4D70">
        <w:rPr>
          <w:rFonts w:hint="eastAsia"/>
          <w:sz w:val="24"/>
          <w:szCs w:val="24"/>
          <w:lang w:eastAsia="zh-CN"/>
        </w:rPr>
        <w:t>）和</w:t>
      </w:r>
      <w:r w:rsidRPr="001B4D70">
        <w:rPr>
          <w:rFonts w:hint="eastAsia"/>
          <w:sz w:val="24"/>
          <w:szCs w:val="24"/>
          <w:lang w:eastAsia="zh-CN"/>
        </w:rPr>
        <w:t>24</w:t>
      </w:r>
      <w:r w:rsidRPr="001B4D70">
        <w:rPr>
          <w:sz w:val="24"/>
          <w:szCs w:val="24"/>
          <w:lang w:eastAsia="zh-CN"/>
        </w:rPr>
        <w:t>,</w:t>
      </w:r>
      <w:r w:rsidRPr="001B4D70">
        <w:rPr>
          <w:rFonts w:hint="eastAsia"/>
          <w:sz w:val="24"/>
          <w:szCs w:val="24"/>
          <w:lang w:eastAsia="zh-CN"/>
        </w:rPr>
        <w:t>000</w:t>
      </w:r>
      <w:r w:rsidRPr="001B4D70">
        <w:rPr>
          <w:rFonts w:hint="eastAsia"/>
          <w:sz w:val="24"/>
          <w:szCs w:val="24"/>
          <w:lang w:eastAsia="zh-CN"/>
        </w:rPr>
        <w:t>个车间使用</w:t>
      </w:r>
      <w:r w:rsidRPr="001B4D70">
        <w:rPr>
          <w:rFonts w:hint="eastAsia"/>
          <w:sz w:val="24"/>
          <w:szCs w:val="24"/>
          <w:lang w:eastAsia="zh-CN"/>
        </w:rPr>
        <w:t>HCFC</w:t>
      </w:r>
      <w:r w:rsidRPr="001B4D70">
        <w:rPr>
          <w:sz w:val="24"/>
          <w:szCs w:val="24"/>
          <w:lang w:eastAsia="zh-CN"/>
        </w:rPr>
        <w:t>-</w:t>
      </w:r>
      <w:r w:rsidRPr="001B4D70">
        <w:rPr>
          <w:rFonts w:hint="eastAsia"/>
          <w:sz w:val="24"/>
          <w:szCs w:val="24"/>
          <w:lang w:eastAsia="zh-CN"/>
        </w:rPr>
        <w:t>22</w:t>
      </w:r>
      <w:r w:rsidRPr="001B4D70">
        <w:rPr>
          <w:rFonts w:hint="eastAsia"/>
          <w:sz w:val="24"/>
          <w:szCs w:val="24"/>
          <w:lang w:eastAsia="zh-CN"/>
        </w:rPr>
        <w:t>。其中，</w:t>
      </w:r>
      <w:r w:rsidRPr="001B4D70">
        <w:rPr>
          <w:rFonts w:hint="eastAsia"/>
          <w:sz w:val="24"/>
          <w:szCs w:val="24"/>
          <w:lang w:eastAsia="zh-CN"/>
        </w:rPr>
        <w:t>75</w:t>
      </w:r>
      <w:r w:rsidRPr="001B4D70">
        <w:rPr>
          <w:sz w:val="24"/>
          <w:szCs w:val="24"/>
          <w:lang w:eastAsia="zh-CN"/>
        </w:rPr>
        <w:t>,</w:t>
      </w:r>
      <w:r w:rsidRPr="001B4D70">
        <w:rPr>
          <w:rFonts w:hint="eastAsia"/>
          <w:sz w:val="24"/>
          <w:szCs w:val="24"/>
          <w:lang w:eastAsia="zh-CN"/>
        </w:rPr>
        <w:t>000</w:t>
      </w:r>
      <w:r w:rsidRPr="001B4D70">
        <w:rPr>
          <w:rFonts w:hint="eastAsia"/>
          <w:sz w:val="24"/>
          <w:szCs w:val="24"/>
          <w:lang w:eastAsia="zh-CN"/>
        </w:rPr>
        <w:t>名技术人员（包括</w:t>
      </w:r>
      <w:r w:rsidRPr="001B4D70">
        <w:rPr>
          <w:rFonts w:hint="eastAsia"/>
          <w:sz w:val="24"/>
          <w:szCs w:val="24"/>
          <w:lang w:eastAsia="zh-CN"/>
        </w:rPr>
        <w:t>3</w:t>
      </w:r>
      <w:r w:rsidRPr="001B4D70">
        <w:rPr>
          <w:sz w:val="24"/>
          <w:szCs w:val="24"/>
          <w:lang w:eastAsia="zh-CN"/>
        </w:rPr>
        <w:t>,</w:t>
      </w:r>
      <w:r w:rsidRPr="001B4D70">
        <w:rPr>
          <w:rFonts w:hint="eastAsia"/>
          <w:sz w:val="24"/>
          <w:szCs w:val="24"/>
          <w:lang w:eastAsia="zh-CN"/>
        </w:rPr>
        <w:t>000</w:t>
      </w:r>
      <w:r w:rsidRPr="001B4D70">
        <w:rPr>
          <w:rFonts w:hint="eastAsia"/>
          <w:sz w:val="24"/>
          <w:szCs w:val="24"/>
          <w:lang w:eastAsia="zh-CN"/>
        </w:rPr>
        <w:t>名女性）专门从事空调，</w:t>
      </w:r>
      <w:r w:rsidRPr="001B4D70">
        <w:rPr>
          <w:rFonts w:hint="eastAsia"/>
          <w:sz w:val="24"/>
          <w:szCs w:val="24"/>
          <w:lang w:eastAsia="zh-CN"/>
        </w:rPr>
        <w:t>25</w:t>
      </w:r>
      <w:r w:rsidRPr="001B4D70">
        <w:rPr>
          <w:sz w:val="24"/>
          <w:szCs w:val="24"/>
          <w:lang w:eastAsia="zh-CN"/>
        </w:rPr>
        <w:t>,</w:t>
      </w:r>
      <w:r w:rsidRPr="001B4D70">
        <w:rPr>
          <w:rFonts w:hint="eastAsia"/>
          <w:sz w:val="24"/>
          <w:szCs w:val="24"/>
          <w:lang w:eastAsia="zh-CN"/>
        </w:rPr>
        <w:t>000</w:t>
      </w:r>
      <w:r w:rsidRPr="001B4D70">
        <w:rPr>
          <w:rFonts w:hint="eastAsia"/>
          <w:sz w:val="24"/>
          <w:szCs w:val="24"/>
          <w:lang w:eastAsia="zh-CN"/>
        </w:rPr>
        <w:t>名技术人员（包括约</w:t>
      </w:r>
      <w:r w:rsidRPr="001B4D70">
        <w:rPr>
          <w:rFonts w:hint="eastAsia"/>
          <w:sz w:val="24"/>
          <w:szCs w:val="24"/>
          <w:lang w:eastAsia="zh-CN"/>
        </w:rPr>
        <w:t>2000</w:t>
      </w:r>
      <w:r w:rsidRPr="001B4D70">
        <w:rPr>
          <w:rFonts w:hint="eastAsia"/>
          <w:sz w:val="24"/>
          <w:szCs w:val="24"/>
          <w:lang w:eastAsia="zh-CN"/>
        </w:rPr>
        <w:t>名女性）专门从事制冷。约</w:t>
      </w:r>
      <w:r w:rsidRPr="001B4D70">
        <w:rPr>
          <w:rFonts w:hint="eastAsia"/>
          <w:sz w:val="24"/>
          <w:szCs w:val="24"/>
          <w:lang w:eastAsia="zh-CN"/>
        </w:rPr>
        <w:t>35%</w:t>
      </w:r>
      <w:r w:rsidRPr="001B4D70">
        <w:rPr>
          <w:rFonts w:hint="eastAsia"/>
          <w:sz w:val="24"/>
          <w:szCs w:val="24"/>
          <w:lang w:eastAsia="zh-CN"/>
        </w:rPr>
        <w:t>的劳动力在遵守行业标准和法规的正式车间工作，其余</w:t>
      </w:r>
      <w:r w:rsidRPr="001B4D70">
        <w:rPr>
          <w:rFonts w:hint="eastAsia"/>
          <w:sz w:val="24"/>
          <w:szCs w:val="24"/>
          <w:lang w:eastAsia="zh-CN"/>
        </w:rPr>
        <w:t>65%</w:t>
      </w:r>
      <w:r w:rsidRPr="001B4D70">
        <w:rPr>
          <w:rFonts w:hint="eastAsia"/>
          <w:sz w:val="24"/>
          <w:szCs w:val="24"/>
          <w:lang w:eastAsia="zh-CN"/>
        </w:rPr>
        <w:t>在监管有限的非正式车间工作。在第二阶段，正在建立两个再生中心（一个正在运营），并执行了一个试点技术人员认证项目，该项目正在更新和最终确定中；最终认证方案将是强制性的，以能力为基础，并使国家臭氧机构能够在劳工部代表在场的情况下，在任何有合格评估员的培训中心对技术人员进行认证。</w:t>
      </w:r>
    </w:p>
    <w:p w14:paraId="14DD5BC6" w14:textId="6F3CF1E1" w:rsidR="004E733C" w:rsidRPr="001B4D70" w:rsidRDefault="001B4D70" w:rsidP="00A4207C">
      <w:pPr>
        <w:pStyle w:val="Heading1"/>
        <w:numPr>
          <w:ilvl w:val="0"/>
          <w:numId w:val="1"/>
        </w:numPr>
        <w:tabs>
          <w:tab w:val="num" w:pos="451"/>
        </w:tabs>
        <w:rPr>
          <w:sz w:val="24"/>
          <w:szCs w:val="24"/>
          <w:lang w:eastAsia="zh-CN"/>
        </w:rPr>
      </w:pPr>
      <w:r w:rsidRPr="001B4D70">
        <w:rPr>
          <w:rFonts w:hint="eastAsia"/>
          <w:sz w:val="24"/>
          <w:szCs w:val="24"/>
          <w:lang w:eastAsia="zh-CN"/>
        </w:rPr>
        <w:t>如表</w:t>
      </w:r>
      <w:r w:rsidRPr="001B4D70">
        <w:rPr>
          <w:rFonts w:hint="eastAsia"/>
          <w:sz w:val="24"/>
          <w:szCs w:val="24"/>
          <w:lang w:eastAsia="zh-CN"/>
        </w:rPr>
        <w:t>3</w:t>
      </w:r>
      <w:r w:rsidRPr="001B4D70">
        <w:rPr>
          <w:rFonts w:hint="eastAsia"/>
          <w:sz w:val="24"/>
          <w:szCs w:val="24"/>
          <w:lang w:eastAsia="zh-CN"/>
        </w:rPr>
        <w:t>所示，</w:t>
      </w:r>
      <w:r w:rsidRPr="001B4D70">
        <w:rPr>
          <w:rFonts w:hint="eastAsia"/>
          <w:sz w:val="24"/>
          <w:szCs w:val="24"/>
          <w:lang w:eastAsia="zh-CN"/>
        </w:rPr>
        <w:t>HCFC</w:t>
      </w:r>
      <w:r w:rsidRPr="001B4D70">
        <w:rPr>
          <w:sz w:val="24"/>
          <w:szCs w:val="24"/>
          <w:lang w:eastAsia="zh-CN"/>
        </w:rPr>
        <w:t>-</w:t>
      </w:r>
      <w:r w:rsidRPr="001B4D70">
        <w:rPr>
          <w:rFonts w:hint="eastAsia"/>
          <w:sz w:val="24"/>
          <w:szCs w:val="24"/>
          <w:lang w:eastAsia="zh-CN"/>
        </w:rPr>
        <w:t>22</w:t>
      </w:r>
      <w:r w:rsidRPr="001B4D70">
        <w:rPr>
          <w:rFonts w:hint="eastAsia"/>
          <w:sz w:val="24"/>
          <w:szCs w:val="24"/>
          <w:lang w:eastAsia="zh-CN"/>
        </w:rPr>
        <w:t>用于维修窗式和分体式空调机组、包装式和屋顶式商用空调系统、冷冻水系统、独立式商用制冷机组、冷凝式和分布式商用制冷系统以及工业和运输制冷。</w:t>
      </w:r>
      <w:r w:rsidRPr="001B4D70">
        <w:rPr>
          <w:rFonts w:hint="eastAsia"/>
          <w:sz w:val="24"/>
          <w:szCs w:val="24"/>
          <w:lang w:eastAsia="zh-CN"/>
        </w:rPr>
        <w:t>2024</w:t>
      </w:r>
      <w:r w:rsidRPr="001B4D70">
        <w:rPr>
          <w:rFonts w:hint="eastAsia"/>
          <w:sz w:val="24"/>
          <w:szCs w:val="24"/>
          <w:lang w:eastAsia="zh-CN"/>
        </w:rPr>
        <w:t>年，</w:t>
      </w:r>
      <w:r w:rsidRPr="001B4D70">
        <w:rPr>
          <w:rFonts w:hint="eastAsia"/>
          <w:sz w:val="24"/>
          <w:szCs w:val="24"/>
          <w:lang w:eastAsia="zh-CN"/>
        </w:rPr>
        <w:t>HCFC</w:t>
      </w:r>
      <w:r w:rsidRPr="001B4D70">
        <w:rPr>
          <w:sz w:val="24"/>
          <w:szCs w:val="24"/>
          <w:lang w:eastAsia="zh-CN"/>
        </w:rPr>
        <w:t>-</w:t>
      </w:r>
      <w:r w:rsidRPr="001B4D70">
        <w:rPr>
          <w:rFonts w:hint="eastAsia"/>
          <w:sz w:val="24"/>
          <w:szCs w:val="24"/>
          <w:lang w:eastAsia="zh-CN"/>
        </w:rPr>
        <w:t>22</w:t>
      </w:r>
      <w:r w:rsidRPr="001B4D70">
        <w:rPr>
          <w:rFonts w:hint="eastAsia"/>
          <w:sz w:val="24"/>
          <w:szCs w:val="24"/>
          <w:lang w:eastAsia="zh-CN"/>
        </w:rPr>
        <w:t>约占维修行业使用的制冷剂公吨数的</w:t>
      </w:r>
      <w:r w:rsidRPr="001B4D70">
        <w:rPr>
          <w:rFonts w:hint="eastAsia"/>
          <w:sz w:val="24"/>
          <w:szCs w:val="24"/>
          <w:lang w:eastAsia="zh-CN"/>
        </w:rPr>
        <w:t>41%</w:t>
      </w:r>
      <w:r w:rsidRPr="001B4D70">
        <w:rPr>
          <w:rFonts w:hint="eastAsia"/>
          <w:sz w:val="24"/>
          <w:szCs w:val="24"/>
          <w:lang w:eastAsia="zh-CN"/>
        </w:rPr>
        <w:t>，其次是</w:t>
      </w:r>
      <w:r w:rsidRPr="001B4D70">
        <w:rPr>
          <w:rFonts w:hint="eastAsia"/>
          <w:sz w:val="24"/>
          <w:szCs w:val="24"/>
          <w:lang w:eastAsia="zh-CN"/>
        </w:rPr>
        <w:t>HFC-134a</w:t>
      </w:r>
      <w:r w:rsidR="00594632">
        <w:rPr>
          <w:sz w:val="24"/>
          <w:szCs w:val="24"/>
          <w:lang w:eastAsia="zh-CN"/>
        </w:rPr>
        <w:t xml:space="preserve"> </w:t>
      </w:r>
      <w:r w:rsidR="00594632">
        <w:rPr>
          <w:sz w:val="24"/>
          <w:szCs w:val="24"/>
          <w:lang w:val="en-US" w:eastAsia="zh-CN"/>
        </w:rPr>
        <w:t>(</w:t>
      </w:r>
      <w:r w:rsidRPr="001B4D70">
        <w:rPr>
          <w:rFonts w:hint="eastAsia"/>
          <w:sz w:val="24"/>
          <w:szCs w:val="24"/>
          <w:lang w:eastAsia="zh-CN"/>
        </w:rPr>
        <w:t>38%</w:t>
      </w:r>
      <w:r w:rsidR="00594632">
        <w:rPr>
          <w:sz w:val="24"/>
          <w:szCs w:val="24"/>
          <w:lang w:val="en-US" w:eastAsia="zh-CN"/>
        </w:rPr>
        <w:t>)</w:t>
      </w:r>
      <w:r w:rsidRPr="001B4D70">
        <w:rPr>
          <w:rFonts w:hint="eastAsia"/>
          <w:sz w:val="24"/>
          <w:szCs w:val="24"/>
          <w:lang w:eastAsia="zh-CN"/>
        </w:rPr>
        <w:t>、</w:t>
      </w:r>
      <w:r w:rsidRPr="001B4D70">
        <w:rPr>
          <w:rFonts w:hint="eastAsia"/>
          <w:sz w:val="24"/>
          <w:szCs w:val="24"/>
          <w:lang w:eastAsia="zh-CN"/>
        </w:rPr>
        <w:t>R</w:t>
      </w:r>
      <w:r w:rsidRPr="001B4D70">
        <w:rPr>
          <w:sz w:val="24"/>
          <w:szCs w:val="24"/>
          <w:lang w:eastAsia="zh-CN"/>
        </w:rPr>
        <w:t>-</w:t>
      </w:r>
      <w:r w:rsidRPr="001B4D70">
        <w:rPr>
          <w:rFonts w:hint="eastAsia"/>
          <w:sz w:val="24"/>
          <w:szCs w:val="24"/>
          <w:lang w:eastAsia="zh-CN"/>
        </w:rPr>
        <w:t>410A</w:t>
      </w:r>
      <w:r w:rsidR="00594632">
        <w:rPr>
          <w:sz w:val="24"/>
          <w:szCs w:val="24"/>
          <w:lang w:eastAsia="zh-CN"/>
        </w:rPr>
        <w:t xml:space="preserve"> </w:t>
      </w:r>
      <w:r w:rsidR="00594632">
        <w:rPr>
          <w:sz w:val="24"/>
          <w:szCs w:val="24"/>
          <w:lang w:val="en-US" w:eastAsia="zh-CN"/>
        </w:rPr>
        <w:t>(</w:t>
      </w:r>
      <w:r w:rsidRPr="001B4D70">
        <w:rPr>
          <w:rFonts w:hint="eastAsia"/>
          <w:sz w:val="24"/>
          <w:szCs w:val="24"/>
          <w:lang w:eastAsia="zh-CN"/>
        </w:rPr>
        <w:t>13%</w:t>
      </w:r>
      <w:r w:rsidR="00594632">
        <w:rPr>
          <w:sz w:val="24"/>
          <w:szCs w:val="24"/>
          <w:lang w:val="en-US" w:eastAsia="zh-CN"/>
        </w:rPr>
        <w:t>)</w:t>
      </w:r>
      <w:r w:rsidRPr="001B4D70">
        <w:rPr>
          <w:rFonts w:hint="eastAsia"/>
          <w:sz w:val="24"/>
          <w:szCs w:val="24"/>
          <w:lang w:eastAsia="zh-CN"/>
        </w:rPr>
        <w:t>、</w:t>
      </w:r>
      <w:r w:rsidRPr="001B4D70">
        <w:rPr>
          <w:rFonts w:hint="eastAsia"/>
          <w:sz w:val="24"/>
          <w:szCs w:val="24"/>
          <w:lang w:eastAsia="zh-CN"/>
        </w:rPr>
        <w:t>R</w:t>
      </w:r>
      <w:r w:rsidRPr="001B4D70">
        <w:rPr>
          <w:sz w:val="24"/>
          <w:szCs w:val="24"/>
          <w:lang w:eastAsia="zh-CN"/>
        </w:rPr>
        <w:t>-</w:t>
      </w:r>
      <w:r w:rsidRPr="001B4D70">
        <w:rPr>
          <w:rFonts w:hint="eastAsia"/>
          <w:sz w:val="24"/>
          <w:szCs w:val="24"/>
          <w:lang w:eastAsia="zh-CN"/>
        </w:rPr>
        <w:t>404A</w:t>
      </w:r>
      <w:r w:rsidR="00594632">
        <w:rPr>
          <w:sz w:val="24"/>
          <w:szCs w:val="24"/>
          <w:lang w:eastAsia="zh-CN"/>
        </w:rPr>
        <w:t xml:space="preserve"> </w:t>
      </w:r>
      <w:r w:rsidR="00594632">
        <w:rPr>
          <w:sz w:val="24"/>
          <w:szCs w:val="24"/>
          <w:lang w:val="en-US" w:eastAsia="zh-CN"/>
        </w:rPr>
        <w:t>(</w:t>
      </w:r>
      <w:r w:rsidRPr="001B4D70">
        <w:rPr>
          <w:rFonts w:hint="eastAsia"/>
          <w:sz w:val="24"/>
          <w:szCs w:val="24"/>
          <w:lang w:eastAsia="zh-CN"/>
        </w:rPr>
        <w:t>7%</w:t>
      </w:r>
      <w:r w:rsidR="00594632">
        <w:rPr>
          <w:sz w:val="24"/>
          <w:szCs w:val="24"/>
          <w:lang w:val="en-US" w:eastAsia="zh-CN"/>
        </w:rPr>
        <w:t xml:space="preserve">) </w:t>
      </w:r>
      <w:r w:rsidRPr="001B4D70">
        <w:rPr>
          <w:rFonts w:hint="eastAsia"/>
          <w:sz w:val="24"/>
          <w:szCs w:val="24"/>
          <w:lang w:eastAsia="zh-CN"/>
        </w:rPr>
        <w:t>和其它氢氟碳化合物</w:t>
      </w:r>
      <w:r w:rsidR="00594632">
        <w:rPr>
          <w:sz w:val="24"/>
          <w:szCs w:val="24"/>
          <w:lang w:val="en-US" w:eastAsia="zh-CN"/>
        </w:rPr>
        <w:t xml:space="preserve"> (</w:t>
      </w:r>
      <w:r w:rsidRPr="001B4D70">
        <w:rPr>
          <w:rFonts w:hint="eastAsia"/>
          <w:sz w:val="24"/>
          <w:szCs w:val="24"/>
          <w:lang w:eastAsia="zh-CN"/>
        </w:rPr>
        <w:t>1%</w:t>
      </w:r>
      <w:r w:rsidR="00594632">
        <w:rPr>
          <w:sz w:val="24"/>
          <w:szCs w:val="24"/>
          <w:lang w:val="en-US" w:eastAsia="zh-CN"/>
        </w:rPr>
        <w:t>)</w:t>
      </w:r>
      <w:r w:rsidRPr="001B4D70">
        <w:rPr>
          <w:rFonts w:hint="eastAsia"/>
          <w:sz w:val="24"/>
          <w:szCs w:val="24"/>
          <w:lang w:eastAsia="zh-CN"/>
        </w:rPr>
        <w:t>。在第二阶段，制造业淘汰了含氢氯氟烃的使用。</w:t>
      </w:r>
    </w:p>
    <w:p w14:paraId="0B168064" w14:textId="3A0C3B4E" w:rsidR="004E733C" w:rsidRPr="00594632" w:rsidRDefault="001B4D70" w:rsidP="004E733C">
      <w:pPr>
        <w:keepNext/>
        <w:rPr>
          <w:rFonts w:ascii="SimHei" w:eastAsia="SimHei" w:hAnsi="SimHei"/>
          <w:bCs/>
          <w:lang w:eastAsia="zh-CN"/>
        </w:rPr>
      </w:pPr>
      <w:r w:rsidRPr="00594632">
        <w:rPr>
          <w:rFonts w:ascii="SimHei" w:eastAsia="SimHei" w:hAnsi="SimHei" w:hint="eastAsia"/>
          <w:bCs/>
          <w:lang w:eastAsia="zh-CN"/>
        </w:rPr>
        <w:t>表</w:t>
      </w:r>
      <w:r w:rsidRPr="00594632">
        <w:rPr>
          <w:rFonts w:eastAsia="SimHei"/>
          <w:bCs/>
          <w:lang w:eastAsia="zh-CN"/>
        </w:rPr>
        <w:t>3.</w:t>
      </w:r>
      <w:r w:rsidRPr="00594632">
        <w:rPr>
          <w:rFonts w:ascii="SimHei" w:eastAsia="SimHei" w:hAnsi="SimHei" w:hint="eastAsia"/>
          <w:bCs/>
          <w:lang w:eastAsia="zh-CN"/>
        </w:rPr>
        <w:t>埃及制冷和空调维修行业</w:t>
      </w:r>
      <w:r w:rsidRPr="00594632">
        <w:rPr>
          <w:rFonts w:eastAsia="SimHei"/>
          <w:bCs/>
          <w:lang w:eastAsia="zh-CN"/>
        </w:rPr>
        <w:t>HCFC-22</w:t>
      </w:r>
      <w:r w:rsidRPr="00594632">
        <w:rPr>
          <w:rFonts w:ascii="SimHei" w:eastAsia="SimHei" w:hAnsi="SimHei" w:hint="eastAsia"/>
          <w:bCs/>
          <w:lang w:eastAsia="zh-CN"/>
        </w:rPr>
        <w:t>需求估算（</w:t>
      </w:r>
      <w:r w:rsidRPr="00594632">
        <w:rPr>
          <w:rFonts w:eastAsia="SimHei"/>
          <w:bCs/>
          <w:lang w:eastAsia="zh-CN"/>
        </w:rPr>
        <w:t>2024</w:t>
      </w:r>
      <w:r w:rsidRPr="00594632">
        <w:rPr>
          <w:rFonts w:ascii="SimHei" w:eastAsia="SimHei" w:hAnsi="SimHei" w:hint="eastAsia"/>
          <w:bCs/>
          <w:lang w:eastAsia="zh-CN"/>
        </w:rPr>
        <w:t>年）</w:t>
      </w:r>
    </w:p>
    <w:tbl>
      <w:tblPr>
        <w:tblW w:w="499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02" w:type="dxa"/>
          <w:right w:w="102" w:type="dxa"/>
        </w:tblCellMar>
        <w:tblLook w:val="00A0" w:firstRow="1" w:lastRow="0" w:firstColumn="1" w:lastColumn="0" w:noHBand="0" w:noVBand="0"/>
      </w:tblPr>
      <w:tblGrid>
        <w:gridCol w:w="5665"/>
        <w:gridCol w:w="3679"/>
      </w:tblGrid>
      <w:tr w:rsidR="001B4D70" w:rsidRPr="00805DF6" w14:paraId="1C8E2DC2" w14:textId="77777777">
        <w:trPr>
          <w:trHeight w:val="481"/>
          <w:tblHeader/>
        </w:trPr>
        <w:tc>
          <w:tcPr>
            <w:tcW w:w="5665" w:type="dxa"/>
            <w:vAlign w:val="center"/>
          </w:tcPr>
          <w:p w14:paraId="1256F807" w14:textId="29F99783" w:rsidR="001B4D70" w:rsidRPr="00805DF6" w:rsidRDefault="001B4D70">
            <w:pPr>
              <w:keepNext/>
              <w:jc w:val="center"/>
              <w:rPr>
                <w:b/>
                <w:sz w:val="20"/>
                <w:szCs w:val="20"/>
              </w:rPr>
            </w:pPr>
            <w:bookmarkStart w:id="5" w:name="_Hlk26931131"/>
            <w:r>
              <w:rPr>
                <w:rFonts w:hint="eastAsia"/>
                <w:b/>
                <w:sz w:val="20"/>
                <w:szCs w:val="20"/>
                <w:lang w:eastAsia="zh-CN"/>
              </w:rPr>
              <w:t>行业</w:t>
            </w:r>
            <w:r w:rsidRPr="00805DF6">
              <w:rPr>
                <w:b/>
                <w:sz w:val="20"/>
                <w:szCs w:val="20"/>
              </w:rPr>
              <w:t>/</w:t>
            </w:r>
            <w:r>
              <w:rPr>
                <w:rFonts w:hint="eastAsia"/>
                <w:b/>
                <w:sz w:val="20"/>
                <w:szCs w:val="20"/>
                <w:lang w:eastAsia="zh-CN"/>
              </w:rPr>
              <w:t>应用</w:t>
            </w:r>
          </w:p>
        </w:tc>
        <w:tc>
          <w:tcPr>
            <w:tcW w:w="3679" w:type="dxa"/>
            <w:vAlign w:val="center"/>
            <w:hideMark/>
          </w:tcPr>
          <w:p w14:paraId="2D75D58C" w14:textId="4E0E3614" w:rsidR="001B4D70" w:rsidRPr="00805DF6" w:rsidRDefault="001B4D70">
            <w:pPr>
              <w:keepNext/>
              <w:ind w:left="-24" w:right="-32"/>
              <w:jc w:val="center"/>
              <w:rPr>
                <w:b/>
                <w:sz w:val="20"/>
                <w:szCs w:val="20"/>
                <w:lang w:eastAsia="zh-CN"/>
              </w:rPr>
            </w:pPr>
            <w:r w:rsidRPr="001B4D70">
              <w:rPr>
                <w:rFonts w:hint="eastAsia"/>
                <w:b/>
                <w:sz w:val="20"/>
                <w:szCs w:val="20"/>
                <w:lang w:eastAsia="zh-CN"/>
              </w:rPr>
              <w:t>年维修需求（公吨）</w:t>
            </w:r>
          </w:p>
        </w:tc>
      </w:tr>
      <w:tr w:rsidR="001B4D70" w:rsidRPr="00805DF6" w14:paraId="47D7EA9A" w14:textId="77777777">
        <w:trPr>
          <w:trHeight w:val="151"/>
        </w:trPr>
        <w:tc>
          <w:tcPr>
            <w:tcW w:w="5665" w:type="dxa"/>
          </w:tcPr>
          <w:p w14:paraId="157E3369" w14:textId="54867CEB" w:rsidR="001B4D70" w:rsidRPr="00805DF6" w:rsidRDefault="00FE593A" w:rsidP="00FE593A">
            <w:pPr>
              <w:jc w:val="left"/>
              <w:rPr>
                <w:sz w:val="20"/>
                <w:szCs w:val="20"/>
                <w:vertAlign w:val="superscript"/>
                <w:lang w:eastAsia="zh-CN"/>
              </w:rPr>
            </w:pPr>
            <w:r>
              <w:rPr>
                <w:rFonts w:hint="eastAsia"/>
                <w:sz w:val="20"/>
                <w:szCs w:val="20"/>
                <w:lang w:eastAsia="zh-CN"/>
              </w:rPr>
              <w:t>室内</w:t>
            </w:r>
            <w:r w:rsidR="001B4D70" w:rsidRPr="001B4D70">
              <w:rPr>
                <w:rFonts w:hint="eastAsia"/>
                <w:sz w:val="20"/>
                <w:szCs w:val="20"/>
                <w:lang w:eastAsia="zh-CN"/>
              </w:rPr>
              <w:t>空调（单元式和分体式）</w:t>
            </w:r>
          </w:p>
        </w:tc>
        <w:tc>
          <w:tcPr>
            <w:tcW w:w="3679" w:type="dxa"/>
          </w:tcPr>
          <w:p w14:paraId="25870502" w14:textId="77777777" w:rsidR="001B4D70" w:rsidRPr="00805DF6" w:rsidRDefault="001B4D70">
            <w:pPr>
              <w:tabs>
                <w:tab w:val="left" w:pos="2220"/>
              </w:tabs>
              <w:jc w:val="right"/>
              <w:rPr>
                <w:sz w:val="20"/>
                <w:szCs w:val="20"/>
              </w:rPr>
            </w:pPr>
            <w:r w:rsidRPr="00805DF6">
              <w:rPr>
                <w:sz w:val="20"/>
                <w:szCs w:val="20"/>
              </w:rPr>
              <w:t>2,275</w:t>
            </w:r>
          </w:p>
        </w:tc>
      </w:tr>
      <w:tr w:rsidR="001B4D70" w:rsidRPr="00805DF6" w14:paraId="14BF265B" w14:textId="77777777">
        <w:trPr>
          <w:trHeight w:val="151"/>
        </w:trPr>
        <w:tc>
          <w:tcPr>
            <w:tcW w:w="5665" w:type="dxa"/>
          </w:tcPr>
          <w:p w14:paraId="414FFDB9" w14:textId="6BE242F9" w:rsidR="001B4D70" w:rsidRPr="00805DF6" w:rsidRDefault="001B4D70">
            <w:pPr>
              <w:tabs>
                <w:tab w:val="left" w:pos="2220"/>
              </w:tabs>
              <w:jc w:val="left"/>
              <w:rPr>
                <w:sz w:val="20"/>
                <w:szCs w:val="20"/>
                <w:lang w:eastAsia="zh-CN"/>
              </w:rPr>
            </w:pPr>
            <w:r w:rsidRPr="001B4D70">
              <w:rPr>
                <w:rFonts w:hint="eastAsia"/>
                <w:sz w:val="20"/>
                <w:szCs w:val="20"/>
                <w:lang w:eastAsia="zh-CN"/>
              </w:rPr>
              <w:t>商用空调（屋顶、多联机、冷水机组）</w:t>
            </w:r>
          </w:p>
        </w:tc>
        <w:tc>
          <w:tcPr>
            <w:tcW w:w="3679" w:type="dxa"/>
          </w:tcPr>
          <w:p w14:paraId="34C56BA3" w14:textId="77777777" w:rsidR="001B4D70" w:rsidRPr="00805DF6" w:rsidRDefault="001B4D70">
            <w:pPr>
              <w:tabs>
                <w:tab w:val="left" w:pos="2220"/>
              </w:tabs>
              <w:jc w:val="right"/>
              <w:rPr>
                <w:sz w:val="20"/>
                <w:szCs w:val="20"/>
              </w:rPr>
            </w:pPr>
            <w:r w:rsidRPr="00805DF6">
              <w:rPr>
                <w:sz w:val="20"/>
                <w:szCs w:val="20"/>
              </w:rPr>
              <w:t>231</w:t>
            </w:r>
          </w:p>
        </w:tc>
      </w:tr>
      <w:tr w:rsidR="001B4D70" w:rsidRPr="00805DF6" w14:paraId="265F2AB0" w14:textId="77777777">
        <w:trPr>
          <w:trHeight w:val="151"/>
        </w:trPr>
        <w:tc>
          <w:tcPr>
            <w:tcW w:w="5665" w:type="dxa"/>
          </w:tcPr>
          <w:p w14:paraId="042F383F" w14:textId="2E338199" w:rsidR="001B4D70" w:rsidRPr="00805DF6" w:rsidRDefault="001B4D70">
            <w:pPr>
              <w:tabs>
                <w:tab w:val="left" w:pos="2220"/>
              </w:tabs>
              <w:jc w:val="left"/>
              <w:rPr>
                <w:sz w:val="20"/>
                <w:szCs w:val="20"/>
                <w:lang w:eastAsia="zh-CN"/>
              </w:rPr>
            </w:pPr>
            <w:r w:rsidRPr="001B4D70">
              <w:rPr>
                <w:rFonts w:hint="eastAsia"/>
                <w:sz w:val="20"/>
                <w:szCs w:val="20"/>
                <w:lang w:eastAsia="zh-CN"/>
              </w:rPr>
              <w:t>商用制冷（中型冷凝机组）</w:t>
            </w:r>
          </w:p>
        </w:tc>
        <w:tc>
          <w:tcPr>
            <w:tcW w:w="3679" w:type="dxa"/>
          </w:tcPr>
          <w:p w14:paraId="228D6B6E" w14:textId="77777777" w:rsidR="001B4D70" w:rsidRPr="00805DF6" w:rsidRDefault="001B4D70">
            <w:pPr>
              <w:tabs>
                <w:tab w:val="left" w:pos="2220"/>
              </w:tabs>
              <w:jc w:val="right"/>
              <w:rPr>
                <w:sz w:val="20"/>
                <w:szCs w:val="20"/>
              </w:rPr>
            </w:pPr>
            <w:r w:rsidRPr="00805DF6">
              <w:rPr>
                <w:sz w:val="20"/>
                <w:szCs w:val="20"/>
              </w:rPr>
              <w:t>392</w:t>
            </w:r>
          </w:p>
        </w:tc>
      </w:tr>
      <w:tr w:rsidR="001B4D70" w:rsidRPr="00805DF6" w14:paraId="5B02203B" w14:textId="77777777">
        <w:trPr>
          <w:trHeight w:val="148"/>
        </w:trPr>
        <w:tc>
          <w:tcPr>
            <w:tcW w:w="5665" w:type="dxa"/>
          </w:tcPr>
          <w:p w14:paraId="2BF55F9B" w14:textId="40CAEC62" w:rsidR="001B4D70" w:rsidRPr="00805DF6" w:rsidRDefault="001B4D70">
            <w:pPr>
              <w:tabs>
                <w:tab w:val="left" w:pos="2220"/>
              </w:tabs>
              <w:jc w:val="left"/>
              <w:rPr>
                <w:sz w:val="20"/>
                <w:szCs w:val="20"/>
                <w:vertAlign w:val="superscript"/>
                <w:lang w:eastAsia="zh-CN"/>
              </w:rPr>
            </w:pPr>
            <w:r w:rsidRPr="001B4D70">
              <w:rPr>
                <w:rFonts w:hint="eastAsia"/>
                <w:sz w:val="20"/>
                <w:szCs w:val="20"/>
                <w:lang w:eastAsia="zh-CN"/>
              </w:rPr>
              <w:t>工业制冷（大中型冷凝机组、集中式系统）</w:t>
            </w:r>
          </w:p>
        </w:tc>
        <w:tc>
          <w:tcPr>
            <w:tcW w:w="3679" w:type="dxa"/>
          </w:tcPr>
          <w:p w14:paraId="7F618396" w14:textId="77777777" w:rsidR="001B4D70" w:rsidRPr="00805DF6" w:rsidRDefault="001B4D70">
            <w:pPr>
              <w:tabs>
                <w:tab w:val="left" w:pos="2220"/>
              </w:tabs>
              <w:jc w:val="right"/>
              <w:rPr>
                <w:sz w:val="20"/>
                <w:szCs w:val="20"/>
              </w:rPr>
            </w:pPr>
            <w:r w:rsidRPr="00805DF6">
              <w:rPr>
                <w:sz w:val="20"/>
                <w:szCs w:val="20"/>
              </w:rPr>
              <w:t>588</w:t>
            </w:r>
          </w:p>
        </w:tc>
      </w:tr>
      <w:tr w:rsidR="001B4D70" w:rsidRPr="00805DF6" w14:paraId="16DBD54F" w14:textId="77777777">
        <w:trPr>
          <w:trHeight w:val="151"/>
        </w:trPr>
        <w:tc>
          <w:tcPr>
            <w:tcW w:w="5665" w:type="dxa"/>
          </w:tcPr>
          <w:p w14:paraId="7B9B5251" w14:textId="1629D18E" w:rsidR="001B4D70" w:rsidRPr="00805DF6" w:rsidRDefault="001B4D70">
            <w:pPr>
              <w:tabs>
                <w:tab w:val="left" w:pos="2220"/>
              </w:tabs>
              <w:jc w:val="left"/>
              <w:rPr>
                <w:sz w:val="20"/>
                <w:szCs w:val="20"/>
                <w:vertAlign w:val="superscript"/>
              </w:rPr>
            </w:pPr>
            <w:r w:rsidRPr="001B4D70">
              <w:rPr>
                <w:rFonts w:hint="eastAsia"/>
                <w:sz w:val="20"/>
                <w:szCs w:val="20"/>
              </w:rPr>
              <w:t>冷水机</w:t>
            </w:r>
          </w:p>
        </w:tc>
        <w:tc>
          <w:tcPr>
            <w:tcW w:w="3679" w:type="dxa"/>
          </w:tcPr>
          <w:p w14:paraId="10B1FA4B" w14:textId="77777777" w:rsidR="001B4D70" w:rsidRPr="00805DF6" w:rsidRDefault="001B4D70">
            <w:pPr>
              <w:tabs>
                <w:tab w:val="left" w:pos="2220"/>
              </w:tabs>
              <w:jc w:val="right"/>
              <w:rPr>
                <w:sz w:val="20"/>
                <w:szCs w:val="20"/>
              </w:rPr>
            </w:pPr>
            <w:r w:rsidRPr="00805DF6">
              <w:rPr>
                <w:sz w:val="20"/>
                <w:szCs w:val="20"/>
              </w:rPr>
              <w:t>424</w:t>
            </w:r>
          </w:p>
        </w:tc>
      </w:tr>
      <w:tr w:rsidR="001B4D70" w:rsidRPr="00805DF6" w14:paraId="55014380" w14:textId="77777777">
        <w:trPr>
          <w:trHeight w:val="91"/>
        </w:trPr>
        <w:tc>
          <w:tcPr>
            <w:tcW w:w="5665" w:type="dxa"/>
          </w:tcPr>
          <w:p w14:paraId="0A92E4CF" w14:textId="09EA870B" w:rsidR="001B4D70" w:rsidRPr="00805DF6" w:rsidRDefault="001B4D70">
            <w:pPr>
              <w:tabs>
                <w:tab w:val="left" w:pos="2220"/>
              </w:tabs>
              <w:jc w:val="left"/>
              <w:rPr>
                <w:b/>
                <w:sz w:val="20"/>
                <w:szCs w:val="20"/>
                <w:vertAlign w:val="superscript"/>
              </w:rPr>
            </w:pPr>
            <w:r>
              <w:rPr>
                <w:rFonts w:hint="eastAsia"/>
                <w:b/>
                <w:sz w:val="20"/>
                <w:szCs w:val="20"/>
                <w:lang w:eastAsia="zh-CN"/>
              </w:rPr>
              <w:t>总计</w:t>
            </w:r>
          </w:p>
        </w:tc>
        <w:tc>
          <w:tcPr>
            <w:tcW w:w="3679" w:type="dxa"/>
          </w:tcPr>
          <w:p w14:paraId="40609A03" w14:textId="77777777" w:rsidR="001B4D70" w:rsidRPr="00805DF6" w:rsidRDefault="001B4D70">
            <w:pPr>
              <w:tabs>
                <w:tab w:val="left" w:pos="2220"/>
              </w:tabs>
              <w:jc w:val="right"/>
              <w:rPr>
                <w:b/>
                <w:sz w:val="20"/>
                <w:szCs w:val="20"/>
              </w:rPr>
            </w:pPr>
            <w:r w:rsidRPr="00805DF6">
              <w:rPr>
                <w:b/>
                <w:sz w:val="20"/>
                <w:szCs w:val="20"/>
              </w:rPr>
              <w:fldChar w:fldCharType="begin"/>
            </w:r>
            <w:r w:rsidRPr="00805DF6">
              <w:rPr>
                <w:b/>
                <w:sz w:val="20"/>
                <w:szCs w:val="20"/>
              </w:rPr>
              <w:instrText xml:space="preserve"> =SUM(ABOVE) </w:instrText>
            </w:r>
            <w:r w:rsidRPr="00805DF6">
              <w:rPr>
                <w:b/>
                <w:sz w:val="20"/>
                <w:szCs w:val="20"/>
              </w:rPr>
              <w:fldChar w:fldCharType="separate"/>
            </w:r>
            <w:r w:rsidRPr="00805DF6">
              <w:rPr>
                <w:b/>
                <w:sz w:val="20"/>
                <w:szCs w:val="20"/>
              </w:rPr>
              <w:t>3,910</w:t>
            </w:r>
            <w:r w:rsidRPr="00805DF6">
              <w:rPr>
                <w:b/>
                <w:sz w:val="20"/>
                <w:szCs w:val="20"/>
              </w:rPr>
              <w:fldChar w:fldCharType="end"/>
            </w:r>
          </w:p>
        </w:tc>
      </w:tr>
    </w:tbl>
    <w:p w14:paraId="2C875A3F" w14:textId="3A343D6A" w:rsidR="001B4D70" w:rsidRPr="00350D41" w:rsidRDefault="00350D41" w:rsidP="004E733C">
      <w:pPr>
        <w:keepNext/>
        <w:spacing w:before="240" w:after="240"/>
        <w:rPr>
          <w:b/>
          <w:sz w:val="24"/>
          <w:szCs w:val="24"/>
        </w:rPr>
      </w:pPr>
      <w:bookmarkStart w:id="6" w:name="_Hlk126915738"/>
      <w:bookmarkEnd w:id="5"/>
      <w:r w:rsidRPr="00350D41">
        <w:rPr>
          <w:rFonts w:hint="eastAsia"/>
          <w:sz w:val="24"/>
          <w:szCs w:val="24"/>
          <w:u w:val="single"/>
          <w:lang w:eastAsia="zh-CN"/>
        </w:rPr>
        <w:t>淘汰战略</w:t>
      </w:r>
    </w:p>
    <w:bookmarkEnd w:id="6"/>
    <w:p w14:paraId="356D3ED3" w14:textId="28926512" w:rsidR="004E733C" w:rsidRPr="00350D41" w:rsidRDefault="00350D41" w:rsidP="00A4207C">
      <w:pPr>
        <w:pStyle w:val="Heading1"/>
        <w:numPr>
          <w:ilvl w:val="0"/>
          <w:numId w:val="1"/>
        </w:numPr>
        <w:tabs>
          <w:tab w:val="num" w:pos="451"/>
        </w:tabs>
        <w:rPr>
          <w:sz w:val="24"/>
          <w:szCs w:val="24"/>
          <w:lang w:eastAsia="zh-CN"/>
        </w:rPr>
      </w:pPr>
      <w:r w:rsidRPr="00350D41">
        <w:rPr>
          <w:rFonts w:hint="eastAsia"/>
          <w:sz w:val="24"/>
          <w:szCs w:val="24"/>
          <w:lang w:eastAsia="zh-CN"/>
        </w:rPr>
        <w:t>含氢氯氟烃淘汰管理计划第三阶段将侧重于加强监管和监测系统；进一步加强维修行业的能力，包括支持认证计划；建立制冷剂管理网络；推广针对特定行业的可持续冷却技术；向小企业提供技术援助；对公众和利益相关者进行逐步淘汰活动的教育。</w:t>
      </w:r>
    </w:p>
    <w:p w14:paraId="7D9693A8" w14:textId="4EE94852" w:rsidR="004E733C" w:rsidRPr="00350D41" w:rsidRDefault="00350D41" w:rsidP="004E733C">
      <w:pPr>
        <w:keepNext/>
        <w:spacing w:after="240"/>
        <w:rPr>
          <w:rFonts w:ascii="KaiTi" w:eastAsia="KaiTi" w:hAnsi="KaiTi"/>
          <w:sz w:val="24"/>
          <w:szCs w:val="24"/>
        </w:rPr>
      </w:pPr>
      <w:r w:rsidRPr="00350D41">
        <w:rPr>
          <w:rFonts w:ascii="KaiTi" w:eastAsia="KaiTi" w:hAnsi="KaiTi" w:hint="eastAsia"/>
          <w:sz w:val="24"/>
          <w:szCs w:val="24"/>
          <w:lang w:eastAsia="zh-CN"/>
        </w:rPr>
        <w:t>拟议活动</w:t>
      </w:r>
    </w:p>
    <w:p w14:paraId="14AB980F" w14:textId="7604BD93" w:rsidR="004E733C" w:rsidRPr="00350D41" w:rsidRDefault="00350D41" w:rsidP="00325170">
      <w:pPr>
        <w:pStyle w:val="Heading1"/>
        <w:rPr>
          <w:lang w:eastAsia="zh-CN"/>
        </w:rPr>
      </w:pPr>
      <w:bookmarkStart w:id="7" w:name="_Hlk126915743"/>
      <w:r w:rsidRPr="00350D41">
        <w:rPr>
          <w:rFonts w:hint="eastAsia"/>
          <w:lang w:eastAsia="zh-CN"/>
        </w:rPr>
        <w:t>表</w:t>
      </w:r>
      <w:r w:rsidRPr="00350D41">
        <w:rPr>
          <w:rFonts w:hint="eastAsia"/>
          <w:lang w:eastAsia="zh-CN"/>
        </w:rPr>
        <w:t>4</w:t>
      </w:r>
      <w:r w:rsidRPr="00350D41">
        <w:rPr>
          <w:rFonts w:hint="eastAsia"/>
          <w:lang w:eastAsia="zh-CN"/>
        </w:rPr>
        <w:t>列出了第三阶段和第一次付款维修行业拟议执行的活动及其费用细目。</w:t>
      </w:r>
    </w:p>
    <w:p w14:paraId="15F52D07" w14:textId="6CBBDDD7" w:rsidR="004E733C" w:rsidRPr="00D15D47" w:rsidRDefault="00D15D47" w:rsidP="004E733C">
      <w:pPr>
        <w:keepNext/>
        <w:shd w:val="clear" w:color="auto" w:fill="FFFFFF" w:themeFill="background1"/>
        <w:rPr>
          <w:rFonts w:ascii="SimHei" w:eastAsia="SimHei" w:hAnsi="SimHei"/>
          <w:sz w:val="24"/>
          <w:szCs w:val="24"/>
          <w:lang w:eastAsia="zh-CN"/>
        </w:rPr>
      </w:pPr>
      <w:r w:rsidRPr="00594632">
        <w:rPr>
          <w:rFonts w:ascii="SimHei" w:eastAsia="SimHei" w:hAnsi="SimHei" w:hint="eastAsia"/>
          <w:lang w:eastAsia="zh-CN"/>
        </w:rPr>
        <w:lastRenderedPageBreak/>
        <w:t>表</w:t>
      </w:r>
      <w:r w:rsidRPr="00594632">
        <w:rPr>
          <w:rFonts w:eastAsia="SimHei"/>
          <w:lang w:eastAsia="zh-CN"/>
        </w:rPr>
        <w:t>4.</w:t>
      </w:r>
      <w:r w:rsidRPr="00594632">
        <w:rPr>
          <w:rFonts w:ascii="SimHei" w:eastAsia="SimHei" w:hAnsi="SimHei"/>
          <w:lang w:eastAsia="zh-CN"/>
        </w:rPr>
        <w:t xml:space="preserve"> </w:t>
      </w:r>
      <w:r w:rsidRPr="00594632">
        <w:rPr>
          <w:rFonts w:ascii="SimHei" w:eastAsia="SimHei" w:hAnsi="SimHei" w:hint="eastAsia"/>
          <w:lang w:eastAsia="zh-CN"/>
        </w:rPr>
        <w:t>提交的埃及含氢氯氟烃淘汰管理计划第三阶段下的维修行业活动及其费用</w:t>
      </w:r>
    </w:p>
    <w:tbl>
      <w:tblPr>
        <w:tblStyle w:val="TableGrid"/>
        <w:tblW w:w="9351" w:type="dxa"/>
        <w:tblLayout w:type="fixed"/>
        <w:tblLook w:val="04A0" w:firstRow="1" w:lastRow="0" w:firstColumn="1" w:lastColumn="0" w:noHBand="0" w:noVBand="1"/>
      </w:tblPr>
      <w:tblGrid>
        <w:gridCol w:w="6091"/>
        <w:gridCol w:w="992"/>
        <w:gridCol w:w="1134"/>
        <w:gridCol w:w="1134"/>
      </w:tblGrid>
      <w:tr w:rsidR="004E733C" w:rsidRPr="00594632" w14:paraId="777C2363" w14:textId="77777777" w:rsidTr="00724C0B">
        <w:trPr>
          <w:trHeight w:val="53"/>
          <w:tblHeader/>
        </w:trPr>
        <w:tc>
          <w:tcPr>
            <w:tcW w:w="6091" w:type="dxa"/>
            <w:vMerge w:val="restart"/>
            <w:tcBorders>
              <w:top w:val="single" w:sz="4" w:space="0" w:color="auto"/>
              <w:left w:val="single" w:sz="4" w:space="0" w:color="auto"/>
              <w:bottom w:val="single" w:sz="4" w:space="0" w:color="auto"/>
              <w:right w:val="single" w:sz="4" w:space="0" w:color="auto"/>
            </w:tcBorders>
            <w:vAlign w:val="center"/>
          </w:tcPr>
          <w:p w14:paraId="79CD1425" w14:textId="761D470A" w:rsidR="004E733C" w:rsidRPr="00594632" w:rsidRDefault="00D15D47">
            <w:pPr>
              <w:keepNext/>
              <w:shd w:val="clear" w:color="auto" w:fill="FFFFFF" w:themeFill="background1"/>
              <w:jc w:val="center"/>
              <w:rPr>
                <w:b/>
                <w:bCs/>
                <w:sz w:val="20"/>
                <w:szCs w:val="20"/>
              </w:rPr>
            </w:pPr>
            <w:r w:rsidRPr="00594632">
              <w:rPr>
                <w:rFonts w:hint="eastAsia"/>
                <w:b/>
                <w:bCs/>
                <w:sz w:val="20"/>
                <w:szCs w:val="20"/>
                <w:lang w:eastAsia="zh-CN"/>
              </w:rPr>
              <w:t>活动</w:t>
            </w:r>
          </w:p>
        </w:tc>
        <w:tc>
          <w:tcPr>
            <w:tcW w:w="992" w:type="dxa"/>
            <w:vMerge w:val="restart"/>
            <w:tcBorders>
              <w:top w:val="single" w:sz="4" w:space="0" w:color="auto"/>
              <w:left w:val="single" w:sz="4" w:space="0" w:color="auto"/>
              <w:bottom w:val="single" w:sz="4" w:space="0" w:color="auto"/>
              <w:right w:val="single" w:sz="4" w:space="0" w:color="auto"/>
            </w:tcBorders>
            <w:vAlign w:val="center"/>
          </w:tcPr>
          <w:p w14:paraId="4B8ACEE5" w14:textId="0725D700" w:rsidR="004E733C" w:rsidRPr="00594632" w:rsidRDefault="00D15D47">
            <w:pPr>
              <w:keepNext/>
              <w:shd w:val="clear" w:color="auto" w:fill="FFFFFF" w:themeFill="background1"/>
              <w:jc w:val="center"/>
              <w:rPr>
                <w:b/>
                <w:bCs/>
                <w:sz w:val="20"/>
                <w:szCs w:val="20"/>
              </w:rPr>
            </w:pPr>
            <w:r w:rsidRPr="00594632">
              <w:rPr>
                <w:rFonts w:hint="eastAsia"/>
                <w:b/>
                <w:bCs/>
                <w:sz w:val="20"/>
                <w:szCs w:val="20"/>
                <w:lang w:eastAsia="zh-CN"/>
              </w:rPr>
              <w:t>机构</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272FFFFC" w14:textId="4878313C" w:rsidR="004E733C" w:rsidRPr="00594632" w:rsidRDefault="00D15D47">
            <w:pPr>
              <w:keepNext/>
              <w:shd w:val="clear" w:color="auto" w:fill="FFFFFF" w:themeFill="background1"/>
              <w:jc w:val="center"/>
              <w:rPr>
                <w:b/>
                <w:bCs/>
                <w:sz w:val="20"/>
                <w:szCs w:val="20"/>
              </w:rPr>
            </w:pPr>
            <w:r w:rsidRPr="00594632">
              <w:rPr>
                <w:rFonts w:hint="eastAsia"/>
                <w:b/>
                <w:bCs/>
                <w:sz w:val="20"/>
                <w:szCs w:val="20"/>
                <w:lang w:eastAsia="zh-CN"/>
              </w:rPr>
              <w:t>费用（美元）</w:t>
            </w:r>
          </w:p>
        </w:tc>
      </w:tr>
      <w:tr w:rsidR="004E733C" w:rsidRPr="00594632" w14:paraId="1FF1DA1C" w14:textId="77777777" w:rsidTr="00724C0B">
        <w:trPr>
          <w:trHeight w:val="98"/>
          <w:tblHeader/>
        </w:trPr>
        <w:tc>
          <w:tcPr>
            <w:tcW w:w="6091" w:type="dxa"/>
            <w:vMerge/>
            <w:tcBorders>
              <w:top w:val="single" w:sz="4" w:space="0" w:color="auto"/>
              <w:left w:val="single" w:sz="4" w:space="0" w:color="auto"/>
              <w:bottom w:val="single" w:sz="4" w:space="0" w:color="auto"/>
              <w:right w:val="single" w:sz="4" w:space="0" w:color="auto"/>
            </w:tcBorders>
            <w:vAlign w:val="center"/>
          </w:tcPr>
          <w:p w14:paraId="706679AF" w14:textId="77777777" w:rsidR="004E733C" w:rsidRPr="00594632" w:rsidRDefault="004E733C">
            <w:pPr>
              <w:keepNext/>
              <w:shd w:val="clear" w:color="auto" w:fill="FFFFFF" w:themeFill="background1"/>
              <w:jc w:val="center"/>
              <w:rPr>
                <w:b/>
                <w:bCs/>
                <w:sz w:val="20"/>
                <w:szCs w:val="20"/>
              </w:rPr>
            </w:pPr>
          </w:p>
        </w:tc>
        <w:tc>
          <w:tcPr>
            <w:tcW w:w="992" w:type="dxa"/>
            <w:vMerge/>
            <w:tcBorders>
              <w:top w:val="single" w:sz="4" w:space="0" w:color="auto"/>
              <w:left w:val="single" w:sz="4" w:space="0" w:color="auto"/>
              <w:bottom w:val="single" w:sz="4" w:space="0" w:color="auto"/>
              <w:right w:val="single" w:sz="4" w:space="0" w:color="auto"/>
            </w:tcBorders>
            <w:vAlign w:val="center"/>
          </w:tcPr>
          <w:p w14:paraId="26571DFF" w14:textId="77777777" w:rsidR="004E733C" w:rsidRPr="00594632" w:rsidRDefault="004E733C">
            <w:pPr>
              <w:keepNext/>
              <w:shd w:val="clear" w:color="auto" w:fill="FFFFFF" w:themeFill="background1"/>
              <w:jc w:val="center"/>
              <w:rPr>
                <w:b/>
                <w:bCs/>
                <w:sz w:val="20"/>
                <w:szCs w:val="20"/>
              </w:rPr>
            </w:pPr>
          </w:p>
        </w:tc>
        <w:tc>
          <w:tcPr>
            <w:tcW w:w="1134" w:type="dxa"/>
            <w:tcBorders>
              <w:top w:val="single" w:sz="4" w:space="0" w:color="auto"/>
              <w:left w:val="single" w:sz="4" w:space="0" w:color="auto"/>
              <w:bottom w:val="single" w:sz="4" w:space="0" w:color="auto"/>
              <w:right w:val="single" w:sz="4" w:space="0" w:color="auto"/>
            </w:tcBorders>
            <w:vAlign w:val="center"/>
          </w:tcPr>
          <w:p w14:paraId="77267701" w14:textId="4E752CA1" w:rsidR="004E733C" w:rsidRPr="00594632" w:rsidRDefault="00D15D47">
            <w:pPr>
              <w:keepNext/>
              <w:shd w:val="clear" w:color="auto" w:fill="FFFFFF" w:themeFill="background1"/>
              <w:jc w:val="center"/>
              <w:rPr>
                <w:b/>
                <w:bCs/>
                <w:sz w:val="20"/>
                <w:szCs w:val="20"/>
              </w:rPr>
            </w:pPr>
            <w:r w:rsidRPr="00594632">
              <w:rPr>
                <w:rFonts w:hint="eastAsia"/>
                <w:b/>
                <w:bCs/>
                <w:sz w:val="20"/>
                <w:szCs w:val="20"/>
                <w:lang w:eastAsia="zh-CN"/>
              </w:rPr>
              <w:t>第三阶段</w:t>
            </w:r>
          </w:p>
        </w:tc>
        <w:tc>
          <w:tcPr>
            <w:tcW w:w="1134" w:type="dxa"/>
            <w:tcBorders>
              <w:top w:val="single" w:sz="4" w:space="0" w:color="auto"/>
              <w:left w:val="single" w:sz="4" w:space="0" w:color="auto"/>
              <w:bottom w:val="single" w:sz="4" w:space="0" w:color="auto"/>
              <w:right w:val="single" w:sz="4" w:space="0" w:color="auto"/>
            </w:tcBorders>
            <w:vAlign w:val="center"/>
          </w:tcPr>
          <w:p w14:paraId="006C4B69" w14:textId="77777777" w:rsidR="00D15D47" w:rsidRPr="00594632" w:rsidRDefault="00D15D47">
            <w:pPr>
              <w:keepNext/>
              <w:shd w:val="clear" w:color="auto" w:fill="FFFFFF" w:themeFill="background1"/>
              <w:jc w:val="center"/>
              <w:rPr>
                <w:b/>
                <w:bCs/>
                <w:sz w:val="20"/>
                <w:szCs w:val="20"/>
                <w:lang w:eastAsia="zh-CN"/>
              </w:rPr>
            </w:pPr>
            <w:r w:rsidRPr="00594632">
              <w:rPr>
                <w:rFonts w:hint="eastAsia"/>
                <w:b/>
                <w:bCs/>
                <w:sz w:val="20"/>
                <w:szCs w:val="20"/>
                <w:lang w:eastAsia="zh-CN"/>
              </w:rPr>
              <w:t>第一次</w:t>
            </w:r>
          </w:p>
          <w:p w14:paraId="19B06A7C" w14:textId="74DDEA24" w:rsidR="004E733C" w:rsidRPr="00594632" w:rsidRDefault="00D15D47">
            <w:pPr>
              <w:keepNext/>
              <w:shd w:val="clear" w:color="auto" w:fill="FFFFFF" w:themeFill="background1"/>
              <w:jc w:val="center"/>
              <w:rPr>
                <w:b/>
                <w:bCs/>
                <w:sz w:val="20"/>
                <w:szCs w:val="20"/>
              </w:rPr>
            </w:pPr>
            <w:r w:rsidRPr="00594632">
              <w:rPr>
                <w:rFonts w:hint="eastAsia"/>
                <w:b/>
                <w:bCs/>
                <w:sz w:val="20"/>
                <w:szCs w:val="20"/>
                <w:lang w:eastAsia="zh-CN"/>
              </w:rPr>
              <w:t>付款</w:t>
            </w:r>
          </w:p>
        </w:tc>
      </w:tr>
      <w:tr w:rsidR="004E733C" w:rsidRPr="00594632" w14:paraId="3E618758"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1C492D74" w14:textId="67BAAEEF" w:rsidR="004E733C" w:rsidRPr="004C534A" w:rsidRDefault="00D15D47">
            <w:pPr>
              <w:keepNext/>
              <w:shd w:val="clear" w:color="auto" w:fill="FFFFFF" w:themeFill="background1"/>
              <w:jc w:val="left"/>
              <w:rPr>
                <w:rFonts w:ascii="KaiTi" w:eastAsia="KaiTi" w:hAnsi="KaiTi"/>
                <w:sz w:val="20"/>
                <w:szCs w:val="20"/>
                <w:lang w:eastAsia="zh-CN"/>
              </w:rPr>
            </w:pPr>
            <w:r w:rsidRPr="004C534A">
              <w:rPr>
                <w:rFonts w:ascii="KaiTi" w:eastAsia="KaiTi" w:hAnsi="KaiTi" w:hint="eastAsia"/>
                <w:sz w:val="20"/>
                <w:szCs w:val="20"/>
                <w:lang w:eastAsia="zh-CN"/>
              </w:rPr>
              <w:t>加强海关和监管框架（</w:t>
            </w:r>
            <w:r w:rsidRPr="004C534A">
              <w:rPr>
                <w:rFonts w:eastAsia="KaiTi"/>
                <w:sz w:val="20"/>
                <w:szCs w:val="20"/>
                <w:lang w:eastAsia="zh-CN"/>
              </w:rPr>
              <w:t>400,000</w:t>
            </w:r>
            <w:r w:rsidRPr="004C534A">
              <w:rPr>
                <w:rFonts w:ascii="KaiTi" w:eastAsia="KaiTi" w:hAnsi="KaiTi" w:hint="eastAsia"/>
                <w:sz w:val="20"/>
                <w:szCs w:val="20"/>
                <w:lang w:eastAsia="zh-CN"/>
              </w:rPr>
              <w:t>美元）</w:t>
            </w:r>
          </w:p>
        </w:tc>
      </w:tr>
      <w:tr w:rsidR="004E733C" w:rsidRPr="00594632" w14:paraId="4C01A467" w14:textId="77777777" w:rsidTr="00724C0B">
        <w:trPr>
          <w:trHeight w:val="217"/>
        </w:trPr>
        <w:tc>
          <w:tcPr>
            <w:tcW w:w="6091" w:type="dxa"/>
            <w:tcBorders>
              <w:top w:val="single" w:sz="4" w:space="0" w:color="auto"/>
              <w:left w:val="single" w:sz="4" w:space="0" w:color="auto"/>
              <w:bottom w:val="single" w:sz="4" w:space="0" w:color="auto"/>
              <w:right w:val="single" w:sz="4" w:space="0" w:color="auto"/>
            </w:tcBorders>
          </w:tcPr>
          <w:p w14:paraId="3E920A65" w14:textId="7E02A9BF" w:rsidR="004E733C" w:rsidRPr="00594632" w:rsidRDefault="00D15D47">
            <w:pPr>
              <w:shd w:val="clear" w:color="auto" w:fill="FFFFFF" w:themeFill="background1"/>
              <w:ind w:left="171"/>
              <w:jc w:val="left"/>
              <w:rPr>
                <w:sz w:val="20"/>
                <w:szCs w:val="20"/>
                <w:highlight w:val="lightGray"/>
                <w:lang w:eastAsia="zh-CN"/>
              </w:rPr>
            </w:pPr>
            <w:r w:rsidRPr="00594632">
              <w:rPr>
                <w:rFonts w:hint="eastAsia"/>
                <w:sz w:val="20"/>
                <w:szCs w:val="20"/>
                <w:lang w:eastAsia="zh-CN"/>
              </w:rPr>
              <w:t>加强监管和政策框架：更新禁止</w:t>
            </w:r>
            <w:r w:rsidRPr="00594632">
              <w:rPr>
                <w:rFonts w:hint="eastAsia"/>
                <w:sz w:val="20"/>
                <w:szCs w:val="20"/>
                <w:lang w:eastAsia="zh-CN"/>
              </w:rPr>
              <w:t>HCFC</w:t>
            </w:r>
            <w:r w:rsidRPr="00594632">
              <w:rPr>
                <w:sz w:val="20"/>
                <w:szCs w:val="20"/>
                <w:lang w:eastAsia="zh-CN"/>
              </w:rPr>
              <w:t>-</w:t>
            </w:r>
            <w:r w:rsidRPr="00594632">
              <w:rPr>
                <w:rFonts w:hint="eastAsia"/>
                <w:sz w:val="20"/>
                <w:szCs w:val="20"/>
                <w:lang w:eastAsia="zh-CN"/>
              </w:rPr>
              <w:t>22</w:t>
            </w:r>
            <w:r w:rsidRPr="00594632">
              <w:rPr>
                <w:rFonts w:hint="eastAsia"/>
                <w:sz w:val="20"/>
                <w:szCs w:val="20"/>
                <w:lang w:eastAsia="zh-CN"/>
              </w:rPr>
              <w:t>的政策和细则，举行咨询会议，支持当局确保遵守制冷和空调维修行业的良好做法，采取措施改进和执行规范和标准，对可再充装气瓶的市场接受度和禁止一次性制冷剂气瓶的影响进行研究，为回收、再循环和再生中心编写操作手册，并为建立新的再生中心制定指导方针。</w:t>
            </w:r>
          </w:p>
        </w:tc>
        <w:tc>
          <w:tcPr>
            <w:tcW w:w="992" w:type="dxa"/>
            <w:vMerge w:val="restart"/>
            <w:tcBorders>
              <w:top w:val="single" w:sz="4" w:space="0" w:color="auto"/>
              <w:left w:val="single" w:sz="4" w:space="0" w:color="auto"/>
              <w:bottom w:val="single" w:sz="4" w:space="0" w:color="auto"/>
              <w:right w:val="single" w:sz="4" w:space="0" w:color="auto"/>
            </w:tcBorders>
          </w:tcPr>
          <w:p w14:paraId="785B9A9C" w14:textId="77777777" w:rsidR="00D15D47" w:rsidRPr="00594632" w:rsidRDefault="00D15D47">
            <w:pPr>
              <w:jc w:val="center"/>
              <w:rPr>
                <w:sz w:val="20"/>
                <w:szCs w:val="20"/>
                <w:lang w:eastAsia="zh-CN"/>
              </w:rPr>
            </w:pPr>
            <w:r w:rsidRPr="00594632">
              <w:rPr>
                <w:rFonts w:hint="eastAsia"/>
                <w:sz w:val="20"/>
                <w:szCs w:val="20"/>
                <w:lang w:eastAsia="zh-CN"/>
              </w:rPr>
              <w:t>环境</w:t>
            </w:r>
          </w:p>
          <w:p w14:paraId="03A58CDA" w14:textId="28163E2A" w:rsidR="004E733C" w:rsidRPr="00594632" w:rsidRDefault="00D15D47">
            <w:pPr>
              <w:jc w:val="center"/>
              <w:rPr>
                <w:sz w:val="20"/>
                <w:szCs w:val="20"/>
              </w:rPr>
            </w:pPr>
            <w:r w:rsidRPr="00594632">
              <w:rPr>
                <w:rFonts w:hint="eastAsia"/>
                <w:sz w:val="20"/>
                <w:szCs w:val="20"/>
                <w:lang w:eastAsia="zh-CN"/>
              </w:rPr>
              <w:t>规划署</w:t>
            </w:r>
          </w:p>
        </w:tc>
        <w:tc>
          <w:tcPr>
            <w:tcW w:w="1134" w:type="dxa"/>
            <w:tcBorders>
              <w:top w:val="single" w:sz="4" w:space="0" w:color="auto"/>
              <w:left w:val="single" w:sz="4" w:space="0" w:color="auto"/>
              <w:bottom w:val="single" w:sz="4" w:space="0" w:color="auto"/>
              <w:right w:val="single" w:sz="4" w:space="0" w:color="auto"/>
            </w:tcBorders>
          </w:tcPr>
          <w:p w14:paraId="0119379A" w14:textId="77777777" w:rsidR="004E733C" w:rsidRPr="00594632" w:rsidRDefault="004E733C">
            <w:pPr>
              <w:shd w:val="clear" w:color="auto" w:fill="FFFFFF" w:themeFill="background1"/>
              <w:jc w:val="right"/>
              <w:rPr>
                <w:sz w:val="20"/>
                <w:szCs w:val="20"/>
              </w:rPr>
            </w:pPr>
            <w:r w:rsidRPr="00594632">
              <w:rPr>
                <w:sz w:val="20"/>
                <w:szCs w:val="20"/>
              </w:rPr>
              <w:t>200,000</w:t>
            </w:r>
          </w:p>
        </w:tc>
        <w:tc>
          <w:tcPr>
            <w:tcW w:w="1134" w:type="dxa"/>
            <w:tcBorders>
              <w:top w:val="single" w:sz="4" w:space="0" w:color="auto"/>
              <w:left w:val="single" w:sz="4" w:space="0" w:color="auto"/>
              <w:bottom w:val="single" w:sz="4" w:space="0" w:color="auto"/>
              <w:right w:val="single" w:sz="4" w:space="0" w:color="auto"/>
            </w:tcBorders>
          </w:tcPr>
          <w:p w14:paraId="3F76CF75" w14:textId="77777777" w:rsidR="004E733C" w:rsidRPr="00594632" w:rsidRDefault="004E733C">
            <w:pPr>
              <w:shd w:val="clear" w:color="auto" w:fill="FFFFFF" w:themeFill="background1"/>
              <w:jc w:val="right"/>
              <w:rPr>
                <w:sz w:val="20"/>
                <w:szCs w:val="20"/>
              </w:rPr>
            </w:pPr>
            <w:r w:rsidRPr="00594632">
              <w:rPr>
                <w:sz w:val="20"/>
                <w:szCs w:val="20"/>
              </w:rPr>
              <w:t>120,000</w:t>
            </w:r>
          </w:p>
        </w:tc>
      </w:tr>
      <w:tr w:rsidR="004E733C" w:rsidRPr="00594632" w14:paraId="7B018103" w14:textId="77777777" w:rsidTr="00724C0B">
        <w:trPr>
          <w:trHeight w:val="217"/>
        </w:trPr>
        <w:tc>
          <w:tcPr>
            <w:tcW w:w="6091" w:type="dxa"/>
            <w:tcBorders>
              <w:top w:val="single" w:sz="4" w:space="0" w:color="auto"/>
              <w:left w:val="single" w:sz="4" w:space="0" w:color="auto"/>
              <w:bottom w:val="single" w:sz="4" w:space="0" w:color="auto"/>
              <w:right w:val="single" w:sz="4" w:space="0" w:color="auto"/>
            </w:tcBorders>
          </w:tcPr>
          <w:p w14:paraId="760CF41B" w14:textId="2FC84E13" w:rsidR="004E733C" w:rsidRPr="00594632" w:rsidRDefault="00D15D47">
            <w:pPr>
              <w:shd w:val="clear" w:color="auto" w:fill="FFFFFF" w:themeFill="background1"/>
              <w:ind w:left="171"/>
              <w:jc w:val="left"/>
              <w:rPr>
                <w:sz w:val="20"/>
                <w:szCs w:val="20"/>
                <w:lang w:eastAsia="zh-CN"/>
              </w:rPr>
            </w:pPr>
            <w:r w:rsidRPr="00594632">
              <w:rPr>
                <w:rFonts w:hint="eastAsia"/>
                <w:sz w:val="20"/>
                <w:szCs w:val="20"/>
                <w:lang w:eastAsia="zh-CN"/>
              </w:rPr>
              <w:t>通过受控物质复习培训建设海关能力：使用基加利氢氟碳化合物执行计划下正在制定的最新海关培训计划，对</w:t>
            </w:r>
            <w:r w:rsidRPr="00594632">
              <w:rPr>
                <w:rFonts w:hint="eastAsia"/>
                <w:sz w:val="20"/>
                <w:szCs w:val="20"/>
                <w:lang w:eastAsia="zh-CN"/>
              </w:rPr>
              <w:t>315</w:t>
            </w:r>
            <w:r w:rsidRPr="00594632">
              <w:rPr>
                <w:rFonts w:hint="eastAsia"/>
                <w:sz w:val="20"/>
                <w:szCs w:val="20"/>
                <w:lang w:eastAsia="zh-CN"/>
              </w:rPr>
              <w:t>名海关官员、执法官员、环境官员、进口商和经纪人进行法律修订、非法贸易、配额程序和物质识别方面的培训。</w:t>
            </w:r>
          </w:p>
        </w:tc>
        <w:tc>
          <w:tcPr>
            <w:tcW w:w="992" w:type="dxa"/>
            <w:vMerge/>
            <w:tcBorders>
              <w:top w:val="single" w:sz="4" w:space="0" w:color="auto"/>
              <w:left w:val="single" w:sz="4" w:space="0" w:color="auto"/>
              <w:bottom w:val="single" w:sz="4" w:space="0" w:color="auto"/>
              <w:right w:val="single" w:sz="4" w:space="0" w:color="auto"/>
            </w:tcBorders>
          </w:tcPr>
          <w:p w14:paraId="69FDB734"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456A286C" w14:textId="77777777" w:rsidR="004E733C" w:rsidRPr="00594632" w:rsidRDefault="004E733C">
            <w:pPr>
              <w:shd w:val="clear" w:color="auto" w:fill="FFFFFF" w:themeFill="background1"/>
              <w:jc w:val="right"/>
              <w:rPr>
                <w:sz w:val="20"/>
                <w:szCs w:val="20"/>
              </w:rPr>
            </w:pPr>
            <w:r w:rsidRPr="00594632">
              <w:rPr>
                <w:sz w:val="20"/>
                <w:szCs w:val="20"/>
              </w:rPr>
              <w:t>105,000</w:t>
            </w:r>
          </w:p>
        </w:tc>
        <w:tc>
          <w:tcPr>
            <w:tcW w:w="1134" w:type="dxa"/>
            <w:tcBorders>
              <w:top w:val="single" w:sz="4" w:space="0" w:color="auto"/>
              <w:left w:val="single" w:sz="4" w:space="0" w:color="auto"/>
              <w:bottom w:val="single" w:sz="4" w:space="0" w:color="auto"/>
              <w:right w:val="single" w:sz="4" w:space="0" w:color="auto"/>
            </w:tcBorders>
          </w:tcPr>
          <w:p w14:paraId="149D8B9B" w14:textId="77777777" w:rsidR="004E733C" w:rsidRPr="00594632" w:rsidRDefault="004E733C">
            <w:pPr>
              <w:shd w:val="clear" w:color="auto" w:fill="FFFFFF" w:themeFill="background1"/>
              <w:jc w:val="right"/>
              <w:rPr>
                <w:sz w:val="20"/>
                <w:szCs w:val="20"/>
              </w:rPr>
            </w:pPr>
            <w:r w:rsidRPr="00594632">
              <w:rPr>
                <w:sz w:val="20"/>
                <w:szCs w:val="20"/>
              </w:rPr>
              <w:t>65,000</w:t>
            </w:r>
          </w:p>
        </w:tc>
      </w:tr>
      <w:tr w:rsidR="004E733C" w:rsidRPr="00594632" w14:paraId="1F09D7D4" w14:textId="77777777" w:rsidTr="00724C0B">
        <w:trPr>
          <w:trHeight w:val="217"/>
        </w:trPr>
        <w:tc>
          <w:tcPr>
            <w:tcW w:w="6091" w:type="dxa"/>
            <w:tcBorders>
              <w:top w:val="single" w:sz="4" w:space="0" w:color="auto"/>
              <w:left w:val="single" w:sz="4" w:space="0" w:color="auto"/>
              <w:bottom w:val="single" w:sz="4" w:space="0" w:color="auto"/>
              <w:right w:val="single" w:sz="4" w:space="0" w:color="auto"/>
            </w:tcBorders>
          </w:tcPr>
          <w:p w14:paraId="03BF49C7" w14:textId="451FC257" w:rsidR="004E733C" w:rsidRPr="00594632" w:rsidRDefault="00D15D47">
            <w:pPr>
              <w:shd w:val="clear" w:color="auto" w:fill="FFFFFF" w:themeFill="background1"/>
              <w:ind w:left="171"/>
              <w:jc w:val="left"/>
              <w:rPr>
                <w:sz w:val="20"/>
                <w:szCs w:val="20"/>
                <w:lang w:eastAsia="zh-CN"/>
              </w:rPr>
            </w:pPr>
            <w:r w:rsidRPr="00594632">
              <w:rPr>
                <w:rFonts w:hint="eastAsia"/>
                <w:sz w:val="20"/>
                <w:szCs w:val="20"/>
                <w:lang w:eastAsia="zh-CN"/>
              </w:rPr>
              <w:t>组织三个技术意识培训项目：举办六次会议，对</w:t>
            </w:r>
            <w:r w:rsidRPr="00594632">
              <w:rPr>
                <w:rFonts w:hint="eastAsia"/>
                <w:sz w:val="20"/>
                <w:szCs w:val="20"/>
                <w:lang w:eastAsia="zh-CN"/>
              </w:rPr>
              <w:t>90</w:t>
            </w:r>
            <w:r w:rsidRPr="00594632">
              <w:rPr>
                <w:rFonts w:hint="eastAsia"/>
                <w:sz w:val="20"/>
                <w:szCs w:val="20"/>
                <w:lang w:eastAsia="zh-CN"/>
              </w:rPr>
              <w:t>名大型空调工程师和操作员进行工业空调中氨和低全球变暖潜能值替代品的培训；举办十次会议，对</w:t>
            </w:r>
            <w:r w:rsidRPr="00594632">
              <w:rPr>
                <w:rFonts w:hint="eastAsia"/>
                <w:sz w:val="20"/>
                <w:szCs w:val="20"/>
                <w:lang w:eastAsia="zh-CN"/>
              </w:rPr>
              <w:t>200</w:t>
            </w:r>
            <w:r w:rsidRPr="00594632">
              <w:rPr>
                <w:rFonts w:hint="eastAsia"/>
                <w:sz w:val="20"/>
                <w:szCs w:val="20"/>
                <w:lang w:eastAsia="zh-CN"/>
              </w:rPr>
              <w:t>名技术人员和利益相关者进行易燃制冷剂处理安全培训；为</w:t>
            </w:r>
            <w:r w:rsidRPr="00594632">
              <w:rPr>
                <w:rFonts w:hint="eastAsia"/>
                <w:sz w:val="20"/>
                <w:szCs w:val="20"/>
                <w:lang w:eastAsia="zh-CN"/>
              </w:rPr>
              <w:t>75</w:t>
            </w:r>
            <w:r w:rsidRPr="00594632">
              <w:rPr>
                <w:rFonts w:hint="eastAsia"/>
                <w:sz w:val="20"/>
                <w:szCs w:val="20"/>
                <w:lang w:eastAsia="zh-CN"/>
              </w:rPr>
              <w:t>名工科学生和毕业生设计和执行五个技术实习项目。</w:t>
            </w:r>
          </w:p>
        </w:tc>
        <w:tc>
          <w:tcPr>
            <w:tcW w:w="992" w:type="dxa"/>
            <w:vMerge/>
            <w:tcBorders>
              <w:top w:val="single" w:sz="4" w:space="0" w:color="auto"/>
              <w:left w:val="single" w:sz="4" w:space="0" w:color="auto"/>
              <w:bottom w:val="single" w:sz="4" w:space="0" w:color="auto"/>
              <w:right w:val="single" w:sz="4" w:space="0" w:color="auto"/>
            </w:tcBorders>
          </w:tcPr>
          <w:p w14:paraId="5C7E0A2B"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6A58FA45" w14:textId="77777777" w:rsidR="004E733C" w:rsidRPr="00594632" w:rsidRDefault="004E733C">
            <w:pPr>
              <w:shd w:val="clear" w:color="auto" w:fill="FFFFFF" w:themeFill="background1"/>
              <w:jc w:val="right"/>
              <w:rPr>
                <w:sz w:val="20"/>
                <w:szCs w:val="20"/>
              </w:rPr>
            </w:pPr>
            <w:r w:rsidRPr="00594632">
              <w:rPr>
                <w:sz w:val="20"/>
                <w:szCs w:val="20"/>
              </w:rPr>
              <w:t>95,000</w:t>
            </w:r>
          </w:p>
        </w:tc>
        <w:tc>
          <w:tcPr>
            <w:tcW w:w="1134" w:type="dxa"/>
            <w:tcBorders>
              <w:top w:val="single" w:sz="4" w:space="0" w:color="auto"/>
              <w:left w:val="single" w:sz="4" w:space="0" w:color="auto"/>
              <w:bottom w:val="single" w:sz="4" w:space="0" w:color="auto"/>
              <w:right w:val="single" w:sz="4" w:space="0" w:color="auto"/>
            </w:tcBorders>
          </w:tcPr>
          <w:p w14:paraId="7286236C" w14:textId="77777777" w:rsidR="004E733C" w:rsidRPr="00594632" w:rsidRDefault="004E733C">
            <w:pPr>
              <w:shd w:val="clear" w:color="auto" w:fill="FFFFFF" w:themeFill="background1"/>
              <w:jc w:val="right"/>
              <w:rPr>
                <w:sz w:val="20"/>
                <w:szCs w:val="20"/>
              </w:rPr>
            </w:pPr>
            <w:r w:rsidRPr="00594632">
              <w:rPr>
                <w:sz w:val="20"/>
                <w:szCs w:val="20"/>
              </w:rPr>
              <w:t>55,000</w:t>
            </w:r>
          </w:p>
        </w:tc>
      </w:tr>
      <w:tr w:rsidR="004E733C" w:rsidRPr="00594632" w14:paraId="21A88222"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57A9A194" w14:textId="555EF596" w:rsidR="004E733C" w:rsidRPr="00594632" w:rsidRDefault="00D15D47" w:rsidP="004C534A">
            <w:pPr>
              <w:keepNext/>
              <w:shd w:val="clear" w:color="auto" w:fill="FFFFFF" w:themeFill="background1"/>
              <w:jc w:val="left"/>
              <w:rPr>
                <w:i/>
                <w:iCs/>
                <w:sz w:val="20"/>
                <w:szCs w:val="20"/>
                <w:lang w:eastAsia="zh-CN"/>
              </w:rPr>
            </w:pPr>
            <w:r w:rsidRPr="004C534A">
              <w:rPr>
                <w:rFonts w:ascii="KaiTi" w:eastAsia="KaiTi" w:hAnsi="KaiTi" w:hint="eastAsia"/>
                <w:sz w:val="20"/>
                <w:szCs w:val="20"/>
                <w:lang w:eastAsia="zh-CN"/>
              </w:rPr>
              <w:t>制冷和空调技术人员的能力建设（</w:t>
            </w:r>
            <w:r w:rsidRPr="004C534A">
              <w:rPr>
                <w:rFonts w:eastAsia="KaiTi"/>
                <w:sz w:val="20"/>
                <w:szCs w:val="20"/>
                <w:lang w:eastAsia="zh-CN"/>
              </w:rPr>
              <w:t>3,797,500</w:t>
            </w:r>
            <w:r w:rsidRPr="004C534A">
              <w:rPr>
                <w:rFonts w:ascii="KaiTi" w:eastAsia="KaiTi" w:hAnsi="KaiTi" w:hint="eastAsia"/>
                <w:sz w:val="20"/>
                <w:szCs w:val="20"/>
                <w:lang w:eastAsia="zh-CN"/>
              </w:rPr>
              <w:t>美元）</w:t>
            </w:r>
          </w:p>
        </w:tc>
      </w:tr>
      <w:tr w:rsidR="004E733C" w:rsidRPr="00594632" w14:paraId="6EEECC75" w14:textId="77777777" w:rsidTr="00724C0B">
        <w:trPr>
          <w:trHeight w:val="217"/>
        </w:trPr>
        <w:tc>
          <w:tcPr>
            <w:tcW w:w="6091" w:type="dxa"/>
            <w:tcBorders>
              <w:top w:val="single" w:sz="4" w:space="0" w:color="auto"/>
              <w:left w:val="single" w:sz="4" w:space="0" w:color="auto"/>
              <w:bottom w:val="single" w:sz="4" w:space="0" w:color="auto"/>
              <w:right w:val="single" w:sz="4" w:space="0" w:color="auto"/>
            </w:tcBorders>
            <w:vAlign w:val="center"/>
          </w:tcPr>
          <w:p w14:paraId="5895243F" w14:textId="61E301A0" w:rsidR="004E733C" w:rsidRPr="00594632" w:rsidRDefault="00D15D47">
            <w:pPr>
              <w:shd w:val="clear" w:color="auto" w:fill="FFFFFF" w:themeFill="background1"/>
              <w:ind w:left="171"/>
              <w:jc w:val="left"/>
              <w:rPr>
                <w:sz w:val="20"/>
                <w:szCs w:val="20"/>
                <w:lang w:eastAsia="zh-CN"/>
              </w:rPr>
            </w:pPr>
            <w:r w:rsidRPr="00594632">
              <w:rPr>
                <w:rFonts w:hint="eastAsia"/>
                <w:sz w:val="20"/>
                <w:szCs w:val="20"/>
                <w:lang w:eastAsia="zh-CN"/>
              </w:rPr>
              <w:t>更新制冷和空调行业指南和培训课程：评估当前的培训课程，与利益相关者合作确定更新要求，建议更新课程，并通过研讨会传播结果。</w:t>
            </w:r>
          </w:p>
        </w:tc>
        <w:tc>
          <w:tcPr>
            <w:tcW w:w="992" w:type="dxa"/>
            <w:vMerge w:val="restart"/>
            <w:tcBorders>
              <w:top w:val="single" w:sz="4" w:space="0" w:color="auto"/>
              <w:left w:val="single" w:sz="4" w:space="0" w:color="auto"/>
              <w:bottom w:val="single" w:sz="4" w:space="0" w:color="auto"/>
              <w:right w:val="single" w:sz="4" w:space="0" w:color="auto"/>
            </w:tcBorders>
          </w:tcPr>
          <w:p w14:paraId="7CDB4206" w14:textId="77777777" w:rsidR="00D15D47" w:rsidRPr="00594632" w:rsidRDefault="00D15D47" w:rsidP="00D15D47">
            <w:pPr>
              <w:jc w:val="center"/>
              <w:rPr>
                <w:sz w:val="20"/>
                <w:szCs w:val="20"/>
                <w:lang w:eastAsia="zh-CN"/>
              </w:rPr>
            </w:pPr>
            <w:r w:rsidRPr="00594632">
              <w:rPr>
                <w:rFonts w:hint="eastAsia"/>
                <w:sz w:val="20"/>
                <w:szCs w:val="20"/>
                <w:lang w:eastAsia="zh-CN"/>
              </w:rPr>
              <w:t>环境</w:t>
            </w:r>
          </w:p>
          <w:p w14:paraId="6C9C732E" w14:textId="0280EAA7" w:rsidR="004E733C" w:rsidRPr="00594632" w:rsidRDefault="00D15D47" w:rsidP="00D15D47">
            <w:pPr>
              <w:jc w:val="center"/>
              <w:rPr>
                <w:sz w:val="20"/>
                <w:szCs w:val="20"/>
              </w:rPr>
            </w:pPr>
            <w:r w:rsidRPr="00594632">
              <w:rPr>
                <w:rFonts w:hint="eastAsia"/>
                <w:sz w:val="20"/>
                <w:szCs w:val="20"/>
                <w:lang w:eastAsia="zh-CN"/>
              </w:rPr>
              <w:t>规划署</w:t>
            </w:r>
          </w:p>
        </w:tc>
        <w:tc>
          <w:tcPr>
            <w:tcW w:w="1134" w:type="dxa"/>
            <w:tcBorders>
              <w:top w:val="single" w:sz="4" w:space="0" w:color="auto"/>
              <w:left w:val="single" w:sz="4" w:space="0" w:color="auto"/>
              <w:bottom w:val="single" w:sz="4" w:space="0" w:color="auto"/>
              <w:right w:val="single" w:sz="4" w:space="0" w:color="auto"/>
            </w:tcBorders>
          </w:tcPr>
          <w:p w14:paraId="48FB93F0" w14:textId="77777777" w:rsidR="004E733C" w:rsidRPr="00594632" w:rsidRDefault="004E733C">
            <w:pPr>
              <w:shd w:val="clear" w:color="auto" w:fill="FFFFFF" w:themeFill="background1"/>
              <w:jc w:val="right"/>
              <w:rPr>
                <w:sz w:val="20"/>
                <w:szCs w:val="20"/>
              </w:rPr>
            </w:pPr>
            <w:r w:rsidRPr="00594632">
              <w:rPr>
                <w:sz w:val="20"/>
                <w:szCs w:val="20"/>
              </w:rPr>
              <w:t xml:space="preserve">40,000 </w:t>
            </w:r>
          </w:p>
        </w:tc>
        <w:tc>
          <w:tcPr>
            <w:tcW w:w="1134" w:type="dxa"/>
            <w:tcBorders>
              <w:top w:val="single" w:sz="4" w:space="0" w:color="auto"/>
              <w:left w:val="single" w:sz="4" w:space="0" w:color="auto"/>
              <w:bottom w:val="single" w:sz="4" w:space="0" w:color="auto"/>
              <w:right w:val="single" w:sz="4" w:space="0" w:color="auto"/>
            </w:tcBorders>
          </w:tcPr>
          <w:p w14:paraId="76672B23" w14:textId="77777777" w:rsidR="004E733C" w:rsidRPr="00594632" w:rsidRDefault="004E733C">
            <w:pPr>
              <w:shd w:val="clear" w:color="auto" w:fill="FFFFFF" w:themeFill="background1"/>
              <w:jc w:val="right"/>
              <w:rPr>
                <w:sz w:val="20"/>
                <w:szCs w:val="20"/>
              </w:rPr>
            </w:pPr>
            <w:r w:rsidRPr="00594632">
              <w:rPr>
                <w:sz w:val="20"/>
                <w:szCs w:val="20"/>
              </w:rPr>
              <w:t>20,000</w:t>
            </w:r>
          </w:p>
        </w:tc>
      </w:tr>
      <w:tr w:rsidR="004E733C" w:rsidRPr="00594632" w14:paraId="27AD154E"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5A269053" w14:textId="536DD4E3" w:rsidR="004E733C" w:rsidRPr="00594632" w:rsidRDefault="00D15D47">
            <w:pPr>
              <w:shd w:val="clear" w:color="auto" w:fill="FFFFFF" w:themeFill="background1"/>
              <w:ind w:left="171"/>
              <w:jc w:val="left"/>
              <w:rPr>
                <w:sz w:val="20"/>
                <w:szCs w:val="20"/>
                <w:lang w:eastAsia="zh-CN"/>
              </w:rPr>
            </w:pPr>
            <w:r w:rsidRPr="00594632">
              <w:rPr>
                <w:rFonts w:hint="eastAsia"/>
                <w:sz w:val="20"/>
                <w:szCs w:val="20"/>
                <w:lang w:eastAsia="zh-CN"/>
              </w:rPr>
              <w:t>支持制冷和空调认证计划：更新国家认证技术人员登记册并将其数字化，跟踪技术人员以衡量</w:t>
            </w:r>
            <w:r w:rsidR="00175E60" w:rsidRPr="00594632">
              <w:rPr>
                <w:rFonts w:hint="eastAsia"/>
                <w:sz w:val="20"/>
                <w:szCs w:val="20"/>
                <w:lang w:eastAsia="zh-CN"/>
              </w:rPr>
              <w:t>回收、再循环和再生</w:t>
            </w:r>
            <w:r w:rsidRPr="00594632">
              <w:rPr>
                <w:rFonts w:hint="eastAsia"/>
                <w:sz w:val="20"/>
                <w:szCs w:val="20"/>
                <w:lang w:eastAsia="zh-CN"/>
              </w:rPr>
              <w:t>的进展，并与各部委和协会的利益相关者举行会议和研讨会。</w:t>
            </w:r>
          </w:p>
        </w:tc>
        <w:tc>
          <w:tcPr>
            <w:tcW w:w="992" w:type="dxa"/>
            <w:vMerge/>
            <w:tcBorders>
              <w:top w:val="single" w:sz="4" w:space="0" w:color="auto"/>
              <w:left w:val="single" w:sz="4" w:space="0" w:color="auto"/>
              <w:bottom w:val="single" w:sz="4" w:space="0" w:color="auto"/>
              <w:right w:val="single" w:sz="4" w:space="0" w:color="auto"/>
            </w:tcBorders>
          </w:tcPr>
          <w:p w14:paraId="147BA8AE"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6702DD98" w14:textId="77777777" w:rsidR="004E733C" w:rsidRPr="00594632" w:rsidRDefault="004E733C">
            <w:pPr>
              <w:shd w:val="clear" w:color="auto" w:fill="FFFFFF" w:themeFill="background1"/>
              <w:jc w:val="right"/>
              <w:rPr>
                <w:sz w:val="20"/>
                <w:szCs w:val="20"/>
              </w:rPr>
            </w:pPr>
            <w:r w:rsidRPr="00594632">
              <w:rPr>
                <w:sz w:val="20"/>
                <w:szCs w:val="20"/>
              </w:rPr>
              <w:t xml:space="preserve">50,000 </w:t>
            </w:r>
          </w:p>
        </w:tc>
        <w:tc>
          <w:tcPr>
            <w:tcW w:w="1134" w:type="dxa"/>
            <w:tcBorders>
              <w:top w:val="single" w:sz="4" w:space="0" w:color="auto"/>
              <w:left w:val="single" w:sz="4" w:space="0" w:color="auto"/>
              <w:bottom w:val="single" w:sz="4" w:space="0" w:color="auto"/>
              <w:right w:val="single" w:sz="4" w:space="0" w:color="auto"/>
            </w:tcBorders>
          </w:tcPr>
          <w:p w14:paraId="73FC0DDF" w14:textId="77777777" w:rsidR="004E733C" w:rsidRPr="00594632" w:rsidRDefault="004E733C">
            <w:pPr>
              <w:shd w:val="clear" w:color="auto" w:fill="FFFFFF" w:themeFill="background1"/>
              <w:jc w:val="right"/>
              <w:rPr>
                <w:sz w:val="20"/>
                <w:szCs w:val="20"/>
              </w:rPr>
            </w:pPr>
            <w:r w:rsidRPr="00594632">
              <w:rPr>
                <w:sz w:val="20"/>
                <w:szCs w:val="20"/>
              </w:rPr>
              <w:t>20,000</w:t>
            </w:r>
          </w:p>
        </w:tc>
      </w:tr>
      <w:tr w:rsidR="004E733C" w:rsidRPr="00594632" w14:paraId="0C22DD8B"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36171D64" w14:textId="3407619E"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培训</w:t>
            </w:r>
            <w:r w:rsidRPr="00594632">
              <w:rPr>
                <w:rFonts w:hint="eastAsia"/>
                <w:sz w:val="20"/>
                <w:szCs w:val="20"/>
                <w:lang w:eastAsia="zh-CN"/>
              </w:rPr>
              <w:t>45</w:t>
            </w:r>
            <w:r w:rsidRPr="00594632">
              <w:rPr>
                <w:rFonts w:hint="eastAsia"/>
                <w:sz w:val="20"/>
                <w:szCs w:val="20"/>
                <w:lang w:eastAsia="zh-CN"/>
              </w:rPr>
              <w:t>名制冷和空调认证评估员。</w:t>
            </w:r>
          </w:p>
        </w:tc>
        <w:tc>
          <w:tcPr>
            <w:tcW w:w="992" w:type="dxa"/>
            <w:vMerge/>
            <w:tcBorders>
              <w:top w:val="single" w:sz="4" w:space="0" w:color="auto"/>
              <w:left w:val="single" w:sz="4" w:space="0" w:color="auto"/>
              <w:bottom w:val="single" w:sz="4" w:space="0" w:color="auto"/>
              <w:right w:val="single" w:sz="4" w:space="0" w:color="auto"/>
            </w:tcBorders>
          </w:tcPr>
          <w:p w14:paraId="2FCF46D1"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3DDC9053" w14:textId="77777777" w:rsidR="004E733C" w:rsidRPr="00594632" w:rsidRDefault="004E733C">
            <w:pPr>
              <w:shd w:val="clear" w:color="auto" w:fill="FFFFFF" w:themeFill="background1"/>
              <w:jc w:val="right"/>
              <w:rPr>
                <w:sz w:val="20"/>
                <w:szCs w:val="20"/>
              </w:rPr>
            </w:pPr>
            <w:r w:rsidRPr="00594632">
              <w:rPr>
                <w:sz w:val="20"/>
                <w:szCs w:val="20"/>
              </w:rPr>
              <w:t xml:space="preserve">67,500 </w:t>
            </w:r>
          </w:p>
        </w:tc>
        <w:tc>
          <w:tcPr>
            <w:tcW w:w="1134" w:type="dxa"/>
            <w:tcBorders>
              <w:top w:val="single" w:sz="4" w:space="0" w:color="auto"/>
              <w:left w:val="single" w:sz="4" w:space="0" w:color="auto"/>
              <w:bottom w:val="single" w:sz="4" w:space="0" w:color="auto"/>
              <w:right w:val="single" w:sz="4" w:space="0" w:color="auto"/>
            </w:tcBorders>
          </w:tcPr>
          <w:p w14:paraId="5199962B" w14:textId="77777777" w:rsidR="004E733C" w:rsidRPr="00594632" w:rsidRDefault="004E733C">
            <w:pPr>
              <w:shd w:val="clear" w:color="auto" w:fill="FFFFFF" w:themeFill="background1"/>
              <w:jc w:val="right"/>
              <w:rPr>
                <w:sz w:val="20"/>
                <w:szCs w:val="20"/>
              </w:rPr>
            </w:pPr>
            <w:r w:rsidRPr="00594632">
              <w:rPr>
                <w:sz w:val="20"/>
                <w:szCs w:val="20"/>
              </w:rPr>
              <w:t>45,000</w:t>
            </w:r>
          </w:p>
        </w:tc>
      </w:tr>
      <w:tr w:rsidR="004E733C" w:rsidRPr="00594632" w14:paraId="54C52A2C"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3099E2E2" w14:textId="1E23CB2B"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对</w:t>
            </w:r>
            <w:r w:rsidRPr="00594632">
              <w:rPr>
                <w:rFonts w:hint="eastAsia"/>
                <w:sz w:val="20"/>
                <w:szCs w:val="20"/>
                <w:lang w:eastAsia="zh-CN"/>
              </w:rPr>
              <w:t>2</w:t>
            </w:r>
            <w:r w:rsidRPr="00594632">
              <w:rPr>
                <w:sz w:val="20"/>
                <w:szCs w:val="20"/>
                <w:lang w:eastAsia="zh-CN"/>
              </w:rPr>
              <w:t>,</w:t>
            </w:r>
            <w:r w:rsidRPr="00594632">
              <w:rPr>
                <w:rFonts w:hint="eastAsia"/>
                <w:sz w:val="20"/>
                <w:szCs w:val="20"/>
                <w:lang w:eastAsia="zh-CN"/>
              </w:rPr>
              <w:t>000</w:t>
            </w:r>
            <w:r w:rsidRPr="00594632">
              <w:rPr>
                <w:rFonts w:hint="eastAsia"/>
                <w:sz w:val="20"/>
                <w:szCs w:val="20"/>
                <w:lang w:eastAsia="zh-CN"/>
              </w:rPr>
              <w:t>名制冷和空调技术人员进行培训，内容涉及减少泄漏、制冷剂回收和储存、钎焊以及易燃制冷剂的安全使用；并认证至少</w:t>
            </w:r>
            <w:r w:rsidRPr="00594632">
              <w:rPr>
                <w:rFonts w:hint="eastAsia"/>
                <w:sz w:val="20"/>
                <w:szCs w:val="20"/>
                <w:lang w:eastAsia="zh-CN"/>
              </w:rPr>
              <w:t>1</w:t>
            </w:r>
            <w:r w:rsidRPr="00594632">
              <w:rPr>
                <w:sz w:val="20"/>
                <w:szCs w:val="20"/>
                <w:lang w:eastAsia="zh-CN"/>
              </w:rPr>
              <w:t>,</w:t>
            </w:r>
            <w:r w:rsidRPr="00594632">
              <w:rPr>
                <w:rFonts w:hint="eastAsia"/>
                <w:sz w:val="20"/>
                <w:szCs w:val="20"/>
                <w:lang w:eastAsia="zh-CN"/>
              </w:rPr>
              <w:t>600</w:t>
            </w:r>
            <w:r w:rsidRPr="00594632">
              <w:rPr>
                <w:rFonts w:hint="eastAsia"/>
                <w:sz w:val="20"/>
                <w:szCs w:val="20"/>
                <w:lang w:eastAsia="zh-CN"/>
              </w:rPr>
              <w:t>名</w:t>
            </w:r>
            <w:r w:rsidR="00594632">
              <w:rPr>
                <w:sz w:val="20"/>
                <w:szCs w:val="20"/>
                <w:lang w:val="en-US" w:eastAsia="zh-CN"/>
              </w:rPr>
              <w:t xml:space="preserve"> (</w:t>
            </w:r>
            <w:r w:rsidRPr="00594632">
              <w:rPr>
                <w:rFonts w:hint="eastAsia"/>
                <w:sz w:val="20"/>
                <w:szCs w:val="20"/>
                <w:lang w:eastAsia="zh-CN"/>
              </w:rPr>
              <w:t>80%</w:t>
            </w:r>
            <w:r w:rsidR="00594632">
              <w:rPr>
                <w:sz w:val="20"/>
                <w:szCs w:val="20"/>
                <w:lang w:val="en-US" w:eastAsia="zh-CN"/>
              </w:rPr>
              <w:t xml:space="preserve">) </w:t>
            </w:r>
            <w:r w:rsidRPr="00594632">
              <w:rPr>
                <w:rFonts w:hint="eastAsia"/>
                <w:sz w:val="20"/>
                <w:szCs w:val="20"/>
                <w:lang w:eastAsia="zh-CN"/>
              </w:rPr>
              <w:t>受过培训的人员。</w:t>
            </w:r>
          </w:p>
        </w:tc>
        <w:tc>
          <w:tcPr>
            <w:tcW w:w="992" w:type="dxa"/>
            <w:vMerge/>
            <w:tcBorders>
              <w:top w:val="single" w:sz="4" w:space="0" w:color="auto"/>
              <w:left w:val="single" w:sz="4" w:space="0" w:color="auto"/>
              <w:bottom w:val="single" w:sz="4" w:space="0" w:color="auto"/>
              <w:right w:val="single" w:sz="4" w:space="0" w:color="auto"/>
            </w:tcBorders>
          </w:tcPr>
          <w:p w14:paraId="1AA1B339"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4865513F" w14:textId="77777777" w:rsidR="004E733C" w:rsidRPr="00594632" w:rsidRDefault="004E733C">
            <w:pPr>
              <w:shd w:val="clear" w:color="auto" w:fill="FFFFFF" w:themeFill="background1"/>
              <w:jc w:val="right"/>
              <w:rPr>
                <w:sz w:val="20"/>
                <w:szCs w:val="20"/>
              </w:rPr>
            </w:pPr>
            <w:r w:rsidRPr="00594632">
              <w:rPr>
                <w:sz w:val="20"/>
                <w:szCs w:val="20"/>
              </w:rPr>
              <w:t xml:space="preserve">400,000 </w:t>
            </w:r>
          </w:p>
        </w:tc>
        <w:tc>
          <w:tcPr>
            <w:tcW w:w="1134" w:type="dxa"/>
            <w:tcBorders>
              <w:top w:val="single" w:sz="4" w:space="0" w:color="auto"/>
              <w:left w:val="single" w:sz="4" w:space="0" w:color="auto"/>
              <w:bottom w:val="single" w:sz="4" w:space="0" w:color="auto"/>
              <w:right w:val="single" w:sz="4" w:space="0" w:color="auto"/>
            </w:tcBorders>
          </w:tcPr>
          <w:p w14:paraId="71EAB8EC" w14:textId="77777777" w:rsidR="004E733C" w:rsidRPr="00594632" w:rsidRDefault="004E733C">
            <w:pPr>
              <w:shd w:val="clear" w:color="auto" w:fill="FFFFFF" w:themeFill="background1"/>
              <w:jc w:val="right"/>
              <w:rPr>
                <w:sz w:val="20"/>
                <w:szCs w:val="20"/>
              </w:rPr>
            </w:pPr>
            <w:r w:rsidRPr="00594632">
              <w:rPr>
                <w:sz w:val="20"/>
                <w:szCs w:val="20"/>
              </w:rPr>
              <w:t>160,000</w:t>
            </w:r>
          </w:p>
        </w:tc>
      </w:tr>
      <w:tr w:rsidR="004E733C" w:rsidRPr="00594632" w14:paraId="6B35CA9E"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2AEFBE51" w14:textId="77A8009B"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提高五个私营和非政府组织培训中心的培训能力：开展一项研究，确定哪些中心需要支持，根据研究提供工具和设备</w:t>
            </w:r>
            <w:r w:rsidR="00724C0B" w:rsidRPr="00594632">
              <w:rPr>
                <w:rFonts w:hint="eastAsia"/>
                <w:sz w:val="20"/>
                <w:szCs w:val="20"/>
                <w:lang w:eastAsia="zh-CN"/>
              </w:rPr>
              <w:t xml:space="preserve"> </w:t>
            </w:r>
            <w:r w:rsidR="004E733C" w:rsidRPr="00594632">
              <w:rPr>
                <w:rStyle w:val="FootnoteReference"/>
                <w:sz w:val="20"/>
                <w:szCs w:val="20"/>
              </w:rPr>
              <w:footnoteReference w:id="8"/>
            </w:r>
            <w:r w:rsidRPr="00594632">
              <w:rPr>
                <w:rFonts w:hint="eastAsia"/>
                <w:sz w:val="20"/>
                <w:szCs w:val="20"/>
                <w:lang w:eastAsia="zh-CN"/>
              </w:rPr>
              <w:t>，并开展活动。</w:t>
            </w:r>
          </w:p>
        </w:tc>
        <w:tc>
          <w:tcPr>
            <w:tcW w:w="992" w:type="dxa"/>
            <w:vMerge w:val="restart"/>
            <w:tcBorders>
              <w:top w:val="single" w:sz="4" w:space="0" w:color="auto"/>
              <w:left w:val="single" w:sz="4" w:space="0" w:color="auto"/>
              <w:bottom w:val="single" w:sz="4" w:space="0" w:color="auto"/>
              <w:right w:val="single" w:sz="4" w:space="0" w:color="auto"/>
            </w:tcBorders>
          </w:tcPr>
          <w:p w14:paraId="292212D8" w14:textId="77777777" w:rsidR="00D15D47" w:rsidRPr="00594632" w:rsidRDefault="00D15D47">
            <w:pPr>
              <w:jc w:val="center"/>
              <w:rPr>
                <w:sz w:val="20"/>
                <w:szCs w:val="20"/>
                <w:lang w:eastAsia="zh-CN"/>
              </w:rPr>
            </w:pPr>
            <w:r w:rsidRPr="00594632">
              <w:rPr>
                <w:rFonts w:hint="eastAsia"/>
                <w:sz w:val="20"/>
                <w:szCs w:val="20"/>
                <w:lang w:eastAsia="zh-CN"/>
              </w:rPr>
              <w:t>工发</w:t>
            </w:r>
          </w:p>
          <w:p w14:paraId="4A64E538" w14:textId="45F6D3A4" w:rsidR="004E733C" w:rsidRPr="00594632" w:rsidRDefault="00D15D47">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1BBA6D3D" w14:textId="77777777" w:rsidR="004E733C" w:rsidRPr="00594632" w:rsidRDefault="004E733C">
            <w:pPr>
              <w:shd w:val="clear" w:color="auto" w:fill="FFFFFF" w:themeFill="background1"/>
              <w:jc w:val="right"/>
              <w:rPr>
                <w:sz w:val="20"/>
                <w:szCs w:val="20"/>
              </w:rPr>
            </w:pPr>
            <w:r w:rsidRPr="00594632">
              <w:rPr>
                <w:sz w:val="20"/>
                <w:szCs w:val="20"/>
              </w:rPr>
              <w:t xml:space="preserve">230,000 </w:t>
            </w:r>
          </w:p>
        </w:tc>
        <w:tc>
          <w:tcPr>
            <w:tcW w:w="1134" w:type="dxa"/>
            <w:tcBorders>
              <w:top w:val="single" w:sz="4" w:space="0" w:color="auto"/>
              <w:left w:val="single" w:sz="4" w:space="0" w:color="auto"/>
              <w:bottom w:val="single" w:sz="4" w:space="0" w:color="auto"/>
              <w:right w:val="single" w:sz="4" w:space="0" w:color="auto"/>
            </w:tcBorders>
          </w:tcPr>
          <w:p w14:paraId="59FD731B" w14:textId="77777777" w:rsidR="004E733C" w:rsidRPr="00594632" w:rsidRDefault="004E733C">
            <w:pPr>
              <w:shd w:val="clear" w:color="auto" w:fill="FFFFFF" w:themeFill="background1"/>
              <w:jc w:val="right"/>
              <w:rPr>
                <w:sz w:val="20"/>
                <w:szCs w:val="20"/>
              </w:rPr>
            </w:pPr>
            <w:r w:rsidRPr="00594632">
              <w:rPr>
                <w:sz w:val="20"/>
                <w:szCs w:val="20"/>
              </w:rPr>
              <w:t>215,000</w:t>
            </w:r>
          </w:p>
        </w:tc>
      </w:tr>
      <w:tr w:rsidR="004E733C" w:rsidRPr="00594632" w14:paraId="2E119D69"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09AAFA40" w14:textId="26B13BDC"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为培训和教育中心提供大约七个教育培训平台</w:t>
            </w:r>
            <w:r w:rsidR="00724C0B" w:rsidRPr="00594632">
              <w:rPr>
                <w:rFonts w:hint="eastAsia"/>
                <w:sz w:val="20"/>
                <w:szCs w:val="20"/>
                <w:lang w:eastAsia="zh-CN"/>
              </w:rPr>
              <w:t xml:space="preserve"> </w:t>
            </w:r>
            <w:r w:rsidR="004E733C" w:rsidRPr="00594632">
              <w:rPr>
                <w:rStyle w:val="FootnoteReference"/>
                <w:sz w:val="20"/>
                <w:szCs w:val="20"/>
              </w:rPr>
              <w:footnoteReference w:id="9"/>
            </w:r>
            <w:r w:rsidRPr="00594632">
              <w:rPr>
                <w:rFonts w:hint="eastAsia"/>
                <w:sz w:val="20"/>
                <w:szCs w:val="20"/>
                <w:lang w:eastAsia="zh-CN"/>
              </w:rPr>
              <w:t>（如通用制冷循环、分体式空调模块、商用制冷培训师、工业制冷培训师），需求和数量由项目管理单位</w:t>
            </w:r>
            <w:r w:rsidR="00594632">
              <w:rPr>
                <w:sz w:val="20"/>
                <w:szCs w:val="20"/>
                <w:lang w:val="en-US" w:eastAsia="zh-CN"/>
              </w:rPr>
              <w:t xml:space="preserve"> (</w:t>
            </w:r>
            <w:r w:rsidRPr="00594632">
              <w:rPr>
                <w:rFonts w:hint="eastAsia"/>
                <w:sz w:val="20"/>
                <w:szCs w:val="20"/>
                <w:lang w:eastAsia="zh-CN"/>
              </w:rPr>
              <w:t>PMU</w:t>
            </w:r>
            <w:r w:rsidR="00594632">
              <w:rPr>
                <w:sz w:val="20"/>
                <w:szCs w:val="20"/>
                <w:lang w:val="en-US" w:eastAsia="zh-CN"/>
              </w:rPr>
              <w:t xml:space="preserve">) </w:t>
            </w:r>
            <w:r w:rsidRPr="00594632">
              <w:rPr>
                <w:rFonts w:hint="eastAsia"/>
                <w:sz w:val="20"/>
                <w:szCs w:val="20"/>
                <w:lang w:eastAsia="zh-CN"/>
              </w:rPr>
              <w:t>的顾问确定。</w:t>
            </w:r>
          </w:p>
        </w:tc>
        <w:tc>
          <w:tcPr>
            <w:tcW w:w="992" w:type="dxa"/>
            <w:vMerge/>
            <w:tcBorders>
              <w:top w:val="single" w:sz="4" w:space="0" w:color="auto"/>
              <w:left w:val="single" w:sz="4" w:space="0" w:color="auto"/>
              <w:bottom w:val="single" w:sz="4" w:space="0" w:color="auto"/>
              <w:right w:val="single" w:sz="4" w:space="0" w:color="auto"/>
            </w:tcBorders>
          </w:tcPr>
          <w:p w14:paraId="7F4F1D9F"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19305BB1" w14:textId="77777777" w:rsidR="004E733C" w:rsidRPr="00594632" w:rsidRDefault="004E733C">
            <w:pPr>
              <w:shd w:val="clear" w:color="auto" w:fill="FFFFFF" w:themeFill="background1"/>
              <w:jc w:val="right"/>
              <w:rPr>
                <w:sz w:val="20"/>
                <w:szCs w:val="20"/>
              </w:rPr>
            </w:pPr>
            <w:r w:rsidRPr="00594632">
              <w:rPr>
                <w:sz w:val="20"/>
                <w:szCs w:val="20"/>
              </w:rPr>
              <w:t>340,000</w:t>
            </w:r>
          </w:p>
        </w:tc>
        <w:tc>
          <w:tcPr>
            <w:tcW w:w="1134" w:type="dxa"/>
            <w:tcBorders>
              <w:top w:val="single" w:sz="4" w:space="0" w:color="auto"/>
              <w:left w:val="single" w:sz="4" w:space="0" w:color="auto"/>
              <w:bottom w:val="single" w:sz="4" w:space="0" w:color="auto"/>
              <w:right w:val="single" w:sz="4" w:space="0" w:color="auto"/>
            </w:tcBorders>
          </w:tcPr>
          <w:p w14:paraId="6F3A63C0" w14:textId="77777777" w:rsidR="004E733C" w:rsidRPr="00594632" w:rsidRDefault="004E733C">
            <w:pPr>
              <w:shd w:val="clear" w:color="auto" w:fill="FFFFFF" w:themeFill="background1"/>
              <w:jc w:val="right"/>
              <w:rPr>
                <w:sz w:val="20"/>
                <w:szCs w:val="20"/>
              </w:rPr>
            </w:pPr>
            <w:r w:rsidRPr="00594632">
              <w:rPr>
                <w:sz w:val="20"/>
                <w:szCs w:val="20"/>
              </w:rPr>
              <w:t>340,000</w:t>
            </w:r>
          </w:p>
        </w:tc>
      </w:tr>
      <w:tr w:rsidR="004E733C" w:rsidRPr="00594632" w14:paraId="46086DAC"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vAlign w:val="center"/>
          </w:tcPr>
          <w:p w14:paraId="74D084E8" w14:textId="53C4BA37"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为</w:t>
            </w:r>
            <w:r w:rsidRPr="00594632">
              <w:rPr>
                <w:rFonts w:hint="eastAsia"/>
                <w:sz w:val="20"/>
                <w:szCs w:val="20"/>
                <w:lang w:eastAsia="zh-CN"/>
              </w:rPr>
              <w:t>1050</w:t>
            </w:r>
            <w:r w:rsidRPr="00594632">
              <w:rPr>
                <w:rFonts w:hint="eastAsia"/>
                <w:sz w:val="20"/>
                <w:szCs w:val="20"/>
                <w:lang w:eastAsia="zh-CN"/>
              </w:rPr>
              <w:t>个制冷和空调车间提供工具</w:t>
            </w:r>
            <w:r w:rsidR="00724C0B" w:rsidRPr="00594632">
              <w:rPr>
                <w:rFonts w:hint="eastAsia"/>
                <w:sz w:val="20"/>
                <w:szCs w:val="20"/>
                <w:lang w:eastAsia="zh-CN"/>
              </w:rPr>
              <w:t xml:space="preserve"> </w:t>
            </w:r>
            <w:r w:rsidR="004E733C" w:rsidRPr="00594632">
              <w:rPr>
                <w:rStyle w:val="FootnoteReference"/>
                <w:sz w:val="20"/>
                <w:szCs w:val="20"/>
              </w:rPr>
              <w:footnoteReference w:id="10"/>
            </w:r>
            <w:r w:rsidRPr="00594632">
              <w:rPr>
                <w:sz w:val="20"/>
                <w:szCs w:val="20"/>
                <w:lang w:eastAsia="zh-CN"/>
              </w:rPr>
              <w:t xml:space="preserve"> </w:t>
            </w:r>
            <w:r w:rsidRPr="00594632">
              <w:rPr>
                <w:rFonts w:hint="eastAsia"/>
                <w:sz w:val="20"/>
                <w:szCs w:val="20"/>
                <w:lang w:eastAsia="zh-CN"/>
              </w:rPr>
              <w:t>以实现制冷剂回收、泄漏检测、处理易燃制冷剂和设备的正确充电；并提供</w:t>
            </w:r>
            <w:r w:rsidRPr="00594632">
              <w:rPr>
                <w:rFonts w:hint="eastAsia"/>
                <w:sz w:val="20"/>
                <w:szCs w:val="20"/>
                <w:lang w:eastAsia="zh-CN"/>
              </w:rPr>
              <w:t>HFC</w:t>
            </w:r>
            <w:r w:rsidRPr="00594632">
              <w:rPr>
                <w:sz w:val="20"/>
                <w:szCs w:val="20"/>
                <w:lang w:eastAsia="zh-CN"/>
              </w:rPr>
              <w:t>-</w:t>
            </w:r>
            <w:r w:rsidRPr="00594632">
              <w:rPr>
                <w:rFonts w:hint="eastAsia"/>
                <w:sz w:val="20"/>
                <w:szCs w:val="20"/>
                <w:lang w:eastAsia="zh-CN"/>
              </w:rPr>
              <w:t>32</w:t>
            </w:r>
            <w:r w:rsidRPr="00594632">
              <w:rPr>
                <w:rFonts w:hint="eastAsia"/>
                <w:sz w:val="20"/>
                <w:szCs w:val="20"/>
                <w:lang w:eastAsia="zh-CN"/>
              </w:rPr>
              <w:t>空调机组，以补充培训和教育中心的培训资源。</w:t>
            </w:r>
          </w:p>
        </w:tc>
        <w:tc>
          <w:tcPr>
            <w:tcW w:w="992" w:type="dxa"/>
            <w:vMerge/>
            <w:tcBorders>
              <w:top w:val="single" w:sz="4" w:space="0" w:color="auto"/>
              <w:left w:val="single" w:sz="4" w:space="0" w:color="auto"/>
              <w:bottom w:val="single" w:sz="4" w:space="0" w:color="auto"/>
              <w:right w:val="single" w:sz="4" w:space="0" w:color="auto"/>
            </w:tcBorders>
          </w:tcPr>
          <w:p w14:paraId="7E87A838" w14:textId="77777777" w:rsidR="004E733C" w:rsidRPr="00594632" w:rsidRDefault="004E733C">
            <w:pPr>
              <w:jc w:val="center"/>
              <w:rPr>
                <w:sz w:val="20"/>
                <w:szCs w:val="20"/>
                <w:lang w:eastAsia="zh-CN"/>
              </w:rPr>
            </w:pPr>
          </w:p>
        </w:tc>
        <w:tc>
          <w:tcPr>
            <w:tcW w:w="1134" w:type="dxa"/>
            <w:tcBorders>
              <w:top w:val="single" w:sz="4" w:space="0" w:color="auto"/>
              <w:left w:val="single" w:sz="4" w:space="0" w:color="auto"/>
              <w:bottom w:val="single" w:sz="4" w:space="0" w:color="auto"/>
              <w:right w:val="single" w:sz="4" w:space="0" w:color="auto"/>
            </w:tcBorders>
          </w:tcPr>
          <w:p w14:paraId="354D7AEF" w14:textId="77777777" w:rsidR="004E733C" w:rsidRPr="00594632" w:rsidRDefault="004E733C">
            <w:pPr>
              <w:shd w:val="clear" w:color="auto" w:fill="FFFFFF" w:themeFill="background1"/>
              <w:jc w:val="right"/>
              <w:rPr>
                <w:sz w:val="20"/>
                <w:szCs w:val="20"/>
              </w:rPr>
            </w:pPr>
            <w:r w:rsidRPr="00594632">
              <w:rPr>
                <w:sz w:val="20"/>
                <w:szCs w:val="20"/>
              </w:rPr>
              <w:t xml:space="preserve">2,670,000 </w:t>
            </w:r>
          </w:p>
        </w:tc>
        <w:tc>
          <w:tcPr>
            <w:tcW w:w="1134" w:type="dxa"/>
            <w:tcBorders>
              <w:top w:val="single" w:sz="4" w:space="0" w:color="auto"/>
              <w:left w:val="single" w:sz="4" w:space="0" w:color="auto"/>
              <w:bottom w:val="single" w:sz="4" w:space="0" w:color="auto"/>
              <w:right w:val="single" w:sz="4" w:space="0" w:color="auto"/>
            </w:tcBorders>
          </w:tcPr>
          <w:p w14:paraId="7871EFC6" w14:textId="77777777" w:rsidR="004E733C" w:rsidRPr="00594632" w:rsidRDefault="004E733C">
            <w:pPr>
              <w:shd w:val="clear" w:color="auto" w:fill="FFFFFF" w:themeFill="background1"/>
              <w:jc w:val="right"/>
              <w:rPr>
                <w:sz w:val="20"/>
                <w:szCs w:val="20"/>
              </w:rPr>
            </w:pPr>
            <w:r w:rsidRPr="00594632">
              <w:rPr>
                <w:sz w:val="20"/>
                <w:szCs w:val="20"/>
              </w:rPr>
              <w:t>1,602,000</w:t>
            </w:r>
          </w:p>
        </w:tc>
      </w:tr>
      <w:tr w:rsidR="004E733C" w:rsidRPr="00594632" w14:paraId="3EA9D7C9"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4C644B4E" w14:textId="59ED01D6" w:rsidR="004E733C" w:rsidRPr="00594632" w:rsidRDefault="00175E60" w:rsidP="004C534A">
            <w:pPr>
              <w:keepNext/>
              <w:shd w:val="clear" w:color="auto" w:fill="FFFFFF" w:themeFill="background1"/>
              <w:jc w:val="left"/>
              <w:rPr>
                <w:i/>
                <w:iCs/>
                <w:sz w:val="20"/>
                <w:szCs w:val="20"/>
                <w:lang w:eastAsia="zh-CN"/>
              </w:rPr>
            </w:pPr>
            <w:r w:rsidRPr="004C534A">
              <w:rPr>
                <w:rFonts w:ascii="KaiTi" w:eastAsia="KaiTi" w:hAnsi="KaiTi" w:hint="eastAsia"/>
                <w:sz w:val="20"/>
                <w:szCs w:val="20"/>
                <w:lang w:eastAsia="zh-CN"/>
              </w:rPr>
              <w:t>加强制冷剂回收、再循环和再生网络（</w:t>
            </w:r>
            <w:r w:rsidRPr="004C534A">
              <w:rPr>
                <w:rFonts w:eastAsia="KaiTi"/>
                <w:sz w:val="20"/>
                <w:szCs w:val="20"/>
                <w:lang w:eastAsia="zh-CN"/>
              </w:rPr>
              <w:t>1,518,700</w:t>
            </w:r>
            <w:r w:rsidRPr="004C534A">
              <w:rPr>
                <w:rFonts w:ascii="KaiTi" w:eastAsia="KaiTi" w:hAnsi="KaiTi" w:hint="eastAsia"/>
                <w:sz w:val="20"/>
                <w:szCs w:val="20"/>
                <w:lang w:eastAsia="zh-CN"/>
              </w:rPr>
              <w:t>美元）</w:t>
            </w:r>
          </w:p>
        </w:tc>
      </w:tr>
      <w:tr w:rsidR="004E733C" w:rsidRPr="00594632" w14:paraId="5FC3366B"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14C81BCE" w14:textId="5B6AE4AB" w:rsidR="004E733C" w:rsidRPr="00594632" w:rsidRDefault="00175E60">
            <w:pPr>
              <w:shd w:val="clear" w:color="auto" w:fill="FFFFFF" w:themeFill="background1"/>
              <w:ind w:left="171"/>
              <w:jc w:val="left"/>
              <w:rPr>
                <w:sz w:val="20"/>
                <w:szCs w:val="20"/>
                <w:lang w:eastAsia="zh-CN"/>
              </w:rPr>
            </w:pPr>
            <w:r w:rsidRPr="00594632">
              <w:rPr>
                <w:rFonts w:hint="eastAsia"/>
                <w:sz w:val="20"/>
                <w:szCs w:val="20"/>
                <w:lang w:eastAsia="zh-CN"/>
              </w:rPr>
              <w:t>在上埃及建立回收、再循环和再生中心：采购回收、实验室和测试设备；安装设备并提供培训；以及物流和发动。</w:t>
            </w:r>
          </w:p>
        </w:tc>
        <w:tc>
          <w:tcPr>
            <w:tcW w:w="992" w:type="dxa"/>
            <w:vMerge w:val="restart"/>
            <w:tcBorders>
              <w:top w:val="single" w:sz="4" w:space="0" w:color="auto"/>
              <w:left w:val="single" w:sz="4" w:space="0" w:color="auto"/>
              <w:bottom w:val="single" w:sz="4" w:space="0" w:color="auto"/>
              <w:right w:val="single" w:sz="4" w:space="0" w:color="auto"/>
            </w:tcBorders>
          </w:tcPr>
          <w:p w14:paraId="082F70D7" w14:textId="77777777" w:rsidR="000C6652" w:rsidRPr="00594632" w:rsidRDefault="000C6652" w:rsidP="000C6652">
            <w:pPr>
              <w:jc w:val="center"/>
              <w:rPr>
                <w:sz w:val="20"/>
                <w:szCs w:val="20"/>
                <w:lang w:eastAsia="zh-CN"/>
              </w:rPr>
            </w:pPr>
            <w:r w:rsidRPr="00594632">
              <w:rPr>
                <w:rFonts w:hint="eastAsia"/>
                <w:sz w:val="20"/>
                <w:szCs w:val="20"/>
                <w:lang w:eastAsia="zh-CN"/>
              </w:rPr>
              <w:t>工发</w:t>
            </w:r>
          </w:p>
          <w:p w14:paraId="5BDF62E2" w14:textId="1F08972A" w:rsidR="004E733C" w:rsidRPr="00594632" w:rsidRDefault="000C6652" w:rsidP="000C6652">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23E16905" w14:textId="77777777" w:rsidR="004E733C" w:rsidRPr="00594632" w:rsidRDefault="004E733C">
            <w:pPr>
              <w:shd w:val="clear" w:color="auto" w:fill="FFFFFF" w:themeFill="background1"/>
              <w:jc w:val="right"/>
              <w:rPr>
                <w:sz w:val="20"/>
                <w:szCs w:val="20"/>
              </w:rPr>
            </w:pPr>
            <w:r w:rsidRPr="00594632">
              <w:rPr>
                <w:sz w:val="20"/>
                <w:szCs w:val="20"/>
              </w:rPr>
              <w:t xml:space="preserve">300,000 </w:t>
            </w:r>
          </w:p>
        </w:tc>
        <w:tc>
          <w:tcPr>
            <w:tcW w:w="1134" w:type="dxa"/>
            <w:tcBorders>
              <w:top w:val="single" w:sz="4" w:space="0" w:color="auto"/>
              <w:left w:val="single" w:sz="4" w:space="0" w:color="auto"/>
              <w:bottom w:val="single" w:sz="4" w:space="0" w:color="auto"/>
              <w:right w:val="single" w:sz="4" w:space="0" w:color="auto"/>
            </w:tcBorders>
          </w:tcPr>
          <w:p w14:paraId="1986B465" w14:textId="77777777" w:rsidR="004E733C" w:rsidRPr="00594632" w:rsidRDefault="004E733C">
            <w:pPr>
              <w:shd w:val="clear" w:color="auto" w:fill="FFFFFF" w:themeFill="background1"/>
              <w:jc w:val="right"/>
              <w:rPr>
                <w:sz w:val="20"/>
                <w:szCs w:val="20"/>
              </w:rPr>
            </w:pPr>
            <w:r w:rsidRPr="00594632">
              <w:rPr>
                <w:sz w:val="20"/>
                <w:szCs w:val="20"/>
              </w:rPr>
              <w:t>100,000</w:t>
            </w:r>
          </w:p>
        </w:tc>
      </w:tr>
      <w:tr w:rsidR="004E733C" w:rsidRPr="00594632" w14:paraId="3411517E"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5F0B9BC2" w14:textId="1C22FE98" w:rsidR="004E733C" w:rsidRPr="00594632" w:rsidRDefault="000C6652">
            <w:pPr>
              <w:shd w:val="clear" w:color="auto" w:fill="FFFFFF" w:themeFill="background1"/>
              <w:ind w:left="171"/>
              <w:jc w:val="left"/>
              <w:rPr>
                <w:sz w:val="20"/>
                <w:szCs w:val="20"/>
                <w:lang w:eastAsia="zh-CN"/>
              </w:rPr>
            </w:pPr>
            <w:r w:rsidRPr="00594632">
              <w:rPr>
                <w:rFonts w:hint="eastAsia"/>
                <w:sz w:val="20"/>
                <w:szCs w:val="20"/>
                <w:lang w:eastAsia="zh-CN"/>
              </w:rPr>
              <w:lastRenderedPageBreak/>
              <w:t>为大型商业和工业设备的车间和操作员提供移动式再生机器：进行一项研究以确定收件人，采购和分发</w:t>
            </w:r>
            <w:r w:rsidRPr="00594632">
              <w:rPr>
                <w:rFonts w:hint="eastAsia"/>
                <w:sz w:val="20"/>
                <w:szCs w:val="20"/>
                <w:lang w:eastAsia="zh-CN"/>
              </w:rPr>
              <w:t>27</w:t>
            </w:r>
            <w:r w:rsidRPr="00594632">
              <w:rPr>
                <w:rFonts w:hint="eastAsia"/>
                <w:sz w:val="20"/>
                <w:szCs w:val="20"/>
                <w:lang w:eastAsia="zh-CN"/>
              </w:rPr>
              <w:t>台再生机器和</w:t>
            </w:r>
            <w:r w:rsidRPr="00594632">
              <w:rPr>
                <w:rFonts w:hint="eastAsia"/>
                <w:sz w:val="20"/>
                <w:szCs w:val="20"/>
                <w:lang w:eastAsia="zh-CN"/>
              </w:rPr>
              <w:t>81</w:t>
            </w:r>
            <w:r w:rsidRPr="00594632">
              <w:rPr>
                <w:rFonts w:hint="eastAsia"/>
                <w:sz w:val="20"/>
                <w:szCs w:val="20"/>
                <w:lang w:eastAsia="zh-CN"/>
              </w:rPr>
              <w:t>个</w:t>
            </w:r>
            <w:r w:rsidRPr="00594632">
              <w:rPr>
                <w:rFonts w:hint="eastAsia"/>
                <w:sz w:val="20"/>
                <w:szCs w:val="20"/>
                <w:lang w:eastAsia="zh-CN"/>
              </w:rPr>
              <w:t>100</w:t>
            </w:r>
            <w:r w:rsidRPr="00594632">
              <w:rPr>
                <w:rFonts w:hint="eastAsia"/>
                <w:sz w:val="20"/>
                <w:szCs w:val="20"/>
                <w:lang w:eastAsia="zh-CN"/>
              </w:rPr>
              <w:t>磅的气瓶，提供物流和培训，并监测和传播结果。</w:t>
            </w:r>
          </w:p>
        </w:tc>
        <w:tc>
          <w:tcPr>
            <w:tcW w:w="992" w:type="dxa"/>
            <w:vMerge/>
            <w:tcBorders>
              <w:top w:val="single" w:sz="4" w:space="0" w:color="auto"/>
              <w:left w:val="single" w:sz="4" w:space="0" w:color="auto"/>
              <w:bottom w:val="single" w:sz="4" w:space="0" w:color="auto"/>
              <w:right w:val="single" w:sz="4" w:space="0" w:color="auto"/>
            </w:tcBorders>
          </w:tcPr>
          <w:p w14:paraId="5B63491A"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0AF84C4E" w14:textId="77777777" w:rsidR="004E733C" w:rsidRPr="00594632" w:rsidRDefault="004E733C">
            <w:pPr>
              <w:shd w:val="clear" w:color="auto" w:fill="FFFFFF" w:themeFill="background1"/>
              <w:jc w:val="right"/>
              <w:rPr>
                <w:sz w:val="20"/>
                <w:szCs w:val="20"/>
              </w:rPr>
            </w:pPr>
            <w:r w:rsidRPr="00594632">
              <w:rPr>
                <w:sz w:val="20"/>
                <w:szCs w:val="20"/>
              </w:rPr>
              <w:t>518,700</w:t>
            </w:r>
          </w:p>
        </w:tc>
        <w:tc>
          <w:tcPr>
            <w:tcW w:w="1134" w:type="dxa"/>
            <w:tcBorders>
              <w:top w:val="single" w:sz="4" w:space="0" w:color="auto"/>
              <w:left w:val="single" w:sz="4" w:space="0" w:color="auto"/>
              <w:bottom w:val="single" w:sz="4" w:space="0" w:color="auto"/>
              <w:right w:val="single" w:sz="4" w:space="0" w:color="auto"/>
            </w:tcBorders>
          </w:tcPr>
          <w:p w14:paraId="7294085A" w14:textId="77777777" w:rsidR="004E733C" w:rsidRPr="00594632" w:rsidRDefault="004E733C">
            <w:pPr>
              <w:shd w:val="clear" w:color="auto" w:fill="FFFFFF" w:themeFill="background1"/>
              <w:jc w:val="right"/>
              <w:rPr>
                <w:sz w:val="20"/>
                <w:szCs w:val="20"/>
              </w:rPr>
            </w:pPr>
            <w:r w:rsidRPr="00594632">
              <w:rPr>
                <w:sz w:val="20"/>
                <w:szCs w:val="20"/>
              </w:rPr>
              <w:t>397,000</w:t>
            </w:r>
          </w:p>
        </w:tc>
      </w:tr>
      <w:tr w:rsidR="004E733C" w:rsidRPr="00594632" w14:paraId="126D952B"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17701EBA" w14:textId="601B98D0" w:rsidR="004E733C" w:rsidRPr="00594632" w:rsidRDefault="000422F5">
            <w:pPr>
              <w:shd w:val="clear" w:color="auto" w:fill="FFFFFF" w:themeFill="background1"/>
              <w:ind w:left="171"/>
              <w:jc w:val="left"/>
              <w:rPr>
                <w:sz w:val="20"/>
                <w:szCs w:val="20"/>
                <w:lang w:eastAsia="zh-CN"/>
              </w:rPr>
            </w:pPr>
            <w:r w:rsidRPr="00594632">
              <w:rPr>
                <w:rFonts w:hint="eastAsia"/>
                <w:sz w:val="20"/>
                <w:szCs w:val="20"/>
                <w:lang w:eastAsia="zh-CN"/>
              </w:rPr>
              <w:t>提供制冷剂标识符：向海关和培训中心额外提供至少</w:t>
            </w:r>
            <w:r w:rsidRPr="00594632">
              <w:rPr>
                <w:rFonts w:hint="eastAsia"/>
                <w:sz w:val="20"/>
                <w:szCs w:val="20"/>
                <w:lang w:eastAsia="zh-CN"/>
              </w:rPr>
              <w:t>50</w:t>
            </w:r>
            <w:r w:rsidRPr="00594632">
              <w:rPr>
                <w:rFonts w:hint="eastAsia"/>
                <w:sz w:val="20"/>
                <w:szCs w:val="20"/>
                <w:lang w:eastAsia="zh-CN"/>
              </w:rPr>
              <w:t>个标识符。</w:t>
            </w:r>
          </w:p>
        </w:tc>
        <w:tc>
          <w:tcPr>
            <w:tcW w:w="992" w:type="dxa"/>
            <w:vMerge/>
            <w:tcBorders>
              <w:top w:val="single" w:sz="4" w:space="0" w:color="auto"/>
              <w:left w:val="single" w:sz="4" w:space="0" w:color="auto"/>
              <w:bottom w:val="single" w:sz="4" w:space="0" w:color="auto"/>
              <w:right w:val="single" w:sz="4" w:space="0" w:color="auto"/>
            </w:tcBorders>
          </w:tcPr>
          <w:p w14:paraId="435771C7"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0CB4BF94" w14:textId="77777777" w:rsidR="004E733C" w:rsidRPr="00594632" w:rsidRDefault="004E733C">
            <w:pPr>
              <w:shd w:val="clear" w:color="auto" w:fill="FFFFFF" w:themeFill="background1"/>
              <w:jc w:val="right"/>
              <w:rPr>
                <w:sz w:val="20"/>
                <w:szCs w:val="20"/>
              </w:rPr>
            </w:pPr>
            <w:r w:rsidRPr="00594632">
              <w:rPr>
                <w:sz w:val="20"/>
                <w:szCs w:val="20"/>
              </w:rPr>
              <w:t>300,000</w:t>
            </w:r>
          </w:p>
        </w:tc>
        <w:tc>
          <w:tcPr>
            <w:tcW w:w="1134" w:type="dxa"/>
            <w:tcBorders>
              <w:top w:val="single" w:sz="4" w:space="0" w:color="auto"/>
              <w:left w:val="single" w:sz="4" w:space="0" w:color="auto"/>
              <w:bottom w:val="single" w:sz="4" w:space="0" w:color="auto"/>
              <w:right w:val="single" w:sz="4" w:space="0" w:color="auto"/>
            </w:tcBorders>
          </w:tcPr>
          <w:p w14:paraId="0D2653E8" w14:textId="77777777" w:rsidR="004E733C" w:rsidRPr="00594632" w:rsidRDefault="004E733C">
            <w:pPr>
              <w:shd w:val="clear" w:color="auto" w:fill="FFFFFF" w:themeFill="background1"/>
              <w:jc w:val="right"/>
              <w:rPr>
                <w:sz w:val="20"/>
                <w:szCs w:val="20"/>
              </w:rPr>
            </w:pPr>
            <w:r w:rsidRPr="00594632">
              <w:rPr>
                <w:sz w:val="20"/>
                <w:szCs w:val="20"/>
              </w:rPr>
              <w:t>200,000</w:t>
            </w:r>
          </w:p>
        </w:tc>
      </w:tr>
      <w:tr w:rsidR="004E733C" w:rsidRPr="00594632" w14:paraId="6428F294"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11005AB5" w14:textId="70A44E3F" w:rsidR="004E733C" w:rsidRPr="00594632" w:rsidRDefault="000422F5">
            <w:pPr>
              <w:shd w:val="clear" w:color="auto" w:fill="FFFFFF" w:themeFill="background1"/>
              <w:ind w:left="171"/>
              <w:jc w:val="left"/>
              <w:rPr>
                <w:sz w:val="20"/>
                <w:szCs w:val="20"/>
                <w:lang w:eastAsia="zh-CN"/>
              </w:rPr>
            </w:pPr>
            <w:r w:rsidRPr="00594632">
              <w:rPr>
                <w:rFonts w:hint="eastAsia"/>
                <w:sz w:val="20"/>
                <w:szCs w:val="20"/>
                <w:lang w:eastAsia="zh-CN"/>
              </w:rPr>
              <w:t>供应气相色谱仪和辅助设备：为六个海关地区办事处采购和安装色谱仪、水分测试仪和实验室设备；并提供培训。</w:t>
            </w:r>
          </w:p>
        </w:tc>
        <w:tc>
          <w:tcPr>
            <w:tcW w:w="992" w:type="dxa"/>
            <w:vMerge/>
            <w:tcBorders>
              <w:top w:val="single" w:sz="4" w:space="0" w:color="auto"/>
              <w:left w:val="single" w:sz="4" w:space="0" w:color="auto"/>
              <w:bottom w:val="single" w:sz="4" w:space="0" w:color="auto"/>
              <w:right w:val="single" w:sz="4" w:space="0" w:color="auto"/>
            </w:tcBorders>
          </w:tcPr>
          <w:p w14:paraId="55A47B30"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2216CB70" w14:textId="77777777" w:rsidR="004E733C" w:rsidRPr="00594632" w:rsidRDefault="004E733C">
            <w:pPr>
              <w:shd w:val="clear" w:color="auto" w:fill="FFFFFF" w:themeFill="background1"/>
              <w:jc w:val="right"/>
              <w:rPr>
                <w:sz w:val="20"/>
                <w:szCs w:val="20"/>
              </w:rPr>
            </w:pPr>
            <w:r w:rsidRPr="00594632">
              <w:rPr>
                <w:sz w:val="20"/>
                <w:szCs w:val="20"/>
              </w:rPr>
              <w:t>400,000</w:t>
            </w:r>
          </w:p>
        </w:tc>
        <w:tc>
          <w:tcPr>
            <w:tcW w:w="1134" w:type="dxa"/>
            <w:tcBorders>
              <w:top w:val="single" w:sz="4" w:space="0" w:color="auto"/>
              <w:left w:val="single" w:sz="4" w:space="0" w:color="auto"/>
              <w:bottom w:val="single" w:sz="4" w:space="0" w:color="auto"/>
              <w:right w:val="single" w:sz="4" w:space="0" w:color="auto"/>
            </w:tcBorders>
          </w:tcPr>
          <w:p w14:paraId="5F8749D9" w14:textId="77777777" w:rsidR="004E733C" w:rsidRPr="00594632" w:rsidRDefault="004E733C">
            <w:pPr>
              <w:shd w:val="clear" w:color="auto" w:fill="FFFFFF" w:themeFill="background1"/>
              <w:jc w:val="right"/>
              <w:rPr>
                <w:sz w:val="20"/>
                <w:szCs w:val="20"/>
              </w:rPr>
            </w:pPr>
            <w:r w:rsidRPr="00594632">
              <w:rPr>
                <w:sz w:val="20"/>
                <w:szCs w:val="20"/>
              </w:rPr>
              <w:t>100,000</w:t>
            </w:r>
          </w:p>
        </w:tc>
      </w:tr>
      <w:tr w:rsidR="004E733C" w:rsidRPr="00594632" w14:paraId="1C159B2A"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11EF156C" w14:textId="7718E199" w:rsidR="004E733C" w:rsidRPr="00594632" w:rsidRDefault="000422F5" w:rsidP="004C534A">
            <w:pPr>
              <w:keepNext/>
              <w:shd w:val="clear" w:color="auto" w:fill="FFFFFF" w:themeFill="background1"/>
              <w:jc w:val="left"/>
              <w:rPr>
                <w:i/>
                <w:iCs/>
                <w:sz w:val="20"/>
                <w:szCs w:val="20"/>
                <w:lang w:eastAsia="zh-CN"/>
              </w:rPr>
            </w:pPr>
            <w:r w:rsidRPr="004C534A">
              <w:rPr>
                <w:rFonts w:ascii="KaiTi" w:eastAsia="KaiTi" w:hAnsi="KaiTi" w:hint="eastAsia"/>
                <w:sz w:val="20"/>
                <w:szCs w:val="20"/>
                <w:lang w:eastAsia="zh-CN"/>
              </w:rPr>
              <w:t>商业和工业制冷与空调领域的特定行业活动（</w:t>
            </w:r>
            <w:r w:rsidRPr="004C534A">
              <w:rPr>
                <w:rFonts w:eastAsia="KaiTi"/>
                <w:sz w:val="20"/>
                <w:szCs w:val="20"/>
                <w:lang w:eastAsia="zh-CN"/>
              </w:rPr>
              <w:t>1,394,000</w:t>
            </w:r>
            <w:r w:rsidRPr="004C534A">
              <w:rPr>
                <w:rFonts w:ascii="KaiTi" w:eastAsia="KaiTi" w:hAnsi="KaiTi" w:hint="eastAsia"/>
                <w:sz w:val="20"/>
                <w:szCs w:val="20"/>
                <w:lang w:eastAsia="zh-CN"/>
              </w:rPr>
              <w:t>美元）</w:t>
            </w:r>
          </w:p>
        </w:tc>
      </w:tr>
      <w:tr w:rsidR="004E733C" w:rsidRPr="00594632" w14:paraId="6ABF3A15"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03EE6650" w14:textId="245A84FA" w:rsidR="004E733C" w:rsidRPr="00594632" w:rsidRDefault="000422F5" w:rsidP="00724C0B">
            <w:pPr>
              <w:shd w:val="clear" w:color="auto" w:fill="FFFFFF" w:themeFill="background1"/>
              <w:ind w:left="171"/>
              <w:jc w:val="left"/>
              <w:rPr>
                <w:sz w:val="20"/>
                <w:szCs w:val="20"/>
                <w:lang w:eastAsia="zh-CN"/>
              </w:rPr>
            </w:pPr>
            <w:r w:rsidRPr="00594632">
              <w:rPr>
                <w:rFonts w:hint="eastAsia"/>
                <w:sz w:val="20"/>
                <w:szCs w:val="20"/>
                <w:lang w:eastAsia="zh-CN"/>
              </w:rPr>
              <w:t>支持大型制冷和空调设备和系统</w:t>
            </w:r>
            <w:r w:rsidR="00724C0B" w:rsidRPr="00594632">
              <w:rPr>
                <w:rFonts w:hint="eastAsia"/>
                <w:sz w:val="20"/>
                <w:szCs w:val="20"/>
                <w:lang w:eastAsia="zh-CN"/>
              </w:rPr>
              <w:t>减少</w:t>
            </w:r>
            <w:r w:rsidRPr="00594632">
              <w:rPr>
                <w:rFonts w:hint="eastAsia"/>
                <w:sz w:val="20"/>
                <w:szCs w:val="20"/>
                <w:lang w:eastAsia="zh-CN"/>
              </w:rPr>
              <w:t>泄漏：绘制大型商业和工业制冷和空调设备安装图；采购约</w:t>
            </w:r>
            <w:r w:rsidRPr="00594632">
              <w:rPr>
                <w:rFonts w:hint="eastAsia"/>
                <w:sz w:val="20"/>
                <w:szCs w:val="20"/>
                <w:lang w:eastAsia="zh-CN"/>
              </w:rPr>
              <w:t>130</w:t>
            </w:r>
            <w:r w:rsidRPr="00594632">
              <w:rPr>
                <w:rFonts w:hint="eastAsia"/>
                <w:sz w:val="20"/>
                <w:szCs w:val="20"/>
                <w:lang w:eastAsia="zh-CN"/>
              </w:rPr>
              <w:t>套传感器和远程泄漏报警系统；提供培训、安装和监控；并传播成果。</w:t>
            </w:r>
          </w:p>
        </w:tc>
        <w:tc>
          <w:tcPr>
            <w:tcW w:w="992" w:type="dxa"/>
            <w:vMerge w:val="restart"/>
            <w:tcBorders>
              <w:top w:val="single" w:sz="4" w:space="0" w:color="auto"/>
              <w:left w:val="single" w:sz="4" w:space="0" w:color="auto"/>
              <w:bottom w:val="single" w:sz="4" w:space="0" w:color="auto"/>
              <w:right w:val="single" w:sz="4" w:space="0" w:color="auto"/>
            </w:tcBorders>
          </w:tcPr>
          <w:p w14:paraId="6845D583" w14:textId="77777777" w:rsidR="000422F5" w:rsidRPr="00594632" w:rsidRDefault="000422F5" w:rsidP="000422F5">
            <w:pPr>
              <w:jc w:val="center"/>
              <w:rPr>
                <w:sz w:val="20"/>
                <w:szCs w:val="20"/>
                <w:lang w:eastAsia="zh-CN"/>
              </w:rPr>
            </w:pPr>
            <w:r w:rsidRPr="00594632">
              <w:rPr>
                <w:rFonts w:hint="eastAsia"/>
                <w:sz w:val="20"/>
                <w:szCs w:val="20"/>
                <w:lang w:eastAsia="zh-CN"/>
              </w:rPr>
              <w:t>工发</w:t>
            </w:r>
          </w:p>
          <w:p w14:paraId="6BD7CC8C" w14:textId="5A1CEB1D" w:rsidR="004E733C" w:rsidRPr="00594632" w:rsidRDefault="000422F5" w:rsidP="000422F5">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50CF0D9F" w14:textId="77777777" w:rsidR="004E733C" w:rsidRPr="00594632" w:rsidRDefault="004E733C">
            <w:pPr>
              <w:shd w:val="clear" w:color="auto" w:fill="FFFFFF" w:themeFill="background1"/>
              <w:jc w:val="right"/>
              <w:rPr>
                <w:sz w:val="20"/>
                <w:szCs w:val="20"/>
              </w:rPr>
            </w:pPr>
            <w:r w:rsidRPr="00594632">
              <w:rPr>
                <w:sz w:val="20"/>
                <w:szCs w:val="20"/>
              </w:rPr>
              <w:t>164,000</w:t>
            </w:r>
          </w:p>
        </w:tc>
        <w:tc>
          <w:tcPr>
            <w:tcW w:w="1134" w:type="dxa"/>
            <w:tcBorders>
              <w:top w:val="single" w:sz="4" w:space="0" w:color="auto"/>
              <w:left w:val="single" w:sz="4" w:space="0" w:color="auto"/>
              <w:bottom w:val="single" w:sz="4" w:space="0" w:color="auto"/>
              <w:right w:val="single" w:sz="4" w:space="0" w:color="auto"/>
            </w:tcBorders>
          </w:tcPr>
          <w:p w14:paraId="324A62DB" w14:textId="77777777" w:rsidR="004E733C" w:rsidRPr="00594632" w:rsidRDefault="004E733C">
            <w:pPr>
              <w:shd w:val="clear" w:color="auto" w:fill="FFFFFF" w:themeFill="background1"/>
              <w:jc w:val="right"/>
              <w:rPr>
                <w:sz w:val="20"/>
                <w:szCs w:val="20"/>
              </w:rPr>
            </w:pPr>
            <w:r w:rsidRPr="00594632">
              <w:rPr>
                <w:sz w:val="20"/>
                <w:szCs w:val="20"/>
              </w:rPr>
              <w:t>20,000</w:t>
            </w:r>
          </w:p>
        </w:tc>
      </w:tr>
      <w:tr w:rsidR="004E733C" w:rsidRPr="00594632" w14:paraId="0468A591"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45241F41" w14:textId="35027D58" w:rsidR="004E733C" w:rsidRPr="00594632" w:rsidRDefault="000422F5">
            <w:pPr>
              <w:shd w:val="clear" w:color="auto" w:fill="FFFFFF" w:themeFill="background1"/>
              <w:ind w:left="171"/>
              <w:jc w:val="left"/>
              <w:rPr>
                <w:sz w:val="20"/>
                <w:szCs w:val="20"/>
                <w:highlight w:val="yellow"/>
                <w:lang w:eastAsia="zh-CN"/>
              </w:rPr>
            </w:pPr>
            <w:r w:rsidRPr="00594632">
              <w:rPr>
                <w:rFonts w:hint="eastAsia"/>
                <w:sz w:val="20"/>
                <w:szCs w:val="20"/>
                <w:lang w:eastAsia="zh-CN"/>
              </w:rPr>
              <w:t>促进氨技术在工业制冷行业的应用：开发一个选定地点的数据库，并制定技术规范；更换最多三台容量高达</w:t>
            </w:r>
            <w:r w:rsidRPr="00594632">
              <w:rPr>
                <w:rFonts w:hint="eastAsia"/>
                <w:sz w:val="20"/>
                <w:szCs w:val="20"/>
                <w:lang w:eastAsia="zh-CN"/>
              </w:rPr>
              <w:t>300</w:t>
            </w:r>
            <w:r w:rsidRPr="00594632">
              <w:rPr>
                <w:rFonts w:hint="eastAsia"/>
                <w:sz w:val="20"/>
                <w:szCs w:val="20"/>
                <w:lang w:eastAsia="zh-CN"/>
              </w:rPr>
              <w:t>千瓦的冷水机组；培训</w:t>
            </w:r>
            <w:r w:rsidRPr="00594632">
              <w:rPr>
                <w:rFonts w:hint="eastAsia"/>
                <w:sz w:val="20"/>
                <w:szCs w:val="20"/>
                <w:lang w:eastAsia="zh-CN"/>
              </w:rPr>
              <w:t>50</w:t>
            </w:r>
            <w:r w:rsidRPr="00594632">
              <w:rPr>
                <w:rFonts w:hint="eastAsia"/>
                <w:sz w:val="20"/>
                <w:szCs w:val="20"/>
                <w:lang w:eastAsia="zh-CN"/>
              </w:rPr>
              <w:t>名氨设备维修技术人员；监控和分析、性能、维护和能源使用，并与利益相关者分享；并促进其他行业采用氨基系统。</w:t>
            </w:r>
          </w:p>
        </w:tc>
        <w:tc>
          <w:tcPr>
            <w:tcW w:w="992" w:type="dxa"/>
            <w:vMerge/>
            <w:tcBorders>
              <w:top w:val="single" w:sz="4" w:space="0" w:color="auto"/>
              <w:left w:val="single" w:sz="4" w:space="0" w:color="auto"/>
              <w:bottom w:val="single" w:sz="4" w:space="0" w:color="auto"/>
              <w:right w:val="single" w:sz="4" w:space="0" w:color="auto"/>
            </w:tcBorders>
          </w:tcPr>
          <w:p w14:paraId="15CFE279"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632FF7F9" w14:textId="77777777" w:rsidR="004E733C" w:rsidRPr="00594632" w:rsidRDefault="004E733C">
            <w:pPr>
              <w:shd w:val="clear" w:color="auto" w:fill="FFFFFF" w:themeFill="background1"/>
              <w:jc w:val="right"/>
              <w:rPr>
                <w:sz w:val="20"/>
                <w:szCs w:val="20"/>
              </w:rPr>
            </w:pPr>
            <w:r w:rsidRPr="00594632">
              <w:rPr>
                <w:sz w:val="20"/>
                <w:szCs w:val="20"/>
              </w:rPr>
              <w:t>500,000</w:t>
            </w:r>
          </w:p>
        </w:tc>
        <w:tc>
          <w:tcPr>
            <w:tcW w:w="1134" w:type="dxa"/>
            <w:tcBorders>
              <w:top w:val="single" w:sz="4" w:space="0" w:color="auto"/>
              <w:left w:val="single" w:sz="4" w:space="0" w:color="auto"/>
              <w:bottom w:val="single" w:sz="4" w:space="0" w:color="auto"/>
              <w:right w:val="single" w:sz="4" w:space="0" w:color="auto"/>
            </w:tcBorders>
          </w:tcPr>
          <w:p w14:paraId="4248F841" w14:textId="77777777" w:rsidR="004E733C" w:rsidRPr="00594632" w:rsidRDefault="004E733C">
            <w:pPr>
              <w:shd w:val="clear" w:color="auto" w:fill="FFFFFF" w:themeFill="background1"/>
              <w:jc w:val="right"/>
              <w:rPr>
                <w:sz w:val="20"/>
                <w:szCs w:val="20"/>
              </w:rPr>
            </w:pPr>
            <w:r w:rsidRPr="00594632">
              <w:rPr>
                <w:sz w:val="20"/>
                <w:szCs w:val="20"/>
              </w:rPr>
              <w:t>375,000</w:t>
            </w:r>
          </w:p>
        </w:tc>
      </w:tr>
      <w:tr w:rsidR="004E733C" w:rsidRPr="00594632" w14:paraId="333D13BF"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3DA457E2" w14:textId="3C25E703" w:rsidR="004E733C" w:rsidRPr="00594632" w:rsidRDefault="000422F5">
            <w:pPr>
              <w:shd w:val="clear" w:color="auto" w:fill="FFFFFF" w:themeFill="background1"/>
              <w:ind w:left="171"/>
              <w:jc w:val="left"/>
              <w:rPr>
                <w:sz w:val="20"/>
                <w:szCs w:val="20"/>
                <w:lang w:eastAsia="zh-CN"/>
              </w:rPr>
            </w:pPr>
            <w:r w:rsidRPr="00594632">
              <w:rPr>
                <w:rFonts w:hint="eastAsia"/>
                <w:sz w:val="20"/>
                <w:szCs w:val="20"/>
                <w:lang w:eastAsia="zh-CN"/>
              </w:rPr>
              <w:t>通过在沙姆沙伊赫地区的两家酒店或度假村采购和安装四台</w:t>
            </w:r>
            <w:r w:rsidRPr="00594632">
              <w:rPr>
                <w:rFonts w:hint="eastAsia"/>
                <w:sz w:val="20"/>
                <w:szCs w:val="20"/>
                <w:lang w:eastAsia="zh-CN"/>
              </w:rPr>
              <w:t>30</w:t>
            </w:r>
            <w:r w:rsidRPr="00594632">
              <w:rPr>
                <w:rFonts w:hint="eastAsia"/>
                <w:sz w:val="20"/>
                <w:szCs w:val="20"/>
                <w:lang w:eastAsia="zh-CN"/>
              </w:rPr>
              <w:t>千瓦的混合间接蒸发冷却直接膨胀空调机组，展示该技术，支持酒店业的混合间接蒸发冷却直接膨胀空调</w:t>
            </w:r>
            <w:r w:rsidR="00594632">
              <w:rPr>
                <w:sz w:val="20"/>
                <w:szCs w:val="20"/>
                <w:lang w:val="en-US" w:eastAsia="zh-CN"/>
              </w:rPr>
              <w:t xml:space="preserve"> (</w:t>
            </w:r>
            <w:r w:rsidRPr="00594632">
              <w:rPr>
                <w:rFonts w:hint="eastAsia"/>
                <w:sz w:val="20"/>
                <w:szCs w:val="20"/>
                <w:lang w:eastAsia="zh-CN"/>
              </w:rPr>
              <w:t>IEC-H</w:t>
            </w:r>
            <w:r w:rsidR="00594632">
              <w:rPr>
                <w:sz w:val="20"/>
                <w:szCs w:val="20"/>
                <w:lang w:val="en-US" w:eastAsia="zh-CN"/>
              </w:rPr>
              <w:t xml:space="preserve">) </w:t>
            </w:r>
            <w:r w:rsidRPr="00594632">
              <w:rPr>
                <w:rFonts w:hint="eastAsia"/>
                <w:sz w:val="20"/>
                <w:szCs w:val="20"/>
                <w:lang w:eastAsia="zh-CN"/>
              </w:rPr>
              <w:t>技术；监控性能、维护需求和能源效率；并公布和传播</w:t>
            </w:r>
            <w:r w:rsidR="00724C0B" w:rsidRPr="00594632">
              <w:rPr>
                <w:rFonts w:hint="eastAsia"/>
                <w:sz w:val="20"/>
                <w:szCs w:val="20"/>
                <w:lang w:eastAsia="zh-CN"/>
              </w:rPr>
              <w:t>相关</w:t>
            </w:r>
            <w:r w:rsidRPr="00594632">
              <w:rPr>
                <w:rFonts w:hint="eastAsia"/>
                <w:sz w:val="20"/>
                <w:szCs w:val="20"/>
                <w:lang w:eastAsia="zh-CN"/>
              </w:rPr>
              <w:t>结果。</w:t>
            </w:r>
          </w:p>
        </w:tc>
        <w:tc>
          <w:tcPr>
            <w:tcW w:w="992" w:type="dxa"/>
            <w:vMerge/>
            <w:tcBorders>
              <w:top w:val="single" w:sz="4" w:space="0" w:color="auto"/>
              <w:left w:val="single" w:sz="4" w:space="0" w:color="auto"/>
              <w:bottom w:val="single" w:sz="4" w:space="0" w:color="auto"/>
              <w:right w:val="single" w:sz="4" w:space="0" w:color="auto"/>
            </w:tcBorders>
          </w:tcPr>
          <w:p w14:paraId="64CC5962"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0E8DEE1B" w14:textId="77777777" w:rsidR="004E733C" w:rsidRPr="00594632" w:rsidRDefault="004E733C">
            <w:pPr>
              <w:shd w:val="clear" w:color="auto" w:fill="FFFFFF" w:themeFill="background1"/>
              <w:jc w:val="right"/>
              <w:rPr>
                <w:sz w:val="20"/>
                <w:szCs w:val="20"/>
              </w:rPr>
            </w:pPr>
            <w:r w:rsidRPr="00594632">
              <w:rPr>
                <w:sz w:val="20"/>
                <w:szCs w:val="20"/>
              </w:rPr>
              <w:t>150,000</w:t>
            </w:r>
          </w:p>
        </w:tc>
        <w:tc>
          <w:tcPr>
            <w:tcW w:w="1134" w:type="dxa"/>
            <w:tcBorders>
              <w:top w:val="single" w:sz="4" w:space="0" w:color="auto"/>
              <w:left w:val="single" w:sz="4" w:space="0" w:color="auto"/>
              <w:bottom w:val="single" w:sz="4" w:space="0" w:color="auto"/>
              <w:right w:val="single" w:sz="4" w:space="0" w:color="auto"/>
            </w:tcBorders>
          </w:tcPr>
          <w:p w14:paraId="75F42BB1" w14:textId="77777777" w:rsidR="004E733C" w:rsidRPr="00594632" w:rsidRDefault="004E733C">
            <w:pPr>
              <w:shd w:val="clear" w:color="auto" w:fill="FFFFFF" w:themeFill="background1"/>
              <w:jc w:val="right"/>
              <w:rPr>
                <w:sz w:val="20"/>
                <w:szCs w:val="20"/>
              </w:rPr>
            </w:pPr>
            <w:r w:rsidRPr="00594632">
              <w:rPr>
                <w:sz w:val="20"/>
                <w:szCs w:val="20"/>
              </w:rPr>
              <w:t>35,000</w:t>
            </w:r>
          </w:p>
        </w:tc>
      </w:tr>
      <w:tr w:rsidR="004E733C" w:rsidRPr="00594632" w14:paraId="79C62757"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492B5656" w14:textId="3558A184" w:rsidR="004E733C" w:rsidRPr="00594632" w:rsidRDefault="000422F5">
            <w:pPr>
              <w:shd w:val="clear" w:color="auto" w:fill="FFFFFF" w:themeFill="background1"/>
              <w:ind w:left="171"/>
              <w:jc w:val="left"/>
              <w:rPr>
                <w:sz w:val="20"/>
                <w:szCs w:val="20"/>
                <w:lang w:eastAsia="zh-CN"/>
              </w:rPr>
            </w:pPr>
            <w:r w:rsidRPr="00594632">
              <w:rPr>
                <w:rFonts w:hint="eastAsia"/>
                <w:sz w:val="20"/>
                <w:szCs w:val="20"/>
                <w:lang w:eastAsia="zh-CN"/>
              </w:rPr>
              <w:t>在之前测试中未包括的气候带（</w:t>
            </w:r>
            <w:r w:rsidRPr="00594632">
              <w:rPr>
                <w:rFonts w:hint="eastAsia"/>
                <w:sz w:val="20"/>
                <w:szCs w:val="20"/>
                <w:lang w:eastAsia="zh-CN"/>
              </w:rPr>
              <w:t>3</w:t>
            </w:r>
            <w:r w:rsidRPr="00594632">
              <w:rPr>
                <w:rFonts w:hint="eastAsia"/>
                <w:sz w:val="20"/>
                <w:szCs w:val="20"/>
                <w:lang w:eastAsia="zh-CN"/>
              </w:rPr>
              <w:t>区和</w:t>
            </w:r>
            <w:r w:rsidRPr="00594632">
              <w:rPr>
                <w:rFonts w:hint="eastAsia"/>
                <w:sz w:val="20"/>
                <w:szCs w:val="20"/>
                <w:lang w:eastAsia="zh-CN"/>
              </w:rPr>
              <w:t>4</w:t>
            </w:r>
            <w:r w:rsidRPr="00594632">
              <w:rPr>
                <w:rFonts w:hint="eastAsia"/>
                <w:sz w:val="20"/>
                <w:szCs w:val="20"/>
                <w:lang w:eastAsia="zh-CN"/>
              </w:rPr>
              <w:t>区：上埃及北部和南部）测试混合间接蒸发冷却直接膨胀空调商用空调机组：</w:t>
            </w:r>
            <w:r w:rsidR="004E733C" w:rsidRPr="00594632">
              <w:rPr>
                <w:rStyle w:val="FootnoteReference"/>
                <w:sz w:val="20"/>
                <w:szCs w:val="20"/>
              </w:rPr>
              <w:footnoteReference w:id="11"/>
            </w:r>
            <w:r w:rsidRPr="00594632">
              <w:rPr>
                <w:rFonts w:hint="eastAsia"/>
                <w:sz w:val="20"/>
                <w:szCs w:val="20"/>
                <w:lang w:eastAsia="zh-CN"/>
              </w:rPr>
              <w:t xml:space="preserve"> </w:t>
            </w:r>
            <w:r w:rsidRPr="00594632">
              <w:rPr>
                <w:rFonts w:hint="eastAsia"/>
                <w:sz w:val="20"/>
                <w:szCs w:val="20"/>
                <w:lang w:eastAsia="zh-CN"/>
              </w:rPr>
              <w:t>采购商用混合间接蒸发冷却直接膨胀空调机组，进行测试，监测和分析数据，并准备最终报告。</w:t>
            </w:r>
          </w:p>
        </w:tc>
        <w:tc>
          <w:tcPr>
            <w:tcW w:w="992" w:type="dxa"/>
            <w:vMerge/>
            <w:tcBorders>
              <w:top w:val="single" w:sz="4" w:space="0" w:color="auto"/>
              <w:left w:val="single" w:sz="4" w:space="0" w:color="auto"/>
              <w:bottom w:val="single" w:sz="4" w:space="0" w:color="auto"/>
              <w:right w:val="single" w:sz="4" w:space="0" w:color="auto"/>
            </w:tcBorders>
          </w:tcPr>
          <w:p w14:paraId="1E9BF3D1"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5FE552D8" w14:textId="77777777" w:rsidR="004E733C" w:rsidRPr="00594632" w:rsidRDefault="004E733C">
            <w:pPr>
              <w:shd w:val="clear" w:color="auto" w:fill="FFFFFF" w:themeFill="background1"/>
              <w:jc w:val="right"/>
              <w:rPr>
                <w:sz w:val="20"/>
                <w:szCs w:val="20"/>
              </w:rPr>
            </w:pPr>
            <w:r w:rsidRPr="00594632">
              <w:rPr>
                <w:sz w:val="20"/>
                <w:szCs w:val="20"/>
              </w:rPr>
              <w:t>120,000</w:t>
            </w:r>
          </w:p>
        </w:tc>
        <w:tc>
          <w:tcPr>
            <w:tcW w:w="1134" w:type="dxa"/>
            <w:tcBorders>
              <w:top w:val="single" w:sz="4" w:space="0" w:color="auto"/>
              <w:left w:val="single" w:sz="4" w:space="0" w:color="auto"/>
              <w:bottom w:val="single" w:sz="4" w:space="0" w:color="auto"/>
              <w:right w:val="single" w:sz="4" w:space="0" w:color="auto"/>
            </w:tcBorders>
          </w:tcPr>
          <w:p w14:paraId="7BA811F7" w14:textId="77777777" w:rsidR="004E733C" w:rsidRPr="00594632" w:rsidRDefault="004E733C">
            <w:pPr>
              <w:shd w:val="clear" w:color="auto" w:fill="FFFFFF" w:themeFill="background1"/>
              <w:jc w:val="right"/>
              <w:rPr>
                <w:sz w:val="20"/>
                <w:szCs w:val="20"/>
              </w:rPr>
            </w:pPr>
            <w:r w:rsidRPr="00594632">
              <w:rPr>
                <w:sz w:val="20"/>
                <w:szCs w:val="20"/>
              </w:rPr>
              <w:t>0</w:t>
            </w:r>
          </w:p>
        </w:tc>
      </w:tr>
      <w:tr w:rsidR="004E733C" w:rsidRPr="00594632" w14:paraId="6E0479D0"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41E02320" w14:textId="0177155E" w:rsidR="004E733C" w:rsidRPr="00594632" w:rsidRDefault="00E52CAF">
            <w:pPr>
              <w:shd w:val="clear" w:color="auto" w:fill="FFFFFF" w:themeFill="background1"/>
              <w:ind w:left="171"/>
              <w:jc w:val="left"/>
              <w:rPr>
                <w:sz w:val="20"/>
                <w:szCs w:val="20"/>
                <w:lang w:eastAsia="zh-CN"/>
              </w:rPr>
            </w:pPr>
            <w:r w:rsidRPr="00594632">
              <w:rPr>
                <w:rFonts w:hint="eastAsia"/>
                <w:sz w:val="20"/>
                <w:szCs w:val="20"/>
                <w:lang w:eastAsia="zh-CN"/>
              </w:rPr>
              <w:t>为推广该技术制定蒸发冷却指南和路线图：收集测试数据，制定行为准则，并为混合间接蒸发冷却直接膨胀空调系统制定指南；并举办一次研讨会，与利益相关者介绍和讨论这些指导方针。</w:t>
            </w:r>
          </w:p>
        </w:tc>
        <w:tc>
          <w:tcPr>
            <w:tcW w:w="992" w:type="dxa"/>
            <w:vMerge/>
            <w:tcBorders>
              <w:top w:val="single" w:sz="4" w:space="0" w:color="auto"/>
              <w:left w:val="single" w:sz="4" w:space="0" w:color="auto"/>
              <w:bottom w:val="single" w:sz="4" w:space="0" w:color="auto"/>
              <w:right w:val="single" w:sz="4" w:space="0" w:color="auto"/>
            </w:tcBorders>
          </w:tcPr>
          <w:p w14:paraId="4EB05977"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5E651813" w14:textId="77777777" w:rsidR="004E733C" w:rsidRPr="00594632" w:rsidRDefault="004E733C">
            <w:pPr>
              <w:shd w:val="clear" w:color="auto" w:fill="FFFFFF" w:themeFill="background1"/>
              <w:jc w:val="right"/>
              <w:rPr>
                <w:sz w:val="20"/>
                <w:szCs w:val="20"/>
              </w:rPr>
            </w:pPr>
            <w:r w:rsidRPr="00594632">
              <w:rPr>
                <w:sz w:val="20"/>
                <w:szCs w:val="20"/>
              </w:rPr>
              <w:t>50,000</w:t>
            </w:r>
          </w:p>
        </w:tc>
        <w:tc>
          <w:tcPr>
            <w:tcW w:w="1134" w:type="dxa"/>
            <w:tcBorders>
              <w:top w:val="single" w:sz="4" w:space="0" w:color="auto"/>
              <w:left w:val="single" w:sz="4" w:space="0" w:color="auto"/>
              <w:bottom w:val="single" w:sz="4" w:space="0" w:color="auto"/>
              <w:right w:val="single" w:sz="4" w:space="0" w:color="auto"/>
            </w:tcBorders>
          </w:tcPr>
          <w:p w14:paraId="675975AE" w14:textId="77777777" w:rsidR="004E733C" w:rsidRPr="00594632" w:rsidRDefault="004E733C">
            <w:pPr>
              <w:shd w:val="clear" w:color="auto" w:fill="FFFFFF" w:themeFill="background1"/>
              <w:jc w:val="right"/>
              <w:rPr>
                <w:sz w:val="20"/>
                <w:szCs w:val="20"/>
              </w:rPr>
            </w:pPr>
            <w:r w:rsidRPr="00594632">
              <w:rPr>
                <w:sz w:val="20"/>
                <w:szCs w:val="20"/>
              </w:rPr>
              <w:t>10,000</w:t>
            </w:r>
          </w:p>
        </w:tc>
      </w:tr>
      <w:tr w:rsidR="004E733C" w:rsidRPr="00594632" w14:paraId="7C267B4B"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3CC20617" w14:textId="2A8148C2" w:rsidR="004E733C" w:rsidRPr="00594632" w:rsidRDefault="00E52CAF">
            <w:pPr>
              <w:shd w:val="clear" w:color="auto" w:fill="FFFFFF" w:themeFill="background1"/>
              <w:ind w:left="171"/>
              <w:jc w:val="left"/>
              <w:rPr>
                <w:sz w:val="20"/>
                <w:szCs w:val="20"/>
                <w:lang w:eastAsia="zh-CN"/>
              </w:rPr>
            </w:pPr>
            <w:r w:rsidRPr="00594632">
              <w:rPr>
                <w:rFonts w:hint="eastAsia"/>
                <w:sz w:val="20"/>
                <w:szCs w:val="20"/>
                <w:lang w:eastAsia="zh-CN"/>
              </w:rPr>
              <w:t>引入液体干燥剂</w:t>
            </w:r>
            <w:r w:rsidR="00594632">
              <w:rPr>
                <w:sz w:val="20"/>
                <w:szCs w:val="20"/>
                <w:lang w:val="en-US" w:eastAsia="zh-CN"/>
              </w:rPr>
              <w:t xml:space="preserve"> (</w:t>
            </w:r>
            <w:r w:rsidRPr="00594632">
              <w:rPr>
                <w:rFonts w:hint="eastAsia"/>
                <w:sz w:val="20"/>
                <w:szCs w:val="20"/>
                <w:lang w:eastAsia="zh-CN"/>
              </w:rPr>
              <w:t>LD</w:t>
            </w:r>
            <w:r w:rsidR="00594632">
              <w:rPr>
                <w:sz w:val="20"/>
                <w:szCs w:val="20"/>
                <w:lang w:val="en-US" w:eastAsia="zh-CN"/>
              </w:rPr>
              <w:t xml:space="preserve">) </w:t>
            </w:r>
            <w:r w:rsidRPr="00594632">
              <w:rPr>
                <w:rFonts w:hint="eastAsia"/>
                <w:sz w:val="20"/>
                <w:szCs w:val="20"/>
                <w:lang w:eastAsia="zh-CN"/>
              </w:rPr>
              <w:t>冷却技术：提供技术援助，开发两个混合间接蒸发冷却直接膨胀空调原型，在独立的测试设施对原型进行测试，并将其性能与将采购的两个直接膨胀空调机组进行比较，在两个气候带对原型进行现场测试，包括安装和监测；进行财务、市场和监管评估以及可行性评估；编写报告；并在研讨会上向利益相关者介绍结果。</w:t>
            </w:r>
          </w:p>
        </w:tc>
        <w:tc>
          <w:tcPr>
            <w:tcW w:w="992" w:type="dxa"/>
            <w:vMerge/>
            <w:tcBorders>
              <w:top w:val="single" w:sz="4" w:space="0" w:color="auto"/>
              <w:left w:val="single" w:sz="4" w:space="0" w:color="auto"/>
              <w:bottom w:val="single" w:sz="4" w:space="0" w:color="auto"/>
              <w:right w:val="single" w:sz="4" w:space="0" w:color="auto"/>
            </w:tcBorders>
          </w:tcPr>
          <w:p w14:paraId="7A707EFD"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48C4998F" w14:textId="77777777" w:rsidR="004E733C" w:rsidRPr="00594632" w:rsidRDefault="004E733C">
            <w:pPr>
              <w:shd w:val="clear" w:color="auto" w:fill="FFFFFF" w:themeFill="background1"/>
              <w:jc w:val="right"/>
              <w:rPr>
                <w:sz w:val="20"/>
                <w:szCs w:val="20"/>
              </w:rPr>
            </w:pPr>
            <w:r w:rsidRPr="00594632">
              <w:rPr>
                <w:sz w:val="20"/>
                <w:szCs w:val="20"/>
              </w:rPr>
              <w:t>410,000</w:t>
            </w:r>
          </w:p>
        </w:tc>
        <w:tc>
          <w:tcPr>
            <w:tcW w:w="1134" w:type="dxa"/>
            <w:tcBorders>
              <w:top w:val="single" w:sz="4" w:space="0" w:color="auto"/>
              <w:left w:val="single" w:sz="4" w:space="0" w:color="auto"/>
              <w:bottom w:val="single" w:sz="4" w:space="0" w:color="auto"/>
              <w:right w:val="single" w:sz="4" w:space="0" w:color="auto"/>
            </w:tcBorders>
          </w:tcPr>
          <w:p w14:paraId="3943E149" w14:textId="77777777" w:rsidR="004E733C" w:rsidRPr="00594632" w:rsidRDefault="004E733C">
            <w:pPr>
              <w:shd w:val="clear" w:color="auto" w:fill="FFFFFF" w:themeFill="background1"/>
              <w:jc w:val="right"/>
              <w:rPr>
                <w:sz w:val="20"/>
                <w:szCs w:val="20"/>
              </w:rPr>
            </w:pPr>
            <w:r w:rsidRPr="00594632">
              <w:rPr>
                <w:sz w:val="20"/>
                <w:szCs w:val="20"/>
              </w:rPr>
              <w:t>240,000</w:t>
            </w:r>
          </w:p>
        </w:tc>
      </w:tr>
      <w:tr w:rsidR="004E733C" w:rsidRPr="00594632" w14:paraId="315F27CA"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6B54DAEA" w14:textId="27BC76FA" w:rsidR="004E733C" w:rsidRPr="00594632" w:rsidRDefault="00C814C6" w:rsidP="004C534A">
            <w:pPr>
              <w:keepNext/>
              <w:shd w:val="clear" w:color="auto" w:fill="FFFFFF" w:themeFill="background1"/>
              <w:jc w:val="left"/>
              <w:rPr>
                <w:i/>
                <w:iCs/>
                <w:sz w:val="20"/>
                <w:szCs w:val="20"/>
              </w:rPr>
            </w:pPr>
            <w:r w:rsidRPr="004C534A">
              <w:rPr>
                <w:rFonts w:ascii="KaiTi" w:eastAsia="KaiTi" w:hAnsi="KaiTi" w:hint="eastAsia"/>
                <w:sz w:val="20"/>
                <w:szCs w:val="20"/>
                <w:lang w:eastAsia="zh-CN"/>
              </w:rPr>
              <w:t>技术援助（</w:t>
            </w:r>
            <w:r w:rsidRPr="004C534A">
              <w:rPr>
                <w:rFonts w:eastAsia="KaiTi"/>
                <w:sz w:val="20"/>
                <w:szCs w:val="20"/>
                <w:lang w:eastAsia="zh-CN"/>
              </w:rPr>
              <w:t>1,160,000</w:t>
            </w:r>
            <w:r w:rsidRPr="004C534A">
              <w:rPr>
                <w:rFonts w:ascii="KaiTi" w:eastAsia="KaiTi" w:hAnsi="KaiTi" w:hint="eastAsia"/>
                <w:sz w:val="20"/>
                <w:szCs w:val="20"/>
                <w:lang w:eastAsia="zh-CN"/>
              </w:rPr>
              <w:t>美元）</w:t>
            </w:r>
          </w:p>
        </w:tc>
      </w:tr>
      <w:tr w:rsidR="004E733C" w:rsidRPr="00594632" w14:paraId="710CE57A"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2A862FB3" w14:textId="16EFF6F8" w:rsidR="004E733C" w:rsidRPr="00594632" w:rsidRDefault="00C814C6">
            <w:pPr>
              <w:shd w:val="clear" w:color="auto" w:fill="FFFFFF" w:themeFill="background1"/>
              <w:ind w:left="171"/>
              <w:jc w:val="left"/>
              <w:rPr>
                <w:sz w:val="20"/>
                <w:szCs w:val="20"/>
                <w:lang w:eastAsia="zh-CN"/>
              </w:rPr>
            </w:pPr>
            <w:r w:rsidRPr="00594632">
              <w:rPr>
                <w:rFonts w:hint="eastAsia"/>
                <w:sz w:val="20"/>
                <w:szCs w:val="20"/>
                <w:lang w:eastAsia="zh-CN"/>
              </w:rPr>
              <w:t>为商用制冷和空调设备建立一个经认证的测试实验室：测试模块建设（</w:t>
            </w:r>
            <w:r w:rsidRPr="00594632">
              <w:rPr>
                <w:rFonts w:hint="eastAsia"/>
                <w:sz w:val="20"/>
                <w:szCs w:val="20"/>
                <w:lang w:eastAsia="zh-CN"/>
              </w:rPr>
              <w:t>1500-18000 m</w:t>
            </w:r>
            <w:r w:rsidRPr="00594632">
              <w:rPr>
                <w:rFonts w:hint="eastAsia"/>
                <w:sz w:val="20"/>
                <w:szCs w:val="20"/>
                <w:vertAlign w:val="superscript"/>
                <w:lang w:eastAsia="zh-CN"/>
              </w:rPr>
              <w:t>3</w:t>
            </w:r>
            <w:r w:rsidRPr="00594632">
              <w:rPr>
                <w:rFonts w:hint="eastAsia"/>
                <w:sz w:val="20"/>
                <w:szCs w:val="20"/>
                <w:lang w:eastAsia="zh-CN"/>
              </w:rPr>
              <w:t>/</w:t>
            </w:r>
            <w:r w:rsidRPr="00594632">
              <w:rPr>
                <w:rFonts w:hint="eastAsia"/>
                <w:sz w:val="20"/>
                <w:szCs w:val="20"/>
                <w:lang w:eastAsia="zh-CN"/>
              </w:rPr>
              <w:t>小时的空气流量，</w:t>
            </w:r>
            <w:r w:rsidRPr="00594632">
              <w:rPr>
                <w:rFonts w:hint="eastAsia"/>
                <w:sz w:val="20"/>
                <w:szCs w:val="20"/>
                <w:lang w:eastAsia="zh-CN"/>
              </w:rPr>
              <w:t>100 kW</w:t>
            </w:r>
            <w:r w:rsidRPr="00594632">
              <w:rPr>
                <w:rFonts w:hint="eastAsia"/>
                <w:sz w:val="20"/>
                <w:szCs w:val="20"/>
                <w:lang w:eastAsia="zh-CN"/>
              </w:rPr>
              <w:t>的容量，使用空气焓测试方法和容量来测试水的焓和流量），包括实验室设备和材料的采购和安装；以及认证、管理体系和测试管理的培训和支持。</w:t>
            </w:r>
          </w:p>
        </w:tc>
        <w:tc>
          <w:tcPr>
            <w:tcW w:w="992" w:type="dxa"/>
            <w:vMerge w:val="restart"/>
            <w:tcBorders>
              <w:top w:val="single" w:sz="4" w:space="0" w:color="auto"/>
              <w:left w:val="single" w:sz="4" w:space="0" w:color="auto"/>
              <w:bottom w:val="single" w:sz="4" w:space="0" w:color="auto"/>
              <w:right w:val="single" w:sz="4" w:space="0" w:color="auto"/>
            </w:tcBorders>
          </w:tcPr>
          <w:p w14:paraId="352EA059" w14:textId="77777777" w:rsidR="00E52CAF" w:rsidRPr="00594632" w:rsidRDefault="00E52CAF" w:rsidP="00E52CAF">
            <w:pPr>
              <w:jc w:val="center"/>
              <w:rPr>
                <w:sz w:val="20"/>
                <w:szCs w:val="20"/>
                <w:lang w:eastAsia="zh-CN"/>
              </w:rPr>
            </w:pPr>
            <w:r w:rsidRPr="00594632">
              <w:rPr>
                <w:rFonts w:hint="eastAsia"/>
                <w:sz w:val="20"/>
                <w:szCs w:val="20"/>
                <w:lang w:eastAsia="zh-CN"/>
              </w:rPr>
              <w:t>工发</w:t>
            </w:r>
          </w:p>
          <w:p w14:paraId="78E0AC28" w14:textId="58CA526B" w:rsidR="004E733C" w:rsidRPr="00594632" w:rsidRDefault="00E52CAF" w:rsidP="00E52CAF">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5E397B55" w14:textId="77777777" w:rsidR="004E733C" w:rsidRPr="00594632" w:rsidRDefault="004E733C">
            <w:pPr>
              <w:shd w:val="clear" w:color="auto" w:fill="FFFFFF" w:themeFill="background1"/>
              <w:jc w:val="right"/>
              <w:rPr>
                <w:sz w:val="20"/>
                <w:szCs w:val="20"/>
              </w:rPr>
            </w:pPr>
            <w:r w:rsidRPr="00594632">
              <w:rPr>
                <w:sz w:val="20"/>
                <w:szCs w:val="20"/>
              </w:rPr>
              <w:t>800,000</w:t>
            </w:r>
          </w:p>
        </w:tc>
        <w:tc>
          <w:tcPr>
            <w:tcW w:w="1134" w:type="dxa"/>
            <w:tcBorders>
              <w:top w:val="single" w:sz="4" w:space="0" w:color="auto"/>
              <w:left w:val="single" w:sz="4" w:space="0" w:color="auto"/>
              <w:bottom w:val="single" w:sz="4" w:space="0" w:color="auto"/>
              <w:right w:val="single" w:sz="4" w:space="0" w:color="auto"/>
            </w:tcBorders>
          </w:tcPr>
          <w:p w14:paraId="5E3D4F02" w14:textId="77777777" w:rsidR="004E733C" w:rsidRPr="00594632" w:rsidRDefault="004E733C">
            <w:pPr>
              <w:shd w:val="clear" w:color="auto" w:fill="FFFFFF" w:themeFill="background1"/>
              <w:jc w:val="right"/>
              <w:rPr>
                <w:sz w:val="20"/>
                <w:szCs w:val="20"/>
              </w:rPr>
            </w:pPr>
            <w:r w:rsidRPr="00594632">
              <w:rPr>
                <w:sz w:val="20"/>
                <w:szCs w:val="20"/>
              </w:rPr>
              <w:t>720,000</w:t>
            </w:r>
          </w:p>
        </w:tc>
      </w:tr>
      <w:tr w:rsidR="004E733C" w:rsidRPr="00594632" w14:paraId="2265BA92"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16CC6CCA" w14:textId="3FB0846D" w:rsidR="004E733C" w:rsidRPr="00594632" w:rsidRDefault="00C814C6">
            <w:pPr>
              <w:shd w:val="clear" w:color="auto" w:fill="FFFFFF" w:themeFill="background1"/>
              <w:ind w:left="171"/>
              <w:jc w:val="left"/>
              <w:rPr>
                <w:sz w:val="20"/>
                <w:szCs w:val="20"/>
                <w:lang w:eastAsia="zh-CN"/>
              </w:rPr>
            </w:pPr>
            <w:r w:rsidRPr="00594632">
              <w:rPr>
                <w:rFonts w:hint="eastAsia"/>
                <w:sz w:val="20"/>
                <w:szCs w:val="20"/>
                <w:lang w:eastAsia="zh-CN"/>
              </w:rPr>
              <w:t>向中小企业提供技术援助：开展一项研究，以确定消费含氢氯氟烃的商用空调行业的中小企业和安装商，并确定他们的需求；举办研讨会，提供有关新技术的信息，包括改进、安装、减少泄漏和适当的技术选择；并安排访问以提供援助并确保项目的可持续性。</w:t>
            </w:r>
          </w:p>
        </w:tc>
        <w:tc>
          <w:tcPr>
            <w:tcW w:w="992" w:type="dxa"/>
            <w:vMerge/>
            <w:tcBorders>
              <w:top w:val="single" w:sz="4" w:space="0" w:color="auto"/>
              <w:left w:val="single" w:sz="4" w:space="0" w:color="auto"/>
              <w:bottom w:val="single" w:sz="4" w:space="0" w:color="auto"/>
              <w:right w:val="single" w:sz="4" w:space="0" w:color="auto"/>
            </w:tcBorders>
          </w:tcPr>
          <w:p w14:paraId="3B76316A" w14:textId="77777777" w:rsidR="004E733C" w:rsidRPr="00594632" w:rsidRDefault="004E733C">
            <w:pPr>
              <w:jc w:val="center"/>
              <w:rPr>
                <w:sz w:val="20"/>
                <w:szCs w:val="20"/>
                <w:highlight w:val="cyan"/>
                <w:lang w:eastAsia="zh-CN"/>
              </w:rPr>
            </w:pPr>
          </w:p>
        </w:tc>
        <w:tc>
          <w:tcPr>
            <w:tcW w:w="1134" w:type="dxa"/>
            <w:tcBorders>
              <w:top w:val="single" w:sz="4" w:space="0" w:color="auto"/>
              <w:left w:val="single" w:sz="4" w:space="0" w:color="auto"/>
              <w:bottom w:val="single" w:sz="4" w:space="0" w:color="auto"/>
              <w:right w:val="single" w:sz="4" w:space="0" w:color="auto"/>
            </w:tcBorders>
          </w:tcPr>
          <w:p w14:paraId="4052738B" w14:textId="77777777" w:rsidR="004E733C" w:rsidRPr="00594632" w:rsidRDefault="004E733C">
            <w:pPr>
              <w:shd w:val="clear" w:color="auto" w:fill="FFFFFF" w:themeFill="background1"/>
              <w:jc w:val="right"/>
              <w:rPr>
                <w:sz w:val="20"/>
                <w:szCs w:val="20"/>
              </w:rPr>
            </w:pPr>
            <w:r w:rsidRPr="00594632">
              <w:rPr>
                <w:sz w:val="20"/>
                <w:szCs w:val="20"/>
              </w:rPr>
              <w:t>360,000</w:t>
            </w:r>
          </w:p>
        </w:tc>
        <w:tc>
          <w:tcPr>
            <w:tcW w:w="1134" w:type="dxa"/>
            <w:tcBorders>
              <w:top w:val="single" w:sz="4" w:space="0" w:color="auto"/>
              <w:left w:val="single" w:sz="4" w:space="0" w:color="auto"/>
              <w:bottom w:val="single" w:sz="4" w:space="0" w:color="auto"/>
              <w:right w:val="single" w:sz="4" w:space="0" w:color="auto"/>
            </w:tcBorders>
          </w:tcPr>
          <w:p w14:paraId="362772A3" w14:textId="77777777" w:rsidR="004E733C" w:rsidRPr="00594632" w:rsidRDefault="004E733C">
            <w:pPr>
              <w:shd w:val="clear" w:color="auto" w:fill="FFFFFF" w:themeFill="background1"/>
              <w:jc w:val="right"/>
              <w:rPr>
                <w:sz w:val="20"/>
                <w:szCs w:val="20"/>
              </w:rPr>
            </w:pPr>
            <w:r w:rsidRPr="00594632">
              <w:rPr>
                <w:sz w:val="20"/>
                <w:szCs w:val="20"/>
              </w:rPr>
              <w:t>60,000</w:t>
            </w:r>
          </w:p>
        </w:tc>
      </w:tr>
      <w:tr w:rsidR="004E733C" w:rsidRPr="00594632" w14:paraId="7FC46EFA"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33B34756" w14:textId="205C7191" w:rsidR="004E733C" w:rsidRPr="00594632" w:rsidRDefault="00C814C6" w:rsidP="004C534A">
            <w:pPr>
              <w:keepNext/>
              <w:shd w:val="clear" w:color="auto" w:fill="FFFFFF" w:themeFill="background1"/>
              <w:jc w:val="left"/>
              <w:rPr>
                <w:i/>
                <w:iCs/>
                <w:sz w:val="20"/>
                <w:szCs w:val="20"/>
              </w:rPr>
            </w:pPr>
            <w:r w:rsidRPr="004C534A">
              <w:rPr>
                <w:rFonts w:ascii="KaiTi" w:eastAsia="KaiTi" w:hAnsi="KaiTi" w:hint="eastAsia"/>
                <w:sz w:val="20"/>
                <w:szCs w:val="20"/>
                <w:lang w:eastAsia="zh-CN"/>
              </w:rPr>
              <w:lastRenderedPageBreak/>
              <w:t>提高认识（</w:t>
            </w:r>
            <w:r w:rsidRPr="004C534A">
              <w:rPr>
                <w:rFonts w:eastAsia="KaiTi"/>
                <w:sz w:val="20"/>
                <w:szCs w:val="20"/>
                <w:lang w:eastAsia="zh-CN"/>
              </w:rPr>
              <w:t>300,000</w:t>
            </w:r>
            <w:r w:rsidRPr="004C534A">
              <w:rPr>
                <w:rFonts w:ascii="KaiTi" w:eastAsia="KaiTi" w:hAnsi="KaiTi" w:hint="eastAsia"/>
                <w:sz w:val="20"/>
                <w:szCs w:val="20"/>
                <w:lang w:eastAsia="zh-CN"/>
              </w:rPr>
              <w:t>美元）</w:t>
            </w:r>
          </w:p>
        </w:tc>
      </w:tr>
      <w:tr w:rsidR="004E733C" w:rsidRPr="00594632" w14:paraId="12FE1EFF" w14:textId="77777777" w:rsidTr="00724C0B">
        <w:trPr>
          <w:trHeight w:val="225"/>
        </w:trPr>
        <w:tc>
          <w:tcPr>
            <w:tcW w:w="6091" w:type="dxa"/>
            <w:tcBorders>
              <w:top w:val="single" w:sz="4" w:space="0" w:color="auto"/>
              <w:left w:val="single" w:sz="4" w:space="0" w:color="auto"/>
              <w:bottom w:val="single" w:sz="4" w:space="0" w:color="auto"/>
              <w:right w:val="single" w:sz="4" w:space="0" w:color="auto"/>
            </w:tcBorders>
          </w:tcPr>
          <w:p w14:paraId="2DE26AA0" w14:textId="4A6FE070" w:rsidR="004E733C" w:rsidRPr="00594632" w:rsidRDefault="004916F9">
            <w:pPr>
              <w:shd w:val="clear" w:color="auto" w:fill="FFFFFF" w:themeFill="background1"/>
              <w:ind w:left="171"/>
              <w:jc w:val="left"/>
              <w:rPr>
                <w:sz w:val="20"/>
                <w:szCs w:val="20"/>
                <w:lang w:eastAsia="zh-CN"/>
              </w:rPr>
            </w:pPr>
            <w:r w:rsidRPr="00594632">
              <w:rPr>
                <w:rFonts w:hint="eastAsia"/>
                <w:sz w:val="20"/>
                <w:szCs w:val="20"/>
                <w:lang w:eastAsia="zh-CN"/>
              </w:rPr>
              <w:t>关于认证、回收、再循环和再生和可持续制冷的外联活动：外联材料、圆桌会议（每年两次）、两次利益相关者研讨会以及数字和面对面参与活动。</w:t>
            </w:r>
          </w:p>
        </w:tc>
        <w:tc>
          <w:tcPr>
            <w:tcW w:w="992" w:type="dxa"/>
            <w:tcBorders>
              <w:top w:val="single" w:sz="4" w:space="0" w:color="auto"/>
              <w:left w:val="single" w:sz="4" w:space="0" w:color="auto"/>
              <w:bottom w:val="single" w:sz="4" w:space="0" w:color="auto"/>
              <w:right w:val="single" w:sz="4" w:space="0" w:color="auto"/>
            </w:tcBorders>
          </w:tcPr>
          <w:p w14:paraId="6C8AB723" w14:textId="77777777" w:rsidR="004916F9" w:rsidRPr="00594632" w:rsidRDefault="004916F9" w:rsidP="004916F9">
            <w:pPr>
              <w:jc w:val="center"/>
              <w:rPr>
                <w:sz w:val="20"/>
                <w:szCs w:val="20"/>
                <w:lang w:eastAsia="zh-CN"/>
              </w:rPr>
            </w:pPr>
            <w:r w:rsidRPr="00594632">
              <w:rPr>
                <w:rFonts w:hint="eastAsia"/>
                <w:sz w:val="20"/>
                <w:szCs w:val="20"/>
                <w:lang w:eastAsia="zh-CN"/>
              </w:rPr>
              <w:t>工发</w:t>
            </w:r>
          </w:p>
          <w:p w14:paraId="62215510" w14:textId="20A0B7F9" w:rsidR="004E733C" w:rsidRPr="00594632" w:rsidRDefault="004916F9" w:rsidP="004916F9">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33C937F5" w14:textId="77777777" w:rsidR="004E733C" w:rsidRPr="00594632" w:rsidRDefault="004E733C">
            <w:pPr>
              <w:shd w:val="clear" w:color="auto" w:fill="FFFFFF" w:themeFill="background1"/>
              <w:jc w:val="right"/>
              <w:rPr>
                <w:sz w:val="20"/>
                <w:szCs w:val="20"/>
              </w:rPr>
            </w:pPr>
            <w:r w:rsidRPr="00594632">
              <w:rPr>
                <w:sz w:val="20"/>
                <w:szCs w:val="20"/>
              </w:rPr>
              <w:t xml:space="preserve">300,000 </w:t>
            </w:r>
          </w:p>
        </w:tc>
        <w:tc>
          <w:tcPr>
            <w:tcW w:w="1134" w:type="dxa"/>
            <w:tcBorders>
              <w:top w:val="single" w:sz="4" w:space="0" w:color="auto"/>
              <w:left w:val="single" w:sz="4" w:space="0" w:color="auto"/>
              <w:bottom w:val="single" w:sz="4" w:space="0" w:color="auto"/>
              <w:right w:val="single" w:sz="4" w:space="0" w:color="auto"/>
            </w:tcBorders>
          </w:tcPr>
          <w:p w14:paraId="4974701F" w14:textId="77777777" w:rsidR="004E733C" w:rsidRPr="00594632" w:rsidRDefault="004E733C">
            <w:pPr>
              <w:shd w:val="clear" w:color="auto" w:fill="FFFFFF" w:themeFill="background1"/>
              <w:jc w:val="right"/>
              <w:rPr>
                <w:sz w:val="20"/>
                <w:szCs w:val="20"/>
              </w:rPr>
            </w:pPr>
            <w:r w:rsidRPr="00594632">
              <w:rPr>
                <w:sz w:val="20"/>
                <w:szCs w:val="20"/>
              </w:rPr>
              <w:t>120,000</w:t>
            </w:r>
          </w:p>
        </w:tc>
      </w:tr>
      <w:tr w:rsidR="004E733C" w:rsidRPr="00594632" w14:paraId="7170CBCB" w14:textId="77777777" w:rsidTr="00724C0B">
        <w:trPr>
          <w:trHeight w:val="283"/>
        </w:trPr>
        <w:tc>
          <w:tcPr>
            <w:tcW w:w="9351" w:type="dxa"/>
            <w:gridSpan w:val="4"/>
            <w:tcBorders>
              <w:top w:val="single" w:sz="4" w:space="0" w:color="auto"/>
              <w:left w:val="single" w:sz="4" w:space="0" w:color="auto"/>
              <w:bottom w:val="single" w:sz="4" w:space="0" w:color="auto"/>
              <w:right w:val="single" w:sz="4" w:space="0" w:color="auto"/>
            </w:tcBorders>
            <w:vAlign w:val="center"/>
          </w:tcPr>
          <w:p w14:paraId="39F7C5EC" w14:textId="4D5D1A9F" w:rsidR="004E733C" w:rsidRPr="00594632" w:rsidRDefault="004916F9" w:rsidP="004C534A">
            <w:pPr>
              <w:keepNext/>
              <w:shd w:val="clear" w:color="auto" w:fill="FFFFFF" w:themeFill="background1"/>
              <w:jc w:val="left"/>
              <w:rPr>
                <w:i/>
                <w:iCs/>
                <w:sz w:val="20"/>
                <w:szCs w:val="20"/>
                <w:lang w:eastAsia="zh-CN"/>
              </w:rPr>
            </w:pPr>
            <w:r w:rsidRPr="004C534A">
              <w:rPr>
                <w:rFonts w:ascii="KaiTi" w:eastAsia="KaiTi" w:hAnsi="KaiTi" w:hint="eastAsia"/>
                <w:sz w:val="20"/>
                <w:szCs w:val="20"/>
                <w:lang w:eastAsia="zh-CN"/>
              </w:rPr>
              <w:t>项目管理单位（</w:t>
            </w:r>
            <w:r w:rsidRPr="004C534A">
              <w:rPr>
                <w:rFonts w:eastAsia="KaiTi"/>
                <w:sz w:val="20"/>
                <w:szCs w:val="20"/>
                <w:lang w:eastAsia="zh-CN"/>
              </w:rPr>
              <w:t>728,500</w:t>
            </w:r>
            <w:r w:rsidRPr="004C534A">
              <w:rPr>
                <w:rFonts w:ascii="KaiTi" w:eastAsia="KaiTi" w:hAnsi="KaiTi" w:hint="eastAsia"/>
                <w:sz w:val="20"/>
                <w:szCs w:val="20"/>
                <w:lang w:eastAsia="zh-CN"/>
              </w:rPr>
              <w:t>美元）</w:t>
            </w:r>
          </w:p>
        </w:tc>
      </w:tr>
      <w:tr w:rsidR="004E733C" w:rsidRPr="00594632" w14:paraId="0975265A" w14:textId="77777777" w:rsidTr="00403A3B">
        <w:trPr>
          <w:trHeight w:val="125"/>
        </w:trPr>
        <w:tc>
          <w:tcPr>
            <w:tcW w:w="6091" w:type="dxa"/>
            <w:tcBorders>
              <w:top w:val="single" w:sz="4" w:space="0" w:color="auto"/>
              <w:left w:val="single" w:sz="4" w:space="0" w:color="auto"/>
              <w:bottom w:val="single" w:sz="4" w:space="0" w:color="auto"/>
              <w:right w:val="single" w:sz="4" w:space="0" w:color="auto"/>
            </w:tcBorders>
            <w:vAlign w:val="center"/>
          </w:tcPr>
          <w:p w14:paraId="0F471B84" w14:textId="33CF943B" w:rsidR="004E733C" w:rsidRPr="00594632" w:rsidRDefault="004916F9">
            <w:pPr>
              <w:shd w:val="clear" w:color="auto" w:fill="FFFFFF" w:themeFill="background1"/>
              <w:ind w:left="171"/>
              <w:jc w:val="left"/>
              <w:rPr>
                <w:sz w:val="20"/>
                <w:szCs w:val="20"/>
                <w:lang w:eastAsia="zh-CN"/>
              </w:rPr>
            </w:pPr>
            <w:r w:rsidRPr="00594632">
              <w:rPr>
                <w:rFonts w:hint="eastAsia"/>
                <w:sz w:val="20"/>
                <w:szCs w:val="20"/>
                <w:lang w:eastAsia="zh-CN"/>
              </w:rPr>
              <w:t>项目协调和管理活动（见第</w:t>
            </w:r>
            <w:r w:rsidRPr="00594632">
              <w:rPr>
                <w:rFonts w:hint="eastAsia"/>
                <w:sz w:val="20"/>
                <w:szCs w:val="20"/>
                <w:lang w:eastAsia="zh-CN"/>
              </w:rPr>
              <w:t>15</w:t>
            </w:r>
            <w:r w:rsidRPr="00594632">
              <w:rPr>
                <w:rFonts w:hint="eastAsia"/>
                <w:sz w:val="20"/>
                <w:szCs w:val="20"/>
                <w:lang w:eastAsia="zh-CN"/>
              </w:rPr>
              <w:t>段）。</w:t>
            </w:r>
          </w:p>
        </w:tc>
        <w:tc>
          <w:tcPr>
            <w:tcW w:w="992" w:type="dxa"/>
            <w:tcBorders>
              <w:top w:val="single" w:sz="4" w:space="0" w:color="auto"/>
              <w:left w:val="single" w:sz="4" w:space="0" w:color="auto"/>
              <w:bottom w:val="single" w:sz="4" w:space="0" w:color="auto"/>
              <w:right w:val="single" w:sz="4" w:space="0" w:color="auto"/>
            </w:tcBorders>
          </w:tcPr>
          <w:p w14:paraId="377A241A" w14:textId="77777777" w:rsidR="004916F9" w:rsidRPr="00594632" w:rsidRDefault="004916F9" w:rsidP="004916F9">
            <w:pPr>
              <w:jc w:val="center"/>
              <w:rPr>
                <w:sz w:val="20"/>
                <w:szCs w:val="20"/>
                <w:lang w:eastAsia="zh-CN"/>
              </w:rPr>
            </w:pPr>
            <w:r w:rsidRPr="00594632">
              <w:rPr>
                <w:rFonts w:hint="eastAsia"/>
                <w:sz w:val="20"/>
                <w:szCs w:val="20"/>
                <w:lang w:eastAsia="zh-CN"/>
              </w:rPr>
              <w:t>工发</w:t>
            </w:r>
          </w:p>
          <w:p w14:paraId="35F758AB" w14:textId="63C7B9CF" w:rsidR="004E733C" w:rsidRPr="00594632" w:rsidRDefault="004916F9" w:rsidP="004916F9">
            <w:pPr>
              <w:jc w:val="center"/>
              <w:rPr>
                <w:sz w:val="20"/>
                <w:szCs w:val="20"/>
              </w:rPr>
            </w:pPr>
            <w:r w:rsidRPr="00594632">
              <w:rPr>
                <w:rFonts w:hint="eastAsia"/>
                <w:sz w:val="20"/>
                <w:szCs w:val="20"/>
                <w:lang w:eastAsia="zh-CN"/>
              </w:rPr>
              <w:t>组织</w:t>
            </w:r>
          </w:p>
        </w:tc>
        <w:tc>
          <w:tcPr>
            <w:tcW w:w="1134" w:type="dxa"/>
            <w:tcBorders>
              <w:top w:val="single" w:sz="4" w:space="0" w:color="auto"/>
              <w:left w:val="single" w:sz="4" w:space="0" w:color="auto"/>
              <w:bottom w:val="single" w:sz="4" w:space="0" w:color="auto"/>
              <w:right w:val="single" w:sz="4" w:space="0" w:color="auto"/>
            </w:tcBorders>
          </w:tcPr>
          <w:p w14:paraId="6D11570F" w14:textId="77777777" w:rsidR="004E733C" w:rsidRPr="00594632" w:rsidRDefault="004E733C">
            <w:pPr>
              <w:shd w:val="clear" w:color="auto" w:fill="FFFFFF" w:themeFill="background1"/>
              <w:jc w:val="right"/>
              <w:rPr>
                <w:sz w:val="20"/>
                <w:szCs w:val="20"/>
              </w:rPr>
            </w:pPr>
            <w:r w:rsidRPr="00594632">
              <w:rPr>
                <w:sz w:val="20"/>
                <w:szCs w:val="20"/>
              </w:rPr>
              <w:t>728,500</w:t>
            </w:r>
          </w:p>
        </w:tc>
        <w:tc>
          <w:tcPr>
            <w:tcW w:w="1134" w:type="dxa"/>
            <w:tcBorders>
              <w:top w:val="single" w:sz="4" w:space="0" w:color="auto"/>
              <w:left w:val="single" w:sz="4" w:space="0" w:color="auto"/>
              <w:bottom w:val="single" w:sz="4" w:space="0" w:color="auto"/>
              <w:right w:val="single" w:sz="4" w:space="0" w:color="auto"/>
            </w:tcBorders>
          </w:tcPr>
          <w:p w14:paraId="4D45CA77" w14:textId="77777777" w:rsidR="004E733C" w:rsidRPr="00594632" w:rsidRDefault="004E733C">
            <w:pPr>
              <w:shd w:val="clear" w:color="auto" w:fill="FFFFFF" w:themeFill="background1"/>
              <w:jc w:val="right"/>
              <w:rPr>
                <w:sz w:val="20"/>
                <w:szCs w:val="20"/>
              </w:rPr>
            </w:pPr>
            <w:r w:rsidRPr="00594632">
              <w:rPr>
                <w:sz w:val="20"/>
                <w:szCs w:val="20"/>
              </w:rPr>
              <w:t>291,400</w:t>
            </w:r>
          </w:p>
        </w:tc>
      </w:tr>
      <w:tr w:rsidR="004E733C" w:rsidRPr="00594632" w14:paraId="2877490F" w14:textId="77777777" w:rsidTr="00724C0B">
        <w:trPr>
          <w:trHeight w:val="225"/>
        </w:trPr>
        <w:tc>
          <w:tcPr>
            <w:tcW w:w="7083" w:type="dxa"/>
            <w:gridSpan w:val="2"/>
            <w:tcBorders>
              <w:top w:val="single" w:sz="4" w:space="0" w:color="auto"/>
              <w:left w:val="single" w:sz="4" w:space="0" w:color="auto"/>
              <w:bottom w:val="single" w:sz="4" w:space="0" w:color="auto"/>
              <w:right w:val="single" w:sz="4" w:space="0" w:color="auto"/>
            </w:tcBorders>
          </w:tcPr>
          <w:p w14:paraId="6E4D0C7B" w14:textId="1388D836" w:rsidR="004E733C" w:rsidRPr="00594632" w:rsidRDefault="004916F9">
            <w:pPr>
              <w:jc w:val="left"/>
              <w:rPr>
                <w:b/>
                <w:bCs/>
                <w:sz w:val="20"/>
                <w:szCs w:val="20"/>
              </w:rPr>
            </w:pPr>
            <w:r w:rsidRPr="00594632">
              <w:rPr>
                <w:rFonts w:hint="eastAsia"/>
                <w:b/>
                <w:bCs/>
                <w:sz w:val="20"/>
                <w:szCs w:val="20"/>
                <w:lang w:eastAsia="zh-CN"/>
              </w:rPr>
              <w:t>工发组织小计</w:t>
            </w:r>
          </w:p>
        </w:tc>
        <w:tc>
          <w:tcPr>
            <w:tcW w:w="1134" w:type="dxa"/>
            <w:tcBorders>
              <w:top w:val="single" w:sz="4" w:space="0" w:color="auto"/>
              <w:left w:val="single" w:sz="4" w:space="0" w:color="auto"/>
              <w:bottom w:val="single" w:sz="4" w:space="0" w:color="auto"/>
              <w:right w:val="single" w:sz="4" w:space="0" w:color="auto"/>
            </w:tcBorders>
          </w:tcPr>
          <w:p w14:paraId="1CE4B6F5" w14:textId="77777777" w:rsidR="004E733C" w:rsidRPr="00594632" w:rsidRDefault="004E733C">
            <w:pPr>
              <w:jc w:val="right"/>
              <w:rPr>
                <w:b/>
                <w:bCs/>
                <w:sz w:val="20"/>
                <w:szCs w:val="20"/>
              </w:rPr>
            </w:pPr>
            <w:r w:rsidRPr="00594632">
              <w:rPr>
                <w:b/>
                <w:bCs/>
                <w:sz w:val="20"/>
                <w:szCs w:val="20"/>
              </w:rPr>
              <w:t>8,341,200</w:t>
            </w:r>
          </w:p>
        </w:tc>
        <w:tc>
          <w:tcPr>
            <w:tcW w:w="1134" w:type="dxa"/>
            <w:tcBorders>
              <w:top w:val="single" w:sz="4" w:space="0" w:color="auto"/>
              <w:left w:val="single" w:sz="4" w:space="0" w:color="auto"/>
              <w:bottom w:val="single" w:sz="4" w:space="0" w:color="auto"/>
              <w:right w:val="single" w:sz="4" w:space="0" w:color="auto"/>
            </w:tcBorders>
          </w:tcPr>
          <w:p w14:paraId="0D4B9A9E" w14:textId="77777777" w:rsidR="004E733C" w:rsidRPr="00594632" w:rsidRDefault="004E733C">
            <w:pPr>
              <w:jc w:val="right"/>
              <w:rPr>
                <w:b/>
                <w:bCs/>
                <w:sz w:val="20"/>
                <w:szCs w:val="20"/>
              </w:rPr>
            </w:pPr>
            <w:r w:rsidRPr="00594632">
              <w:rPr>
                <w:b/>
                <w:bCs/>
                <w:sz w:val="20"/>
                <w:szCs w:val="20"/>
              </w:rPr>
              <w:t>4,825,400</w:t>
            </w:r>
          </w:p>
        </w:tc>
      </w:tr>
      <w:tr w:rsidR="004E733C" w:rsidRPr="00594632" w14:paraId="13C8F93E" w14:textId="77777777" w:rsidTr="00724C0B">
        <w:trPr>
          <w:trHeight w:val="225"/>
        </w:trPr>
        <w:tc>
          <w:tcPr>
            <w:tcW w:w="7083" w:type="dxa"/>
            <w:gridSpan w:val="2"/>
            <w:tcBorders>
              <w:top w:val="single" w:sz="4" w:space="0" w:color="auto"/>
              <w:left w:val="single" w:sz="4" w:space="0" w:color="auto"/>
              <w:bottom w:val="single" w:sz="4" w:space="0" w:color="auto"/>
              <w:right w:val="single" w:sz="4" w:space="0" w:color="auto"/>
            </w:tcBorders>
          </w:tcPr>
          <w:p w14:paraId="033A9DFE" w14:textId="60A040D8" w:rsidR="004E733C" w:rsidRPr="00594632" w:rsidRDefault="004916F9">
            <w:pPr>
              <w:jc w:val="left"/>
              <w:rPr>
                <w:b/>
                <w:bCs/>
                <w:sz w:val="20"/>
                <w:szCs w:val="20"/>
              </w:rPr>
            </w:pPr>
            <w:r w:rsidRPr="00594632">
              <w:rPr>
                <w:rFonts w:hint="eastAsia"/>
                <w:b/>
                <w:bCs/>
                <w:sz w:val="20"/>
                <w:szCs w:val="20"/>
                <w:lang w:eastAsia="zh-CN"/>
              </w:rPr>
              <w:t>环境规划署小计</w:t>
            </w:r>
          </w:p>
        </w:tc>
        <w:tc>
          <w:tcPr>
            <w:tcW w:w="1134" w:type="dxa"/>
            <w:tcBorders>
              <w:top w:val="single" w:sz="4" w:space="0" w:color="auto"/>
              <w:left w:val="single" w:sz="4" w:space="0" w:color="auto"/>
              <w:bottom w:val="single" w:sz="4" w:space="0" w:color="auto"/>
              <w:right w:val="single" w:sz="4" w:space="0" w:color="auto"/>
            </w:tcBorders>
          </w:tcPr>
          <w:p w14:paraId="7ACBCF12" w14:textId="77777777" w:rsidR="004E733C" w:rsidRPr="00594632" w:rsidRDefault="004E733C">
            <w:pPr>
              <w:jc w:val="right"/>
              <w:rPr>
                <w:b/>
                <w:bCs/>
                <w:sz w:val="20"/>
                <w:szCs w:val="20"/>
              </w:rPr>
            </w:pPr>
            <w:r w:rsidRPr="00594632">
              <w:rPr>
                <w:b/>
                <w:bCs/>
                <w:sz w:val="20"/>
                <w:szCs w:val="20"/>
              </w:rPr>
              <w:t>957,500</w:t>
            </w:r>
          </w:p>
        </w:tc>
        <w:tc>
          <w:tcPr>
            <w:tcW w:w="1134" w:type="dxa"/>
            <w:tcBorders>
              <w:top w:val="single" w:sz="4" w:space="0" w:color="auto"/>
              <w:left w:val="single" w:sz="4" w:space="0" w:color="auto"/>
              <w:bottom w:val="single" w:sz="4" w:space="0" w:color="auto"/>
              <w:right w:val="single" w:sz="4" w:space="0" w:color="auto"/>
            </w:tcBorders>
          </w:tcPr>
          <w:p w14:paraId="77D3CF69" w14:textId="77777777" w:rsidR="004E733C" w:rsidRPr="00594632" w:rsidRDefault="004E733C">
            <w:pPr>
              <w:jc w:val="right"/>
              <w:rPr>
                <w:b/>
                <w:bCs/>
                <w:sz w:val="20"/>
                <w:szCs w:val="20"/>
              </w:rPr>
            </w:pPr>
            <w:r w:rsidRPr="00594632">
              <w:rPr>
                <w:b/>
                <w:bCs/>
                <w:sz w:val="20"/>
                <w:szCs w:val="20"/>
              </w:rPr>
              <w:t>485,000</w:t>
            </w:r>
          </w:p>
        </w:tc>
      </w:tr>
      <w:tr w:rsidR="004E733C" w:rsidRPr="00594632" w14:paraId="7D87E244" w14:textId="77777777" w:rsidTr="00724C0B">
        <w:trPr>
          <w:trHeight w:val="225"/>
        </w:trPr>
        <w:tc>
          <w:tcPr>
            <w:tcW w:w="7083" w:type="dxa"/>
            <w:gridSpan w:val="2"/>
            <w:tcBorders>
              <w:top w:val="single" w:sz="4" w:space="0" w:color="auto"/>
              <w:left w:val="single" w:sz="4" w:space="0" w:color="auto"/>
              <w:bottom w:val="single" w:sz="4" w:space="0" w:color="auto"/>
              <w:right w:val="single" w:sz="4" w:space="0" w:color="auto"/>
            </w:tcBorders>
          </w:tcPr>
          <w:p w14:paraId="200E6A03" w14:textId="78B7DD3A" w:rsidR="004E733C" w:rsidRPr="00594632" w:rsidRDefault="004916F9">
            <w:pPr>
              <w:jc w:val="left"/>
              <w:rPr>
                <w:b/>
                <w:sz w:val="20"/>
                <w:szCs w:val="20"/>
              </w:rPr>
            </w:pPr>
            <w:r w:rsidRPr="00594632">
              <w:rPr>
                <w:rFonts w:hint="eastAsia"/>
                <w:b/>
                <w:bCs/>
                <w:sz w:val="20"/>
                <w:szCs w:val="20"/>
                <w:lang w:eastAsia="zh-CN"/>
              </w:rPr>
              <w:t>总计</w:t>
            </w:r>
          </w:p>
        </w:tc>
        <w:tc>
          <w:tcPr>
            <w:tcW w:w="1134" w:type="dxa"/>
            <w:tcBorders>
              <w:top w:val="single" w:sz="4" w:space="0" w:color="auto"/>
              <w:left w:val="single" w:sz="4" w:space="0" w:color="auto"/>
              <w:bottom w:val="single" w:sz="4" w:space="0" w:color="auto"/>
              <w:right w:val="single" w:sz="4" w:space="0" w:color="auto"/>
            </w:tcBorders>
          </w:tcPr>
          <w:p w14:paraId="6405A830" w14:textId="77777777" w:rsidR="004E733C" w:rsidRPr="00594632" w:rsidRDefault="004E733C">
            <w:pPr>
              <w:shd w:val="clear" w:color="auto" w:fill="FFFFFF" w:themeFill="background1"/>
              <w:jc w:val="right"/>
              <w:rPr>
                <w:b/>
                <w:bCs/>
                <w:sz w:val="20"/>
                <w:szCs w:val="20"/>
              </w:rPr>
            </w:pPr>
            <w:r w:rsidRPr="00594632">
              <w:rPr>
                <w:b/>
                <w:bCs/>
                <w:sz w:val="20"/>
                <w:szCs w:val="20"/>
              </w:rPr>
              <w:t>9,298,700</w:t>
            </w:r>
          </w:p>
        </w:tc>
        <w:tc>
          <w:tcPr>
            <w:tcW w:w="1134" w:type="dxa"/>
            <w:tcBorders>
              <w:top w:val="single" w:sz="4" w:space="0" w:color="auto"/>
              <w:left w:val="single" w:sz="4" w:space="0" w:color="auto"/>
              <w:bottom w:val="single" w:sz="4" w:space="0" w:color="auto"/>
              <w:right w:val="single" w:sz="4" w:space="0" w:color="auto"/>
            </w:tcBorders>
          </w:tcPr>
          <w:p w14:paraId="481234FE" w14:textId="77777777" w:rsidR="004E733C" w:rsidRPr="00594632" w:rsidRDefault="004E733C">
            <w:pPr>
              <w:jc w:val="right"/>
              <w:rPr>
                <w:b/>
                <w:bCs/>
                <w:sz w:val="20"/>
                <w:szCs w:val="20"/>
              </w:rPr>
            </w:pPr>
            <w:r w:rsidRPr="00594632">
              <w:rPr>
                <w:b/>
                <w:bCs/>
                <w:sz w:val="20"/>
                <w:szCs w:val="20"/>
              </w:rPr>
              <w:t>5,310,400</w:t>
            </w:r>
          </w:p>
        </w:tc>
      </w:tr>
    </w:tbl>
    <w:p w14:paraId="38CDA23C" w14:textId="07F48C5F" w:rsidR="004E733C" w:rsidRPr="00C9021E" w:rsidRDefault="00C9021E" w:rsidP="004E733C">
      <w:pPr>
        <w:keepNext/>
        <w:spacing w:before="240" w:after="240"/>
        <w:rPr>
          <w:rFonts w:ascii="KaiTi" w:eastAsia="KaiTi" w:hAnsi="KaiTi"/>
          <w:sz w:val="24"/>
          <w:szCs w:val="24"/>
        </w:rPr>
      </w:pPr>
      <w:bookmarkStart w:id="8" w:name="_Hlk126915749"/>
      <w:bookmarkEnd w:id="7"/>
      <w:r w:rsidRPr="00C9021E">
        <w:rPr>
          <w:rFonts w:ascii="KaiTi" w:eastAsia="KaiTi" w:hAnsi="KaiTi" w:hint="eastAsia"/>
          <w:sz w:val="24"/>
          <w:szCs w:val="24"/>
        </w:rPr>
        <w:t>项目</w:t>
      </w:r>
      <w:r w:rsidRPr="00C9021E">
        <w:rPr>
          <w:rFonts w:ascii="KaiTi" w:eastAsia="KaiTi" w:hAnsi="KaiTi" w:hint="eastAsia"/>
          <w:sz w:val="24"/>
          <w:szCs w:val="24"/>
          <w:lang w:eastAsia="zh-CN"/>
        </w:rPr>
        <w:t>执行</w:t>
      </w:r>
      <w:r w:rsidRPr="00C9021E">
        <w:rPr>
          <w:rFonts w:ascii="KaiTi" w:eastAsia="KaiTi" w:hAnsi="KaiTi" w:hint="eastAsia"/>
          <w:sz w:val="24"/>
          <w:szCs w:val="24"/>
        </w:rPr>
        <w:t>和监测</w:t>
      </w:r>
    </w:p>
    <w:bookmarkEnd w:id="8"/>
    <w:p w14:paraId="43D5A220" w14:textId="5C061CF8" w:rsidR="004E733C" w:rsidRPr="00C9021E" w:rsidRDefault="00C9021E" w:rsidP="00C9021E">
      <w:pPr>
        <w:pStyle w:val="Heading1"/>
        <w:numPr>
          <w:ilvl w:val="0"/>
          <w:numId w:val="1"/>
        </w:numPr>
        <w:tabs>
          <w:tab w:val="num" w:pos="451"/>
        </w:tabs>
        <w:rPr>
          <w:sz w:val="24"/>
          <w:szCs w:val="24"/>
          <w:lang w:eastAsia="zh-CN"/>
        </w:rPr>
      </w:pPr>
      <w:r w:rsidRPr="00C9021E">
        <w:rPr>
          <w:rFonts w:hint="eastAsia"/>
          <w:sz w:val="24"/>
          <w:szCs w:val="24"/>
          <w:lang w:eastAsia="zh-CN"/>
        </w:rPr>
        <w:t>含氢氯氟烃淘汰管理计划第一和第二阶段建立的制度将</w:t>
      </w:r>
      <w:r w:rsidR="000A0053">
        <w:rPr>
          <w:rFonts w:hint="eastAsia"/>
          <w:sz w:val="24"/>
          <w:szCs w:val="24"/>
          <w:lang w:eastAsia="zh-CN"/>
        </w:rPr>
        <w:t>延</w:t>
      </w:r>
      <w:r w:rsidRPr="00C9021E">
        <w:rPr>
          <w:rFonts w:hint="eastAsia"/>
          <w:sz w:val="24"/>
          <w:szCs w:val="24"/>
          <w:lang w:eastAsia="zh-CN"/>
        </w:rPr>
        <w:t>续到第三阶段，国家臭氧机构和工发组织将监测各项活动，报告进展情况，并与利益相关方合作逐步淘汰含氢氯氟烃。工发组织这些活动的费用为</w:t>
      </w:r>
      <w:r w:rsidRPr="00C9021E">
        <w:rPr>
          <w:rFonts w:hint="eastAsia"/>
          <w:sz w:val="24"/>
          <w:szCs w:val="24"/>
          <w:lang w:eastAsia="zh-CN"/>
        </w:rPr>
        <w:t>728</w:t>
      </w:r>
      <w:r w:rsidRPr="00C9021E">
        <w:rPr>
          <w:sz w:val="24"/>
          <w:szCs w:val="24"/>
          <w:lang w:eastAsia="zh-CN"/>
        </w:rPr>
        <w:t>,</w:t>
      </w:r>
      <w:r w:rsidRPr="00C9021E">
        <w:rPr>
          <w:rFonts w:hint="eastAsia"/>
          <w:sz w:val="24"/>
          <w:szCs w:val="24"/>
          <w:lang w:eastAsia="zh-CN"/>
        </w:rPr>
        <w:t>500</w:t>
      </w:r>
      <w:r w:rsidRPr="00C9021E">
        <w:rPr>
          <w:rFonts w:hint="eastAsia"/>
          <w:sz w:val="24"/>
          <w:szCs w:val="24"/>
          <w:lang w:eastAsia="zh-CN"/>
        </w:rPr>
        <w:t>美元，包括国家和国际顾问（</w:t>
      </w:r>
      <w:r w:rsidRPr="00C9021E">
        <w:rPr>
          <w:rFonts w:hint="eastAsia"/>
          <w:sz w:val="24"/>
          <w:szCs w:val="24"/>
          <w:lang w:eastAsia="zh-CN"/>
        </w:rPr>
        <w:t>302</w:t>
      </w:r>
      <w:r w:rsidRPr="00C9021E">
        <w:rPr>
          <w:sz w:val="24"/>
          <w:szCs w:val="24"/>
          <w:lang w:eastAsia="zh-CN"/>
        </w:rPr>
        <w:t>,</w:t>
      </w:r>
      <w:r w:rsidRPr="00C9021E">
        <w:rPr>
          <w:rFonts w:hint="eastAsia"/>
          <w:sz w:val="24"/>
          <w:szCs w:val="24"/>
          <w:lang w:eastAsia="zh-CN"/>
        </w:rPr>
        <w:t>000</w:t>
      </w:r>
      <w:r w:rsidRPr="00C9021E">
        <w:rPr>
          <w:rFonts w:hint="eastAsia"/>
          <w:sz w:val="24"/>
          <w:szCs w:val="24"/>
          <w:lang w:eastAsia="zh-CN"/>
        </w:rPr>
        <w:t>美元）、会议和咨询（</w:t>
      </w:r>
      <w:r w:rsidRPr="00C9021E">
        <w:rPr>
          <w:rFonts w:hint="eastAsia"/>
          <w:sz w:val="24"/>
          <w:szCs w:val="24"/>
          <w:lang w:eastAsia="zh-CN"/>
        </w:rPr>
        <w:t>280</w:t>
      </w:r>
      <w:r w:rsidRPr="00C9021E">
        <w:rPr>
          <w:sz w:val="24"/>
          <w:szCs w:val="24"/>
          <w:lang w:eastAsia="zh-CN"/>
        </w:rPr>
        <w:t>,</w:t>
      </w:r>
      <w:r w:rsidRPr="00C9021E">
        <w:rPr>
          <w:rFonts w:hint="eastAsia"/>
          <w:sz w:val="24"/>
          <w:szCs w:val="24"/>
          <w:lang w:eastAsia="zh-CN"/>
        </w:rPr>
        <w:t>000</w:t>
      </w:r>
      <w:r w:rsidRPr="00C9021E">
        <w:rPr>
          <w:rFonts w:hint="eastAsia"/>
          <w:sz w:val="24"/>
          <w:szCs w:val="24"/>
          <w:lang w:eastAsia="zh-CN"/>
        </w:rPr>
        <w:t>美元）、差旅费（</w:t>
      </w:r>
      <w:r w:rsidRPr="00C9021E">
        <w:rPr>
          <w:rFonts w:hint="eastAsia"/>
          <w:sz w:val="24"/>
          <w:szCs w:val="24"/>
          <w:lang w:eastAsia="zh-CN"/>
        </w:rPr>
        <w:t>100</w:t>
      </w:r>
      <w:r w:rsidRPr="00C9021E">
        <w:rPr>
          <w:sz w:val="24"/>
          <w:szCs w:val="24"/>
          <w:lang w:eastAsia="zh-CN"/>
        </w:rPr>
        <w:t>,</w:t>
      </w:r>
      <w:r w:rsidRPr="00C9021E">
        <w:rPr>
          <w:rFonts w:hint="eastAsia"/>
          <w:sz w:val="24"/>
          <w:szCs w:val="24"/>
          <w:lang w:eastAsia="zh-CN"/>
        </w:rPr>
        <w:t>000</w:t>
      </w:r>
      <w:r w:rsidRPr="00C9021E">
        <w:rPr>
          <w:rFonts w:hint="eastAsia"/>
          <w:sz w:val="24"/>
          <w:szCs w:val="24"/>
          <w:lang w:eastAsia="zh-CN"/>
        </w:rPr>
        <w:t>美元）和杂项费用（</w:t>
      </w:r>
      <w:r w:rsidRPr="00C9021E">
        <w:rPr>
          <w:rFonts w:hint="eastAsia"/>
          <w:sz w:val="24"/>
          <w:szCs w:val="24"/>
          <w:lang w:eastAsia="zh-CN"/>
        </w:rPr>
        <w:t>46</w:t>
      </w:r>
      <w:r w:rsidRPr="00C9021E">
        <w:rPr>
          <w:sz w:val="24"/>
          <w:szCs w:val="24"/>
          <w:lang w:eastAsia="zh-CN"/>
        </w:rPr>
        <w:t>,</w:t>
      </w:r>
      <w:r w:rsidRPr="00C9021E">
        <w:rPr>
          <w:rFonts w:hint="eastAsia"/>
          <w:sz w:val="24"/>
          <w:szCs w:val="24"/>
          <w:lang w:eastAsia="zh-CN"/>
        </w:rPr>
        <w:t>500</w:t>
      </w:r>
      <w:r w:rsidRPr="00C9021E">
        <w:rPr>
          <w:rFonts w:hint="eastAsia"/>
          <w:sz w:val="24"/>
          <w:szCs w:val="24"/>
          <w:lang w:eastAsia="zh-CN"/>
        </w:rPr>
        <w:t>美元）。</w:t>
      </w:r>
    </w:p>
    <w:p w14:paraId="612AB47B" w14:textId="77777777" w:rsidR="00C9021E" w:rsidRPr="00C9021E" w:rsidRDefault="00C9021E" w:rsidP="004E733C">
      <w:pPr>
        <w:keepNext/>
        <w:spacing w:after="240"/>
        <w:outlineLvl w:val="0"/>
        <w:rPr>
          <w:sz w:val="24"/>
          <w:szCs w:val="24"/>
          <w:u w:val="single"/>
          <w:lang w:eastAsia="zh-CN"/>
        </w:rPr>
      </w:pPr>
      <w:bookmarkStart w:id="9" w:name="_Hlk126915819"/>
      <w:r w:rsidRPr="00C9021E">
        <w:rPr>
          <w:rFonts w:hint="eastAsia"/>
          <w:sz w:val="24"/>
          <w:szCs w:val="24"/>
          <w:u w:val="single"/>
          <w:lang w:eastAsia="zh-CN"/>
        </w:rPr>
        <w:t>含氢氯氟烃淘汰管理计划第三阶段的总费用</w:t>
      </w:r>
    </w:p>
    <w:bookmarkEnd w:id="9"/>
    <w:p w14:paraId="696FBD7C" w14:textId="388A2130" w:rsidR="004E733C" w:rsidRPr="00C9021E" w:rsidRDefault="00C9021E" w:rsidP="00C9021E">
      <w:pPr>
        <w:pStyle w:val="Heading1"/>
        <w:numPr>
          <w:ilvl w:val="0"/>
          <w:numId w:val="1"/>
        </w:numPr>
        <w:tabs>
          <w:tab w:val="num" w:pos="451"/>
        </w:tabs>
        <w:rPr>
          <w:sz w:val="24"/>
          <w:szCs w:val="24"/>
          <w:lang w:eastAsia="zh-CN"/>
        </w:rPr>
      </w:pPr>
      <w:r w:rsidRPr="00C9021E">
        <w:rPr>
          <w:rFonts w:hint="eastAsia"/>
          <w:sz w:val="24"/>
          <w:szCs w:val="24"/>
          <w:lang w:eastAsia="zh-CN"/>
        </w:rPr>
        <w:t>如最初提交的那样，埃及含氢氯氟烃淘汰管理计划第三阶段的总费用估计为</w:t>
      </w:r>
      <w:r w:rsidRPr="00C9021E">
        <w:rPr>
          <w:rFonts w:hint="eastAsia"/>
          <w:sz w:val="24"/>
          <w:szCs w:val="24"/>
          <w:lang w:eastAsia="zh-CN"/>
        </w:rPr>
        <w:t>9</w:t>
      </w:r>
      <w:r w:rsidRPr="00C9021E">
        <w:rPr>
          <w:sz w:val="24"/>
          <w:szCs w:val="24"/>
          <w:lang w:eastAsia="zh-CN"/>
        </w:rPr>
        <w:t>,</w:t>
      </w:r>
      <w:r w:rsidRPr="00C9021E">
        <w:rPr>
          <w:rFonts w:hint="eastAsia"/>
          <w:sz w:val="24"/>
          <w:szCs w:val="24"/>
          <w:lang w:eastAsia="zh-CN"/>
        </w:rPr>
        <w:t>298</w:t>
      </w:r>
      <w:r w:rsidRPr="00C9021E">
        <w:rPr>
          <w:sz w:val="24"/>
          <w:szCs w:val="24"/>
          <w:lang w:eastAsia="zh-CN"/>
        </w:rPr>
        <w:t>,</w:t>
      </w:r>
      <w:r w:rsidRPr="00C9021E">
        <w:rPr>
          <w:rFonts w:hint="eastAsia"/>
          <w:sz w:val="24"/>
          <w:szCs w:val="24"/>
          <w:lang w:eastAsia="zh-CN"/>
        </w:rPr>
        <w:t>700</w:t>
      </w:r>
      <w:r w:rsidRPr="00C9021E">
        <w:rPr>
          <w:rFonts w:hint="eastAsia"/>
          <w:sz w:val="24"/>
          <w:szCs w:val="24"/>
          <w:lang w:eastAsia="zh-CN"/>
        </w:rPr>
        <w:t>美元（加上机构支助费用），以便到</w:t>
      </w:r>
      <w:r w:rsidRPr="00C9021E">
        <w:rPr>
          <w:rFonts w:hint="eastAsia"/>
          <w:sz w:val="24"/>
          <w:szCs w:val="24"/>
          <w:lang w:eastAsia="zh-CN"/>
        </w:rPr>
        <w:t>2030</w:t>
      </w:r>
      <w:r w:rsidRPr="00C9021E">
        <w:rPr>
          <w:rFonts w:hint="eastAsia"/>
          <w:sz w:val="24"/>
          <w:szCs w:val="24"/>
          <w:lang w:eastAsia="zh-CN"/>
        </w:rPr>
        <w:t>年实现</w:t>
      </w:r>
      <w:r w:rsidRPr="00C9021E">
        <w:rPr>
          <w:rFonts w:hint="eastAsia"/>
          <w:sz w:val="24"/>
          <w:szCs w:val="24"/>
          <w:lang w:eastAsia="zh-CN"/>
        </w:rPr>
        <w:t>100%</w:t>
      </w:r>
      <w:r w:rsidRPr="00C9021E">
        <w:rPr>
          <w:rFonts w:hint="eastAsia"/>
          <w:sz w:val="24"/>
          <w:szCs w:val="24"/>
          <w:lang w:eastAsia="zh-CN"/>
        </w:rPr>
        <w:t>的削减。上文表</w:t>
      </w:r>
      <w:r w:rsidRPr="00C9021E">
        <w:rPr>
          <w:rFonts w:hint="eastAsia"/>
          <w:sz w:val="24"/>
          <w:szCs w:val="24"/>
          <w:lang w:eastAsia="zh-CN"/>
        </w:rPr>
        <w:t>4</w:t>
      </w:r>
      <w:r w:rsidRPr="00C9021E">
        <w:rPr>
          <w:rFonts w:hint="eastAsia"/>
          <w:sz w:val="24"/>
          <w:szCs w:val="24"/>
          <w:lang w:eastAsia="zh-CN"/>
        </w:rPr>
        <w:t>概述了拟议活动和费用细目。</w:t>
      </w:r>
    </w:p>
    <w:p w14:paraId="15839323" w14:textId="77777777" w:rsidR="00813058" w:rsidRPr="00455A03" w:rsidRDefault="00813058" w:rsidP="004E733C">
      <w:pPr>
        <w:keepNext/>
        <w:spacing w:before="240" w:after="240"/>
        <w:rPr>
          <w:sz w:val="24"/>
          <w:szCs w:val="24"/>
          <w:lang w:eastAsia="zh-CN"/>
        </w:rPr>
      </w:pPr>
      <w:bookmarkStart w:id="10" w:name="_Hlk126915832"/>
      <w:r w:rsidRPr="00455A03">
        <w:rPr>
          <w:rFonts w:hint="eastAsia"/>
          <w:sz w:val="24"/>
          <w:szCs w:val="24"/>
          <w:u w:val="single"/>
          <w:lang w:eastAsia="zh-CN"/>
        </w:rPr>
        <w:t>含氢氯氟烃淘汰管理计划第三阶段第一次付款的执行计划</w:t>
      </w:r>
    </w:p>
    <w:bookmarkEnd w:id="10"/>
    <w:p w14:paraId="6E1A8421" w14:textId="42D0B25E" w:rsidR="004E733C" w:rsidRPr="00455A03" w:rsidRDefault="00793E67" w:rsidP="00C9021E">
      <w:pPr>
        <w:pStyle w:val="Heading1"/>
        <w:numPr>
          <w:ilvl w:val="0"/>
          <w:numId w:val="1"/>
        </w:numPr>
        <w:tabs>
          <w:tab w:val="num" w:pos="451"/>
        </w:tabs>
        <w:rPr>
          <w:sz w:val="24"/>
          <w:szCs w:val="24"/>
          <w:lang w:eastAsia="zh-CN"/>
        </w:rPr>
      </w:pPr>
      <w:r w:rsidRPr="00455A03">
        <w:rPr>
          <w:rFonts w:hint="eastAsia"/>
          <w:sz w:val="24"/>
          <w:szCs w:val="24"/>
          <w:lang w:eastAsia="zh-CN"/>
        </w:rPr>
        <w:t>含氢氯氟烃淘汰管理计划第三阶段的第一次供资付款总额为</w:t>
      </w:r>
      <w:r w:rsidRPr="00455A03">
        <w:rPr>
          <w:rFonts w:hint="eastAsia"/>
          <w:sz w:val="24"/>
          <w:szCs w:val="24"/>
          <w:lang w:eastAsia="zh-CN"/>
        </w:rPr>
        <w:t>5</w:t>
      </w:r>
      <w:r w:rsidRPr="00455A03">
        <w:rPr>
          <w:sz w:val="24"/>
          <w:szCs w:val="24"/>
          <w:lang w:eastAsia="zh-CN"/>
        </w:rPr>
        <w:t>,</w:t>
      </w:r>
      <w:r w:rsidRPr="00455A03">
        <w:rPr>
          <w:rFonts w:hint="eastAsia"/>
          <w:sz w:val="24"/>
          <w:szCs w:val="24"/>
          <w:lang w:eastAsia="zh-CN"/>
        </w:rPr>
        <w:t>310</w:t>
      </w:r>
      <w:r w:rsidRPr="00455A03">
        <w:rPr>
          <w:sz w:val="24"/>
          <w:szCs w:val="24"/>
          <w:lang w:eastAsia="zh-CN"/>
        </w:rPr>
        <w:t>,</w:t>
      </w:r>
      <w:r w:rsidRPr="00455A03">
        <w:rPr>
          <w:rFonts w:hint="eastAsia"/>
          <w:sz w:val="24"/>
          <w:szCs w:val="24"/>
          <w:lang w:eastAsia="zh-CN"/>
        </w:rPr>
        <w:t>400</w:t>
      </w:r>
      <w:r w:rsidRPr="00455A03">
        <w:rPr>
          <w:rFonts w:hint="eastAsia"/>
          <w:sz w:val="24"/>
          <w:szCs w:val="24"/>
          <w:lang w:eastAsia="zh-CN"/>
        </w:rPr>
        <w:t>美元，将于</w:t>
      </w:r>
      <w:r w:rsidRPr="00455A03">
        <w:rPr>
          <w:rFonts w:hint="eastAsia"/>
          <w:sz w:val="24"/>
          <w:szCs w:val="24"/>
          <w:lang w:eastAsia="zh-CN"/>
        </w:rPr>
        <w:t>2026</w:t>
      </w:r>
      <w:r w:rsidRPr="00455A03">
        <w:rPr>
          <w:rFonts w:hint="eastAsia"/>
          <w:sz w:val="24"/>
          <w:szCs w:val="24"/>
          <w:lang w:eastAsia="zh-CN"/>
        </w:rPr>
        <w:t>年</w:t>
      </w:r>
      <w:r w:rsidRPr="00455A03">
        <w:rPr>
          <w:rFonts w:hint="eastAsia"/>
          <w:sz w:val="24"/>
          <w:szCs w:val="24"/>
          <w:lang w:eastAsia="zh-CN"/>
        </w:rPr>
        <w:t>1</w:t>
      </w:r>
      <w:r w:rsidRPr="00455A03">
        <w:rPr>
          <w:rFonts w:hint="eastAsia"/>
          <w:sz w:val="24"/>
          <w:szCs w:val="24"/>
          <w:lang w:eastAsia="zh-CN"/>
        </w:rPr>
        <w:t>月至</w:t>
      </w:r>
      <w:r w:rsidRPr="00455A03">
        <w:rPr>
          <w:rFonts w:hint="eastAsia"/>
          <w:sz w:val="24"/>
          <w:szCs w:val="24"/>
          <w:lang w:eastAsia="zh-CN"/>
        </w:rPr>
        <w:t>2027</w:t>
      </w:r>
      <w:r w:rsidRPr="00455A03">
        <w:rPr>
          <w:rFonts w:hint="eastAsia"/>
          <w:sz w:val="24"/>
          <w:szCs w:val="24"/>
          <w:lang w:eastAsia="zh-CN"/>
        </w:rPr>
        <w:t>年</w:t>
      </w:r>
      <w:r w:rsidRPr="00455A03">
        <w:rPr>
          <w:rFonts w:hint="eastAsia"/>
          <w:sz w:val="24"/>
          <w:szCs w:val="24"/>
          <w:lang w:eastAsia="zh-CN"/>
        </w:rPr>
        <w:t>12</w:t>
      </w:r>
      <w:r w:rsidRPr="00455A03">
        <w:rPr>
          <w:rFonts w:hint="eastAsia"/>
          <w:sz w:val="24"/>
          <w:szCs w:val="24"/>
          <w:lang w:eastAsia="zh-CN"/>
        </w:rPr>
        <w:t>月期间执行。下表</w:t>
      </w:r>
      <w:r w:rsidRPr="00455A03">
        <w:rPr>
          <w:rFonts w:hint="eastAsia"/>
          <w:sz w:val="24"/>
          <w:szCs w:val="24"/>
          <w:lang w:eastAsia="zh-CN"/>
        </w:rPr>
        <w:t>6</w:t>
      </w:r>
      <w:r w:rsidRPr="00455A03">
        <w:rPr>
          <w:rFonts w:hint="eastAsia"/>
          <w:sz w:val="24"/>
          <w:szCs w:val="24"/>
          <w:lang w:eastAsia="zh-CN"/>
        </w:rPr>
        <w:t>列出了第一批中所列活动的详细信息，说明了所做的调整和商定的资金水平。</w:t>
      </w:r>
    </w:p>
    <w:p w14:paraId="3C228C97" w14:textId="2CA3433C" w:rsidR="004E733C" w:rsidRPr="00594632" w:rsidRDefault="00455A03" w:rsidP="004E733C">
      <w:pPr>
        <w:spacing w:before="360" w:after="240"/>
        <w:jc w:val="center"/>
        <w:rPr>
          <w:rFonts w:ascii="SimHei" w:eastAsia="SimHei" w:hAnsi="SimHei"/>
          <w:bCs/>
          <w:sz w:val="28"/>
          <w:szCs w:val="28"/>
          <w:lang w:eastAsia="zh-CN"/>
        </w:rPr>
      </w:pPr>
      <w:r w:rsidRPr="00594632">
        <w:rPr>
          <w:rFonts w:ascii="SimHei" w:eastAsia="SimHei" w:hAnsi="SimHei" w:hint="eastAsia"/>
          <w:bCs/>
          <w:sz w:val="28"/>
          <w:szCs w:val="28"/>
          <w:lang w:eastAsia="zh-CN"/>
        </w:rPr>
        <w:t>秘书处的评论和建议</w:t>
      </w:r>
    </w:p>
    <w:p w14:paraId="147848FC" w14:textId="4A2B8806" w:rsidR="004E733C" w:rsidRPr="00455A03" w:rsidRDefault="00455A03" w:rsidP="004E733C">
      <w:pPr>
        <w:spacing w:after="240"/>
        <w:rPr>
          <w:rFonts w:ascii="SimHei" w:eastAsia="SimHei" w:hAnsi="SimHei"/>
          <w:bCs/>
          <w:sz w:val="24"/>
          <w:szCs w:val="24"/>
          <w:lang w:eastAsia="zh-CN"/>
        </w:rPr>
      </w:pPr>
      <w:r w:rsidRPr="00455A03">
        <w:rPr>
          <w:rFonts w:ascii="SimHei" w:eastAsia="SimHei" w:hAnsi="SimHei" w:hint="eastAsia"/>
          <w:bCs/>
          <w:sz w:val="24"/>
          <w:szCs w:val="24"/>
          <w:lang w:eastAsia="zh-CN"/>
        </w:rPr>
        <w:t>评论</w:t>
      </w:r>
    </w:p>
    <w:p w14:paraId="6FBEC808" w14:textId="0BBB9C8D" w:rsidR="00C63C98" w:rsidRPr="000A0053" w:rsidRDefault="00455A03" w:rsidP="00C63C98">
      <w:pPr>
        <w:pStyle w:val="Heading1"/>
        <w:numPr>
          <w:ilvl w:val="0"/>
          <w:numId w:val="1"/>
        </w:numPr>
        <w:tabs>
          <w:tab w:val="num" w:pos="451"/>
        </w:tabs>
        <w:rPr>
          <w:sz w:val="24"/>
          <w:szCs w:val="24"/>
          <w:lang w:eastAsia="zh-CN"/>
        </w:rPr>
      </w:pPr>
      <w:r w:rsidRPr="00455A03">
        <w:rPr>
          <w:rFonts w:hint="eastAsia"/>
          <w:sz w:val="24"/>
          <w:szCs w:val="24"/>
          <w:lang w:eastAsia="zh-CN"/>
        </w:rPr>
        <w:t>秘书处根据第一和第二阶段、多边基金的政策和指导方针，包括含氢氯氟烃淘汰管理计划第二阶段消费行业含氢氯氟烃淘汰供资标准（第</w:t>
      </w:r>
      <w:r w:rsidRPr="00455A03">
        <w:rPr>
          <w:rFonts w:hint="eastAsia"/>
          <w:sz w:val="24"/>
          <w:szCs w:val="24"/>
          <w:lang w:eastAsia="zh-CN"/>
        </w:rPr>
        <w:t>74/50</w:t>
      </w:r>
      <w:r w:rsidRPr="00455A03">
        <w:rPr>
          <w:rFonts w:hint="eastAsia"/>
          <w:sz w:val="24"/>
          <w:szCs w:val="24"/>
          <w:lang w:eastAsia="zh-CN"/>
        </w:rPr>
        <w:t>和</w:t>
      </w:r>
      <w:r w:rsidRPr="00455A03">
        <w:rPr>
          <w:rFonts w:hint="eastAsia"/>
          <w:sz w:val="24"/>
          <w:szCs w:val="24"/>
          <w:lang w:eastAsia="zh-CN"/>
        </w:rPr>
        <w:t>90/31</w:t>
      </w:r>
      <w:r w:rsidRPr="00455A03">
        <w:rPr>
          <w:rFonts w:hint="eastAsia"/>
          <w:sz w:val="24"/>
          <w:szCs w:val="24"/>
          <w:lang w:eastAsia="zh-CN"/>
        </w:rPr>
        <w:t>号决定）以及多边基金</w:t>
      </w:r>
      <w:r w:rsidRPr="00455A03">
        <w:rPr>
          <w:rFonts w:hint="eastAsia"/>
          <w:sz w:val="24"/>
          <w:szCs w:val="24"/>
          <w:lang w:eastAsia="zh-CN"/>
        </w:rPr>
        <w:t>2025-2027</w:t>
      </w:r>
      <w:r w:rsidRPr="00455A03">
        <w:rPr>
          <w:rFonts w:hint="eastAsia"/>
          <w:sz w:val="24"/>
          <w:szCs w:val="24"/>
          <w:lang w:eastAsia="zh-CN"/>
        </w:rPr>
        <w:t>年业务计划，审查了含氢氯氟烃淘汰管理计划第三阶段。</w:t>
      </w:r>
    </w:p>
    <w:p w14:paraId="338B4E60" w14:textId="05CCA88D" w:rsidR="004E733C" w:rsidRPr="00455A03" w:rsidRDefault="00455A03" w:rsidP="004E733C">
      <w:pPr>
        <w:keepNext/>
        <w:spacing w:after="240"/>
        <w:rPr>
          <w:sz w:val="24"/>
          <w:szCs w:val="24"/>
          <w:u w:val="single"/>
          <w:lang w:eastAsia="zh-CN"/>
        </w:rPr>
      </w:pPr>
      <w:r w:rsidRPr="00455A03">
        <w:rPr>
          <w:rFonts w:hint="eastAsia"/>
          <w:sz w:val="24"/>
          <w:szCs w:val="24"/>
          <w:u w:val="single"/>
          <w:lang w:eastAsia="zh-CN"/>
        </w:rPr>
        <w:t>总体战略</w:t>
      </w:r>
    </w:p>
    <w:p w14:paraId="024A860E" w14:textId="1771CE8F" w:rsidR="004E733C" w:rsidRPr="00455A03" w:rsidRDefault="00455A03" w:rsidP="004E733C">
      <w:pPr>
        <w:keepNext/>
        <w:spacing w:after="240"/>
        <w:rPr>
          <w:rFonts w:ascii="KaiTi" w:eastAsia="KaiTi" w:hAnsi="KaiTi"/>
          <w:sz w:val="24"/>
          <w:szCs w:val="24"/>
          <w:lang w:eastAsia="zh-CN"/>
        </w:rPr>
      </w:pPr>
      <w:r w:rsidRPr="00403A3B">
        <w:rPr>
          <w:rFonts w:eastAsia="KaiTi"/>
          <w:sz w:val="24"/>
          <w:szCs w:val="24"/>
          <w:lang w:eastAsia="zh-CN"/>
        </w:rPr>
        <w:t>2025</w:t>
      </w:r>
      <w:r w:rsidRPr="00455A03">
        <w:rPr>
          <w:rFonts w:ascii="KaiTi" w:eastAsia="KaiTi" w:hAnsi="KaiTi" w:hint="eastAsia"/>
          <w:sz w:val="24"/>
          <w:szCs w:val="24"/>
          <w:lang w:eastAsia="zh-CN"/>
        </w:rPr>
        <w:t>年至</w:t>
      </w:r>
      <w:r w:rsidRPr="00403A3B">
        <w:rPr>
          <w:rFonts w:eastAsia="KaiTi"/>
          <w:sz w:val="24"/>
          <w:szCs w:val="24"/>
          <w:lang w:eastAsia="zh-CN"/>
        </w:rPr>
        <w:t>2029</w:t>
      </w:r>
      <w:r w:rsidRPr="00455A03">
        <w:rPr>
          <w:rFonts w:ascii="KaiTi" w:eastAsia="KaiTi" w:hAnsi="KaiTi" w:hint="eastAsia"/>
          <w:sz w:val="24"/>
          <w:szCs w:val="24"/>
          <w:lang w:eastAsia="zh-CN"/>
        </w:rPr>
        <w:t>年期间削减含氢氯氟烃</w:t>
      </w:r>
    </w:p>
    <w:p w14:paraId="00057E03" w14:textId="74D6A45A" w:rsidR="004E733C" w:rsidRPr="00455A03" w:rsidRDefault="00455A03" w:rsidP="00C9021E">
      <w:pPr>
        <w:pStyle w:val="Heading1"/>
        <w:numPr>
          <w:ilvl w:val="0"/>
          <w:numId w:val="1"/>
        </w:numPr>
        <w:tabs>
          <w:tab w:val="num" w:pos="451"/>
        </w:tabs>
        <w:rPr>
          <w:sz w:val="24"/>
          <w:szCs w:val="24"/>
          <w:lang w:eastAsia="zh-CN"/>
        </w:rPr>
      </w:pPr>
      <w:r w:rsidRPr="00455A03">
        <w:rPr>
          <w:rFonts w:hint="eastAsia"/>
          <w:sz w:val="24"/>
          <w:szCs w:val="24"/>
          <w:lang w:eastAsia="zh-CN"/>
        </w:rPr>
        <w:t>政府已经制定了低于</w:t>
      </w:r>
      <w:r w:rsidRPr="00455A03">
        <w:rPr>
          <w:rFonts w:hint="eastAsia"/>
          <w:sz w:val="24"/>
          <w:szCs w:val="24"/>
          <w:lang w:eastAsia="zh-CN"/>
        </w:rPr>
        <w:t>2025</w:t>
      </w:r>
      <w:r w:rsidRPr="00455A03">
        <w:rPr>
          <w:rFonts w:hint="eastAsia"/>
          <w:sz w:val="24"/>
          <w:szCs w:val="24"/>
          <w:lang w:eastAsia="zh-CN"/>
        </w:rPr>
        <w:t>年至</w:t>
      </w:r>
      <w:r w:rsidRPr="00455A03">
        <w:rPr>
          <w:rFonts w:hint="eastAsia"/>
          <w:sz w:val="24"/>
          <w:szCs w:val="24"/>
          <w:lang w:eastAsia="zh-CN"/>
        </w:rPr>
        <w:t>2029</w:t>
      </w:r>
      <w:r w:rsidRPr="00455A03">
        <w:rPr>
          <w:rFonts w:hint="eastAsia"/>
          <w:sz w:val="24"/>
          <w:szCs w:val="24"/>
          <w:lang w:eastAsia="zh-CN"/>
        </w:rPr>
        <w:t>年最高允许消费水平的配额，该配额低于《蒙特利尔议定书》规定的配额（即</w:t>
      </w:r>
      <w:r w:rsidRPr="00455A03">
        <w:rPr>
          <w:rFonts w:hint="eastAsia"/>
          <w:sz w:val="24"/>
          <w:szCs w:val="24"/>
          <w:lang w:eastAsia="zh-CN"/>
        </w:rPr>
        <w:t>2025</w:t>
      </w:r>
      <w:r w:rsidRPr="00455A03">
        <w:rPr>
          <w:rFonts w:hint="eastAsia"/>
          <w:sz w:val="24"/>
          <w:szCs w:val="24"/>
          <w:lang w:eastAsia="zh-CN"/>
        </w:rPr>
        <w:t>年和</w:t>
      </w:r>
      <w:r w:rsidRPr="00455A03">
        <w:rPr>
          <w:rFonts w:hint="eastAsia"/>
          <w:sz w:val="24"/>
          <w:szCs w:val="24"/>
          <w:lang w:eastAsia="zh-CN"/>
        </w:rPr>
        <w:t>2026</w:t>
      </w:r>
      <w:r w:rsidRPr="00455A03">
        <w:rPr>
          <w:rFonts w:hint="eastAsia"/>
          <w:sz w:val="24"/>
          <w:szCs w:val="24"/>
          <w:lang w:eastAsia="zh-CN"/>
        </w:rPr>
        <w:t>年比基准减少</w:t>
      </w:r>
      <w:r w:rsidRPr="00455A03">
        <w:rPr>
          <w:rFonts w:hint="eastAsia"/>
          <w:sz w:val="24"/>
          <w:szCs w:val="24"/>
          <w:lang w:eastAsia="zh-CN"/>
        </w:rPr>
        <w:t>70%</w:t>
      </w:r>
      <w:r w:rsidRPr="00455A03">
        <w:rPr>
          <w:rFonts w:hint="eastAsia"/>
          <w:sz w:val="24"/>
          <w:szCs w:val="24"/>
          <w:lang w:eastAsia="zh-CN"/>
        </w:rPr>
        <w:t>，</w:t>
      </w:r>
      <w:r w:rsidRPr="00455A03">
        <w:rPr>
          <w:rFonts w:hint="eastAsia"/>
          <w:sz w:val="24"/>
          <w:szCs w:val="24"/>
          <w:lang w:eastAsia="zh-CN"/>
        </w:rPr>
        <w:t>2027</w:t>
      </w:r>
      <w:r w:rsidRPr="00455A03">
        <w:rPr>
          <w:rFonts w:hint="eastAsia"/>
          <w:sz w:val="24"/>
          <w:szCs w:val="24"/>
          <w:lang w:eastAsia="zh-CN"/>
        </w:rPr>
        <w:t>年和</w:t>
      </w:r>
      <w:r w:rsidRPr="00455A03">
        <w:rPr>
          <w:rFonts w:hint="eastAsia"/>
          <w:sz w:val="24"/>
          <w:szCs w:val="24"/>
          <w:lang w:eastAsia="zh-CN"/>
        </w:rPr>
        <w:t>2028</w:t>
      </w:r>
      <w:r w:rsidRPr="00455A03">
        <w:rPr>
          <w:rFonts w:hint="eastAsia"/>
          <w:sz w:val="24"/>
          <w:szCs w:val="24"/>
          <w:lang w:eastAsia="zh-CN"/>
        </w:rPr>
        <w:t>年减少</w:t>
      </w:r>
      <w:r w:rsidRPr="00455A03">
        <w:rPr>
          <w:rFonts w:hint="eastAsia"/>
          <w:sz w:val="24"/>
          <w:szCs w:val="24"/>
          <w:lang w:eastAsia="zh-CN"/>
        </w:rPr>
        <w:lastRenderedPageBreak/>
        <w:t>75%</w:t>
      </w:r>
      <w:r w:rsidRPr="00455A03">
        <w:rPr>
          <w:rFonts w:hint="eastAsia"/>
          <w:sz w:val="24"/>
          <w:szCs w:val="24"/>
          <w:lang w:eastAsia="zh-CN"/>
        </w:rPr>
        <w:t>，</w:t>
      </w:r>
      <w:r w:rsidRPr="00455A03">
        <w:rPr>
          <w:rFonts w:hint="eastAsia"/>
          <w:sz w:val="24"/>
          <w:szCs w:val="24"/>
          <w:lang w:eastAsia="zh-CN"/>
        </w:rPr>
        <w:t>2029</w:t>
      </w:r>
      <w:r w:rsidRPr="00455A03">
        <w:rPr>
          <w:rFonts w:hint="eastAsia"/>
          <w:sz w:val="24"/>
          <w:szCs w:val="24"/>
          <w:lang w:eastAsia="zh-CN"/>
        </w:rPr>
        <w:t>年减少</w:t>
      </w:r>
      <w:r w:rsidRPr="00455A03">
        <w:rPr>
          <w:rFonts w:hint="eastAsia"/>
          <w:sz w:val="24"/>
          <w:szCs w:val="24"/>
          <w:lang w:eastAsia="zh-CN"/>
        </w:rPr>
        <w:t>85%</w:t>
      </w:r>
      <w:r w:rsidRPr="00455A03">
        <w:rPr>
          <w:rFonts w:hint="eastAsia"/>
          <w:sz w:val="24"/>
          <w:szCs w:val="24"/>
          <w:lang w:eastAsia="zh-CN"/>
        </w:rPr>
        <w:t>）。秘书处赞赏地注意到埃及政府承诺实现这些削减，这反映在政府与执行委员会之间的协议中。</w:t>
      </w:r>
    </w:p>
    <w:p w14:paraId="292648F6" w14:textId="10575AE0" w:rsidR="004E733C" w:rsidRPr="002633A8" w:rsidRDefault="00455A03" w:rsidP="004E733C">
      <w:pPr>
        <w:spacing w:after="240"/>
        <w:rPr>
          <w:rFonts w:ascii="KaiTi" w:eastAsia="KaiTi" w:hAnsi="KaiTi"/>
          <w:sz w:val="24"/>
          <w:szCs w:val="24"/>
          <w:lang w:eastAsia="zh-CN"/>
        </w:rPr>
      </w:pPr>
      <w:r w:rsidRPr="002633A8">
        <w:rPr>
          <w:rFonts w:ascii="KaiTi" w:eastAsia="KaiTi" w:hAnsi="KaiTi" w:hint="eastAsia"/>
          <w:sz w:val="24"/>
          <w:szCs w:val="24"/>
          <w:lang w:eastAsia="zh-CN"/>
        </w:rPr>
        <w:t>含氢氯氟烃完全淘汰和维修尾部的使用</w:t>
      </w:r>
    </w:p>
    <w:p w14:paraId="3CC9C5F5" w14:textId="724E3E03" w:rsidR="004E733C" w:rsidRPr="002633A8" w:rsidRDefault="00455A03" w:rsidP="00C9021E">
      <w:pPr>
        <w:pStyle w:val="Heading1"/>
        <w:numPr>
          <w:ilvl w:val="0"/>
          <w:numId w:val="1"/>
        </w:numPr>
        <w:tabs>
          <w:tab w:val="num" w:pos="451"/>
        </w:tabs>
        <w:rPr>
          <w:sz w:val="24"/>
          <w:szCs w:val="24"/>
          <w:lang w:eastAsia="zh-CN"/>
        </w:rPr>
      </w:pPr>
      <w:r w:rsidRPr="002633A8">
        <w:rPr>
          <w:rFonts w:hint="eastAsia"/>
          <w:sz w:val="24"/>
          <w:szCs w:val="24"/>
          <w:lang w:eastAsia="zh-CN"/>
        </w:rPr>
        <w:t>在提交的计划中，埃及政府提议到</w:t>
      </w:r>
      <w:r w:rsidRPr="002633A8">
        <w:rPr>
          <w:rFonts w:hint="eastAsia"/>
          <w:sz w:val="24"/>
          <w:szCs w:val="24"/>
          <w:lang w:eastAsia="zh-CN"/>
        </w:rPr>
        <w:t>2030</w:t>
      </w:r>
      <w:r w:rsidRPr="002633A8">
        <w:rPr>
          <w:rFonts w:hint="eastAsia"/>
          <w:sz w:val="24"/>
          <w:szCs w:val="24"/>
          <w:lang w:eastAsia="zh-CN"/>
        </w:rPr>
        <w:t>年将其含氢氯氟烃基准消费减少</w:t>
      </w:r>
      <w:r w:rsidRPr="002633A8">
        <w:rPr>
          <w:rFonts w:hint="eastAsia"/>
          <w:sz w:val="24"/>
          <w:szCs w:val="24"/>
          <w:lang w:eastAsia="zh-CN"/>
        </w:rPr>
        <w:t>97.5%</w:t>
      </w:r>
      <w:r w:rsidRPr="002633A8">
        <w:rPr>
          <w:rFonts w:hint="eastAsia"/>
          <w:sz w:val="24"/>
          <w:szCs w:val="24"/>
          <w:lang w:eastAsia="zh-CN"/>
        </w:rPr>
        <w:t>，并在</w:t>
      </w:r>
      <w:r w:rsidRPr="002633A8">
        <w:rPr>
          <w:rFonts w:hint="eastAsia"/>
          <w:sz w:val="24"/>
          <w:szCs w:val="24"/>
          <w:lang w:eastAsia="zh-CN"/>
        </w:rPr>
        <w:t>2030-2040</w:t>
      </w:r>
      <w:r w:rsidRPr="002633A8">
        <w:rPr>
          <w:rFonts w:hint="eastAsia"/>
          <w:sz w:val="24"/>
          <w:szCs w:val="24"/>
          <w:lang w:eastAsia="zh-CN"/>
        </w:rPr>
        <w:t>年期间保持这一消费水平。埃及政府注意到，根据《议定书》第</w:t>
      </w:r>
      <w:r w:rsidRPr="002633A8">
        <w:rPr>
          <w:rFonts w:hint="eastAsia"/>
          <w:sz w:val="24"/>
          <w:szCs w:val="24"/>
          <w:lang w:eastAsia="zh-CN"/>
        </w:rPr>
        <w:t>5</w:t>
      </w:r>
      <w:r w:rsidRPr="002633A8">
        <w:rPr>
          <w:rFonts w:hint="eastAsia"/>
          <w:sz w:val="24"/>
          <w:szCs w:val="24"/>
          <w:lang w:eastAsia="zh-CN"/>
        </w:rPr>
        <w:t>条第</w:t>
      </w:r>
      <w:r w:rsidRPr="002633A8">
        <w:rPr>
          <w:rFonts w:hint="eastAsia"/>
          <w:sz w:val="24"/>
          <w:szCs w:val="24"/>
          <w:lang w:eastAsia="zh-CN"/>
        </w:rPr>
        <w:t>8</w:t>
      </w:r>
      <w:r w:rsidRPr="002633A8">
        <w:rPr>
          <w:rFonts w:hint="eastAsia"/>
          <w:sz w:val="24"/>
          <w:szCs w:val="24"/>
          <w:lang w:eastAsia="zh-CN"/>
        </w:rPr>
        <w:t>段</w:t>
      </w:r>
      <w:r w:rsidR="00594632">
        <w:rPr>
          <w:sz w:val="24"/>
          <w:szCs w:val="24"/>
          <w:lang w:val="en-US" w:eastAsia="zh-CN"/>
        </w:rPr>
        <w:t>(</w:t>
      </w:r>
      <w:r w:rsidRPr="002633A8">
        <w:rPr>
          <w:rFonts w:hint="eastAsia"/>
          <w:sz w:val="24"/>
          <w:szCs w:val="24"/>
          <w:lang w:eastAsia="zh-CN"/>
        </w:rPr>
        <w:t>e</w:t>
      </w:r>
      <w:r w:rsidR="00594632">
        <w:rPr>
          <w:sz w:val="24"/>
          <w:szCs w:val="24"/>
          <w:lang w:val="en-US" w:eastAsia="zh-CN"/>
        </w:rPr>
        <w:t>)(</w:t>
      </w:r>
      <w:r w:rsidR="00594632">
        <w:rPr>
          <w:rFonts w:hint="eastAsia"/>
          <w:sz w:val="24"/>
          <w:szCs w:val="24"/>
          <w:lang w:val="en-US" w:eastAsia="zh-CN"/>
        </w:rPr>
        <w:t>一</w:t>
      </w:r>
      <w:r w:rsidR="00594632">
        <w:rPr>
          <w:sz w:val="24"/>
          <w:szCs w:val="24"/>
          <w:lang w:val="en-US" w:eastAsia="zh-CN"/>
        </w:rPr>
        <w:t>)</w:t>
      </w:r>
      <w:r w:rsidRPr="002633A8">
        <w:rPr>
          <w:rFonts w:hint="eastAsia"/>
          <w:sz w:val="24"/>
          <w:szCs w:val="24"/>
          <w:lang w:eastAsia="zh-CN"/>
        </w:rPr>
        <w:t>款，</w:t>
      </w:r>
      <w:r w:rsidR="004E733C" w:rsidRPr="002633A8">
        <w:rPr>
          <w:sz w:val="24"/>
          <w:szCs w:val="24"/>
          <w:vertAlign w:val="superscript"/>
        </w:rPr>
        <w:footnoteReference w:id="12"/>
      </w:r>
      <w:r w:rsidRPr="002633A8">
        <w:rPr>
          <w:rFonts w:hint="eastAsia"/>
          <w:sz w:val="24"/>
          <w:szCs w:val="24"/>
          <w:lang w:eastAsia="zh-CN"/>
        </w:rPr>
        <w:t>《协定》中含氢氯氟烃完全淘汰计划的最后一个消费目标应为零（而不是基准的</w:t>
      </w:r>
      <w:r w:rsidRPr="002633A8">
        <w:rPr>
          <w:rFonts w:hint="eastAsia"/>
          <w:sz w:val="24"/>
          <w:szCs w:val="24"/>
          <w:lang w:eastAsia="zh-CN"/>
        </w:rPr>
        <w:t>2.5%</w:t>
      </w:r>
      <w:r w:rsidRPr="002633A8">
        <w:rPr>
          <w:rFonts w:hint="eastAsia"/>
          <w:sz w:val="24"/>
          <w:szCs w:val="24"/>
          <w:lang w:eastAsia="zh-CN"/>
        </w:rPr>
        <w:t>），埃及政府同意将政府与执行委员会之间的《协定》中将</w:t>
      </w:r>
      <w:r w:rsidRPr="002633A8">
        <w:rPr>
          <w:rFonts w:hint="eastAsia"/>
          <w:sz w:val="24"/>
          <w:szCs w:val="24"/>
          <w:lang w:eastAsia="zh-CN"/>
        </w:rPr>
        <w:t>2030</w:t>
      </w:r>
      <w:r w:rsidRPr="002633A8">
        <w:rPr>
          <w:rFonts w:hint="eastAsia"/>
          <w:sz w:val="24"/>
          <w:szCs w:val="24"/>
          <w:lang w:eastAsia="zh-CN"/>
        </w:rPr>
        <w:t>年</w:t>
      </w:r>
      <w:r w:rsidR="00310216" w:rsidRPr="002633A8">
        <w:rPr>
          <w:rFonts w:hint="eastAsia"/>
          <w:sz w:val="24"/>
          <w:szCs w:val="24"/>
          <w:lang w:eastAsia="zh-CN"/>
        </w:rPr>
        <w:t>含氢氯氟烃</w:t>
      </w:r>
      <w:r w:rsidRPr="002633A8">
        <w:rPr>
          <w:rFonts w:hint="eastAsia"/>
          <w:sz w:val="24"/>
          <w:szCs w:val="24"/>
          <w:lang w:eastAsia="zh-CN"/>
        </w:rPr>
        <w:t>的最高年消费量调整为零。国家臭氧委员会为</w:t>
      </w:r>
      <w:r w:rsidRPr="002633A8">
        <w:rPr>
          <w:rFonts w:hint="eastAsia"/>
          <w:sz w:val="24"/>
          <w:szCs w:val="24"/>
          <w:lang w:eastAsia="zh-CN"/>
        </w:rPr>
        <w:t>2030</w:t>
      </w:r>
      <w:r w:rsidRPr="002633A8">
        <w:rPr>
          <w:rFonts w:hint="eastAsia"/>
          <w:sz w:val="24"/>
          <w:szCs w:val="24"/>
          <w:lang w:eastAsia="zh-CN"/>
        </w:rPr>
        <w:t>年设定了配额，允许在</w:t>
      </w:r>
      <w:r w:rsidRPr="002633A8">
        <w:rPr>
          <w:rFonts w:hint="eastAsia"/>
          <w:sz w:val="24"/>
          <w:szCs w:val="24"/>
          <w:lang w:eastAsia="zh-CN"/>
        </w:rPr>
        <w:t>2030</w:t>
      </w:r>
      <w:r w:rsidRPr="002633A8">
        <w:rPr>
          <w:rFonts w:hint="eastAsia"/>
          <w:sz w:val="24"/>
          <w:szCs w:val="24"/>
          <w:lang w:eastAsia="zh-CN"/>
        </w:rPr>
        <w:t>年至</w:t>
      </w:r>
      <w:r w:rsidRPr="002633A8">
        <w:rPr>
          <w:rFonts w:hint="eastAsia"/>
          <w:sz w:val="24"/>
          <w:szCs w:val="24"/>
          <w:lang w:eastAsia="zh-CN"/>
        </w:rPr>
        <w:t>2040</w:t>
      </w:r>
      <w:r w:rsidRPr="002633A8">
        <w:rPr>
          <w:rFonts w:hint="eastAsia"/>
          <w:sz w:val="24"/>
          <w:szCs w:val="24"/>
          <w:lang w:eastAsia="zh-CN"/>
        </w:rPr>
        <w:t>年期间进口高达基准的</w:t>
      </w:r>
      <w:r w:rsidRPr="002633A8">
        <w:rPr>
          <w:rFonts w:hint="eastAsia"/>
          <w:sz w:val="24"/>
          <w:szCs w:val="24"/>
          <w:lang w:eastAsia="zh-CN"/>
        </w:rPr>
        <w:t>2.5%</w:t>
      </w:r>
      <w:r w:rsidRPr="002633A8">
        <w:rPr>
          <w:rFonts w:hint="eastAsia"/>
          <w:sz w:val="24"/>
          <w:szCs w:val="24"/>
          <w:lang w:eastAsia="zh-CN"/>
        </w:rPr>
        <w:t>。如下文第</w:t>
      </w:r>
      <w:r w:rsidRPr="002633A8">
        <w:rPr>
          <w:rFonts w:hint="eastAsia"/>
          <w:sz w:val="24"/>
          <w:szCs w:val="24"/>
          <w:lang w:eastAsia="zh-CN"/>
        </w:rPr>
        <w:t>23</w:t>
      </w:r>
      <w:r w:rsidRPr="002633A8">
        <w:rPr>
          <w:rFonts w:hint="eastAsia"/>
          <w:sz w:val="24"/>
          <w:szCs w:val="24"/>
          <w:lang w:eastAsia="zh-CN"/>
        </w:rPr>
        <w:t>段进一步所述，政府将作出必要的调整，澄清从</w:t>
      </w:r>
      <w:r w:rsidRPr="002633A8">
        <w:rPr>
          <w:rFonts w:hint="eastAsia"/>
          <w:sz w:val="24"/>
          <w:szCs w:val="24"/>
          <w:lang w:eastAsia="zh-CN"/>
        </w:rPr>
        <w:t>2030</w:t>
      </w:r>
      <w:r w:rsidRPr="002633A8">
        <w:rPr>
          <w:rFonts w:hint="eastAsia"/>
          <w:sz w:val="24"/>
          <w:szCs w:val="24"/>
          <w:lang w:eastAsia="zh-CN"/>
        </w:rPr>
        <w:t>年起</w:t>
      </w:r>
      <w:r w:rsidR="00310216" w:rsidRPr="002633A8">
        <w:rPr>
          <w:rFonts w:hint="eastAsia"/>
          <w:sz w:val="24"/>
          <w:szCs w:val="24"/>
          <w:lang w:eastAsia="zh-CN"/>
        </w:rPr>
        <w:t>含氢氯氟烃</w:t>
      </w:r>
      <w:r w:rsidRPr="002633A8">
        <w:rPr>
          <w:rFonts w:hint="eastAsia"/>
          <w:sz w:val="24"/>
          <w:szCs w:val="24"/>
          <w:lang w:eastAsia="zh-CN"/>
        </w:rPr>
        <w:t>消费应为零，但在</w:t>
      </w:r>
      <w:r w:rsidRPr="002633A8">
        <w:rPr>
          <w:rFonts w:hint="eastAsia"/>
          <w:sz w:val="24"/>
          <w:szCs w:val="24"/>
          <w:lang w:eastAsia="zh-CN"/>
        </w:rPr>
        <w:t>2030-2040</w:t>
      </w:r>
      <w:r w:rsidRPr="002633A8">
        <w:rPr>
          <w:rFonts w:hint="eastAsia"/>
          <w:sz w:val="24"/>
          <w:szCs w:val="24"/>
          <w:lang w:eastAsia="zh-CN"/>
        </w:rPr>
        <w:t>年期间，根据《蒙特利尔议定书》第</w:t>
      </w:r>
      <w:r w:rsidRPr="002633A8">
        <w:rPr>
          <w:rFonts w:hint="eastAsia"/>
          <w:sz w:val="24"/>
          <w:szCs w:val="24"/>
          <w:lang w:eastAsia="zh-CN"/>
        </w:rPr>
        <w:t>5</w:t>
      </w:r>
      <w:r w:rsidRPr="002633A8">
        <w:rPr>
          <w:rFonts w:hint="eastAsia"/>
          <w:sz w:val="24"/>
          <w:szCs w:val="24"/>
          <w:lang w:eastAsia="zh-CN"/>
        </w:rPr>
        <w:t>条第</w:t>
      </w:r>
      <w:r w:rsidRPr="002633A8">
        <w:rPr>
          <w:rFonts w:hint="eastAsia"/>
          <w:sz w:val="24"/>
          <w:szCs w:val="24"/>
          <w:lang w:eastAsia="zh-CN"/>
        </w:rPr>
        <w:t>8</w:t>
      </w:r>
      <w:r w:rsidR="00310216" w:rsidRPr="002633A8">
        <w:rPr>
          <w:rFonts w:hint="eastAsia"/>
          <w:sz w:val="24"/>
          <w:szCs w:val="24"/>
          <w:lang w:eastAsia="zh-CN"/>
        </w:rPr>
        <w:t>段</w:t>
      </w:r>
      <w:r w:rsidR="00594632">
        <w:rPr>
          <w:sz w:val="24"/>
          <w:szCs w:val="24"/>
          <w:lang w:val="en-US" w:eastAsia="zh-CN"/>
        </w:rPr>
        <w:t>(</w:t>
      </w:r>
      <w:r w:rsidR="00594632" w:rsidRPr="002633A8">
        <w:rPr>
          <w:rFonts w:hint="eastAsia"/>
          <w:sz w:val="24"/>
          <w:szCs w:val="24"/>
          <w:lang w:eastAsia="zh-CN"/>
        </w:rPr>
        <w:t>e</w:t>
      </w:r>
      <w:r w:rsidR="00594632">
        <w:rPr>
          <w:sz w:val="24"/>
          <w:szCs w:val="24"/>
          <w:lang w:val="en-US" w:eastAsia="zh-CN"/>
        </w:rPr>
        <w:t>)(</w:t>
      </w:r>
      <w:r w:rsidR="00594632">
        <w:rPr>
          <w:rFonts w:hint="eastAsia"/>
          <w:sz w:val="24"/>
          <w:szCs w:val="24"/>
          <w:lang w:val="en-US" w:eastAsia="zh-CN"/>
        </w:rPr>
        <w:t>一</w:t>
      </w:r>
      <w:r w:rsidR="00594632">
        <w:rPr>
          <w:sz w:val="24"/>
          <w:szCs w:val="24"/>
          <w:lang w:val="en-US" w:eastAsia="zh-CN"/>
        </w:rPr>
        <w:t>)</w:t>
      </w:r>
      <w:r w:rsidRPr="002633A8">
        <w:rPr>
          <w:rFonts w:hint="eastAsia"/>
          <w:sz w:val="24"/>
          <w:szCs w:val="24"/>
          <w:lang w:eastAsia="zh-CN"/>
        </w:rPr>
        <w:t>款，在维修尾部消费</w:t>
      </w:r>
      <w:r w:rsidR="00310216" w:rsidRPr="002633A8">
        <w:rPr>
          <w:rFonts w:hint="eastAsia"/>
          <w:sz w:val="24"/>
          <w:szCs w:val="24"/>
          <w:lang w:eastAsia="zh-CN"/>
        </w:rPr>
        <w:t>含氢氯氟烃</w:t>
      </w:r>
      <w:r w:rsidRPr="002633A8">
        <w:rPr>
          <w:rFonts w:hint="eastAsia"/>
          <w:sz w:val="24"/>
          <w:szCs w:val="24"/>
          <w:lang w:eastAsia="zh-CN"/>
        </w:rPr>
        <w:t>将具有灵活性。</w:t>
      </w:r>
    </w:p>
    <w:p w14:paraId="23BC1183" w14:textId="305EC54E" w:rsidR="004E733C" w:rsidRPr="006B66D1" w:rsidRDefault="006B66D1" w:rsidP="00C9021E">
      <w:pPr>
        <w:pStyle w:val="Heading1"/>
        <w:numPr>
          <w:ilvl w:val="0"/>
          <w:numId w:val="1"/>
        </w:numPr>
        <w:tabs>
          <w:tab w:val="num" w:pos="451"/>
        </w:tabs>
        <w:spacing w:after="0"/>
        <w:rPr>
          <w:sz w:val="24"/>
          <w:szCs w:val="24"/>
          <w:lang w:eastAsia="zh-CN"/>
        </w:rPr>
      </w:pPr>
      <w:r w:rsidRPr="006B66D1">
        <w:rPr>
          <w:rFonts w:hint="eastAsia"/>
          <w:sz w:val="24"/>
          <w:szCs w:val="24"/>
          <w:lang w:eastAsia="zh-CN"/>
        </w:rPr>
        <w:t>根据第</w:t>
      </w:r>
      <w:r w:rsidRPr="006B66D1">
        <w:rPr>
          <w:rFonts w:hint="eastAsia"/>
          <w:sz w:val="24"/>
          <w:szCs w:val="24"/>
          <w:lang w:eastAsia="zh-CN"/>
        </w:rPr>
        <w:t>86/51</w:t>
      </w:r>
      <w:r w:rsidRPr="006B66D1">
        <w:rPr>
          <w:rFonts w:hint="eastAsia"/>
          <w:sz w:val="24"/>
          <w:szCs w:val="24"/>
          <w:lang w:eastAsia="zh-CN"/>
        </w:rPr>
        <w:t>号决定，为了审议其含氢氯氟烃淘汰管理计划的最后一次付款，埃及政府同意提交一份详细说明，说明为执行确保</w:t>
      </w:r>
      <w:r w:rsidRPr="006B66D1">
        <w:rPr>
          <w:rFonts w:hint="eastAsia"/>
          <w:sz w:val="24"/>
          <w:szCs w:val="24"/>
          <w:lang w:eastAsia="zh-CN"/>
        </w:rPr>
        <w:t>2030-2040</w:t>
      </w:r>
      <w:r w:rsidRPr="006B66D1">
        <w:rPr>
          <w:rFonts w:hint="eastAsia"/>
          <w:sz w:val="24"/>
          <w:szCs w:val="24"/>
          <w:lang w:eastAsia="zh-CN"/>
        </w:rPr>
        <w:t>年期间含氢氯氟烃消费符合《蒙特利尔议定书》第</w:t>
      </w:r>
      <w:r w:rsidRPr="006B66D1">
        <w:rPr>
          <w:rFonts w:hint="eastAsia"/>
          <w:sz w:val="24"/>
          <w:szCs w:val="24"/>
          <w:lang w:eastAsia="zh-CN"/>
        </w:rPr>
        <w:t>5</w:t>
      </w:r>
      <w:r w:rsidRPr="006B66D1">
        <w:rPr>
          <w:rFonts w:hint="eastAsia"/>
          <w:sz w:val="24"/>
          <w:szCs w:val="24"/>
          <w:lang w:eastAsia="zh-CN"/>
        </w:rPr>
        <w:t>条第</w:t>
      </w:r>
      <w:r w:rsidRPr="006B66D1">
        <w:rPr>
          <w:rFonts w:hint="eastAsia"/>
          <w:sz w:val="24"/>
          <w:szCs w:val="24"/>
          <w:lang w:eastAsia="zh-CN"/>
        </w:rPr>
        <w:t>8</w:t>
      </w:r>
      <w:r w:rsidRPr="006B66D1">
        <w:rPr>
          <w:rFonts w:hint="eastAsia"/>
          <w:sz w:val="24"/>
          <w:szCs w:val="24"/>
          <w:lang w:eastAsia="zh-CN"/>
        </w:rPr>
        <w:t>段</w:t>
      </w:r>
      <w:r w:rsidR="00594632">
        <w:rPr>
          <w:sz w:val="24"/>
          <w:szCs w:val="24"/>
          <w:lang w:val="en-US" w:eastAsia="zh-CN"/>
        </w:rPr>
        <w:t>(</w:t>
      </w:r>
      <w:r w:rsidR="00594632" w:rsidRPr="002633A8">
        <w:rPr>
          <w:rFonts w:hint="eastAsia"/>
          <w:sz w:val="24"/>
          <w:szCs w:val="24"/>
          <w:lang w:eastAsia="zh-CN"/>
        </w:rPr>
        <w:t>e</w:t>
      </w:r>
      <w:r w:rsidR="00594632">
        <w:rPr>
          <w:sz w:val="24"/>
          <w:szCs w:val="24"/>
          <w:lang w:val="en-US" w:eastAsia="zh-CN"/>
        </w:rPr>
        <w:t>)(</w:t>
      </w:r>
      <w:r w:rsidR="00594632">
        <w:rPr>
          <w:rFonts w:hint="eastAsia"/>
          <w:sz w:val="24"/>
          <w:szCs w:val="24"/>
          <w:lang w:val="en-US" w:eastAsia="zh-CN"/>
        </w:rPr>
        <w:t>一</w:t>
      </w:r>
      <w:r w:rsidR="00594632">
        <w:rPr>
          <w:sz w:val="24"/>
          <w:szCs w:val="24"/>
          <w:lang w:val="en-US" w:eastAsia="zh-CN"/>
        </w:rPr>
        <w:t>)</w:t>
      </w:r>
      <w:r w:rsidRPr="006B66D1">
        <w:rPr>
          <w:rFonts w:hint="eastAsia"/>
          <w:sz w:val="24"/>
          <w:szCs w:val="24"/>
          <w:lang w:eastAsia="zh-CN"/>
        </w:rPr>
        <w:t>款的措施而制定的监管和政策框架，以及如果埃及打算在</w:t>
      </w:r>
      <w:r w:rsidRPr="006B66D1">
        <w:rPr>
          <w:rFonts w:hint="eastAsia"/>
          <w:sz w:val="24"/>
          <w:szCs w:val="24"/>
          <w:lang w:eastAsia="zh-CN"/>
        </w:rPr>
        <w:t>2030-2040</w:t>
      </w:r>
      <w:r w:rsidRPr="006B66D1">
        <w:rPr>
          <w:rFonts w:hint="eastAsia"/>
          <w:sz w:val="24"/>
          <w:szCs w:val="24"/>
          <w:lang w:eastAsia="zh-CN"/>
        </w:rPr>
        <w:t>年期间消费，则建议对其与执行委员会签订的涵盖</w:t>
      </w:r>
      <w:r w:rsidRPr="006B66D1">
        <w:rPr>
          <w:rFonts w:hint="eastAsia"/>
          <w:sz w:val="24"/>
          <w:szCs w:val="24"/>
          <w:lang w:eastAsia="zh-CN"/>
        </w:rPr>
        <w:t>2030</w:t>
      </w:r>
      <w:r w:rsidRPr="006B66D1">
        <w:rPr>
          <w:rFonts w:hint="eastAsia"/>
          <w:sz w:val="24"/>
          <w:szCs w:val="24"/>
          <w:lang w:eastAsia="zh-CN"/>
        </w:rPr>
        <w:t>年以后时期的协定进行修改。</w:t>
      </w:r>
    </w:p>
    <w:p w14:paraId="00F88956" w14:textId="23A1A872" w:rsidR="004E733C" w:rsidRPr="006B66D1" w:rsidRDefault="006B66D1" w:rsidP="004E733C">
      <w:pPr>
        <w:pStyle w:val="Heading1"/>
        <w:keepNext/>
        <w:numPr>
          <w:ilvl w:val="0"/>
          <w:numId w:val="0"/>
        </w:numPr>
        <w:spacing w:before="240"/>
        <w:rPr>
          <w:sz w:val="24"/>
          <w:szCs w:val="24"/>
        </w:rPr>
      </w:pPr>
      <w:r w:rsidRPr="006B66D1">
        <w:rPr>
          <w:rFonts w:hint="eastAsia"/>
          <w:sz w:val="24"/>
          <w:szCs w:val="24"/>
          <w:u w:val="single"/>
          <w:lang w:eastAsia="zh-CN"/>
        </w:rPr>
        <w:t>法律框架</w:t>
      </w:r>
    </w:p>
    <w:p w14:paraId="59B96B4D" w14:textId="1409EB16" w:rsidR="004E733C" w:rsidRPr="006B66D1" w:rsidRDefault="006B66D1" w:rsidP="00C9021E">
      <w:pPr>
        <w:pStyle w:val="Heading1"/>
        <w:numPr>
          <w:ilvl w:val="0"/>
          <w:numId w:val="1"/>
        </w:numPr>
        <w:tabs>
          <w:tab w:val="num" w:pos="451"/>
        </w:tabs>
        <w:rPr>
          <w:sz w:val="24"/>
          <w:szCs w:val="24"/>
          <w:lang w:eastAsia="zh-CN"/>
        </w:rPr>
      </w:pPr>
      <w:r w:rsidRPr="006B66D1">
        <w:rPr>
          <w:rFonts w:hint="eastAsia"/>
          <w:sz w:val="24"/>
          <w:szCs w:val="24"/>
          <w:lang w:eastAsia="zh-CN"/>
        </w:rPr>
        <w:t>该国升级了其许可证制度，纳入了一个可操作的电子系统，以监测其扶持活动项目下的进口情况；然而，电子系统只包括进口商的登记和许可证的发放，不包括配额制度和根据已发放的许可证跟踪进出口的制度。相反，埃及使用手动系统进行此类记录保存，因此，根据秘书处的建议，同意从活动中拨款高达</w:t>
      </w:r>
      <w:r w:rsidRPr="006B66D1">
        <w:rPr>
          <w:rFonts w:hint="eastAsia"/>
          <w:sz w:val="24"/>
          <w:szCs w:val="24"/>
          <w:lang w:eastAsia="zh-CN"/>
        </w:rPr>
        <w:t>150</w:t>
      </w:r>
      <w:r w:rsidRPr="006B66D1">
        <w:rPr>
          <w:sz w:val="24"/>
          <w:szCs w:val="24"/>
          <w:lang w:eastAsia="zh-CN"/>
        </w:rPr>
        <w:t>,</w:t>
      </w:r>
      <w:r w:rsidRPr="006B66D1">
        <w:rPr>
          <w:rFonts w:hint="eastAsia"/>
          <w:sz w:val="24"/>
          <w:szCs w:val="24"/>
          <w:lang w:eastAsia="zh-CN"/>
        </w:rPr>
        <w:t>000</w:t>
      </w:r>
      <w:r w:rsidRPr="006B66D1">
        <w:rPr>
          <w:rFonts w:hint="eastAsia"/>
          <w:sz w:val="24"/>
          <w:szCs w:val="24"/>
          <w:lang w:eastAsia="zh-CN"/>
        </w:rPr>
        <w:t>美元，以加强技术援助的监管框架，从而升级配额、进出口跟踪系统。技术援助将包括开发一个独特的电子系统，通过连接进口商和出口商的独特电子系统促进清关；国家臭氧机构和埃及环境事务局；以及进出口管制总组织。工发组织还将寻求整合第二和第三阶段建立的再生中心，以及第二阶段正在开发的基于快速响应码的制冷剂钢瓶制冷剂跟踪系统。</w:t>
      </w:r>
    </w:p>
    <w:p w14:paraId="1A30154D" w14:textId="0211573A" w:rsidR="00482642" w:rsidRPr="004B0899" w:rsidRDefault="004B0899" w:rsidP="00C9021E">
      <w:pPr>
        <w:pStyle w:val="Heading1"/>
        <w:numPr>
          <w:ilvl w:val="0"/>
          <w:numId w:val="1"/>
        </w:numPr>
        <w:tabs>
          <w:tab w:val="num" w:pos="451"/>
        </w:tabs>
        <w:rPr>
          <w:sz w:val="24"/>
          <w:szCs w:val="24"/>
          <w:lang w:eastAsia="zh-CN"/>
        </w:rPr>
      </w:pPr>
      <w:r w:rsidRPr="004B0899">
        <w:rPr>
          <w:rFonts w:hint="eastAsia"/>
          <w:sz w:val="24"/>
          <w:szCs w:val="24"/>
          <w:lang w:eastAsia="zh-CN"/>
        </w:rPr>
        <w:t>秘书处要求澄清拟议的</w:t>
      </w:r>
      <w:r w:rsidRPr="004B0899">
        <w:rPr>
          <w:rFonts w:hint="eastAsia"/>
          <w:sz w:val="24"/>
          <w:szCs w:val="24"/>
          <w:lang w:eastAsia="zh-CN"/>
        </w:rPr>
        <w:t>HCFC-22</w:t>
      </w:r>
      <w:r w:rsidRPr="004B0899">
        <w:rPr>
          <w:rFonts w:hint="eastAsia"/>
          <w:sz w:val="24"/>
          <w:szCs w:val="24"/>
          <w:lang w:eastAsia="zh-CN"/>
        </w:rPr>
        <w:t>禁令，并注意到该国打算在</w:t>
      </w:r>
      <w:r w:rsidRPr="004B0899">
        <w:rPr>
          <w:rFonts w:hint="eastAsia"/>
          <w:sz w:val="24"/>
          <w:szCs w:val="24"/>
          <w:lang w:eastAsia="zh-CN"/>
        </w:rPr>
        <w:t>2030-2040</w:t>
      </w:r>
      <w:r w:rsidRPr="004B0899">
        <w:rPr>
          <w:rFonts w:hint="eastAsia"/>
          <w:sz w:val="24"/>
          <w:szCs w:val="24"/>
          <w:lang w:eastAsia="zh-CN"/>
        </w:rPr>
        <w:t>年期间使用维修尾部，这将允许在</w:t>
      </w:r>
      <w:r w:rsidRPr="004B0899">
        <w:rPr>
          <w:rFonts w:hint="eastAsia"/>
          <w:sz w:val="24"/>
          <w:szCs w:val="24"/>
          <w:lang w:eastAsia="zh-CN"/>
        </w:rPr>
        <w:t>2040</w:t>
      </w:r>
      <w:r w:rsidRPr="004B0899">
        <w:rPr>
          <w:rFonts w:hint="eastAsia"/>
          <w:sz w:val="24"/>
          <w:szCs w:val="24"/>
          <w:lang w:eastAsia="zh-CN"/>
        </w:rPr>
        <w:t>年之前继续进口</w:t>
      </w:r>
      <w:r w:rsidRPr="004B0899">
        <w:rPr>
          <w:rFonts w:hint="eastAsia"/>
          <w:sz w:val="24"/>
          <w:szCs w:val="24"/>
          <w:lang w:eastAsia="zh-CN"/>
        </w:rPr>
        <w:t>HCFC-22</w:t>
      </w:r>
      <w:r w:rsidRPr="004B0899">
        <w:rPr>
          <w:rFonts w:hint="eastAsia"/>
          <w:sz w:val="24"/>
          <w:szCs w:val="24"/>
          <w:lang w:eastAsia="zh-CN"/>
        </w:rPr>
        <w:t>，用于《蒙特利尔议定书》第</w:t>
      </w:r>
      <w:r w:rsidRPr="004B0899">
        <w:rPr>
          <w:rFonts w:hint="eastAsia"/>
          <w:sz w:val="24"/>
          <w:szCs w:val="24"/>
          <w:lang w:eastAsia="zh-CN"/>
        </w:rPr>
        <w:t>5</w:t>
      </w:r>
      <w:r w:rsidRPr="004B0899">
        <w:rPr>
          <w:rFonts w:hint="eastAsia"/>
          <w:sz w:val="24"/>
          <w:szCs w:val="24"/>
          <w:lang w:eastAsia="zh-CN"/>
        </w:rPr>
        <w:t>条第</w:t>
      </w:r>
      <w:r w:rsidRPr="004B0899">
        <w:rPr>
          <w:rFonts w:hint="eastAsia"/>
          <w:sz w:val="24"/>
          <w:szCs w:val="24"/>
          <w:lang w:eastAsia="zh-CN"/>
        </w:rPr>
        <w:t>8</w:t>
      </w:r>
      <w:r w:rsidRPr="004B0899">
        <w:rPr>
          <w:rFonts w:hint="eastAsia"/>
          <w:sz w:val="24"/>
          <w:szCs w:val="24"/>
          <w:lang w:eastAsia="zh-CN"/>
        </w:rPr>
        <w:t>段</w:t>
      </w:r>
      <w:r w:rsidR="00594632">
        <w:rPr>
          <w:sz w:val="24"/>
          <w:szCs w:val="24"/>
          <w:lang w:val="en-US" w:eastAsia="zh-CN"/>
        </w:rPr>
        <w:t>(</w:t>
      </w:r>
      <w:r w:rsidR="00594632" w:rsidRPr="002633A8">
        <w:rPr>
          <w:rFonts w:hint="eastAsia"/>
          <w:sz w:val="24"/>
          <w:szCs w:val="24"/>
          <w:lang w:eastAsia="zh-CN"/>
        </w:rPr>
        <w:t>e</w:t>
      </w:r>
      <w:r w:rsidR="00594632">
        <w:rPr>
          <w:sz w:val="24"/>
          <w:szCs w:val="24"/>
          <w:lang w:val="en-US" w:eastAsia="zh-CN"/>
        </w:rPr>
        <w:t>)(</w:t>
      </w:r>
      <w:r w:rsidR="00594632">
        <w:rPr>
          <w:rFonts w:hint="eastAsia"/>
          <w:sz w:val="24"/>
          <w:szCs w:val="24"/>
          <w:lang w:val="en-US" w:eastAsia="zh-CN"/>
        </w:rPr>
        <w:t>一</w:t>
      </w:r>
      <w:r w:rsidR="00594632">
        <w:rPr>
          <w:sz w:val="24"/>
          <w:szCs w:val="24"/>
          <w:lang w:val="en-US" w:eastAsia="zh-CN"/>
        </w:rPr>
        <w:t>)</w:t>
      </w:r>
      <w:r w:rsidRPr="004B0899">
        <w:rPr>
          <w:rFonts w:hint="eastAsia"/>
          <w:sz w:val="24"/>
          <w:szCs w:val="24"/>
          <w:lang w:eastAsia="zh-CN"/>
        </w:rPr>
        <w:t>款规定的用途。工发组织澄清说，在分配用于更新政策和细则的资金中，已留出</w:t>
      </w:r>
      <w:r w:rsidRPr="004B0899">
        <w:rPr>
          <w:rFonts w:hint="eastAsia"/>
          <w:sz w:val="24"/>
          <w:szCs w:val="24"/>
          <w:lang w:eastAsia="zh-CN"/>
        </w:rPr>
        <w:t>25</w:t>
      </w:r>
      <w:r w:rsidRPr="004B0899">
        <w:rPr>
          <w:sz w:val="24"/>
          <w:szCs w:val="24"/>
          <w:lang w:eastAsia="zh-CN"/>
        </w:rPr>
        <w:t>,</w:t>
      </w:r>
      <w:r w:rsidRPr="004B0899">
        <w:rPr>
          <w:rFonts w:hint="eastAsia"/>
          <w:sz w:val="24"/>
          <w:szCs w:val="24"/>
          <w:lang w:eastAsia="zh-CN"/>
        </w:rPr>
        <w:t>000</w:t>
      </w:r>
      <w:r w:rsidRPr="004B0899">
        <w:rPr>
          <w:rFonts w:hint="eastAsia"/>
          <w:sz w:val="24"/>
          <w:szCs w:val="24"/>
          <w:lang w:eastAsia="zh-CN"/>
        </w:rPr>
        <w:t>美元用于技术援助，使该国能够遵守第</w:t>
      </w:r>
      <w:r w:rsidRPr="004B0899">
        <w:rPr>
          <w:rFonts w:hint="eastAsia"/>
          <w:sz w:val="24"/>
          <w:szCs w:val="24"/>
          <w:lang w:eastAsia="zh-CN"/>
        </w:rPr>
        <w:t>5</w:t>
      </w:r>
      <w:r w:rsidRPr="004B0899">
        <w:rPr>
          <w:rFonts w:hint="eastAsia"/>
          <w:sz w:val="24"/>
          <w:szCs w:val="24"/>
          <w:lang w:eastAsia="zh-CN"/>
        </w:rPr>
        <w:t>条第</w:t>
      </w:r>
      <w:r w:rsidRPr="004B0899">
        <w:rPr>
          <w:rFonts w:hint="eastAsia"/>
          <w:sz w:val="24"/>
          <w:szCs w:val="24"/>
          <w:lang w:eastAsia="zh-CN"/>
        </w:rPr>
        <w:t>8</w:t>
      </w:r>
      <w:r w:rsidRPr="004B0899">
        <w:rPr>
          <w:rFonts w:hint="eastAsia"/>
          <w:sz w:val="24"/>
          <w:szCs w:val="24"/>
          <w:lang w:eastAsia="zh-CN"/>
        </w:rPr>
        <w:t>段</w:t>
      </w:r>
      <w:r w:rsidR="00594632">
        <w:rPr>
          <w:sz w:val="24"/>
          <w:szCs w:val="24"/>
          <w:lang w:val="en-US" w:eastAsia="zh-CN"/>
        </w:rPr>
        <w:t>(</w:t>
      </w:r>
      <w:r w:rsidR="00594632" w:rsidRPr="002633A8">
        <w:rPr>
          <w:rFonts w:hint="eastAsia"/>
          <w:sz w:val="24"/>
          <w:szCs w:val="24"/>
          <w:lang w:eastAsia="zh-CN"/>
        </w:rPr>
        <w:t>e</w:t>
      </w:r>
      <w:r w:rsidR="00594632">
        <w:rPr>
          <w:sz w:val="24"/>
          <w:szCs w:val="24"/>
          <w:lang w:val="en-US" w:eastAsia="zh-CN"/>
        </w:rPr>
        <w:t>)(</w:t>
      </w:r>
      <w:r w:rsidR="00594632">
        <w:rPr>
          <w:rFonts w:hint="eastAsia"/>
          <w:sz w:val="24"/>
          <w:szCs w:val="24"/>
          <w:lang w:val="en-US" w:eastAsia="zh-CN"/>
        </w:rPr>
        <w:t>一</w:t>
      </w:r>
      <w:r w:rsidR="00594632">
        <w:rPr>
          <w:sz w:val="24"/>
          <w:szCs w:val="24"/>
          <w:lang w:val="en-US" w:eastAsia="zh-CN"/>
        </w:rPr>
        <w:t>)</w:t>
      </w:r>
      <w:r w:rsidRPr="004B0899">
        <w:rPr>
          <w:rFonts w:hint="eastAsia"/>
          <w:sz w:val="24"/>
          <w:szCs w:val="24"/>
          <w:lang w:eastAsia="zh-CN"/>
        </w:rPr>
        <w:t>款的规定。工发组织确认，政府已于</w:t>
      </w:r>
      <w:r w:rsidRPr="004B0899">
        <w:rPr>
          <w:rFonts w:hint="eastAsia"/>
          <w:sz w:val="24"/>
          <w:szCs w:val="24"/>
          <w:lang w:eastAsia="zh-CN"/>
        </w:rPr>
        <w:t>2024</w:t>
      </w:r>
      <w:r w:rsidRPr="004B0899">
        <w:rPr>
          <w:rFonts w:hint="eastAsia"/>
          <w:sz w:val="24"/>
          <w:szCs w:val="24"/>
          <w:lang w:eastAsia="zh-CN"/>
        </w:rPr>
        <w:t>年执行了一项禁止进口和制造使用含氢氯氟烃的家用空调的禁令，并将在</w:t>
      </w:r>
      <w:r w:rsidRPr="004B0899">
        <w:rPr>
          <w:rFonts w:hint="eastAsia"/>
          <w:sz w:val="24"/>
          <w:szCs w:val="24"/>
          <w:lang w:eastAsia="zh-CN"/>
        </w:rPr>
        <w:t>2030</w:t>
      </w:r>
      <w:r w:rsidRPr="004B0899">
        <w:rPr>
          <w:rFonts w:hint="eastAsia"/>
          <w:sz w:val="24"/>
          <w:szCs w:val="24"/>
          <w:lang w:eastAsia="zh-CN"/>
        </w:rPr>
        <w:t>年</w:t>
      </w:r>
      <w:r w:rsidRPr="004B0899">
        <w:rPr>
          <w:rFonts w:hint="eastAsia"/>
          <w:sz w:val="24"/>
          <w:szCs w:val="24"/>
          <w:lang w:eastAsia="zh-CN"/>
        </w:rPr>
        <w:t>1</w:t>
      </w:r>
      <w:r w:rsidRPr="004B0899">
        <w:rPr>
          <w:rFonts w:hint="eastAsia"/>
          <w:sz w:val="24"/>
          <w:szCs w:val="24"/>
          <w:lang w:eastAsia="zh-CN"/>
        </w:rPr>
        <w:t>月</w:t>
      </w:r>
      <w:r w:rsidRPr="004B0899">
        <w:rPr>
          <w:rFonts w:hint="eastAsia"/>
          <w:sz w:val="24"/>
          <w:szCs w:val="24"/>
          <w:lang w:eastAsia="zh-CN"/>
        </w:rPr>
        <w:t>1</w:t>
      </w:r>
      <w:r w:rsidRPr="004B0899">
        <w:rPr>
          <w:rFonts w:hint="eastAsia"/>
          <w:sz w:val="24"/>
          <w:szCs w:val="24"/>
          <w:lang w:eastAsia="zh-CN"/>
        </w:rPr>
        <w:t>日前将该禁令扩大到所有使用含氢氯氟烃的设备。关于可能禁止使用一次性气瓶的问题，工发组织澄清说，在第三阶段，将进行一项研究，评估一次性气瓶在市场上的流行程度以及执行禁令的可行性；根据研究结果，政府将考虑执行此类禁令。</w:t>
      </w:r>
    </w:p>
    <w:p w14:paraId="41ADE438" w14:textId="37A639AF" w:rsidR="00482642" w:rsidRPr="00251704" w:rsidRDefault="004B0899" w:rsidP="00482642">
      <w:pPr>
        <w:keepNext/>
        <w:spacing w:after="240"/>
        <w:rPr>
          <w:sz w:val="24"/>
          <w:szCs w:val="24"/>
          <w:lang w:eastAsia="zh-CN"/>
        </w:rPr>
      </w:pPr>
      <w:r w:rsidRPr="00251704">
        <w:rPr>
          <w:rFonts w:hint="eastAsia"/>
          <w:sz w:val="24"/>
          <w:szCs w:val="24"/>
          <w:u w:val="single"/>
          <w:lang w:eastAsia="zh-CN"/>
        </w:rPr>
        <w:lastRenderedPageBreak/>
        <w:t>技术和费用相关问题</w:t>
      </w:r>
    </w:p>
    <w:p w14:paraId="2AEC1AA4" w14:textId="257612B7" w:rsidR="00482642" w:rsidRPr="00251704" w:rsidRDefault="004B0899" w:rsidP="00482642">
      <w:pPr>
        <w:rPr>
          <w:rFonts w:ascii="KaiTi" w:eastAsia="KaiTi" w:hAnsi="KaiTi"/>
          <w:sz w:val="24"/>
          <w:szCs w:val="24"/>
          <w:lang w:eastAsia="zh-CN"/>
        </w:rPr>
      </w:pPr>
      <w:r w:rsidRPr="00251704">
        <w:rPr>
          <w:rFonts w:ascii="KaiTi" w:eastAsia="KaiTi" w:hAnsi="KaiTi" w:hint="eastAsia"/>
          <w:sz w:val="24"/>
          <w:szCs w:val="24"/>
          <w:lang w:eastAsia="zh-CN"/>
        </w:rPr>
        <w:t>建立商业制冷</w:t>
      </w:r>
      <w:r w:rsidR="008D38DA" w:rsidRPr="00251704">
        <w:rPr>
          <w:rFonts w:ascii="KaiTi" w:eastAsia="KaiTi" w:hAnsi="KaiTi" w:hint="eastAsia"/>
          <w:sz w:val="24"/>
          <w:szCs w:val="24"/>
          <w:lang w:eastAsia="zh-CN"/>
        </w:rPr>
        <w:t>和空调</w:t>
      </w:r>
      <w:r w:rsidRPr="00251704">
        <w:rPr>
          <w:rFonts w:ascii="KaiTi" w:eastAsia="KaiTi" w:hAnsi="KaiTi" w:hint="eastAsia"/>
          <w:sz w:val="24"/>
          <w:szCs w:val="24"/>
          <w:lang w:eastAsia="zh-CN"/>
        </w:rPr>
        <w:t>设备认证测试实验室</w:t>
      </w:r>
    </w:p>
    <w:p w14:paraId="3EC6CDF6" w14:textId="77777777" w:rsidR="00482642" w:rsidRPr="00805DF6" w:rsidRDefault="00482642" w:rsidP="00482642">
      <w:pPr>
        <w:rPr>
          <w:i/>
          <w:iCs/>
          <w:lang w:eastAsia="zh-CN"/>
        </w:rPr>
      </w:pPr>
    </w:p>
    <w:p w14:paraId="6BD81BAC" w14:textId="2EA4E51C" w:rsidR="00482642" w:rsidRPr="008D38DA" w:rsidRDefault="008D38DA" w:rsidP="00C9021E">
      <w:pPr>
        <w:pStyle w:val="Heading1"/>
        <w:numPr>
          <w:ilvl w:val="0"/>
          <w:numId w:val="1"/>
        </w:numPr>
        <w:tabs>
          <w:tab w:val="num" w:pos="451"/>
        </w:tabs>
        <w:rPr>
          <w:sz w:val="24"/>
          <w:szCs w:val="24"/>
          <w:lang w:eastAsia="zh-CN"/>
        </w:rPr>
      </w:pPr>
      <w:r w:rsidRPr="008D38DA">
        <w:rPr>
          <w:rFonts w:hint="eastAsia"/>
          <w:sz w:val="24"/>
          <w:szCs w:val="24"/>
          <w:lang w:eastAsia="zh-CN"/>
        </w:rPr>
        <w:t>埃及利益相关方明确表示，需要建立一个商用制冷和空调设备测试实验室，该实验室将有能力测试中大容量商用制冷和空调设备，包括高达约</w:t>
      </w:r>
      <w:r w:rsidRPr="008D38DA">
        <w:rPr>
          <w:rFonts w:hint="eastAsia"/>
          <w:sz w:val="24"/>
          <w:szCs w:val="24"/>
          <w:lang w:eastAsia="zh-CN"/>
        </w:rPr>
        <w:t>175</w:t>
      </w:r>
      <w:r w:rsidRPr="008D38DA">
        <w:rPr>
          <w:rFonts w:hint="eastAsia"/>
          <w:sz w:val="24"/>
          <w:szCs w:val="24"/>
          <w:lang w:eastAsia="zh-CN"/>
        </w:rPr>
        <w:t>千瓦的成套装置和小型冷水机组。这样一个实验室将能够测试当地制造和进口的节能、低全球变暖潜能值的商用制冷和空调设备，并进一步实现含氢氯氟烃淘汰管理计划和基加利氢氟碳化合物执行计划的目标以及该国的能源效率目标。然而，这项活动不符合埃及含氢氯氟烃淘汰管理计划第三阶段的资格，并指出埃及只有维修行业的</w:t>
      </w:r>
      <w:r w:rsidRPr="008D38DA">
        <w:rPr>
          <w:rFonts w:hint="eastAsia"/>
          <w:sz w:val="24"/>
          <w:szCs w:val="24"/>
          <w:lang w:eastAsia="zh-CN"/>
        </w:rPr>
        <w:t>HCFC-22</w:t>
      </w:r>
      <w:r w:rsidRPr="008D38DA">
        <w:rPr>
          <w:rFonts w:hint="eastAsia"/>
          <w:sz w:val="24"/>
          <w:szCs w:val="24"/>
          <w:lang w:eastAsia="zh-CN"/>
        </w:rPr>
        <w:t>消费，能源效率不是含氢氯氟烃淘汰管理局规定的合格增量费用。正如下文进一步讨论的那样，各方同意将最初提议的</w:t>
      </w:r>
      <w:r w:rsidRPr="008D38DA">
        <w:rPr>
          <w:rFonts w:hint="eastAsia"/>
          <w:sz w:val="24"/>
          <w:szCs w:val="24"/>
          <w:lang w:eastAsia="zh-CN"/>
        </w:rPr>
        <w:t>80</w:t>
      </w:r>
      <w:r w:rsidRPr="008D38DA">
        <w:rPr>
          <w:rFonts w:hint="eastAsia"/>
          <w:sz w:val="24"/>
          <w:szCs w:val="24"/>
          <w:lang w:eastAsia="zh-CN"/>
        </w:rPr>
        <w:t>万美元用于这项活动，以培训和认证至少另外</w:t>
      </w:r>
      <w:r w:rsidRPr="008D38DA">
        <w:rPr>
          <w:rFonts w:hint="eastAsia"/>
          <w:sz w:val="24"/>
          <w:szCs w:val="24"/>
          <w:lang w:eastAsia="zh-CN"/>
        </w:rPr>
        <w:t>1</w:t>
      </w:r>
      <w:r w:rsidRPr="008D38DA">
        <w:rPr>
          <w:sz w:val="24"/>
          <w:szCs w:val="24"/>
          <w:lang w:eastAsia="zh-CN"/>
        </w:rPr>
        <w:t>,</w:t>
      </w:r>
      <w:r w:rsidRPr="008D38DA">
        <w:rPr>
          <w:rFonts w:hint="eastAsia"/>
          <w:sz w:val="24"/>
          <w:szCs w:val="24"/>
          <w:lang w:eastAsia="zh-CN"/>
        </w:rPr>
        <w:t>000</w:t>
      </w:r>
      <w:r w:rsidRPr="008D38DA">
        <w:rPr>
          <w:rFonts w:hint="eastAsia"/>
          <w:sz w:val="24"/>
          <w:szCs w:val="24"/>
          <w:lang w:eastAsia="zh-CN"/>
        </w:rPr>
        <w:t>名制冷和空调技术人员。</w:t>
      </w:r>
    </w:p>
    <w:p w14:paraId="5CAA965C" w14:textId="7504DF42" w:rsidR="00482642" w:rsidRPr="00241007" w:rsidRDefault="00241007" w:rsidP="00482642">
      <w:pPr>
        <w:rPr>
          <w:rFonts w:ascii="KaiTi" w:eastAsia="KaiTi" w:hAnsi="KaiTi"/>
          <w:sz w:val="24"/>
          <w:szCs w:val="24"/>
          <w:lang w:eastAsia="zh-CN"/>
        </w:rPr>
      </w:pPr>
      <w:r w:rsidRPr="00241007">
        <w:rPr>
          <w:rFonts w:ascii="KaiTi" w:eastAsia="KaiTi" w:hAnsi="KaiTi" w:hint="eastAsia"/>
          <w:sz w:val="24"/>
          <w:szCs w:val="24"/>
          <w:lang w:eastAsia="zh-CN"/>
        </w:rPr>
        <w:t>制冷和空调技术人员的培训和认证</w:t>
      </w:r>
    </w:p>
    <w:p w14:paraId="17573173" w14:textId="77777777" w:rsidR="00482642" w:rsidRPr="00241007" w:rsidRDefault="00482642" w:rsidP="00482642">
      <w:pPr>
        <w:rPr>
          <w:sz w:val="24"/>
          <w:szCs w:val="24"/>
          <w:lang w:eastAsia="zh-CN"/>
        </w:rPr>
      </w:pPr>
    </w:p>
    <w:p w14:paraId="0710BD15" w14:textId="15ECD586" w:rsidR="00482642" w:rsidRPr="00241007" w:rsidRDefault="00241007" w:rsidP="00C9021E">
      <w:pPr>
        <w:pStyle w:val="Heading1"/>
        <w:numPr>
          <w:ilvl w:val="0"/>
          <w:numId w:val="1"/>
        </w:numPr>
        <w:tabs>
          <w:tab w:val="num" w:pos="451"/>
        </w:tabs>
        <w:rPr>
          <w:sz w:val="24"/>
          <w:szCs w:val="24"/>
          <w:lang w:eastAsia="zh-CN"/>
        </w:rPr>
      </w:pPr>
      <w:r w:rsidRPr="00241007">
        <w:rPr>
          <w:rFonts w:hint="eastAsia"/>
          <w:sz w:val="24"/>
          <w:szCs w:val="24"/>
          <w:lang w:eastAsia="zh-CN"/>
        </w:rPr>
        <w:t>根据预计将在第二阶段（即</w:t>
      </w:r>
      <w:r w:rsidRPr="00241007">
        <w:rPr>
          <w:rFonts w:hint="eastAsia"/>
          <w:sz w:val="24"/>
          <w:szCs w:val="24"/>
          <w:lang w:eastAsia="zh-CN"/>
        </w:rPr>
        <w:t>200</w:t>
      </w:r>
      <w:r w:rsidRPr="00241007">
        <w:rPr>
          <w:rFonts w:hint="eastAsia"/>
          <w:sz w:val="24"/>
          <w:szCs w:val="24"/>
          <w:lang w:eastAsia="zh-CN"/>
        </w:rPr>
        <w:t>名制冷和空调技术人员）、</w:t>
      </w:r>
      <w:r w:rsidR="00482642" w:rsidRPr="00241007">
        <w:rPr>
          <w:rStyle w:val="FootnoteReference"/>
          <w:sz w:val="24"/>
          <w:szCs w:val="24"/>
        </w:rPr>
        <w:footnoteReference w:id="13"/>
      </w:r>
      <w:r w:rsidR="00482642" w:rsidRPr="00241007">
        <w:rPr>
          <w:sz w:val="24"/>
          <w:szCs w:val="24"/>
          <w:lang w:eastAsia="zh-CN"/>
        </w:rPr>
        <w:t xml:space="preserve"> </w:t>
      </w:r>
      <w:r w:rsidRPr="00241007">
        <w:rPr>
          <w:rFonts w:hint="eastAsia"/>
          <w:sz w:val="24"/>
          <w:szCs w:val="24"/>
          <w:lang w:eastAsia="zh-CN"/>
        </w:rPr>
        <w:t>基加利氢氟碳化合物执行计划第一阶段（即</w:t>
      </w:r>
      <w:r w:rsidRPr="00241007">
        <w:rPr>
          <w:rFonts w:hint="eastAsia"/>
          <w:sz w:val="24"/>
          <w:szCs w:val="24"/>
          <w:lang w:eastAsia="zh-CN"/>
        </w:rPr>
        <w:t>1600</w:t>
      </w:r>
      <w:r w:rsidRPr="00241007">
        <w:rPr>
          <w:rFonts w:hint="eastAsia"/>
          <w:sz w:val="24"/>
          <w:szCs w:val="24"/>
          <w:lang w:eastAsia="zh-CN"/>
        </w:rPr>
        <w:t>名制冷和制冷技术人员）和第三阶段（即</w:t>
      </w:r>
      <w:r w:rsidRPr="00241007">
        <w:rPr>
          <w:rFonts w:hint="eastAsia"/>
          <w:sz w:val="24"/>
          <w:szCs w:val="24"/>
          <w:lang w:eastAsia="zh-CN"/>
        </w:rPr>
        <w:t>2000</w:t>
      </w:r>
      <w:r w:rsidRPr="00241007">
        <w:rPr>
          <w:rFonts w:hint="eastAsia"/>
          <w:sz w:val="24"/>
          <w:szCs w:val="24"/>
          <w:lang w:eastAsia="zh-CN"/>
        </w:rPr>
        <w:t>名经过培训的制冷和空调系统技术人员，其中</w:t>
      </w:r>
      <w:r w:rsidRPr="00241007">
        <w:rPr>
          <w:rFonts w:hint="eastAsia"/>
          <w:sz w:val="24"/>
          <w:szCs w:val="24"/>
          <w:lang w:eastAsia="zh-CN"/>
        </w:rPr>
        <w:t>1600</w:t>
      </w:r>
      <w:r w:rsidRPr="00241007">
        <w:rPr>
          <w:rFonts w:hint="eastAsia"/>
          <w:sz w:val="24"/>
          <w:szCs w:val="24"/>
          <w:lang w:eastAsia="zh-CN"/>
        </w:rPr>
        <w:t>至</w:t>
      </w:r>
      <w:r w:rsidRPr="00241007">
        <w:rPr>
          <w:rFonts w:hint="eastAsia"/>
          <w:sz w:val="24"/>
          <w:szCs w:val="24"/>
          <w:lang w:eastAsia="zh-CN"/>
        </w:rPr>
        <w:t>1800</w:t>
      </w:r>
      <w:r w:rsidRPr="00241007">
        <w:rPr>
          <w:rFonts w:hint="eastAsia"/>
          <w:sz w:val="24"/>
          <w:szCs w:val="24"/>
          <w:lang w:eastAsia="zh-CN"/>
        </w:rPr>
        <w:t>名预计将获得认证，如提交的那样）获得认证的技术人员总数，到</w:t>
      </w:r>
      <w:r w:rsidRPr="00241007">
        <w:rPr>
          <w:rFonts w:hint="eastAsia"/>
          <w:sz w:val="24"/>
          <w:szCs w:val="24"/>
          <w:lang w:eastAsia="zh-CN"/>
        </w:rPr>
        <w:t>2030</w:t>
      </w:r>
      <w:r w:rsidRPr="00241007">
        <w:rPr>
          <w:rFonts w:hint="eastAsia"/>
          <w:sz w:val="24"/>
          <w:szCs w:val="24"/>
          <w:lang w:eastAsia="zh-CN"/>
        </w:rPr>
        <w:t>年该国估计只有不到</w:t>
      </w:r>
      <w:r w:rsidRPr="00241007">
        <w:rPr>
          <w:rFonts w:hint="eastAsia"/>
          <w:sz w:val="24"/>
          <w:szCs w:val="24"/>
          <w:lang w:eastAsia="zh-CN"/>
        </w:rPr>
        <w:t>4%</w:t>
      </w:r>
      <w:r w:rsidRPr="00241007">
        <w:rPr>
          <w:rFonts w:hint="eastAsia"/>
          <w:sz w:val="24"/>
          <w:szCs w:val="24"/>
          <w:lang w:eastAsia="zh-CN"/>
        </w:rPr>
        <w:t>的制冷和空调技术人员获得认证。秘书处回顾说，在含氢氯氟烃淘汰管理计划第二阶段获得认证的制冷和空调技术人员比计划的要少，并建议在含氢氯氟烃汰管计划第三阶段应进一步优先增加接受培训和认证的制冷与空调技术人员的数量，特别是考虑到该国易燃制冷剂的使用越来越多。</w:t>
      </w:r>
    </w:p>
    <w:p w14:paraId="283279DD" w14:textId="256E873B" w:rsidR="00482642" w:rsidRPr="00251704" w:rsidRDefault="00A76ECD" w:rsidP="00C9021E">
      <w:pPr>
        <w:pStyle w:val="Heading1"/>
        <w:numPr>
          <w:ilvl w:val="0"/>
          <w:numId w:val="1"/>
        </w:numPr>
        <w:tabs>
          <w:tab w:val="num" w:pos="451"/>
        </w:tabs>
        <w:rPr>
          <w:color w:val="595959" w:themeColor="text1" w:themeTint="A6"/>
          <w:sz w:val="24"/>
          <w:szCs w:val="24"/>
          <w:lang w:eastAsia="zh-CN"/>
        </w:rPr>
      </w:pPr>
      <w:r w:rsidRPr="00251704">
        <w:rPr>
          <w:rFonts w:hint="eastAsia"/>
          <w:sz w:val="24"/>
          <w:szCs w:val="24"/>
          <w:lang w:eastAsia="zh-CN"/>
        </w:rPr>
        <w:t>因此，经与工发组织讨论后，一致认为，除了预计将在第三阶段获得认证的</w:t>
      </w:r>
      <w:r w:rsidRPr="00251704">
        <w:rPr>
          <w:rFonts w:hint="eastAsia"/>
          <w:sz w:val="24"/>
          <w:szCs w:val="24"/>
          <w:lang w:eastAsia="zh-CN"/>
        </w:rPr>
        <w:t>1</w:t>
      </w:r>
      <w:r w:rsidRPr="00251704">
        <w:rPr>
          <w:sz w:val="24"/>
          <w:szCs w:val="24"/>
          <w:lang w:eastAsia="zh-CN"/>
        </w:rPr>
        <w:t>,</w:t>
      </w:r>
      <w:r w:rsidRPr="00251704">
        <w:rPr>
          <w:rFonts w:hint="eastAsia"/>
          <w:sz w:val="24"/>
          <w:szCs w:val="24"/>
          <w:lang w:eastAsia="zh-CN"/>
        </w:rPr>
        <w:t>600</w:t>
      </w:r>
      <w:r w:rsidRPr="00251704">
        <w:rPr>
          <w:sz w:val="24"/>
          <w:szCs w:val="24"/>
          <w:lang w:eastAsia="zh-CN"/>
        </w:rPr>
        <w:t>-</w:t>
      </w:r>
      <w:r w:rsidRPr="00251704">
        <w:rPr>
          <w:rFonts w:hint="eastAsia"/>
          <w:sz w:val="24"/>
          <w:szCs w:val="24"/>
          <w:lang w:eastAsia="zh-CN"/>
        </w:rPr>
        <w:t>1</w:t>
      </w:r>
      <w:r w:rsidRPr="00251704">
        <w:rPr>
          <w:sz w:val="24"/>
          <w:szCs w:val="24"/>
          <w:lang w:eastAsia="zh-CN"/>
        </w:rPr>
        <w:t>,</w:t>
      </w:r>
      <w:r w:rsidRPr="00251704">
        <w:rPr>
          <w:rFonts w:hint="eastAsia"/>
          <w:sz w:val="24"/>
          <w:szCs w:val="24"/>
          <w:lang w:eastAsia="zh-CN"/>
        </w:rPr>
        <w:t>800</w:t>
      </w:r>
      <w:r w:rsidRPr="00251704">
        <w:rPr>
          <w:rFonts w:hint="eastAsia"/>
          <w:sz w:val="24"/>
          <w:szCs w:val="24"/>
          <w:lang w:eastAsia="zh-CN"/>
        </w:rPr>
        <w:t>名技术人员外，还将向至少另外</w:t>
      </w:r>
      <w:r w:rsidRPr="00251704">
        <w:rPr>
          <w:rFonts w:hint="eastAsia"/>
          <w:sz w:val="24"/>
          <w:szCs w:val="24"/>
          <w:lang w:eastAsia="zh-CN"/>
        </w:rPr>
        <w:t>1</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名制冷和空调技术人员提供培训，培训对象是作为该国制冷和空调制造企业分包商的非正规</w:t>
      </w:r>
      <w:r w:rsidR="0092032E" w:rsidRPr="00251704">
        <w:rPr>
          <w:rFonts w:hint="eastAsia"/>
          <w:sz w:val="24"/>
          <w:szCs w:val="24"/>
          <w:lang w:val="en-US" w:eastAsia="zh-CN"/>
        </w:rPr>
        <w:t>行业</w:t>
      </w:r>
      <w:r w:rsidRPr="00251704">
        <w:rPr>
          <w:rFonts w:hint="eastAsia"/>
          <w:sz w:val="24"/>
          <w:szCs w:val="24"/>
          <w:lang w:eastAsia="zh-CN"/>
        </w:rPr>
        <w:t>制冷和空调的技术人员。已分配用于建立测试中心的总计</w:t>
      </w:r>
      <w:r w:rsidRPr="00251704">
        <w:rPr>
          <w:rFonts w:hint="eastAsia"/>
          <w:sz w:val="24"/>
          <w:szCs w:val="24"/>
          <w:lang w:eastAsia="zh-CN"/>
        </w:rPr>
        <w:t>800</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美元将用于这项活动，包括对非正式技术人员的调查和需求评估（</w:t>
      </w:r>
      <w:r w:rsidRPr="00251704">
        <w:rPr>
          <w:rFonts w:hint="eastAsia"/>
          <w:sz w:val="24"/>
          <w:szCs w:val="24"/>
          <w:lang w:eastAsia="zh-CN"/>
        </w:rPr>
        <w:t>50</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美元）；认证培训和测试（</w:t>
      </w:r>
      <w:r w:rsidRPr="00251704">
        <w:rPr>
          <w:rFonts w:hint="eastAsia"/>
          <w:sz w:val="24"/>
          <w:szCs w:val="24"/>
          <w:lang w:eastAsia="zh-CN"/>
        </w:rPr>
        <w:t>200</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美元），以及购买和分发工具包（</w:t>
      </w:r>
      <w:r w:rsidRPr="00251704">
        <w:rPr>
          <w:rFonts w:hint="eastAsia"/>
          <w:sz w:val="24"/>
          <w:szCs w:val="24"/>
          <w:lang w:eastAsia="zh-CN"/>
        </w:rPr>
        <w:t>550</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美元，其中每个工具包将包括一台回收机、气瓶和辅助工具）。</w:t>
      </w:r>
    </w:p>
    <w:p w14:paraId="0848CB6C" w14:textId="0B9669A8" w:rsidR="00482642" w:rsidRPr="00251704" w:rsidRDefault="00251704" w:rsidP="00C9021E">
      <w:pPr>
        <w:pStyle w:val="Heading1"/>
        <w:numPr>
          <w:ilvl w:val="0"/>
          <w:numId w:val="1"/>
        </w:numPr>
        <w:tabs>
          <w:tab w:val="num" w:pos="451"/>
        </w:tabs>
        <w:rPr>
          <w:sz w:val="24"/>
          <w:szCs w:val="24"/>
          <w:lang w:eastAsia="zh-CN"/>
        </w:rPr>
      </w:pPr>
      <w:r w:rsidRPr="00251704">
        <w:rPr>
          <w:rFonts w:hint="eastAsia"/>
          <w:sz w:val="24"/>
          <w:szCs w:val="24"/>
          <w:lang w:eastAsia="zh-CN"/>
        </w:rPr>
        <w:t>为了进一步加强认证制度的执行，秘书处提议将预算为</w:t>
      </w:r>
      <w:r w:rsidRPr="00251704">
        <w:rPr>
          <w:rFonts w:hint="eastAsia"/>
          <w:sz w:val="24"/>
          <w:szCs w:val="24"/>
          <w:lang w:eastAsia="zh-CN"/>
        </w:rPr>
        <w:t>2</w:t>
      </w:r>
      <w:r w:rsidRPr="00251704">
        <w:rPr>
          <w:sz w:val="24"/>
          <w:szCs w:val="24"/>
          <w:lang w:eastAsia="zh-CN"/>
        </w:rPr>
        <w:t>,</w:t>
      </w:r>
      <w:r w:rsidRPr="00251704">
        <w:rPr>
          <w:rFonts w:hint="eastAsia"/>
          <w:sz w:val="24"/>
          <w:szCs w:val="24"/>
          <w:lang w:eastAsia="zh-CN"/>
        </w:rPr>
        <w:t>670</w:t>
      </w:r>
      <w:r w:rsidRPr="00251704">
        <w:rPr>
          <w:sz w:val="24"/>
          <w:szCs w:val="24"/>
          <w:lang w:eastAsia="zh-CN"/>
        </w:rPr>
        <w:t>,</w:t>
      </w:r>
      <w:r w:rsidRPr="00251704">
        <w:rPr>
          <w:rFonts w:hint="eastAsia"/>
          <w:sz w:val="24"/>
          <w:szCs w:val="24"/>
          <w:lang w:eastAsia="zh-CN"/>
        </w:rPr>
        <w:t>000</w:t>
      </w:r>
      <w:r w:rsidRPr="00251704">
        <w:rPr>
          <w:rFonts w:hint="eastAsia"/>
          <w:sz w:val="24"/>
          <w:szCs w:val="24"/>
          <w:lang w:eastAsia="zh-CN"/>
        </w:rPr>
        <w:t>美元的工具和设备的提供与承诺配备经过认证的制冷和空调技术人员联系起来。经过讨论和成本合理化，需要援助的讲习班数量从</w:t>
      </w:r>
      <w:r w:rsidRPr="00251704">
        <w:rPr>
          <w:rFonts w:hint="eastAsia"/>
          <w:sz w:val="24"/>
          <w:szCs w:val="24"/>
          <w:lang w:eastAsia="zh-CN"/>
        </w:rPr>
        <w:t>1</w:t>
      </w:r>
      <w:r w:rsidRPr="00251704">
        <w:rPr>
          <w:sz w:val="24"/>
          <w:szCs w:val="24"/>
          <w:lang w:eastAsia="zh-CN"/>
        </w:rPr>
        <w:t>,</w:t>
      </w:r>
      <w:r w:rsidRPr="00251704">
        <w:rPr>
          <w:rFonts w:hint="eastAsia"/>
          <w:sz w:val="24"/>
          <w:szCs w:val="24"/>
          <w:lang w:eastAsia="zh-CN"/>
        </w:rPr>
        <w:t>050</w:t>
      </w:r>
      <w:r w:rsidRPr="00251704">
        <w:rPr>
          <w:rFonts w:hint="eastAsia"/>
          <w:sz w:val="24"/>
          <w:szCs w:val="24"/>
          <w:lang w:eastAsia="zh-CN"/>
        </w:rPr>
        <w:t>个增加到</w:t>
      </w:r>
      <w:r w:rsidRPr="00251704">
        <w:rPr>
          <w:rFonts w:hint="eastAsia"/>
          <w:sz w:val="24"/>
          <w:szCs w:val="24"/>
          <w:lang w:eastAsia="zh-CN"/>
        </w:rPr>
        <w:t>1</w:t>
      </w:r>
      <w:r w:rsidRPr="00251704">
        <w:rPr>
          <w:sz w:val="24"/>
          <w:szCs w:val="24"/>
          <w:lang w:eastAsia="zh-CN"/>
        </w:rPr>
        <w:t>,</w:t>
      </w:r>
      <w:r w:rsidRPr="00251704">
        <w:rPr>
          <w:rFonts w:hint="eastAsia"/>
          <w:sz w:val="24"/>
          <w:szCs w:val="24"/>
          <w:lang w:eastAsia="zh-CN"/>
        </w:rPr>
        <w:t>300</w:t>
      </w:r>
      <w:r w:rsidRPr="00251704">
        <w:rPr>
          <w:rFonts w:hint="eastAsia"/>
          <w:sz w:val="24"/>
          <w:szCs w:val="24"/>
          <w:lang w:eastAsia="zh-CN"/>
        </w:rPr>
        <w:t>个，各方同意，将提供设备和工具的讲习班将承诺至少有两名经过认证的制冷和空调技术人员。第三阶段计划的其他活动，包括将国家认证技术人员登记册数字化；制定机制来跟踪制冷和空调技术人员在执行回收、再循环和再生方面的进展，以及开展提高认识活动，也将有助于认证计划的执行。</w:t>
      </w:r>
    </w:p>
    <w:p w14:paraId="7B1AB275" w14:textId="13526D2F" w:rsidR="00482642" w:rsidRPr="00905163" w:rsidRDefault="00905163" w:rsidP="00C9021E">
      <w:pPr>
        <w:pStyle w:val="Heading1"/>
        <w:numPr>
          <w:ilvl w:val="0"/>
          <w:numId w:val="1"/>
        </w:numPr>
        <w:tabs>
          <w:tab w:val="num" w:pos="451"/>
        </w:tabs>
        <w:rPr>
          <w:sz w:val="24"/>
          <w:szCs w:val="24"/>
          <w:lang w:eastAsia="zh-CN"/>
        </w:rPr>
      </w:pPr>
      <w:r w:rsidRPr="00905163">
        <w:rPr>
          <w:rFonts w:hint="eastAsia"/>
          <w:sz w:val="24"/>
          <w:szCs w:val="24"/>
          <w:lang w:eastAsia="zh-CN"/>
        </w:rPr>
        <w:t>秘书处回顾，已在第二阶段采购了一个移动职业培训中心，并询问该中心是否将作为第三阶段培训的一部分，以及采购第二个移动培训中心是否会使非正规</w:t>
      </w:r>
      <w:r w:rsidR="0092032E" w:rsidRPr="00905163">
        <w:rPr>
          <w:rFonts w:hint="eastAsia"/>
          <w:sz w:val="24"/>
          <w:szCs w:val="24"/>
          <w:lang w:eastAsia="zh-CN"/>
        </w:rPr>
        <w:t>行业</w:t>
      </w:r>
      <w:r w:rsidRPr="00905163">
        <w:rPr>
          <w:rFonts w:hint="eastAsia"/>
          <w:sz w:val="24"/>
          <w:szCs w:val="24"/>
          <w:lang w:eastAsia="zh-CN"/>
        </w:rPr>
        <w:t>的制冷和空调技术人员更好地获得培训。工发组织确认，流动中心将在第三阶段使用，但认为采购第二个流动培训中心为时过早，因为需要更多时间来评估现有移动单位的成本效益。经过评估，</w:t>
      </w:r>
      <w:r w:rsidRPr="00905163">
        <w:rPr>
          <w:rFonts w:hint="eastAsia"/>
          <w:sz w:val="24"/>
          <w:szCs w:val="24"/>
          <w:lang w:eastAsia="zh-CN"/>
        </w:rPr>
        <w:lastRenderedPageBreak/>
        <w:t>埃及如果愿意，可以在其基加利氢氟碳化合物执行计划的第二阶段采购第二个移动培训中心。</w:t>
      </w:r>
    </w:p>
    <w:p w14:paraId="4A3D24C5" w14:textId="31A5C01B" w:rsidR="00482642" w:rsidRPr="007C250A" w:rsidRDefault="007C250A" w:rsidP="00482642">
      <w:pPr>
        <w:pStyle w:val="Heading1"/>
        <w:numPr>
          <w:ilvl w:val="0"/>
          <w:numId w:val="0"/>
        </w:numPr>
        <w:rPr>
          <w:rFonts w:ascii="KaiTi" w:eastAsia="KaiTi" w:hAnsi="KaiTi"/>
          <w:sz w:val="24"/>
          <w:szCs w:val="24"/>
          <w:lang w:eastAsia="zh-CN"/>
        </w:rPr>
      </w:pPr>
      <w:r w:rsidRPr="007C250A">
        <w:rPr>
          <w:rFonts w:eastAsia="KaiTi"/>
          <w:sz w:val="24"/>
          <w:szCs w:val="24"/>
          <w:lang w:eastAsia="zh-CN"/>
        </w:rPr>
        <w:t>HCFC-22</w:t>
      </w:r>
      <w:r w:rsidRPr="007C250A">
        <w:rPr>
          <w:rFonts w:ascii="KaiTi" w:eastAsia="KaiTi" w:hAnsi="KaiTi" w:hint="eastAsia"/>
          <w:sz w:val="24"/>
          <w:szCs w:val="24"/>
          <w:lang w:eastAsia="zh-CN"/>
        </w:rPr>
        <w:t>和其它制冷剂的回收</w:t>
      </w:r>
    </w:p>
    <w:p w14:paraId="26B8738F" w14:textId="18291A05" w:rsidR="00482642" w:rsidRPr="000F0B39" w:rsidRDefault="00055C10" w:rsidP="00C9021E">
      <w:pPr>
        <w:pStyle w:val="Heading1"/>
        <w:numPr>
          <w:ilvl w:val="0"/>
          <w:numId w:val="1"/>
        </w:numPr>
        <w:tabs>
          <w:tab w:val="num" w:pos="451"/>
        </w:tabs>
        <w:rPr>
          <w:sz w:val="24"/>
          <w:szCs w:val="24"/>
          <w:lang w:eastAsia="zh-CN"/>
        </w:rPr>
      </w:pPr>
      <w:r w:rsidRPr="000F0B39">
        <w:rPr>
          <w:rFonts w:hint="eastAsia"/>
          <w:sz w:val="24"/>
          <w:szCs w:val="24"/>
          <w:lang w:eastAsia="zh-CN"/>
        </w:rPr>
        <w:t>第三阶段旨在通过在上埃及（如亚历山大）建立第三个再生中心并采购和分发移动回收机器，建立一个有凝聚力的制冷剂管理系统，该系统将扩展到含氢氯氟烃淘汰管理计划第二阶段期间建立的两个再生中心（开罗和塞得港）之外。第三个再生中心一旦投入运行，预计将分别回收和再生约</w:t>
      </w:r>
      <w:r w:rsidRPr="000F0B39">
        <w:rPr>
          <w:rFonts w:hint="eastAsia"/>
          <w:sz w:val="24"/>
          <w:szCs w:val="24"/>
          <w:lang w:eastAsia="zh-CN"/>
        </w:rPr>
        <w:t>40</w:t>
      </w:r>
      <w:r w:rsidRPr="000F0B39">
        <w:rPr>
          <w:rFonts w:hint="eastAsia"/>
          <w:sz w:val="24"/>
          <w:szCs w:val="24"/>
          <w:lang w:eastAsia="zh-CN"/>
        </w:rPr>
        <w:t>公吨</w:t>
      </w:r>
      <w:r w:rsidRPr="000F0B39">
        <w:rPr>
          <w:rFonts w:hint="eastAsia"/>
          <w:sz w:val="24"/>
          <w:szCs w:val="24"/>
          <w:lang w:eastAsia="zh-CN"/>
        </w:rPr>
        <w:t>/</w:t>
      </w:r>
      <w:r w:rsidRPr="000F0B39">
        <w:rPr>
          <w:rFonts w:hint="eastAsia"/>
          <w:sz w:val="24"/>
          <w:szCs w:val="24"/>
          <w:lang w:eastAsia="zh-CN"/>
        </w:rPr>
        <w:t>年和</w:t>
      </w:r>
      <w:r w:rsidRPr="000F0B39">
        <w:rPr>
          <w:rFonts w:hint="eastAsia"/>
          <w:sz w:val="24"/>
          <w:szCs w:val="24"/>
          <w:lang w:eastAsia="zh-CN"/>
        </w:rPr>
        <w:t>20</w:t>
      </w:r>
      <w:r w:rsidRPr="000F0B39">
        <w:rPr>
          <w:rFonts w:hint="eastAsia"/>
          <w:sz w:val="24"/>
          <w:szCs w:val="24"/>
          <w:lang w:eastAsia="zh-CN"/>
        </w:rPr>
        <w:t>公吨</w:t>
      </w:r>
      <w:r w:rsidRPr="000F0B39">
        <w:rPr>
          <w:rFonts w:hint="eastAsia"/>
          <w:sz w:val="24"/>
          <w:szCs w:val="24"/>
          <w:lang w:eastAsia="zh-CN"/>
        </w:rPr>
        <w:t>/</w:t>
      </w:r>
      <w:r w:rsidRPr="000F0B39">
        <w:rPr>
          <w:rFonts w:hint="eastAsia"/>
          <w:sz w:val="24"/>
          <w:szCs w:val="24"/>
          <w:lang w:eastAsia="zh-CN"/>
        </w:rPr>
        <w:t>年的制冷剂。移动式再生机器将使不靠近回收中心的大型商业和工业制冷与空调设备的技术人员和操作员能够租用移动式再生机器，</w:t>
      </w:r>
      <w:r w:rsidR="00482642" w:rsidRPr="000F0B39">
        <w:rPr>
          <w:rStyle w:val="FootnoteReference"/>
          <w:sz w:val="24"/>
          <w:szCs w:val="24"/>
        </w:rPr>
        <w:footnoteReference w:id="14"/>
      </w:r>
      <w:r w:rsidRPr="000F0B39">
        <w:rPr>
          <w:sz w:val="24"/>
          <w:szCs w:val="24"/>
          <w:lang w:eastAsia="zh-CN"/>
        </w:rPr>
        <w:t xml:space="preserve"> </w:t>
      </w:r>
      <w:r w:rsidR="007C250A" w:rsidRPr="000F0B39">
        <w:rPr>
          <w:rFonts w:hint="eastAsia"/>
          <w:sz w:val="24"/>
          <w:szCs w:val="24"/>
          <w:lang w:eastAsia="zh-CN"/>
        </w:rPr>
        <w:t>并在设备所在的地方回收和再利用制冷剂（即机器来找制冷剂而不是制冷剂来找机器），从而避免了</w:t>
      </w:r>
      <w:r w:rsidRPr="000F0B39">
        <w:rPr>
          <w:rFonts w:hint="eastAsia"/>
          <w:sz w:val="24"/>
          <w:szCs w:val="24"/>
          <w:lang w:eastAsia="zh-CN"/>
        </w:rPr>
        <w:t>再生</w:t>
      </w:r>
      <w:r w:rsidR="007C250A" w:rsidRPr="000F0B39">
        <w:rPr>
          <w:rFonts w:hint="eastAsia"/>
          <w:sz w:val="24"/>
          <w:szCs w:val="24"/>
          <w:lang w:eastAsia="zh-CN"/>
        </w:rPr>
        <w:t>中心使用的基于规模经济的模型的复杂性。</w:t>
      </w:r>
    </w:p>
    <w:p w14:paraId="0D35EE33" w14:textId="7F9E94F3" w:rsidR="00482642" w:rsidRPr="004C0936" w:rsidRDefault="004C0936" w:rsidP="00C9021E">
      <w:pPr>
        <w:pStyle w:val="Heading1"/>
        <w:numPr>
          <w:ilvl w:val="0"/>
          <w:numId w:val="1"/>
        </w:numPr>
        <w:tabs>
          <w:tab w:val="num" w:pos="451"/>
        </w:tabs>
        <w:rPr>
          <w:sz w:val="24"/>
          <w:szCs w:val="24"/>
          <w:lang w:eastAsia="zh-CN"/>
        </w:rPr>
      </w:pPr>
      <w:r w:rsidRPr="004C0936">
        <w:rPr>
          <w:rFonts w:hint="eastAsia"/>
          <w:sz w:val="24"/>
          <w:szCs w:val="24"/>
          <w:lang w:eastAsia="zh-CN"/>
        </w:rPr>
        <w:t>秘书处和工发组织就新再生中心的拟议费用进行了详细讨论，根据运输、物流、安装和培训费用的合理化，商定费用为</w:t>
      </w:r>
      <w:r w:rsidRPr="004C0936">
        <w:rPr>
          <w:rFonts w:hint="eastAsia"/>
          <w:sz w:val="24"/>
          <w:szCs w:val="24"/>
          <w:lang w:eastAsia="zh-CN"/>
        </w:rPr>
        <w:t>270</w:t>
      </w:r>
      <w:r w:rsidRPr="004C0936">
        <w:rPr>
          <w:sz w:val="24"/>
          <w:szCs w:val="24"/>
          <w:lang w:eastAsia="zh-CN"/>
        </w:rPr>
        <w:t>,</w:t>
      </w:r>
      <w:r w:rsidRPr="004C0936">
        <w:rPr>
          <w:rFonts w:hint="eastAsia"/>
          <w:sz w:val="24"/>
          <w:szCs w:val="24"/>
          <w:lang w:eastAsia="zh-CN"/>
        </w:rPr>
        <w:t>000</w:t>
      </w:r>
      <w:r w:rsidRPr="004C0936">
        <w:rPr>
          <w:rFonts w:hint="eastAsia"/>
          <w:sz w:val="24"/>
          <w:szCs w:val="24"/>
          <w:lang w:eastAsia="zh-CN"/>
        </w:rPr>
        <w:t>美元，并就移动再生机器活动的费用进行了讨论，这些费用是在采购</w:t>
      </w:r>
      <w:r w:rsidRPr="004C0936">
        <w:rPr>
          <w:rFonts w:hint="eastAsia"/>
          <w:sz w:val="24"/>
          <w:szCs w:val="24"/>
          <w:lang w:eastAsia="zh-CN"/>
        </w:rPr>
        <w:t>30</w:t>
      </w:r>
      <w:r w:rsidRPr="004C0936">
        <w:rPr>
          <w:rFonts w:hint="eastAsia"/>
          <w:sz w:val="24"/>
          <w:szCs w:val="24"/>
          <w:lang w:eastAsia="zh-CN"/>
        </w:rPr>
        <w:t>台移动再生机器和</w:t>
      </w:r>
      <w:r w:rsidRPr="004C0936">
        <w:rPr>
          <w:rFonts w:hint="eastAsia"/>
          <w:sz w:val="24"/>
          <w:szCs w:val="24"/>
          <w:lang w:eastAsia="zh-CN"/>
        </w:rPr>
        <w:t>90</w:t>
      </w:r>
      <w:r w:rsidRPr="004C0936">
        <w:rPr>
          <w:rFonts w:hint="eastAsia"/>
          <w:sz w:val="24"/>
          <w:szCs w:val="24"/>
          <w:lang w:eastAsia="zh-CN"/>
        </w:rPr>
        <w:t>个气瓶的基础上商定的。此外，为了使三个再生中心能够有效执行再生，各方同意拨款</w:t>
      </w:r>
      <w:r w:rsidRPr="004C0936">
        <w:rPr>
          <w:rFonts w:hint="eastAsia"/>
          <w:sz w:val="24"/>
          <w:szCs w:val="24"/>
          <w:lang w:eastAsia="zh-CN"/>
        </w:rPr>
        <w:t>20</w:t>
      </w:r>
      <w:r w:rsidRPr="004C0936">
        <w:rPr>
          <w:sz w:val="24"/>
          <w:szCs w:val="24"/>
          <w:lang w:eastAsia="zh-CN"/>
        </w:rPr>
        <w:t>,</w:t>
      </w:r>
      <w:r w:rsidRPr="004C0936">
        <w:rPr>
          <w:rFonts w:hint="eastAsia"/>
          <w:sz w:val="24"/>
          <w:szCs w:val="24"/>
          <w:lang w:eastAsia="zh-CN"/>
        </w:rPr>
        <w:t>382</w:t>
      </w:r>
      <w:r w:rsidRPr="004C0936">
        <w:rPr>
          <w:rFonts w:hint="eastAsia"/>
          <w:sz w:val="24"/>
          <w:szCs w:val="24"/>
          <w:lang w:eastAsia="zh-CN"/>
        </w:rPr>
        <w:t>美元，用于针对三个再生中心以及国家和地方废物管理当局的回收、再循环和再生技术援助和培训（每年约一次培训或技术援助活动）。工发组织将在付款执行报告中列入关于再生执行情况的信息，包括再生制冷剂的数量和类型。</w:t>
      </w:r>
    </w:p>
    <w:p w14:paraId="7E9B7BE0" w14:textId="6E4FC839" w:rsidR="00482642" w:rsidRPr="004C0936" w:rsidRDefault="004C0936" w:rsidP="00482642">
      <w:pPr>
        <w:keepNext/>
        <w:spacing w:after="240"/>
        <w:rPr>
          <w:rFonts w:ascii="KaiTi" w:eastAsia="KaiTi" w:hAnsi="KaiTi"/>
          <w:sz w:val="24"/>
          <w:szCs w:val="24"/>
          <w:lang w:eastAsia="zh-CN"/>
        </w:rPr>
      </w:pPr>
      <w:r w:rsidRPr="004C0936">
        <w:rPr>
          <w:rFonts w:ascii="KaiTi" w:eastAsia="KaiTi" w:hAnsi="KaiTi" w:hint="eastAsia"/>
          <w:sz w:val="24"/>
          <w:szCs w:val="24"/>
          <w:lang w:eastAsia="zh-CN"/>
        </w:rPr>
        <w:t>在工业制冷和酒店业推广氨和混合间接蒸发冷却直接膨胀空调</w:t>
      </w:r>
      <w:r w:rsidR="00594632">
        <w:rPr>
          <w:rFonts w:ascii="KaiTi" w:eastAsia="KaiTi" w:hAnsi="KaiTi"/>
          <w:sz w:val="24"/>
          <w:szCs w:val="24"/>
          <w:lang w:val="en-US" w:eastAsia="zh-CN"/>
        </w:rPr>
        <w:t xml:space="preserve"> </w:t>
      </w:r>
      <w:r w:rsidR="00594632">
        <w:rPr>
          <w:rFonts w:eastAsia="KaiTi"/>
          <w:sz w:val="24"/>
          <w:szCs w:val="24"/>
          <w:lang w:eastAsia="zh-CN"/>
        </w:rPr>
        <w:t>(</w:t>
      </w:r>
      <w:r w:rsidRPr="004C0936">
        <w:rPr>
          <w:rFonts w:eastAsia="KaiTi"/>
          <w:sz w:val="24"/>
          <w:szCs w:val="24"/>
          <w:lang w:eastAsia="zh-CN"/>
        </w:rPr>
        <w:t>IEC-H</w:t>
      </w:r>
      <w:r w:rsidR="00594632">
        <w:rPr>
          <w:rFonts w:eastAsia="KaiTi"/>
          <w:sz w:val="24"/>
          <w:szCs w:val="24"/>
          <w:lang w:eastAsia="zh-CN"/>
        </w:rPr>
        <w:t xml:space="preserve">) </w:t>
      </w:r>
      <w:r w:rsidRPr="004C0936">
        <w:rPr>
          <w:rFonts w:ascii="KaiTi" w:eastAsia="KaiTi" w:hAnsi="KaiTi" w:hint="eastAsia"/>
          <w:sz w:val="24"/>
          <w:szCs w:val="24"/>
          <w:lang w:eastAsia="zh-CN"/>
        </w:rPr>
        <w:t>技术</w:t>
      </w:r>
    </w:p>
    <w:p w14:paraId="6C9E0FBC" w14:textId="410E8F07" w:rsidR="009B6D56" w:rsidRPr="00FE05BA" w:rsidRDefault="009B6D56" w:rsidP="009B6D56">
      <w:pPr>
        <w:pStyle w:val="Heading1"/>
        <w:numPr>
          <w:ilvl w:val="0"/>
          <w:numId w:val="1"/>
        </w:numPr>
        <w:tabs>
          <w:tab w:val="num" w:pos="451"/>
        </w:tabs>
        <w:rPr>
          <w:sz w:val="24"/>
          <w:szCs w:val="24"/>
          <w:lang w:eastAsia="zh-CN"/>
        </w:rPr>
      </w:pPr>
      <w:r w:rsidRPr="009B6D56">
        <w:rPr>
          <w:rFonts w:hint="eastAsia"/>
          <w:sz w:val="24"/>
          <w:szCs w:val="24"/>
          <w:lang w:eastAsia="zh-CN"/>
        </w:rPr>
        <w:t>工发组织估计，大约有</w:t>
      </w:r>
      <w:r w:rsidRPr="009B6D56">
        <w:rPr>
          <w:rFonts w:hint="eastAsia"/>
          <w:sz w:val="24"/>
          <w:szCs w:val="24"/>
          <w:lang w:eastAsia="zh-CN"/>
        </w:rPr>
        <w:t>130</w:t>
      </w:r>
      <w:r w:rsidRPr="009B6D56">
        <w:rPr>
          <w:rFonts w:hint="eastAsia"/>
          <w:sz w:val="24"/>
          <w:szCs w:val="24"/>
          <w:lang w:eastAsia="zh-CN"/>
        </w:rPr>
        <w:t>台使用</w:t>
      </w:r>
      <w:r w:rsidRPr="009B6D56">
        <w:rPr>
          <w:rFonts w:hint="eastAsia"/>
          <w:sz w:val="24"/>
          <w:szCs w:val="24"/>
          <w:lang w:eastAsia="zh-CN"/>
        </w:rPr>
        <w:t>HCFC-22</w:t>
      </w:r>
      <w:r w:rsidRPr="009B6D56">
        <w:rPr>
          <w:rFonts w:hint="eastAsia"/>
          <w:sz w:val="24"/>
          <w:szCs w:val="24"/>
          <w:lang w:eastAsia="zh-CN"/>
        </w:rPr>
        <w:t>的工业制冷机在工业制冷行业运行，数千台商用空调在酒店业运行。这两个项目的选择标准包括功耗数据和维护日志的可用性、受益人同意监测已安装机组的性能至少一年，以及受益人承诺将该技术用于同一所有者</w:t>
      </w:r>
      <w:r w:rsidRPr="009B6D56">
        <w:rPr>
          <w:rFonts w:hint="eastAsia"/>
          <w:sz w:val="24"/>
          <w:szCs w:val="24"/>
          <w:lang w:eastAsia="zh-CN"/>
        </w:rPr>
        <w:t>/</w:t>
      </w:r>
      <w:r w:rsidRPr="009B6D56">
        <w:rPr>
          <w:rFonts w:hint="eastAsia"/>
          <w:sz w:val="24"/>
          <w:szCs w:val="24"/>
          <w:lang w:eastAsia="zh-CN"/>
        </w:rPr>
        <w:t>经营者在房屋或其它地点的其它安装。前者将能够对通过设备更换实现的能源效率提高和维护成本降低进行强有力的评估；后者将增强项目的可持续性。受益人将被要求提供共同融资，双方同意至少为冷水机组或</w:t>
      </w:r>
      <w:r w:rsidRPr="009B6D56">
        <w:rPr>
          <w:rFonts w:asciiTheme="minorEastAsia" w:hAnsiTheme="minorEastAsia" w:hint="eastAsia"/>
          <w:sz w:val="24"/>
          <w:szCs w:val="24"/>
          <w:lang w:eastAsia="zh-CN"/>
        </w:rPr>
        <w:t>混合间接蒸发冷却直接膨胀空调机</w:t>
      </w:r>
      <w:r w:rsidRPr="009B6D56">
        <w:rPr>
          <w:rFonts w:hint="eastAsia"/>
          <w:sz w:val="24"/>
          <w:szCs w:val="24"/>
          <w:lang w:eastAsia="zh-CN"/>
        </w:rPr>
        <w:t>组成本的</w:t>
      </w:r>
      <w:r w:rsidRPr="009B6D56">
        <w:rPr>
          <w:rFonts w:hint="eastAsia"/>
          <w:sz w:val="24"/>
          <w:szCs w:val="24"/>
          <w:lang w:eastAsia="zh-CN"/>
        </w:rPr>
        <w:t>50%</w:t>
      </w:r>
      <w:r w:rsidRPr="009B6D56">
        <w:rPr>
          <w:rFonts w:hint="eastAsia"/>
          <w:sz w:val="24"/>
          <w:szCs w:val="24"/>
          <w:lang w:eastAsia="zh-CN"/>
        </w:rPr>
        <w:t>；根据共同融资，将采购的冷水机组数量从三台增加到六台，</w:t>
      </w:r>
      <w:r w:rsidRPr="009B6D56">
        <w:rPr>
          <w:rFonts w:asciiTheme="minorEastAsia" w:hAnsiTheme="minorEastAsia" w:hint="eastAsia"/>
          <w:sz w:val="24"/>
          <w:szCs w:val="24"/>
          <w:lang w:eastAsia="zh-CN"/>
        </w:rPr>
        <w:t>混合间接蒸发冷却直接膨胀空调机</w:t>
      </w:r>
      <w:r w:rsidRPr="009B6D56">
        <w:rPr>
          <w:rFonts w:hint="eastAsia"/>
          <w:sz w:val="24"/>
          <w:szCs w:val="24"/>
          <w:lang w:eastAsia="zh-CN"/>
        </w:rPr>
        <w:t>组数量从四台增加到八台。工发组织指出，在选择受益人的标准中纳入</w:t>
      </w:r>
      <w:r w:rsidRPr="009B6D56">
        <w:rPr>
          <w:rFonts w:hint="eastAsia"/>
          <w:sz w:val="24"/>
          <w:szCs w:val="24"/>
          <w:lang w:eastAsia="zh-CN"/>
        </w:rPr>
        <w:t>50%</w:t>
      </w:r>
      <w:r w:rsidRPr="009B6D56">
        <w:rPr>
          <w:rFonts w:hint="eastAsia"/>
          <w:sz w:val="24"/>
          <w:szCs w:val="24"/>
          <w:lang w:eastAsia="zh-CN"/>
        </w:rPr>
        <w:t>的共同供资可能很耗时，因此，建议将</w:t>
      </w:r>
      <w:r w:rsidRPr="009B6D56">
        <w:rPr>
          <w:rFonts w:hint="eastAsia"/>
          <w:sz w:val="24"/>
          <w:szCs w:val="24"/>
          <w:lang w:eastAsia="zh-CN"/>
        </w:rPr>
        <w:t>295</w:t>
      </w:r>
      <w:r w:rsidRPr="009B6D56">
        <w:rPr>
          <w:sz w:val="24"/>
          <w:szCs w:val="24"/>
          <w:lang w:eastAsia="zh-CN"/>
        </w:rPr>
        <w:t>,</w:t>
      </w:r>
      <w:r w:rsidRPr="009B6D56">
        <w:rPr>
          <w:rFonts w:hint="eastAsia"/>
          <w:sz w:val="24"/>
          <w:szCs w:val="24"/>
          <w:lang w:eastAsia="zh-CN"/>
        </w:rPr>
        <w:t>000</w:t>
      </w:r>
      <w:r w:rsidRPr="009B6D56">
        <w:rPr>
          <w:rFonts w:hint="eastAsia"/>
          <w:sz w:val="24"/>
          <w:szCs w:val="24"/>
          <w:lang w:eastAsia="zh-CN"/>
        </w:rPr>
        <w:t>美元从第一次付款转到第二次付款，用于加强工业制冷行业氨的活动。</w:t>
      </w:r>
    </w:p>
    <w:p w14:paraId="5BE37A99" w14:textId="27603DA8" w:rsidR="00482642" w:rsidRPr="008D1A04" w:rsidRDefault="00B456CC" w:rsidP="00C9021E">
      <w:pPr>
        <w:pStyle w:val="Heading1"/>
        <w:numPr>
          <w:ilvl w:val="0"/>
          <w:numId w:val="1"/>
        </w:numPr>
        <w:tabs>
          <w:tab w:val="num" w:pos="451"/>
        </w:tabs>
        <w:rPr>
          <w:sz w:val="24"/>
          <w:szCs w:val="24"/>
          <w:lang w:eastAsia="zh-CN"/>
        </w:rPr>
      </w:pPr>
      <w:r w:rsidRPr="008D1A04">
        <w:rPr>
          <w:rFonts w:hint="eastAsia"/>
          <w:sz w:val="24"/>
          <w:szCs w:val="24"/>
          <w:lang w:eastAsia="zh-CN"/>
        </w:rPr>
        <w:t>为了进一步</w:t>
      </w:r>
      <w:r w:rsidR="00FE05BA">
        <w:rPr>
          <w:rFonts w:hint="eastAsia"/>
          <w:sz w:val="24"/>
          <w:szCs w:val="24"/>
          <w:lang w:eastAsia="zh-CN"/>
        </w:rPr>
        <w:t>增</w:t>
      </w:r>
      <w:r w:rsidRPr="008D1A04">
        <w:rPr>
          <w:rFonts w:hint="eastAsia"/>
          <w:sz w:val="24"/>
          <w:szCs w:val="24"/>
          <w:lang w:eastAsia="zh-CN"/>
        </w:rPr>
        <w:t>强可复制性，秘书处建议工发组织考虑建立一种机制，收回部分能源</w:t>
      </w:r>
      <w:r w:rsidRPr="008D1A04">
        <w:rPr>
          <w:rFonts w:hint="eastAsia"/>
          <w:sz w:val="24"/>
          <w:szCs w:val="24"/>
          <w:lang w:val="en-US" w:eastAsia="zh-CN"/>
        </w:rPr>
        <w:t>费用</w:t>
      </w:r>
      <w:r w:rsidRPr="008D1A04">
        <w:rPr>
          <w:rFonts w:hint="eastAsia"/>
          <w:sz w:val="24"/>
          <w:szCs w:val="24"/>
          <w:lang w:eastAsia="zh-CN"/>
        </w:rPr>
        <w:t>节约，共同资助额外的设备更换；然而，由于工发组织不可能从私营行业获得资金，与会者一致认为，受益人将承诺使用通过提高替代技术的能源效率而节省的部分资金，以提高人们对该技术及其相关效益的认识。</w:t>
      </w:r>
    </w:p>
    <w:p w14:paraId="27DC1D59" w14:textId="70F6F374" w:rsidR="00482642" w:rsidRPr="008D1A04" w:rsidRDefault="008D1A04" w:rsidP="00C9021E">
      <w:pPr>
        <w:pStyle w:val="Heading1"/>
        <w:numPr>
          <w:ilvl w:val="0"/>
          <w:numId w:val="1"/>
        </w:numPr>
        <w:tabs>
          <w:tab w:val="num" w:pos="451"/>
        </w:tabs>
        <w:rPr>
          <w:sz w:val="24"/>
          <w:szCs w:val="24"/>
          <w:lang w:eastAsia="zh-CN"/>
        </w:rPr>
      </w:pPr>
      <w:r w:rsidRPr="008D1A04">
        <w:rPr>
          <w:rFonts w:hint="eastAsia"/>
          <w:sz w:val="24"/>
          <w:szCs w:val="24"/>
          <w:lang w:eastAsia="zh-CN"/>
        </w:rPr>
        <w:t>虽然用基于氨和</w:t>
      </w:r>
      <w:r w:rsidRPr="008D1A04">
        <w:rPr>
          <w:rFonts w:asciiTheme="minorEastAsia" w:hAnsiTheme="minorEastAsia" w:hint="eastAsia"/>
          <w:sz w:val="24"/>
          <w:szCs w:val="24"/>
          <w:lang w:eastAsia="zh-CN"/>
        </w:rPr>
        <w:t>混合间接蒸发冷却直接膨胀空调</w:t>
      </w:r>
      <w:r w:rsidRPr="008D1A04">
        <w:rPr>
          <w:rFonts w:hint="eastAsia"/>
          <w:sz w:val="24"/>
          <w:szCs w:val="24"/>
          <w:lang w:eastAsia="zh-CN"/>
        </w:rPr>
        <w:t>装置的制冷机取代基于</w:t>
      </w:r>
      <w:r w:rsidRPr="008D1A04">
        <w:rPr>
          <w:rFonts w:hint="eastAsia"/>
          <w:sz w:val="24"/>
          <w:szCs w:val="24"/>
          <w:lang w:eastAsia="zh-CN"/>
        </w:rPr>
        <w:t>HCFC-22</w:t>
      </w:r>
      <w:r w:rsidRPr="008D1A04">
        <w:rPr>
          <w:rFonts w:hint="eastAsia"/>
          <w:sz w:val="24"/>
          <w:szCs w:val="24"/>
          <w:lang w:eastAsia="zh-CN"/>
        </w:rPr>
        <w:t>的设备有望大幅提高能源效率，但目前市场上可用的基于氢氟碳化合物的设备也可以实现这</w:t>
      </w:r>
      <w:r w:rsidRPr="008D1A04">
        <w:rPr>
          <w:rFonts w:hint="eastAsia"/>
          <w:sz w:val="24"/>
          <w:szCs w:val="24"/>
          <w:lang w:eastAsia="zh-CN"/>
        </w:rPr>
        <w:lastRenderedPageBreak/>
        <w:t>种提高。因此，将优先考虑也拥有基于氢氟碳化合物的设备的受益者，以便将替代技术的性能与等效的基于氢氟碳氧化物的设备的性能和能源使用进行比较，这将有助于鼓励最终用户在更换基于</w:t>
      </w:r>
      <w:r w:rsidRPr="008D1A04">
        <w:rPr>
          <w:rFonts w:hint="eastAsia"/>
          <w:sz w:val="24"/>
          <w:szCs w:val="24"/>
          <w:lang w:eastAsia="zh-CN"/>
        </w:rPr>
        <w:t>HCFC-22</w:t>
      </w:r>
      <w:r w:rsidRPr="008D1A04">
        <w:rPr>
          <w:rFonts w:hint="eastAsia"/>
          <w:sz w:val="24"/>
          <w:szCs w:val="24"/>
          <w:lang w:eastAsia="zh-CN"/>
        </w:rPr>
        <w:t>的设备时，选择基于氨的冷水机组和</w:t>
      </w:r>
      <w:r w:rsidRPr="008D1A04">
        <w:rPr>
          <w:rFonts w:asciiTheme="minorEastAsia" w:hAnsiTheme="minorEastAsia" w:hint="eastAsia"/>
          <w:sz w:val="24"/>
          <w:szCs w:val="24"/>
          <w:lang w:eastAsia="zh-CN"/>
        </w:rPr>
        <w:t>混合间接蒸发冷却直接膨胀空调</w:t>
      </w:r>
      <w:r w:rsidRPr="008D1A04">
        <w:rPr>
          <w:rFonts w:hint="eastAsia"/>
          <w:sz w:val="24"/>
          <w:szCs w:val="24"/>
          <w:lang w:eastAsia="zh-CN"/>
        </w:rPr>
        <w:t>机组，而不是基于氢氟碳碳化物的替代品。</w:t>
      </w:r>
    </w:p>
    <w:p w14:paraId="425EAC0F" w14:textId="159027F7" w:rsidR="00482642" w:rsidRPr="008D1A04" w:rsidRDefault="008D1A04" w:rsidP="00C9021E">
      <w:pPr>
        <w:pStyle w:val="Heading1"/>
        <w:numPr>
          <w:ilvl w:val="0"/>
          <w:numId w:val="1"/>
        </w:numPr>
        <w:tabs>
          <w:tab w:val="num" w:pos="451"/>
        </w:tabs>
        <w:rPr>
          <w:sz w:val="24"/>
          <w:szCs w:val="24"/>
          <w:lang w:eastAsia="zh-CN"/>
        </w:rPr>
      </w:pPr>
      <w:r w:rsidRPr="008D1A04">
        <w:rPr>
          <w:rFonts w:hint="eastAsia"/>
          <w:sz w:val="24"/>
          <w:szCs w:val="24"/>
          <w:lang w:eastAsia="zh-CN"/>
        </w:rPr>
        <w:t>工发组织确认，将适当处置基准</w:t>
      </w:r>
      <w:r w:rsidRPr="008D1A04">
        <w:rPr>
          <w:rFonts w:hint="eastAsia"/>
          <w:sz w:val="24"/>
          <w:szCs w:val="24"/>
          <w:lang w:eastAsia="zh-CN"/>
        </w:rPr>
        <w:t>HCFC-22</w:t>
      </w:r>
      <w:r w:rsidRPr="008D1A04">
        <w:rPr>
          <w:rFonts w:hint="eastAsia"/>
          <w:sz w:val="24"/>
          <w:szCs w:val="24"/>
          <w:lang w:eastAsia="zh-CN"/>
        </w:rPr>
        <w:t>设备，回收和再循环或再生装置中的</w:t>
      </w:r>
      <w:r w:rsidRPr="008D1A04">
        <w:rPr>
          <w:rFonts w:hint="eastAsia"/>
          <w:sz w:val="24"/>
          <w:szCs w:val="24"/>
          <w:lang w:eastAsia="zh-CN"/>
        </w:rPr>
        <w:t>HCFC-22</w:t>
      </w:r>
      <w:r w:rsidRPr="008D1A04">
        <w:rPr>
          <w:rFonts w:hint="eastAsia"/>
          <w:sz w:val="24"/>
          <w:szCs w:val="24"/>
          <w:lang w:eastAsia="zh-CN"/>
        </w:rPr>
        <w:t>，</w:t>
      </w:r>
      <w:r w:rsidRPr="008D1A04">
        <w:rPr>
          <w:rFonts w:asciiTheme="minorEastAsia" w:hAnsiTheme="minorEastAsia" w:hint="eastAsia"/>
          <w:sz w:val="24"/>
          <w:szCs w:val="24"/>
          <w:lang w:eastAsia="zh-CN"/>
        </w:rPr>
        <w:t>混合间接蒸发冷却直接膨胀空调</w:t>
      </w:r>
      <w:r w:rsidRPr="008D1A04">
        <w:rPr>
          <w:rFonts w:hint="eastAsia"/>
          <w:sz w:val="24"/>
          <w:szCs w:val="24"/>
          <w:lang w:eastAsia="zh-CN"/>
        </w:rPr>
        <w:t>装置直接膨胀部件中的制冷剂将是</w:t>
      </w:r>
      <w:r w:rsidRPr="008D1A04">
        <w:rPr>
          <w:rFonts w:hint="eastAsia"/>
          <w:sz w:val="24"/>
          <w:szCs w:val="24"/>
          <w:lang w:eastAsia="zh-CN"/>
        </w:rPr>
        <w:t>HFC-32</w:t>
      </w:r>
      <w:r w:rsidRPr="008D1A04">
        <w:rPr>
          <w:rFonts w:hint="eastAsia"/>
          <w:sz w:val="24"/>
          <w:szCs w:val="24"/>
          <w:lang w:eastAsia="zh-CN"/>
        </w:rPr>
        <w:t>或另一种低全球变暖潜能值制冷剂，而不是</w:t>
      </w:r>
      <w:r w:rsidRPr="008D1A04">
        <w:rPr>
          <w:rFonts w:hint="eastAsia"/>
          <w:sz w:val="24"/>
          <w:szCs w:val="24"/>
          <w:lang w:eastAsia="zh-CN"/>
        </w:rPr>
        <w:t>R-410A</w:t>
      </w:r>
      <w:r w:rsidRPr="008D1A04">
        <w:rPr>
          <w:rFonts w:hint="eastAsia"/>
          <w:sz w:val="24"/>
          <w:szCs w:val="24"/>
          <w:lang w:eastAsia="zh-CN"/>
        </w:rPr>
        <w:t>。根据第</w:t>
      </w:r>
      <w:r w:rsidRPr="008D1A04">
        <w:rPr>
          <w:rFonts w:hint="eastAsia"/>
          <w:sz w:val="24"/>
          <w:szCs w:val="24"/>
          <w:lang w:eastAsia="zh-CN"/>
        </w:rPr>
        <w:t>92/36</w:t>
      </w:r>
      <w:r w:rsidR="00594632">
        <w:rPr>
          <w:sz w:val="24"/>
          <w:szCs w:val="24"/>
          <w:lang w:val="en-US" w:eastAsia="zh-CN"/>
        </w:rPr>
        <w:t>(</w:t>
      </w:r>
      <w:r w:rsidRPr="008D1A04">
        <w:rPr>
          <w:rFonts w:hint="eastAsia"/>
          <w:sz w:val="24"/>
          <w:szCs w:val="24"/>
          <w:lang w:eastAsia="zh-CN"/>
        </w:rPr>
        <w:t>g</w:t>
      </w:r>
      <w:r w:rsidR="00594632">
        <w:rPr>
          <w:sz w:val="24"/>
          <w:szCs w:val="24"/>
          <w:lang w:val="en-US" w:eastAsia="zh-CN"/>
        </w:rPr>
        <w:t>)</w:t>
      </w:r>
      <w:r w:rsidRPr="008D1A04">
        <w:rPr>
          <w:rFonts w:hint="eastAsia"/>
          <w:sz w:val="24"/>
          <w:szCs w:val="24"/>
          <w:lang w:eastAsia="zh-CN"/>
        </w:rPr>
        <w:t>号决定，工发组织确认，它将在示范项目完成后提交一份关于其执行情况的最后报告，包括含氢氯氟烃淘汰和实现的能源效率收益。</w:t>
      </w:r>
    </w:p>
    <w:p w14:paraId="44FB954A" w14:textId="42689E1F" w:rsidR="00482642" w:rsidRPr="008D1A04" w:rsidRDefault="00FE05BA" w:rsidP="00482642">
      <w:pPr>
        <w:pStyle w:val="Heading2"/>
        <w:numPr>
          <w:ilvl w:val="0"/>
          <w:numId w:val="0"/>
        </w:numPr>
        <w:rPr>
          <w:rFonts w:ascii="KaiTi" w:eastAsia="KaiTi" w:hAnsi="KaiTi"/>
          <w:sz w:val="24"/>
          <w:szCs w:val="24"/>
        </w:rPr>
      </w:pPr>
      <w:r>
        <w:rPr>
          <w:rFonts w:ascii="KaiTi" w:eastAsia="KaiTi" w:hAnsi="KaiTi" w:hint="eastAsia"/>
          <w:sz w:val="24"/>
          <w:szCs w:val="24"/>
          <w:lang w:eastAsia="zh-CN"/>
        </w:rPr>
        <w:t>引进</w:t>
      </w:r>
      <w:r w:rsidR="008D1A04" w:rsidRPr="008D1A04">
        <w:rPr>
          <w:rFonts w:ascii="KaiTi" w:eastAsia="KaiTi" w:hAnsi="KaiTi" w:hint="eastAsia"/>
          <w:sz w:val="24"/>
          <w:szCs w:val="24"/>
        </w:rPr>
        <w:t>液体除湿冷却技术</w:t>
      </w:r>
    </w:p>
    <w:p w14:paraId="76CB41A2" w14:textId="614A1A7C" w:rsidR="00482642" w:rsidRPr="008D1A04" w:rsidRDefault="008D1A04" w:rsidP="00C9021E">
      <w:pPr>
        <w:pStyle w:val="Heading1"/>
        <w:numPr>
          <w:ilvl w:val="0"/>
          <w:numId w:val="1"/>
        </w:numPr>
        <w:tabs>
          <w:tab w:val="num" w:pos="451"/>
        </w:tabs>
        <w:rPr>
          <w:sz w:val="24"/>
          <w:szCs w:val="24"/>
          <w:lang w:eastAsia="zh-CN"/>
        </w:rPr>
      </w:pPr>
      <w:r w:rsidRPr="008D1A04">
        <w:rPr>
          <w:rFonts w:hint="eastAsia"/>
          <w:sz w:val="24"/>
          <w:szCs w:val="24"/>
          <w:lang w:eastAsia="zh-CN"/>
        </w:rPr>
        <w:t>在潮湿的气候条件下，直接膨胀</w:t>
      </w:r>
      <w:r w:rsidR="00594632">
        <w:rPr>
          <w:sz w:val="24"/>
          <w:szCs w:val="24"/>
          <w:lang w:val="en-US" w:eastAsia="zh-CN"/>
        </w:rPr>
        <w:t xml:space="preserve"> (</w:t>
      </w:r>
      <w:r w:rsidRPr="008D1A04">
        <w:rPr>
          <w:rFonts w:hint="eastAsia"/>
          <w:sz w:val="24"/>
          <w:szCs w:val="24"/>
          <w:lang w:eastAsia="zh-CN"/>
        </w:rPr>
        <w:t>DX</w:t>
      </w:r>
      <w:r w:rsidR="00594632">
        <w:rPr>
          <w:sz w:val="24"/>
          <w:szCs w:val="24"/>
          <w:lang w:val="en-US" w:eastAsia="zh-CN"/>
        </w:rPr>
        <w:t xml:space="preserve">) </w:t>
      </w:r>
      <w:r w:rsidRPr="008D1A04">
        <w:rPr>
          <w:rFonts w:hint="eastAsia"/>
          <w:sz w:val="24"/>
          <w:szCs w:val="24"/>
          <w:lang w:eastAsia="zh-CN"/>
        </w:rPr>
        <w:t>空调使用的大部分能源可能与湿度降低（即调节）有关，而不是与冷却有关。因此，与传统的直接膨胀冷却系统相比，液体除湿</w:t>
      </w:r>
      <w:r w:rsidRPr="008D1A04">
        <w:rPr>
          <w:rFonts w:hint="eastAsia"/>
          <w:sz w:val="24"/>
          <w:szCs w:val="24"/>
          <w:lang w:eastAsia="zh-CN"/>
        </w:rPr>
        <w:t>-</w:t>
      </w:r>
      <w:r w:rsidRPr="008D1A04">
        <w:rPr>
          <w:rFonts w:asciiTheme="minorEastAsia" w:hAnsiTheme="minorEastAsia" w:hint="eastAsia"/>
          <w:sz w:val="24"/>
          <w:szCs w:val="24"/>
          <w:lang w:eastAsia="zh-CN"/>
        </w:rPr>
        <w:t>混合间接蒸发冷却直接膨胀空调</w:t>
      </w:r>
      <w:r w:rsidRPr="008D1A04">
        <w:rPr>
          <w:rFonts w:hint="eastAsia"/>
          <w:sz w:val="24"/>
          <w:szCs w:val="24"/>
          <w:lang w:eastAsia="zh-CN"/>
        </w:rPr>
        <w:t>冷却具有提供显著能效效益的潜力。现场测试将证明该技术适用于埃及气候带，并对其可及性充满信心。待开发机组的目标制冷量为</w:t>
      </w:r>
      <w:r w:rsidRPr="008D1A04">
        <w:rPr>
          <w:rFonts w:hint="eastAsia"/>
          <w:sz w:val="24"/>
          <w:szCs w:val="24"/>
          <w:lang w:eastAsia="zh-CN"/>
        </w:rPr>
        <w:t>20-25kW</w:t>
      </w:r>
      <w:r w:rsidRPr="008D1A04">
        <w:rPr>
          <w:rFonts w:hint="eastAsia"/>
          <w:sz w:val="24"/>
          <w:szCs w:val="24"/>
          <w:lang w:eastAsia="zh-CN"/>
        </w:rPr>
        <w:t>，适用于中型商业应用（如商场、医院、酒店和超市）；预计该技术在</w:t>
      </w:r>
      <w:r w:rsidRPr="008D1A04">
        <w:rPr>
          <w:rFonts w:hint="eastAsia"/>
          <w:sz w:val="24"/>
          <w:szCs w:val="24"/>
          <w:lang w:eastAsia="zh-CN"/>
        </w:rPr>
        <w:t>10</w:t>
      </w:r>
      <w:r w:rsidRPr="008D1A04">
        <w:rPr>
          <w:rFonts w:hint="eastAsia"/>
          <w:sz w:val="24"/>
          <w:szCs w:val="24"/>
          <w:lang w:eastAsia="zh-CN"/>
        </w:rPr>
        <w:t>千瓦以下的容量下不会具有成本效益，而对于</w:t>
      </w:r>
      <w:r w:rsidRPr="008D1A04">
        <w:rPr>
          <w:rFonts w:hint="eastAsia"/>
          <w:sz w:val="24"/>
          <w:szCs w:val="24"/>
          <w:lang w:eastAsia="zh-CN"/>
        </w:rPr>
        <w:t>150</w:t>
      </w:r>
      <w:r w:rsidRPr="008D1A04">
        <w:rPr>
          <w:rFonts w:hint="eastAsia"/>
          <w:sz w:val="24"/>
          <w:szCs w:val="24"/>
          <w:lang w:eastAsia="zh-CN"/>
        </w:rPr>
        <w:t>千瓦以上的容量，则需要进一步调整。该系统将液体干燥剂与间接蒸发冷却相结合。将集成一个容量约为</w:t>
      </w:r>
      <w:r w:rsidRPr="008D1A04">
        <w:rPr>
          <w:rFonts w:hint="eastAsia"/>
          <w:sz w:val="24"/>
          <w:szCs w:val="24"/>
          <w:lang w:eastAsia="zh-CN"/>
        </w:rPr>
        <w:t>10-15kW</w:t>
      </w:r>
      <w:r w:rsidRPr="008D1A04">
        <w:rPr>
          <w:rFonts w:hint="eastAsia"/>
          <w:sz w:val="24"/>
          <w:szCs w:val="24"/>
          <w:lang w:eastAsia="zh-CN"/>
        </w:rPr>
        <w:t>的小型直接膨胀制冷机组，使用</w:t>
      </w:r>
      <w:r w:rsidRPr="008D1A04">
        <w:rPr>
          <w:rFonts w:hint="eastAsia"/>
          <w:sz w:val="24"/>
          <w:szCs w:val="24"/>
          <w:lang w:eastAsia="zh-CN"/>
        </w:rPr>
        <w:t>HFC-32</w:t>
      </w:r>
      <w:r w:rsidRPr="008D1A04">
        <w:rPr>
          <w:rFonts w:hint="eastAsia"/>
          <w:sz w:val="24"/>
          <w:szCs w:val="24"/>
          <w:lang w:eastAsia="zh-CN"/>
        </w:rPr>
        <w:t>或另一种低全球变暖潜能值制冷剂。</w:t>
      </w:r>
    </w:p>
    <w:p w14:paraId="6EA1D0B8" w14:textId="68569909" w:rsidR="00482642" w:rsidRPr="0097266D" w:rsidRDefault="0097266D" w:rsidP="00C9021E">
      <w:pPr>
        <w:pStyle w:val="Heading1"/>
        <w:numPr>
          <w:ilvl w:val="0"/>
          <w:numId w:val="1"/>
        </w:numPr>
        <w:tabs>
          <w:tab w:val="num" w:pos="451"/>
        </w:tabs>
        <w:rPr>
          <w:sz w:val="24"/>
          <w:szCs w:val="24"/>
          <w:lang w:eastAsia="zh-CN"/>
        </w:rPr>
      </w:pPr>
      <w:r w:rsidRPr="0097266D">
        <w:rPr>
          <w:rFonts w:hint="eastAsia"/>
          <w:sz w:val="24"/>
          <w:szCs w:val="24"/>
          <w:lang w:eastAsia="zh-CN"/>
        </w:rPr>
        <w:t>工发组织和秘书处详细讨论了开发原型、测试原型的预期费用以及所需技术援助的范围。经过建设性讨论，各方同意开发三个而不是两个原型，并在三个而非两个气候带对这些原型进行实地测试；并且将使用现有的直接膨胀装置，而不是采购直接膨胀装置进行可比性测试。</w:t>
      </w:r>
    </w:p>
    <w:p w14:paraId="5EBC356D" w14:textId="406D43B9" w:rsidR="004E733C" w:rsidRPr="001D78BF" w:rsidRDefault="0097266D" w:rsidP="001D78BF">
      <w:pPr>
        <w:pStyle w:val="Heading1"/>
        <w:numPr>
          <w:ilvl w:val="0"/>
          <w:numId w:val="1"/>
        </w:numPr>
        <w:tabs>
          <w:tab w:val="num" w:pos="451"/>
        </w:tabs>
        <w:rPr>
          <w:lang w:eastAsia="zh-CN"/>
        </w:rPr>
      </w:pPr>
      <w:r w:rsidRPr="0097266D">
        <w:rPr>
          <w:rFonts w:hint="eastAsia"/>
          <w:sz w:val="24"/>
          <w:szCs w:val="24"/>
          <w:lang w:eastAsia="zh-CN"/>
        </w:rPr>
        <w:t>根据第</w:t>
      </w:r>
      <w:r w:rsidRPr="0097266D">
        <w:rPr>
          <w:rFonts w:hint="eastAsia"/>
          <w:sz w:val="24"/>
          <w:szCs w:val="24"/>
          <w:lang w:eastAsia="zh-CN"/>
        </w:rPr>
        <w:t>92/36</w:t>
      </w:r>
      <w:r w:rsidR="00594632">
        <w:rPr>
          <w:sz w:val="24"/>
          <w:szCs w:val="24"/>
          <w:lang w:val="en-US" w:eastAsia="zh-CN"/>
        </w:rPr>
        <w:t>(</w:t>
      </w:r>
      <w:r w:rsidRPr="0097266D">
        <w:rPr>
          <w:rFonts w:hint="eastAsia"/>
          <w:sz w:val="24"/>
          <w:szCs w:val="24"/>
          <w:lang w:eastAsia="zh-CN"/>
        </w:rPr>
        <w:t>g</w:t>
      </w:r>
      <w:r w:rsidR="00594632">
        <w:rPr>
          <w:sz w:val="24"/>
          <w:szCs w:val="24"/>
          <w:lang w:val="en-US" w:eastAsia="zh-CN"/>
        </w:rPr>
        <w:t>)</w:t>
      </w:r>
      <w:r w:rsidRPr="0097266D">
        <w:rPr>
          <w:rFonts w:hint="eastAsia"/>
          <w:sz w:val="24"/>
          <w:szCs w:val="24"/>
          <w:lang w:eastAsia="zh-CN"/>
        </w:rPr>
        <w:t>号决定，工发组织确认，它将在示范项目完成后提交一份关于其执行情况的最后报告，包括含氢氯氟烃的淘汰情况和取得的能源效率成果。此外，工发组织</w:t>
      </w:r>
      <w:r w:rsidR="001D78BF">
        <w:rPr>
          <w:rFonts w:hint="eastAsia"/>
          <w:sz w:val="24"/>
          <w:szCs w:val="24"/>
          <w:lang w:eastAsia="zh-CN"/>
        </w:rPr>
        <w:t>还</w:t>
      </w:r>
      <w:r w:rsidRPr="0097266D">
        <w:rPr>
          <w:rFonts w:hint="eastAsia"/>
          <w:sz w:val="24"/>
          <w:szCs w:val="24"/>
          <w:lang w:eastAsia="zh-CN"/>
        </w:rPr>
        <w:t>确认，将获得援助的当地制造商将不拥有该技术的知识产权（因此不能为其申请专利），而是该知识产权将属于多边基金，其目标是援助所有第</w:t>
      </w:r>
      <w:r w:rsidRPr="0097266D">
        <w:rPr>
          <w:rFonts w:hint="eastAsia"/>
          <w:sz w:val="24"/>
          <w:szCs w:val="24"/>
          <w:lang w:eastAsia="zh-CN"/>
        </w:rPr>
        <w:t>5</w:t>
      </w:r>
      <w:r w:rsidRPr="0097266D">
        <w:rPr>
          <w:rFonts w:hint="eastAsia"/>
          <w:sz w:val="24"/>
          <w:szCs w:val="24"/>
          <w:lang w:eastAsia="zh-CN"/>
        </w:rPr>
        <w:t>条国家。因此，最终报告将公之于众，如果该技术取得成功，秘书处将鼓励其他第</w:t>
      </w:r>
      <w:r w:rsidRPr="0097266D">
        <w:rPr>
          <w:rFonts w:hint="eastAsia"/>
          <w:sz w:val="24"/>
          <w:szCs w:val="24"/>
          <w:lang w:eastAsia="zh-CN"/>
        </w:rPr>
        <w:t>5</w:t>
      </w:r>
      <w:r w:rsidRPr="0097266D">
        <w:rPr>
          <w:rFonts w:hint="eastAsia"/>
          <w:sz w:val="24"/>
          <w:szCs w:val="24"/>
          <w:lang w:eastAsia="zh-CN"/>
        </w:rPr>
        <w:t>条国家的制造商学习埃及的经验并复制该技术。</w:t>
      </w:r>
    </w:p>
    <w:p w14:paraId="0770F9F5" w14:textId="342964D6" w:rsidR="00482642" w:rsidRPr="00BF2D84" w:rsidRDefault="00971C3D" w:rsidP="00482642">
      <w:pPr>
        <w:keepNext/>
        <w:spacing w:after="240"/>
        <w:rPr>
          <w:rFonts w:ascii="KaiTi" w:eastAsia="KaiTi" w:hAnsi="KaiTi"/>
          <w:sz w:val="24"/>
          <w:szCs w:val="24"/>
        </w:rPr>
      </w:pPr>
      <w:r w:rsidRPr="00BF2D84">
        <w:rPr>
          <w:rFonts w:ascii="KaiTi" w:eastAsia="KaiTi" w:hAnsi="KaiTi" w:hint="eastAsia"/>
          <w:sz w:val="24"/>
          <w:szCs w:val="24"/>
          <w:lang w:eastAsia="zh-CN"/>
        </w:rPr>
        <w:t>绿色采购</w:t>
      </w:r>
    </w:p>
    <w:p w14:paraId="1431F3B7" w14:textId="6D8A3B99" w:rsidR="00482642" w:rsidRDefault="00BF2D84" w:rsidP="00C9021E">
      <w:pPr>
        <w:pStyle w:val="Heading1"/>
        <w:numPr>
          <w:ilvl w:val="0"/>
          <w:numId w:val="1"/>
        </w:numPr>
        <w:tabs>
          <w:tab w:val="num" w:pos="451"/>
        </w:tabs>
        <w:rPr>
          <w:sz w:val="24"/>
          <w:szCs w:val="24"/>
          <w:lang w:eastAsia="zh-CN"/>
        </w:rPr>
      </w:pPr>
      <w:r w:rsidRPr="00BF2D84">
        <w:rPr>
          <w:rFonts w:hint="eastAsia"/>
          <w:sz w:val="24"/>
          <w:szCs w:val="24"/>
          <w:lang w:eastAsia="zh-CN"/>
        </w:rPr>
        <w:t>含氢氯</w:t>
      </w:r>
      <w:r w:rsidR="00971C3D" w:rsidRPr="00BF2D84">
        <w:rPr>
          <w:rFonts w:hint="eastAsia"/>
          <w:sz w:val="24"/>
          <w:szCs w:val="24"/>
          <w:lang w:eastAsia="zh-CN"/>
        </w:rPr>
        <w:t>氟烃淘汰管理计划第三阶段包括大量投资，用于展示埃及市场尚未接受的节能、低全球</w:t>
      </w:r>
      <w:r w:rsidRPr="00BF2D84">
        <w:rPr>
          <w:rFonts w:hint="eastAsia"/>
          <w:sz w:val="24"/>
          <w:szCs w:val="24"/>
          <w:lang w:eastAsia="zh-CN"/>
        </w:rPr>
        <w:t>变暖</w:t>
      </w:r>
      <w:r w:rsidR="00971C3D" w:rsidRPr="00BF2D84">
        <w:rPr>
          <w:rFonts w:hint="eastAsia"/>
          <w:sz w:val="24"/>
          <w:szCs w:val="24"/>
          <w:lang w:eastAsia="zh-CN"/>
        </w:rPr>
        <w:t>潜能值技术，包括</w:t>
      </w:r>
      <w:r w:rsidRPr="00BF2D84">
        <w:rPr>
          <w:rFonts w:hint="eastAsia"/>
          <w:sz w:val="24"/>
          <w:szCs w:val="24"/>
          <w:lang w:eastAsia="zh-CN"/>
        </w:rPr>
        <w:t>液体除湿</w:t>
      </w:r>
      <w:r w:rsidRPr="00BF2D84">
        <w:rPr>
          <w:rFonts w:hint="eastAsia"/>
          <w:sz w:val="24"/>
          <w:szCs w:val="24"/>
          <w:lang w:eastAsia="zh-CN"/>
        </w:rPr>
        <w:t>-</w:t>
      </w:r>
      <w:r w:rsidRPr="00BF2D84">
        <w:rPr>
          <w:rFonts w:asciiTheme="minorEastAsia" w:hAnsiTheme="minorEastAsia" w:hint="eastAsia"/>
          <w:sz w:val="24"/>
          <w:szCs w:val="24"/>
          <w:lang w:eastAsia="zh-CN"/>
        </w:rPr>
        <w:t>混合间接蒸发冷却直接膨胀空调</w:t>
      </w:r>
      <w:r w:rsidR="00971C3D" w:rsidRPr="00BF2D84">
        <w:rPr>
          <w:rFonts w:hint="eastAsia"/>
          <w:sz w:val="24"/>
          <w:szCs w:val="24"/>
          <w:lang w:eastAsia="zh-CN"/>
        </w:rPr>
        <w:t>技术、</w:t>
      </w:r>
      <w:r w:rsidRPr="00BF2D84">
        <w:rPr>
          <w:rFonts w:asciiTheme="minorEastAsia" w:hAnsiTheme="minorEastAsia" w:hint="eastAsia"/>
          <w:sz w:val="24"/>
          <w:szCs w:val="24"/>
          <w:lang w:eastAsia="zh-CN"/>
        </w:rPr>
        <w:t>混合间接蒸发冷却直接膨胀空调</w:t>
      </w:r>
      <w:r w:rsidR="00971C3D" w:rsidRPr="00BF2D84">
        <w:rPr>
          <w:rFonts w:hint="eastAsia"/>
          <w:sz w:val="24"/>
          <w:szCs w:val="24"/>
          <w:lang w:eastAsia="zh-CN"/>
        </w:rPr>
        <w:t>技术以及在工业制冷中使用氨冷却器。鉴于该国的建设速度很快，包括新城市的发展，绿色采购有望成为使这些技术能够被市场接受的另一种机制。</w:t>
      </w:r>
      <w:r w:rsidRPr="00BF2D84">
        <w:rPr>
          <w:rFonts w:hint="eastAsia"/>
          <w:sz w:val="24"/>
          <w:szCs w:val="24"/>
          <w:lang w:eastAsia="zh-CN"/>
        </w:rPr>
        <w:t>含氢</w:t>
      </w:r>
      <w:r w:rsidR="00971C3D" w:rsidRPr="00BF2D84">
        <w:rPr>
          <w:rFonts w:hint="eastAsia"/>
          <w:sz w:val="24"/>
          <w:szCs w:val="24"/>
          <w:lang w:eastAsia="zh-CN"/>
        </w:rPr>
        <w:t>氯</w:t>
      </w:r>
      <w:r w:rsidRPr="00BF2D84">
        <w:rPr>
          <w:rFonts w:hint="eastAsia"/>
          <w:sz w:val="24"/>
          <w:szCs w:val="24"/>
          <w:lang w:eastAsia="zh-CN"/>
        </w:rPr>
        <w:t>氟</w:t>
      </w:r>
      <w:r w:rsidR="00971C3D" w:rsidRPr="00BF2D84">
        <w:rPr>
          <w:rFonts w:hint="eastAsia"/>
          <w:sz w:val="24"/>
          <w:szCs w:val="24"/>
          <w:lang w:eastAsia="zh-CN"/>
        </w:rPr>
        <w:t>烃淘汰管理计划第二阶段包括对政府官员进行绿色采购培训；各方同意拨款</w:t>
      </w:r>
      <w:r w:rsidR="00971C3D" w:rsidRPr="00BF2D84">
        <w:rPr>
          <w:rFonts w:hint="eastAsia"/>
          <w:sz w:val="24"/>
          <w:szCs w:val="24"/>
          <w:lang w:eastAsia="zh-CN"/>
        </w:rPr>
        <w:t>10</w:t>
      </w:r>
      <w:r w:rsidRPr="00BF2D84">
        <w:rPr>
          <w:sz w:val="24"/>
          <w:szCs w:val="24"/>
          <w:lang w:eastAsia="zh-CN"/>
        </w:rPr>
        <w:t>,</w:t>
      </w:r>
      <w:r w:rsidR="00971C3D" w:rsidRPr="00BF2D84">
        <w:rPr>
          <w:rFonts w:hint="eastAsia"/>
          <w:sz w:val="24"/>
          <w:szCs w:val="24"/>
          <w:lang w:eastAsia="zh-CN"/>
        </w:rPr>
        <w:t>000</w:t>
      </w:r>
      <w:r w:rsidR="00971C3D" w:rsidRPr="00BF2D84">
        <w:rPr>
          <w:rFonts w:hint="eastAsia"/>
          <w:sz w:val="24"/>
          <w:szCs w:val="24"/>
          <w:lang w:eastAsia="zh-CN"/>
        </w:rPr>
        <w:t>美元，作为加强监管和政策框架活动的一部分，继续为绿色采购提供技术援助。</w:t>
      </w:r>
    </w:p>
    <w:p w14:paraId="67E4C970" w14:textId="77777777" w:rsidR="00C477A0" w:rsidRDefault="00C477A0" w:rsidP="00C477A0">
      <w:pPr>
        <w:rPr>
          <w:lang w:eastAsia="zh-CN"/>
        </w:rPr>
      </w:pPr>
    </w:p>
    <w:p w14:paraId="4F02E02D" w14:textId="77777777" w:rsidR="00C477A0" w:rsidRPr="00C477A0" w:rsidRDefault="00C477A0" w:rsidP="00C477A0">
      <w:pPr>
        <w:rPr>
          <w:lang w:eastAsia="zh-CN"/>
        </w:rPr>
      </w:pPr>
    </w:p>
    <w:p w14:paraId="5B5F6070" w14:textId="5289832B" w:rsidR="00482642" w:rsidRPr="00BF2D84" w:rsidRDefault="00971C3D" w:rsidP="00482642">
      <w:pPr>
        <w:spacing w:after="240"/>
        <w:rPr>
          <w:rFonts w:ascii="KaiTi" w:eastAsia="KaiTi" w:hAnsi="KaiTi"/>
          <w:sz w:val="24"/>
          <w:szCs w:val="24"/>
        </w:rPr>
      </w:pPr>
      <w:r w:rsidRPr="00BF2D84">
        <w:rPr>
          <w:rFonts w:ascii="KaiTi" w:eastAsia="KaiTi" w:hAnsi="KaiTi" w:hint="eastAsia"/>
          <w:sz w:val="24"/>
          <w:szCs w:val="24"/>
          <w:lang w:eastAsia="zh-CN"/>
        </w:rPr>
        <w:lastRenderedPageBreak/>
        <w:t>项目管理单位</w:t>
      </w:r>
    </w:p>
    <w:p w14:paraId="750381ED" w14:textId="61F23D1A" w:rsidR="00482642" w:rsidRPr="0047686C" w:rsidRDefault="00BF2D84" w:rsidP="00C9021E">
      <w:pPr>
        <w:pStyle w:val="Heading1"/>
        <w:numPr>
          <w:ilvl w:val="0"/>
          <w:numId w:val="1"/>
        </w:numPr>
        <w:tabs>
          <w:tab w:val="num" w:pos="451"/>
        </w:tabs>
        <w:rPr>
          <w:sz w:val="24"/>
          <w:szCs w:val="24"/>
          <w:lang w:eastAsia="zh-CN"/>
        </w:rPr>
      </w:pPr>
      <w:r w:rsidRPr="0047686C">
        <w:rPr>
          <w:rFonts w:hint="eastAsia"/>
          <w:sz w:val="24"/>
          <w:szCs w:val="24"/>
          <w:lang w:eastAsia="zh-CN"/>
        </w:rPr>
        <w:t>秘书处注意到执行基加利氢氟碳化合物执行计划第一阶段与含氢氯氟烃淘汰管理计划第二和第三阶段的重叠期；此外，与提交给本次会议的两个能效源率项目存在重叠。由于所有项目都包括与项目管理单位有关的供资，秘书处认为，仔细协调各项目将使项目管理单位的费用合理化。经过建设性讨论，商定为项目管理单位向工发组织提供</w:t>
      </w:r>
      <w:r w:rsidRPr="0047686C">
        <w:rPr>
          <w:rFonts w:hint="eastAsia"/>
          <w:sz w:val="24"/>
          <w:szCs w:val="24"/>
          <w:lang w:eastAsia="zh-CN"/>
        </w:rPr>
        <w:t>605</w:t>
      </w:r>
      <w:r w:rsidRPr="0047686C">
        <w:rPr>
          <w:sz w:val="24"/>
          <w:szCs w:val="24"/>
          <w:lang w:eastAsia="zh-CN"/>
        </w:rPr>
        <w:t>,</w:t>
      </w:r>
      <w:r w:rsidRPr="0047686C">
        <w:rPr>
          <w:rFonts w:hint="eastAsia"/>
          <w:sz w:val="24"/>
          <w:szCs w:val="24"/>
          <w:lang w:eastAsia="zh-CN"/>
        </w:rPr>
        <w:t>233</w:t>
      </w:r>
      <w:r w:rsidRPr="0047686C">
        <w:rPr>
          <w:rFonts w:hint="eastAsia"/>
          <w:sz w:val="24"/>
          <w:szCs w:val="24"/>
          <w:lang w:eastAsia="zh-CN"/>
        </w:rPr>
        <w:t>美元的资金，包括国家和国际顾问（</w:t>
      </w:r>
      <w:r w:rsidRPr="0047686C">
        <w:rPr>
          <w:rFonts w:hint="eastAsia"/>
          <w:sz w:val="24"/>
          <w:szCs w:val="24"/>
          <w:lang w:eastAsia="zh-CN"/>
        </w:rPr>
        <w:t>275</w:t>
      </w:r>
      <w:r w:rsidRPr="0047686C">
        <w:rPr>
          <w:sz w:val="24"/>
          <w:szCs w:val="24"/>
          <w:lang w:eastAsia="zh-CN"/>
        </w:rPr>
        <w:t>,</w:t>
      </w:r>
      <w:r w:rsidRPr="0047686C">
        <w:rPr>
          <w:rFonts w:hint="eastAsia"/>
          <w:sz w:val="24"/>
          <w:szCs w:val="24"/>
          <w:lang w:eastAsia="zh-CN"/>
        </w:rPr>
        <w:t>352</w:t>
      </w:r>
      <w:r w:rsidRPr="0047686C">
        <w:rPr>
          <w:rFonts w:hint="eastAsia"/>
          <w:sz w:val="24"/>
          <w:szCs w:val="24"/>
          <w:lang w:eastAsia="zh-CN"/>
        </w:rPr>
        <w:t>美元）、会议和咨询（</w:t>
      </w:r>
      <w:r w:rsidRPr="0047686C">
        <w:rPr>
          <w:rFonts w:hint="eastAsia"/>
          <w:sz w:val="24"/>
          <w:szCs w:val="24"/>
          <w:lang w:eastAsia="zh-CN"/>
        </w:rPr>
        <w:t>216</w:t>
      </w:r>
      <w:r w:rsidRPr="0047686C">
        <w:rPr>
          <w:sz w:val="24"/>
          <w:szCs w:val="24"/>
          <w:lang w:eastAsia="zh-CN"/>
        </w:rPr>
        <w:t>,</w:t>
      </w:r>
      <w:r w:rsidRPr="0047686C">
        <w:rPr>
          <w:rFonts w:hint="eastAsia"/>
          <w:sz w:val="24"/>
          <w:szCs w:val="24"/>
          <w:lang w:eastAsia="zh-CN"/>
        </w:rPr>
        <w:t>569</w:t>
      </w:r>
      <w:r w:rsidRPr="0047686C">
        <w:rPr>
          <w:rFonts w:hint="eastAsia"/>
          <w:sz w:val="24"/>
          <w:szCs w:val="24"/>
          <w:lang w:eastAsia="zh-CN"/>
        </w:rPr>
        <w:t>美元）、差旅费（</w:t>
      </w:r>
      <w:r w:rsidRPr="0047686C">
        <w:rPr>
          <w:rFonts w:hint="eastAsia"/>
          <w:sz w:val="24"/>
          <w:szCs w:val="24"/>
          <w:lang w:eastAsia="zh-CN"/>
        </w:rPr>
        <w:t>77</w:t>
      </w:r>
      <w:r w:rsidRPr="0047686C">
        <w:rPr>
          <w:sz w:val="24"/>
          <w:szCs w:val="24"/>
          <w:lang w:eastAsia="zh-CN"/>
        </w:rPr>
        <w:t>,</w:t>
      </w:r>
      <w:r w:rsidRPr="0047686C">
        <w:rPr>
          <w:rFonts w:hint="eastAsia"/>
          <w:sz w:val="24"/>
          <w:szCs w:val="24"/>
          <w:lang w:eastAsia="zh-CN"/>
        </w:rPr>
        <w:t>346</w:t>
      </w:r>
      <w:r w:rsidRPr="0047686C">
        <w:rPr>
          <w:rFonts w:hint="eastAsia"/>
          <w:sz w:val="24"/>
          <w:szCs w:val="24"/>
          <w:lang w:eastAsia="zh-CN"/>
        </w:rPr>
        <w:t>美元）和杂项费用（</w:t>
      </w:r>
      <w:r w:rsidRPr="0047686C">
        <w:rPr>
          <w:rFonts w:hint="eastAsia"/>
          <w:sz w:val="24"/>
          <w:szCs w:val="24"/>
          <w:lang w:eastAsia="zh-CN"/>
        </w:rPr>
        <w:t>35</w:t>
      </w:r>
      <w:r w:rsidRPr="0047686C">
        <w:rPr>
          <w:sz w:val="24"/>
          <w:szCs w:val="24"/>
          <w:lang w:eastAsia="zh-CN"/>
        </w:rPr>
        <w:t>,</w:t>
      </w:r>
      <w:r w:rsidRPr="0047686C">
        <w:rPr>
          <w:rFonts w:hint="eastAsia"/>
          <w:sz w:val="24"/>
          <w:szCs w:val="24"/>
          <w:lang w:eastAsia="zh-CN"/>
        </w:rPr>
        <w:t>966</w:t>
      </w:r>
      <w:r w:rsidRPr="0047686C">
        <w:rPr>
          <w:rFonts w:hint="eastAsia"/>
          <w:sz w:val="24"/>
          <w:szCs w:val="24"/>
          <w:lang w:eastAsia="zh-CN"/>
        </w:rPr>
        <w:t>美元）。</w:t>
      </w:r>
    </w:p>
    <w:p w14:paraId="5CA9874B" w14:textId="40EA94DD" w:rsidR="00482642" w:rsidRPr="0047686C" w:rsidRDefault="00BF2D84" w:rsidP="00482642">
      <w:pPr>
        <w:keepNext/>
        <w:spacing w:before="240" w:after="240"/>
        <w:outlineLvl w:val="0"/>
        <w:rPr>
          <w:sz w:val="24"/>
          <w:szCs w:val="24"/>
          <w:u w:val="single"/>
        </w:rPr>
      </w:pPr>
      <w:r w:rsidRPr="0047686C">
        <w:rPr>
          <w:rFonts w:hint="eastAsia"/>
          <w:sz w:val="24"/>
          <w:szCs w:val="24"/>
          <w:u w:val="single"/>
          <w:lang w:eastAsia="zh-CN"/>
        </w:rPr>
        <w:t>项目总费用</w:t>
      </w:r>
    </w:p>
    <w:p w14:paraId="6EB8289A" w14:textId="123BA275" w:rsidR="00482642" w:rsidRPr="0047686C" w:rsidRDefault="00BF2D84" w:rsidP="00C9021E">
      <w:pPr>
        <w:pStyle w:val="Heading1"/>
        <w:numPr>
          <w:ilvl w:val="0"/>
          <w:numId w:val="1"/>
        </w:numPr>
        <w:tabs>
          <w:tab w:val="num" w:pos="451"/>
        </w:tabs>
        <w:rPr>
          <w:sz w:val="24"/>
          <w:szCs w:val="24"/>
          <w:lang w:eastAsia="zh-CN"/>
        </w:rPr>
      </w:pPr>
      <w:r w:rsidRPr="0047686C">
        <w:rPr>
          <w:rFonts w:hint="eastAsia"/>
          <w:sz w:val="24"/>
          <w:szCs w:val="24"/>
          <w:lang w:eastAsia="zh-CN"/>
        </w:rPr>
        <w:t>含氢氯氟烃淘汰管理计划第三阶段的总费用为</w:t>
      </w:r>
      <w:r w:rsidRPr="0047686C">
        <w:rPr>
          <w:rFonts w:hint="eastAsia"/>
          <w:sz w:val="24"/>
          <w:szCs w:val="24"/>
          <w:lang w:eastAsia="zh-CN"/>
        </w:rPr>
        <w:t>9</w:t>
      </w:r>
      <w:r w:rsidRPr="0047686C">
        <w:rPr>
          <w:sz w:val="24"/>
          <w:szCs w:val="24"/>
          <w:lang w:eastAsia="zh-CN"/>
        </w:rPr>
        <w:t>,</w:t>
      </w:r>
      <w:r w:rsidRPr="0047686C">
        <w:rPr>
          <w:rFonts w:hint="eastAsia"/>
          <w:sz w:val="24"/>
          <w:szCs w:val="24"/>
          <w:lang w:eastAsia="zh-CN"/>
        </w:rPr>
        <w:t>165</w:t>
      </w:r>
      <w:r w:rsidRPr="0047686C">
        <w:rPr>
          <w:sz w:val="24"/>
          <w:szCs w:val="24"/>
          <w:lang w:eastAsia="zh-CN"/>
        </w:rPr>
        <w:t>,</w:t>
      </w:r>
      <w:r w:rsidRPr="0047686C">
        <w:rPr>
          <w:rFonts w:hint="eastAsia"/>
          <w:sz w:val="24"/>
          <w:szCs w:val="24"/>
          <w:lang w:eastAsia="zh-CN"/>
        </w:rPr>
        <w:t>815</w:t>
      </w:r>
      <w:r w:rsidRPr="0047686C">
        <w:rPr>
          <w:rFonts w:hint="eastAsia"/>
          <w:sz w:val="24"/>
          <w:szCs w:val="24"/>
          <w:lang w:eastAsia="zh-CN"/>
        </w:rPr>
        <w:t>美元，用于淘汰</w:t>
      </w:r>
      <w:r w:rsidRPr="0047686C">
        <w:rPr>
          <w:rFonts w:hint="eastAsia"/>
          <w:sz w:val="24"/>
          <w:szCs w:val="24"/>
          <w:lang w:eastAsia="zh-CN"/>
        </w:rPr>
        <w:t>98.09</w:t>
      </w:r>
      <w:r w:rsidRPr="0047686C">
        <w:rPr>
          <w:sz w:val="24"/>
          <w:szCs w:val="24"/>
          <w:lang w:eastAsia="zh-CN"/>
        </w:rPr>
        <w:t xml:space="preserve"> </w:t>
      </w:r>
      <w:r w:rsidRPr="0047686C">
        <w:rPr>
          <w:rFonts w:hint="eastAsia"/>
          <w:sz w:val="24"/>
          <w:szCs w:val="24"/>
          <w:lang w:eastAsia="zh-CN"/>
        </w:rPr>
        <w:t>ODP</w:t>
      </w:r>
      <w:r w:rsidRPr="0047686C">
        <w:rPr>
          <w:rFonts w:hint="eastAsia"/>
          <w:sz w:val="24"/>
          <w:szCs w:val="24"/>
          <w:lang w:eastAsia="zh-CN"/>
        </w:rPr>
        <w:t>吨（</w:t>
      </w:r>
      <w:r w:rsidRPr="0047686C">
        <w:rPr>
          <w:rFonts w:hint="eastAsia"/>
          <w:sz w:val="24"/>
          <w:szCs w:val="24"/>
          <w:lang w:eastAsia="zh-CN"/>
        </w:rPr>
        <w:t>1</w:t>
      </w:r>
      <w:r w:rsidR="00594632">
        <w:rPr>
          <w:sz w:val="24"/>
          <w:szCs w:val="24"/>
          <w:lang w:val="en-US" w:eastAsia="zh-CN"/>
        </w:rPr>
        <w:t>,</w:t>
      </w:r>
      <w:r w:rsidRPr="0047686C">
        <w:rPr>
          <w:rFonts w:hint="eastAsia"/>
          <w:sz w:val="24"/>
          <w:szCs w:val="24"/>
          <w:lang w:eastAsia="zh-CN"/>
        </w:rPr>
        <w:t>783.45</w:t>
      </w:r>
      <w:r w:rsidRPr="0047686C">
        <w:rPr>
          <w:rFonts w:hint="eastAsia"/>
          <w:sz w:val="24"/>
          <w:szCs w:val="24"/>
          <w:lang w:eastAsia="zh-CN"/>
        </w:rPr>
        <w:t>公吨）的</w:t>
      </w:r>
      <w:r w:rsidRPr="0047686C">
        <w:rPr>
          <w:sz w:val="24"/>
          <w:szCs w:val="24"/>
          <w:lang w:eastAsia="zh-CN"/>
        </w:rPr>
        <w:t>HCFC</w:t>
      </w:r>
      <w:r w:rsidRPr="0047686C">
        <w:rPr>
          <w:sz w:val="24"/>
          <w:szCs w:val="24"/>
          <w:lang w:eastAsia="zh-CN"/>
        </w:rPr>
        <w:noBreakHyphen/>
      </w:r>
      <w:r w:rsidRPr="0047686C">
        <w:rPr>
          <w:rFonts w:hint="eastAsia"/>
          <w:sz w:val="24"/>
          <w:szCs w:val="24"/>
          <w:lang w:eastAsia="zh-CN"/>
        </w:rPr>
        <w:t>22</w:t>
      </w:r>
      <w:r w:rsidRPr="0047686C">
        <w:rPr>
          <w:rFonts w:hint="eastAsia"/>
          <w:sz w:val="24"/>
          <w:szCs w:val="24"/>
          <w:lang w:eastAsia="zh-CN"/>
        </w:rPr>
        <w:t>；将从该国符合供资条件的剩余含氢氯氟烃消费中扣除额外的</w:t>
      </w:r>
      <w:r w:rsidRPr="0047686C">
        <w:rPr>
          <w:rFonts w:hint="eastAsia"/>
          <w:sz w:val="24"/>
          <w:szCs w:val="24"/>
          <w:lang w:eastAsia="zh-CN"/>
        </w:rPr>
        <w:t>0.11</w:t>
      </w:r>
      <w:r w:rsidRPr="0047686C">
        <w:rPr>
          <w:sz w:val="24"/>
          <w:szCs w:val="24"/>
          <w:lang w:eastAsia="zh-CN"/>
        </w:rPr>
        <w:t xml:space="preserve"> </w:t>
      </w:r>
      <w:r w:rsidRPr="0047686C">
        <w:rPr>
          <w:rFonts w:hint="eastAsia"/>
          <w:sz w:val="24"/>
          <w:szCs w:val="24"/>
          <w:lang w:eastAsia="zh-CN"/>
        </w:rPr>
        <w:t>ODP</w:t>
      </w:r>
      <w:r w:rsidRPr="0047686C">
        <w:rPr>
          <w:rFonts w:hint="eastAsia"/>
          <w:sz w:val="24"/>
          <w:szCs w:val="24"/>
          <w:lang w:eastAsia="zh-CN"/>
        </w:rPr>
        <w:t>吨（</w:t>
      </w:r>
      <w:r w:rsidRPr="0047686C">
        <w:rPr>
          <w:rFonts w:hint="eastAsia"/>
          <w:sz w:val="24"/>
          <w:szCs w:val="24"/>
          <w:lang w:eastAsia="zh-CN"/>
        </w:rPr>
        <w:t>5.50</w:t>
      </w:r>
      <w:r w:rsidRPr="0047686C">
        <w:rPr>
          <w:rFonts w:hint="eastAsia"/>
          <w:sz w:val="24"/>
          <w:szCs w:val="24"/>
          <w:lang w:eastAsia="zh-CN"/>
        </w:rPr>
        <w:t>公吨）</w:t>
      </w:r>
      <w:r w:rsidRPr="0047686C">
        <w:rPr>
          <w:rFonts w:hint="eastAsia"/>
          <w:sz w:val="24"/>
          <w:szCs w:val="24"/>
          <w:lang w:eastAsia="zh-CN"/>
        </w:rPr>
        <w:t>HCFC-123</w:t>
      </w:r>
      <w:r w:rsidRPr="0047686C">
        <w:rPr>
          <w:rFonts w:hint="eastAsia"/>
          <w:sz w:val="24"/>
          <w:szCs w:val="24"/>
          <w:lang w:eastAsia="zh-CN"/>
        </w:rPr>
        <w:t>，使该项目的总体成本效益为</w:t>
      </w:r>
      <w:r w:rsidRPr="0047686C">
        <w:rPr>
          <w:rFonts w:hint="eastAsia"/>
          <w:sz w:val="24"/>
          <w:szCs w:val="24"/>
          <w:lang w:eastAsia="zh-CN"/>
        </w:rPr>
        <w:t>5.12</w:t>
      </w:r>
      <w:r w:rsidRPr="0047686C">
        <w:rPr>
          <w:rFonts w:hint="eastAsia"/>
          <w:sz w:val="24"/>
          <w:szCs w:val="24"/>
          <w:lang w:eastAsia="zh-CN"/>
        </w:rPr>
        <w:t>美元</w:t>
      </w:r>
      <w:r w:rsidRPr="0047686C">
        <w:rPr>
          <w:rFonts w:hint="eastAsia"/>
          <w:sz w:val="24"/>
          <w:szCs w:val="24"/>
          <w:lang w:eastAsia="zh-CN"/>
        </w:rPr>
        <w:t>/</w:t>
      </w:r>
      <w:r w:rsidRPr="0047686C">
        <w:rPr>
          <w:rFonts w:hint="eastAsia"/>
          <w:sz w:val="24"/>
          <w:szCs w:val="24"/>
          <w:lang w:eastAsia="zh-CN"/>
        </w:rPr>
        <w:t>公斤。表</w:t>
      </w:r>
      <w:r w:rsidRPr="0047686C">
        <w:rPr>
          <w:rFonts w:hint="eastAsia"/>
          <w:sz w:val="24"/>
          <w:szCs w:val="24"/>
          <w:lang w:eastAsia="zh-CN"/>
        </w:rPr>
        <w:t>5</w:t>
      </w:r>
      <w:r w:rsidRPr="0047686C">
        <w:rPr>
          <w:rFonts w:hint="eastAsia"/>
          <w:sz w:val="24"/>
          <w:szCs w:val="24"/>
          <w:lang w:eastAsia="zh-CN"/>
        </w:rPr>
        <w:t>总结了商定的活动和费用（变化以粗体显示）。</w:t>
      </w:r>
    </w:p>
    <w:p w14:paraId="29FA8C6A" w14:textId="23C73020" w:rsidR="00482642" w:rsidRPr="00594632" w:rsidRDefault="0047686C" w:rsidP="00482642">
      <w:pPr>
        <w:keepNext/>
        <w:shd w:val="clear" w:color="auto" w:fill="FFFFFF" w:themeFill="background1"/>
        <w:rPr>
          <w:rFonts w:ascii="SimHei" w:eastAsia="SimHei" w:hAnsi="SimHei"/>
          <w:lang w:eastAsia="zh-CN"/>
        </w:rPr>
      </w:pPr>
      <w:r w:rsidRPr="00594632">
        <w:rPr>
          <w:rFonts w:ascii="SimHei" w:eastAsia="SimHei" w:hAnsi="SimHei" w:hint="eastAsia"/>
          <w:lang w:eastAsia="zh-CN"/>
        </w:rPr>
        <w:t>表</w:t>
      </w:r>
      <w:r w:rsidRPr="00594632">
        <w:rPr>
          <w:rFonts w:eastAsia="SimHei"/>
          <w:lang w:eastAsia="zh-CN"/>
        </w:rPr>
        <w:t>5.</w:t>
      </w:r>
      <w:r w:rsidRPr="00594632">
        <w:rPr>
          <w:rFonts w:ascii="SimHei" w:eastAsia="SimHei" w:hAnsi="SimHei"/>
          <w:lang w:eastAsia="zh-CN"/>
        </w:rPr>
        <w:t xml:space="preserve"> </w:t>
      </w:r>
      <w:r w:rsidRPr="00594632">
        <w:rPr>
          <w:rFonts w:ascii="SimHei" w:eastAsia="SimHei" w:hAnsi="SimHei" w:hint="eastAsia"/>
          <w:lang w:eastAsia="zh-CN"/>
        </w:rPr>
        <w:t>商定的埃及含氢氯氟烃淘汰管理计划第三阶段下的维修行业活动及其费用</w:t>
      </w:r>
    </w:p>
    <w:tbl>
      <w:tblPr>
        <w:tblStyle w:val="TableGrid"/>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091"/>
        <w:gridCol w:w="992"/>
        <w:gridCol w:w="1134"/>
        <w:gridCol w:w="1134"/>
      </w:tblGrid>
      <w:tr w:rsidR="00482642" w:rsidRPr="00805DF6" w14:paraId="75DCB86F" w14:textId="77777777" w:rsidTr="00FD56E3">
        <w:trPr>
          <w:trHeight w:val="53"/>
          <w:tblHeader/>
        </w:trPr>
        <w:tc>
          <w:tcPr>
            <w:tcW w:w="6091" w:type="dxa"/>
            <w:vMerge w:val="restart"/>
            <w:vAlign w:val="center"/>
          </w:tcPr>
          <w:p w14:paraId="0BE98AB7" w14:textId="6FD44E03" w:rsidR="00482642" w:rsidRPr="00805DF6" w:rsidRDefault="00330F65">
            <w:pPr>
              <w:keepNext/>
              <w:shd w:val="clear" w:color="auto" w:fill="FFFFFF" w:themeFill="background1"/>
              <w:jc w:val="center"/>
              <w:rPr>
                <w:b/>
                <w:bCs/>
                <w:sz w:val="20"/>
                <w:szCs w:val="20"/>
              </w:rPr>
            </w:pPr>
            <w:r>
              <w:rPr>
                <w:rFonts w:hint="eastAsia"/>
                <w:b/>
                <w:bCs/>
                <w:sz w:val="20"/>
                <w:szCs w:val="20"/>
                <w:lang w:eastAsia="zh-CN"/>
              </w:rPr>
              <w:t>活动</w:t>
            </w:r>
          </w:p>
        </w:tc>
        <w:tc>
          <w:tcPr>
            <w:tcW w:w="992" w:type="dxa"/>
            <w:vMerge w:val="restart"/>
            <w:vAlign w:val="center"/>
          </w:tcPr>
          <w:p w14:paraId="197B378B" w14:textId="5963247D" w:rsidR="00482642" w:rsidRPr="00805DF6" w:rsidRDefault="00330F65">
            <w:pPr>
              <w:keepNext/>
              <w:shd w:val="clear" w:color="auto" w:fill="FFFFFF" w:themeFill="background1"/>
              <w:jc w:val="center"/>
              <w:rPr>
                <w:b/>
                <w:bCs/>
                <w:sz w:val="20"/>
                <w:szCs w:val="20"/>
              </w:rPr>
            </w:pPr>
            <w:r>
              <w:rPr>
                <w:rFonts w:hint="eastAsia"/>
                <w:b/>
                <w:bCs/>
                <w:sz w:val="20"/>
                <w:szCs w:val="20"/>
                <w:lang w:eastAsia="zh-CN"/>
              </w:rPr>
              <w:t>机构</w:t>
            </w:r>
          </w:p>
        </w:tc>
        <w:tc>
          <w:tcPr>
            <w:tcW w:w="2268" w:type="dxa"/>
            <w:gridSpan w:val="2"/>
            <w:vAlign w:val="center"/>
          </w:tcPr>
          <w:p w14:paraId="270E97A7" w14:textId="21278293" w:rsidR="00482642" w:rsidRPr="00805DF6" w:rsidRDefault="00330F65">
            <w:pPr>
              <w:keepNext/>
              <w:shd w:val="clear" w:color="auto" w:fill="FFFFFF" w:themeFill="background1"/>
              <w:jc w:val="center"/>
              <w:rPr>
                <w:b/>
                <w:bCs/>
                <w:sz w:val="20"/>
                <w:szCs w:val="20"/>
              </w:rPr>
            </w:pPr>
            <w:r>
              <w:rPr>
                <w:rFonts w:hint="eastAsia"/>
                <w:b/>
                <w:bCs/>
                <w:sz w:val="20"/>
                <w:szCs w:val="20"/>
                <w:lang w:eastAsia="zh-CN"/>
              </w:rPr>
              <w:t>费用（美元）</w:t>
            </w:r>
          </w:p>
        </w:tc>
      </w:tr>
      <w:tr w:rsidR="00482642" w:rsidRPr="00805DF6" w14:paraId="73B09D64" w14:textId="77777777" w:rsidTr="00FD56E3">
        <w:trPr>
          <w:trHeight w:val="98"/>
          <w:tblHeader/>
        </w:trPr>
        <w:tc>
          <w:tcPr>
            <w:tcW w:w="6091" w:type="dxa"/>
            <w:vMerge/>
            <w:vAlign w:val="center"/>
          </w:tcPr>
          <w:p w14:paraId="2F9C6134" w14:textId="77777777" w:rsidR="00482642" w:rsidRPr="00805DF6" w:rsidRDefault="00482642">
            <w:pPr>
              <w:keepNext/>
              <w:shd w:val="clear" w:color="auto" w:fill="FFFFFF" w:themeFill="background1"/>
              <w:jc w:val="center"/>
              <w:rPr>
                <w:b/>
                <w:bCs/>
                <w:sz w:val="20"/>
                <w:szCs w:val="20"/>
              </w:rPr>
            </w:pPr>
          </w:p>
        </w:tc>
        <w:tc>
          <w:tcPr>
            <w:tcW w:w="992" w:type="dxa"/>
            <w:vMerge/>
            <w:vAlign w:val="center"/>
          </w:tcPr>
          <w:p w14:paraId="1D49CA81" w14:textId="77777777" w:rsidR="00482642" w:rsidRPr="00805DF6" w:rsidRDefault="00482642">
            <w:pPr>
              <w:keepNext/>
              <w:shd w:val="clear" w:color="auto" w:fill="FFFFFF" w:themeFill="background1"/>
              <w:jc w:val="center"/>
              <w:rPr>
                <w:b/>
                <w:bCs/>
                <w:sz w:val="20"/>
                <w:szCs w:val="20"/>
              </w:rPr>
            </w:pPr>
          </w:p>
        </w:tc>
        <w:tc>
          <w:tcPr>
            <w:tcW w:w="1134" w:type="dxa"/>
            <w:vAlign w:val="center"/>
          </w:tcPr>
          <w:p w14:paraId="32EA7CB3" w14:textId="39E85707" w:rsidR="00482642" w:rsidRPr="00805DF6" w:rsidRDefault="00330F65">
            <w:pPr>
              <w:keepNext/>
              <w:shd w:val="clear" w:color="auto" w:fill="FFFFFF" w:themeFill="background1"/>
              <w:jc w:val="center"/>
              <w:rPr>
                <w:b/>
                <w:bCs/>
                <w:sz w:val="20"/>
                <w:szCs w:val="20"/>
              </w:rPr>
            </w:pPr>
            <w:r>
              <w:rPr>
                <w:rFonts w:hint="eastAsia"/>
                <w:b/>
                <w:bCs/>
                <w:sz w:val="20"/>
                <w:szCs w:val="20"/>
                <w:lang w:eastAsia="zh-CN"/>
              </w:rPr>
              <w:t>已提交</w:t>
            </w:r>
          </w:p>
        </w:tc>
        <w:tc>
          <w:tcPr>
            <w:tcW w:w="1134" w:type="dxa"/>
            <w:vAlign w:val="center"/>
          </w:tcPr>
          <w:p w14:paraId="68BE9D97" w14:textId="31ABBE36" w:rsidR="00482642" w:rsidRPr="00805DF6" w:rsidRDefault="00330F65">
            <w:pPr>
              <w:keepNext/>
              <w:shd w:val="clear" w:color="auto" w:fill="FFFFFF" w:themeFill="background1"/>
              <w:jc w:val="center"/>
              <w:rPr>
                <w:b/>
                <w:bCs/>
                <w:sz w:val="20"/>
                <w:szCs w:val="20"/>
              </w:rPr>
            </w:pPr>
            <w:r>
              <w:rPr>
                <w:rFonts w:hint="eastAsia"/>
                <w:b/>
                <w:bCs/>
                <w:sz w:val="20"/>
                <w:szCs w:val="20"/>
                <w:lang w:eastAsia="zh-CN"/>
              </w:rPr>
              <w:t>已商定</w:t>
            </w:r>
          </w:p>
        </w:tc>
      </w:tr>
      <w:tr w:rsidR="00482642" w:rsidRPr="00805DF6" w14:paraId="78CC3E33" w14:textId="77777777" w:rsidTr="00FD56E3">
        <w:trPr>
          <w:trHeight w:val="283"/>
        </w:trPr>
        <w:tc>
          <w:tcPr>
            <w:tcW w:w="9351" w:type="dxa"/>
            <w:gridSpan w:val="4"/>
            <w:vAlign w:val="center"/>
          </w:tcPr>
          <w:p w14:paraId="599308FA" w14:textId="279F85D1" w:rsidR="00482642" w:rsidRPr="00256A3C" w:rsidRDefault="00330F65">
            <w:pPr>
              <w:keepNext/>
              <w:shd w:val="clear" w:color="auto" w:fill="FFFFFF" w:themeFill="background1"/>
              <w:jc w:val="left"/>
              <w:rPr>
                <w:rFonts w:ascii="KaiTi" w:eastAsia="KaiTi" w:hAnsi="KaiTi"/>
                <w:sz w:val="20"/>
                <w:szCs w:val="20"/>
                <w:lang w:val="en-US" w:eastAsia="zh-CN"/>
              </w:rPr>
            </w:pPr>
            <w:r w:rsidRPr="00256A3C">
              <w:rPr>
                <w:rFonts w:ascii="KaiTi" w:eastAsia="KaiTi" w:hAnsi="KaiTi" w:hint="eastAsia"/>
                <w:sz w:val="20"/>
                <w:szCs w:val="20"/>
                <w:lang w:eastAsia="zh-CN"/>
              </w:rPr>
              <w:t>加强海关和监管框架（</w:t>
            </w:r>
            <w:r w:rsidRPr="00256A3C">
              <w:rPr>
                <w:rFonts w:eastAsia="KaiTi"/>
                <w:sz w:val="20"/>
                <w:szCs w:val="20"/>
                <w:lang w:eastAsia="zh-CN"/>
              </w:rPr>
              <w:t>400,000</w:t>
            </w:r>
            <w:r w:rsidRPr="00256A3C">
              <w:rPr>
                <w:rFonts w:ascii="KaiTi" w:eastAsia="KaiTi" w:hAnsi="KaiTi" w:hint="eastAsia"/>
                <w:sz w:val="20"/>
                <w:szCs w:val="20"/>
                <w:lang w:eastAsia="zh-CN"/>
              </w:rPr>
              <w:t>美元）</w:t>
            </w:r>
          </w:p>
        </w:tc>
      </w:tr>
      <w:tr w:rsidR="00482642" w:rsidRPr="00805DF6" w14:paraId="0575DC8B" w14:textId="77777777" w:rsidTr="00FD56E3">
        <w:trPr>
          <w:trHeight w:val="217"/>
        </w:trPr>
        <w:tc>
          <w:tcPr>
            <w:tcW w:w="6091" w:type="dxa"/>
          </w:tcPr>
          <w:p w14:paraId="4E7B337F" w14:textId="2C4C0F3E" w:rsidR="00482642" w:rsidRPr="00805DF6" w:rsidRDefault="00330F65">
            <w:pPr>
              <w:shd w:val="clear" w:color="auto" w:fill="FFFFFF" w:themeFill="background1"/>
              <w:ind w:left="171"/>
              <w:jc w:val="left"/>
              <w:rPr>
                <w:sz w:val="20"/>
                <w:szCs w:val="20"/>
                <w:highlight w:val="lightGray"/>
                <w:lang w:eastAsia="zh-CN"/>
              </w:rPr>
            </w:pPr>
            <w:r w:rsidRPr="00330F65">
              <w:rPr>
                <w:rFonts w:hint="eastAsia"/>
                <w:sz w:val="20"/>
                <w:szCs w:val="20"/>
                <w:lang w:eastAsia="zh-CN"/>
              </w:rPr>
              <w:t>加强监管和政策框架：</w:t>
            </w:r>
            <w:r w:rsidRPr="00330F65">
              <w:rPr>
                <w:rFonts w:hint="eastAsia"/>
                <w:b/>
                <w:bCs/>
                <w:sz w:val="20"/>
                <w:szCs w:val="20"/>
                <w:lang w:eastAsia="zh-CN"/>
              </w:rPr>
              <w:t>电子升级配额、进出口跟踪系统，</w:t>
            </w:r>
            <w:r w:rsidRPr="00330F65">
              <w:rPr>
                <w:rFonts w:hint="eastAsia"/>
                <w:sz w:val="20"/>
                <w:szCs w:val="20"/>
                <w:lang w:eastAsia="zh-CN"/>
              </w:rPr>
              <w:t>更新禁止</w:t>
            </w:r>
            <w:r w:rsidRPr="00330F65">
              <w:rPr>
                <w:rFonts w:hint="eastAsia"/>
                <w:sz w:val="20"/>
                <w:szCs w:val="20"/>
                <w:lang w:eastAsia="zh-CN"/>
              </w:rPr>
              <w:t>HCFC</w:t>
            </w:r>
            <w:r>
              <w:rPr>
                <w:sz w:val="20"/>
                <w:szCs w:val="20"/>
                <w:lang w:eastAsia="zh-CN"/>
              </w:rPr>
              <w:t>-</w:t>
            </w:r>
            <w:r w:rsidRPr="00330F65">
              <w:rPr>
                <w:rFonts w:hint="eastAsia"/>
                <w:sz w:val="20"/>
                <w:szCs w:val="20"/>
                <w:lang w:eastAsia="zh-CN"/>
              </w:rPr>
              <w:t>22</w:t>
            </w:r>
            <w:r w:rsidRPr="00330F65">
              <w:rPr>
                <w:rFonts w:hint="eastAsia"/>
                <w:sz w:val="20"/>
                <w:szCs w:val="20"/>
                <w:lang w:eastAsia="zh-CN"/>
              </w:rPr>
              <w:t>的政策和细则，以及</w:t>
            </w:r>
            <w:r w:rsidRPr="00330F65">
              <w:rPr>
                <w:rFonts w:hint="eastAsia"/>
                <w:b/>
                <w:bCs/>
                <w:sz w:val="20"/>
                <w:szCs w:val="20"/>
                <w:lang w:eastAsia="zh-CN"/>
              </w:rPr>
              <w:t>绿色采购技术援助。</w:t>
            </w:r>
          </w:p>
        </w:tc>
        <w:tc>
          <w:tcPr>
            <w:tcW w:w="992" w:type="dxa"/>
            <w:vMerge w:val="restart"/>
          </w:tcPr>
          <w:p w14:paraId="21035244" w14:textId="77777777" w:rsidR="00330F65" w:rsidRDefault="00330F65">
            <w:pPr>
              <w:jc w:val="center"/>
              <w:rPr>
                <w:sz w:val="20"/>
                <w:szCs w:val="20"/>
                <w:lang w:eastAsia="zh-CN"/>
              </w:rPr>
            </w:pPr>
            <w:r>
              <w:rPr>
                <w:rFonts w:hint="eastAsia"/>
                <w:sz w:val="20"/>
                <w:szCs w:val="20"/>
                <w:lang w:eastAsia="zh-CN"/>
              </w:rPr>
              <w:t>环境</w:t>
            </w:r>
          </w:p>
          <w:p w14:paraId="67736A79" w14:textId="2B74202E" w:rsidR="00482642" w:rsidRPr="00805DF6" w:rsidRDefault="00330F65">
            <w:pPr>
              <w:jc w:val="center"/>
              <w:rPr>
                <w:sz w:val="20"/>
                <w:szCs w:val="20"/>
              </w:rPr>
            </w:pPr>
            <w:r>
              <w:rPr>
                <w:rFonts w:hint="eastAsia"/>
                <w:sz w:val="20"/>
                <w:szCs w:val="20"/>
                <w:lang w:eastAsia="zh-CN"/>
              </w:rPr>
              <w:t>规划署</w:t>
            </w:r>
          </w:p>
        </w:tc>
        <w:tc>
          <w:tcPr>
            <w:tcW w:w="1134" w:type="dxa"/>
          </w:tcPr>
          <w:p w14:paraId="51C88DE8" w14:textId="77777777" w:rsidR="00482642" w:rsidRPr="00805DF6" w:rsidRDefault="00482642">
            <w:pPr>
              <w:shd w:val="clear" w:color="auto" w:fill="FFFFFF" w:themeFill="background1"/>
              <w:jc w:val="right"/>
              <w:rPr>
                <w:sz w:val="20"/>
                <w:szCs w:val="20"/>
              </w:rPr>
            </w:pPr>
            <w:r w:rsidRPr="00805DF6">
              <w:rPr>
                <w:sz w:val="20"/>
                <w:szCs w:val="20"/>
              </w:rPr>
              <w:t>200,000</w:t>
            </w:r>
          </w:p>
        </w:tc>
        <w:tc>
          <w:tcPr>
            <w:tcW w:w="1134" w:type="dxa"/>
          </w:tcPr>
          <w:p w14:paraId="15F8D0FB" w14:textId="77777777" w:rsidR="00482642" w:rsidRPr="00805DF6" w:rsidRDefault="00482642">
            <w:pPr>
              <w:shd w:val="clear" w:color="auto" w:fill="FFFFFF" w:themeFill="background1"/>
              <w:jc w:val="right"/>
              <w:rPr>
                <w:sz w:val="20"/>
                <w:szCs w:val="20"/>
              </w:rPr>
            </w:pPr>
            <w:r w:rsidRPr="00805DF6">
              <w:rPr>
                <w:sz w:val="20"/>
                <w:szCs w:val="20"/>
              </w:rPr>
              <w:t>200,000</w:t>
            </w:r>
          </w:p>
        </w:tc>
      </w:tr>
      <w:tr w:rsidR="00482642" w:rsidRPr="00805DF6" w14:paraId="0A5EAD9C" w14:textId="77777777" w:rsidTr="00FD56E3">
        <w:trPr>
          <w:trHeight w:val="217"/>
        </w:trPr>
        <w:tc>
          <w:tcPr>
            <w:tcW w:w="6091" w:type="dxa"/>
          </w:tcPr>
          <w:p w14:paraId="159A6C2F" w14:textId="420E9367" w:rsidR="00482642" w:rsidRPr="00805DF6" w:rsidRDefault="00330F65">
            <w:pPr>
              <w:shd w:val="clear" w:color="auto" w:fill="FFFFFF" w:themeFill="background1"/>
              <w:ind w:left="171"/>
              <w:jc w:val="left"/>
              <w:rPr>
                <w:sz w:val="20"/>
                <w:szCs w:val="20"/>
                <w:lang w:eastAsia="zh-CN"/>
              </w:rPr>
            </w:pPr>
            <w:r w:rsidRPr="00330F65">
              <w:rPr>
                <w:rFonts w:hint="eastAsia"/>
                <w:sz w:val="20"/>
                <w:szCs w:val="20"/>
                <w:lang w:eastAsia="zh-CN"/>
              </w:rPr>
              <w:t>通过受控物质进修培训建设海关能力。</w:t>
            </w:r>
          </w:p>
        </w:tc>
        <w:tc>
          <w:tcPr>
            <w:tcW w:w="992" w:type="dxa"/>
            <w:vMerge/>
          </w:tcPr>
          <w:p w14:paraId="6034F694" w14:textId="77777777" w:rsidR="00482642" w:rsidRPr="00805DF6" w:rsidRDefault="00482642">
            <w:pPr>
              <w:jc w:val="center"/>
              <w:rPr>
                <w:sz w:val="20"/>
                <w:szCs w:val="20"/>
                <w:lang w:eastAsia="zh-CN"/>
              </w:rPr>
            </w:pPr>
          </w:p>
        </w:tc>
        <w:tc>
          <w:tcPr>
            <w:tcW w:w="1134" w:type="dxa"/>
          </w:tcPr>
          <w:p w14:paraId="6AE46BBF" w14:textId="77777777" w:rsidR="00482642" w:rsidRPr="00805DF6" w:rsidRDefault="00482642">
            <w:pPr>
              <w:shd w:val="clear" w:color="auto" w:fill="FFFFFF" w:themeFill="background1"/>
              <w:jc w:val="right"/>
              <w:rPr>
                <w:sz w:val="20"/>
                <w:szCs w:val="20"/>
              </w:rPr>
            </w:pPr>
            <w:r w:rsidRPr="00805DF6">
              <w:rPr>
                <w:sz w:val="20"/>
                <w:szCs w:val="20"/>
              </w:rPr>
              <w:t>105,000</w:t>
            </w:r>
          </w:p>
        </w:tc>
        <w:tc>
          <w:tcPr>
            <w:tcW w:w="1134" w:type="dxa"/>
          </w:tcPr>
          <w:p w14:paraId="58067260" w14:textId="77777777" w:rsidR="00482642" w:rsidRPr="00805DF6" w:rsidRDefault="00482642">
            <w:pPr>
              <w:shd w:val="clear" w:color="auto" w:fill="FFFFFF" w:themeFill="background1"/>
              <w:jc w:val="right"/>
              <w:rPr>
                <w:sz w:val="20"/>
                <w:szCs w:val="20"/>
              </w:rPr>
            </w:pPr>
            <w:r w:rsidRPr="00805DF6">
              <w:rPr>
                <w:sz w:val="20"/>
                <w:szCs w:val="20"/>
              </w:rPr>
              <w:t>105,000</w:t>
            </w:r>
          </w:p>
        </w:tc>
      </w:tr>
      <w:tr w:rsidR="00482642" w:rsidRPr="00805DF6" w14:paraId="33D60594" w14:textId="77777777" w:rsidTr="00FD56E3">
        <w:trPr>
          <w:trHeight w:val="217"/>
        </w:trPr>
        <w:tc>
          <w:tcPr>
            <w:tcW w:w="6091" w:type="dxa"/>
          </w:tcPr>
          <w:p w14:paraId="6D370040" w14:textId="74AFED71" w:rsidR="00482642" w:rsidRPr="00805DF6" w:rsidRDefault="00330F65">
            <w:pPr>
              <w:shd w:val="clear" w:color="auto" w:fill="FFFFFF" w:themeFill="background1"/>
              <w:ind w:left="171"/>
              <w:jc w:val="left"/>
              <w:rPr>
                <w:sz w:val="20"/>
                <w:szCs w:val="20"/>
                <w:lang w:eastAsia="zh-CN"/>
              </w:rPr>
            </w:pPr>
            <w:r w:rsidRPr="00330F65">
              <w:rPr>
                <w:rFonts w:hint="eastAsia"/>
                <w:sz w:val="20"/>
                <w:szCs w:val="20"/>
                <w:lang w:eastAsia="zh-CN"/>
              </w:rPr>
              <w:t>组织三个技术意识培训项目。</w:t>
            </w:r>
          </w:p>
        </w:tc>
        <w:tc>
          <w:tcPr>
            <w:tcW w:w="992" w:type="dxa"/>
            <w:vMerge/>
          </w:tcPr>
          <w:p w14:paraId="72119B7F" w14:textId="77777777" w:rsidR="00482642" w:rsidRPr="00805DF6" w:rsidRDefault="00482642">
            <w:pPr>
              <w:jc w:val="center"/>
              <w:rPr>
                <w:sz w:val="20"/>
                <w:szCs w:val="20"/>
                <w:lang w:eastAsia="zh-CN"/>
              </w:rPr>
            </w:pPr>
          </w:p>
        </w:tc>
        <w:tc>
          <w:tcPr>
            <w:tcW w:w="1134" w:type="dxa"/>
          </w:tcPr>
          <w:p w14:paraId="288747E8" w14:textId="77777777" w:rsidR="00482642" w:rsidRPr="00805DF6" w:rsidRDefault="00482642">
            <w:pPr>
              <w:shd w:val="clear" w:color="auto" w:fill="FFFFFF" w:themeFill="background1"/>
              <w:jc w:val="right"/>
              <w:rPr>
                <w:sz w:val="20"/>
                <w:szCs w:val="20"/>
              </w:rPr>
            </w:pPr>
            <w:r w:rsidRPr="00805DF6">
              <w:rPr>
                <w:sz w:val="20"/>
                <w:szCs w:val="20"/>
              </w:rPr>
              <w:t>95,000</w:t>
            </w:r>
          </w:p>
        </w:tc>
        <w:tc>
          <w:tcPr>
            <w:tcW w:w="1134" w:type="dxa"/>
          </w:tcPr>
          <w:p w14:paraId="68DE50FE" w14:textId="77777777" w:rsidR="00482642" w:rsidRPr="00805DF6" w:rsidRDefault="00482642">
            <w:pPr>
              <w:shd w:val="clear" w:color="auto" w:fill="FFFFFF" w:themeFill="background1"/>
              <w:jc w:val="right"/>
              <w:rPr>
                <w:sz w:val="20"/>
                <w:szCs w:val="20"/>
              </w:rPr>
            </w:pPr>
            <w:r w:rsidRPr="00805DF6">
              <w:rPr>
                <w:sz w:val="20"/>
                <w:szCs w:val="20"/>
              </w:rPr>
              <w:t>95,000</w:t>
            </w:r>
          </w:p>
        </w:tc>
      </w:tr>
      <w:tr w:rsidR="00482642" w:rsidRPr="00805DF6" w14:paraId="17359FEB" w14:textId="77777777" w:rsidTr="00FD56E3">
        <w:trPr>
          <w:trHeight w:val="283"/>
        </w:trPr>
        <w:tc>
          <w:tcPr>
            <w:tcW w:w="9351" w:type="dxa"/>
            <w:gridSpan w:val="4"/>
            <w:vAlign w:val="center"/>
          </w:tcPr>
          <w:p w14:paraId="34A0C86C" w14:textId="67F002A4" w:rsidR="00482642" w:rsidRPr="00805DF6" w:rsidRDefault="00330F65"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制冷和空调技术人员的能力建设（</w:t>
            </w:r>
            <w:r w:rsidR="00482642" w:rsidRPr="00256A3C">
              <w:rPr>
                <w:rFonts w:eastAsia="KaiTi"/>
                <w:b/>
                <w:bCs/>
                <w:sz w:val="20"/>
                <w:szCs w:val="20"/>
                <w:lang w:eastAsia="zh-CN"/>
              </w:rPr>
              <w:t>4,597,500</w:t>
            </w:r>
            <w:r w:rsidRPr="00256A3C">
              <w:rPr>
                <w:rFonts w:ascii="KaiTi" w:eastAsia="KaiTi" w:hAnsi="KaiTi" w:hint="eastAsia"/>
                <w:sz w:val="20"/>
                <w:szCs w:val="20"/>
                <w:lang w:eastAsia="zh-CN"/>
              </w:rPr>
              <w:t>美元）</w:t>
            </w:r>
          </w:p>
        </w:tc>
      </w:tr>
      <w:tr w:rsidR="00482642" w:rsidRPr="00805DF6" w14:paraId="328AFE05" w14:textId="77777777" w:rsidTr="00FD56E3">
        <w:trPr>
          <w:trHeight w:val="217"/>
        </w:trPr>
        <w:tc>
          <w:tcPr>
            <w:tcW w:w="6091" w:type="dxa"/>
            <w:vAlign w:val="center"/>
          </w:tcPr>
          <w:p w14:paraId="7F44B530" w14:textId="4165A1C3" w:rsidR="00482642" w:rsidRPr="00805DF6" w:rsidRDefault="00330F65">
            <w:pPr>
              <w:shd w:val="clear" w:color="auto" w:fill="FFFFFF" w:themeFill="background1"/>
              <w:ind w:left="171"/>
              <w:jc w:val="left"/>
              <w:rPr>
                <w:sz w:val="20"/>
                <w:szCs w:val="20"/>
                <w:lang w:eastAsia="zh-CN"/>
              </w:rPr>
            </w:pPr>
            <w:r w:rsidRPr="00330F65">
              <w:rPr>
                <w:rFonts w:hint="eastAsia"/>
                <w:sz w:val="20"/>
                <w:szCs w:val="20"/>
                <w:lang w:eastAsia="zh-CN"/>
              </w:rPr>
              <w:t>更新</w:t>
            </w:r>
            <w:r>
              <w:rPr>
                <w:rFonts w:hint="eastAsia"/>
                <w:sz w:val="20"/>
                <w:szCs w:val="20"/>
                <w:lang w:eastAsia="zh-CN"/>
              </w:rPr>
              <w:t>制冷和空调</w:t>
            </w:r>
            <w:r w:rsidRPr="00330F65">
              <w:rPr>
                <w:rFonts w:hint="eastAsia"/>
                <w:sz w:val="20"/>
                <w:szCs w:val="20"/>
                <w:lang w:eastAsia="zh-CN"/>
              </w:rPr>
              <w:t>行业指</w:t>
            </w:r>
            <w:r>
              <w:rPr>
                <w:rFonts w:hint="eastAsia"/>
                <w:sz w:val="20"/>
                <w:szCs w:val="20"/>
                <w:lang w:eastAsia="zh-CN"/>
              </w:rPr>
              <w:t>导方针</w:t>
            </w:r>
            <w:r w:rsidRPr="00330F65">
              <w:rPr>
                <w:rFonts w:hint="eastAsia"/>
                <w:sz w:val="20"/>
                <w:szCs w:val="20"/>
                <w:lang w:eastAsia="zh-CN"/>
              </w:rPr>
              <w:t>和培训课程。</w:t>
            </w:r>
          </w:p>
        </w:tc>
        <w:tc>
          <w:tcPr>
            <w:tcW w:w="992" w:type="dxa"/>
            <w:vMerge w:val="restart"/>
          </w:tcPr>
          <w:p w14:paraId="163D2CE3" w14:textId="77777777" w:rsidR="00330F65" w:rsidRDefault="00330F65" w:rsidP="00330F65">
            <w:pPr>
              <w:jc w:val="center"/>
              <w:rPr>
                <w:sz w:val="20"/>
                <w:szCs w:val="20"/>
                <w:lang w:eastAsia="zh-CN"/>
              </w:rPr>
            </w:pPr>
            <w:r>
              <w:rPr>
                <w:rFonts w:hint="eastAsia"/>
                <w:sz w:val="20"/>
                <w:szCs w:val="20"/>
                <w:lang w:eastAsia="zh-CN"/>
              </w:rPr>
              <w:t>环境</w:t>
            </w:r>
          </w:p>
          <w:p w14:paraId="09E7E2D5" w14:textId="43EFBAB0" w:rsidR="00482642" w:rsidRPr="00805DF6" w:rsidRDefault="00330F65" w:rsidP="00330F65">
            <w:pPr>
              <w:jc w:val="center"/>
              <w:rPr>
                <w:sz w:val="20"/>
                <w:szCs w:val="20"/>
              </w:rPr>
            </w:pPr>
            <w:r>
              <w:rPr>
                <w:rFonts w:hint="eastAsia"/>
                <w:sz w:val="20"/>
                <w:szCs w:val="20"/>
                <w:lang w:eastAsia="zh-CN"/>
              </w:rPr>
              <w:t>规划署</w:t>
            </w:r>
          </w:p>
        </w:tc>
        <w:tc>
          <w:tcPr>
            <w:tcW w:w="1134" w:type="dxa"/>
          </w:tcPr>
          <w:p w14:paraId="1FF5CA8A" w14:textId="77777777" w:rsidR="00482642" w:rsidRPr="00805DF6" w:rsidRDefault="00482642">
            <w:pPr>
              <w:shd w:val="clear" w:color="auto" w:fill="FFFFFF" w:themeFill="background1"/>
              <w:jc w:val="right"/>
              <w:rPr>
                <w:sz w:val="20"/>
                <w:szCs w:val="20"/>
              </w:rPr>
            </w:pPr>
            <w:r w:rsidRPr="00805DF6">
              <w:rPr>
                <w:sz w:val="20"/>
                <w:szCs w:val="20"/>
              </w:rPr>
              <w:t xml:space="preserve">40,000 </w:t>
            </w:r>
          </w:p>
        </w:tc>
        <w:tc>
          <w:tcPr>
            <w:tcW w:w="1134" w:type="dxa"/>
          </w:tcPr>
          <w:p w14:paraId="3367DCB6" w14:textId="77777777" w:rsidR="00482642" w:rsidRPr="00805DF6" w:rsidRDefault="00482642">
            <w:pPr>
              <w:shd w:val="clear" w:color="auto" w:fill="FFFFFF" w:themeFill="background1"/>
              <w:jc w:val="right"/>
              <w:rPr>
                <w:sz w:val="20"/>
                <w:szCs w:val="20"/>
              </w:rPr>
            </w:pPr>
            <w:r w:rsidRPr="00805DF6">
              <w:rPr>
                <w:sz w:val="20"/>
                <w:szCs w:val="20"/>
              </w:rPr>
              <w:t xml:space="preserve">40,000 </w:t>
            </w:r>
          </w:p>
        </w:tc>
      </w:tr>
      <w:tr w:rsidR="00482642" w:rsidRPr="00805DF6" w14:paraId="0017563A" w14:textId="77777777" w:rsidTr="00FD56E3">
        <w:trPr>
          <w:trHeight w:val="225"/>
        </w:trPr>
        <w:tc>
          <w:tcPr>
            <w:tcW w:w="6091" w:type="dxa"/>
            <w:vAlign w:val="center"/>
          </w:tcPr>
          <w:p w14:paraId="193FDFBC" w14:textId="58E364F5"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支持</w:t>
            </w:r>
            <w:r>
              <w:rPr>
                <w:rFonts w:hint="eastAsia"/>
                <w:sz w:val="20"/>
                <w:szCs w:val="20"/>
                <w:lang w:eastAsia="zh-CN"/>
              </w:rPr>
              <w:t>制冷和空调</w:t>
            </w:r>
            <w:r w:rsidRPr="003B2214">
              <w:rPr>
                <w:rFonts w:hint="eastAsia"/>
                <w:sz w:val="20"/>
                <w:szCs w:val="20"/>
                <w:lang w:eastAsia="zh-CN"/>
              </w:rPr>
              <w:t>认证方案。</w:t>
            </w:r>
          </w:p>
        </w:tc>
        <w:tc>
          <w:tcPr>
            <w:tcW w:w="992" w:type="dxa"/>
            <w:vMerge/>
          </w:tcPr>
          <w:p w14:paraId="4276E193" w14:textId="77777777" w:rsidR="00482642" w:rsidRPr="00805DF6" w:rsidRDefault="00482642">
            <w:pPr>
              <w:jc w:val="center"/>
              <w:rPr>
                <w:sz w:val="20"/>
                <w:szCs w:val="20"/>
                <w:lang w:eastAsia="zh-CN"/>
              </w:rPr>
            </w:pPr>
          </w:p>
        </w:tc>
        <w:tc>
          <w:tcPr>
            <w:tcW w:w="1134" w:type="dxa"/>
          </w:tcPr>
          <w:p w14:paraId="65B899AB" w14:textId="77777777" w:rsidR="00482642" w:rsidRPr="00805DF6" w:rsidRDefault="00482642">
            <w:pPr>
              <w:shd w:val="clear" w:color="auto" w:fill="FFFFFF" w:themeFill="background1"/>
              <w:jc w:val="right"/>
              <w:rPr>
                <w:sz w:val="20"/>
                <w:szCs w:val="20"/>
              </w:rPr>
            </w:pPr>
            <w:r w:rsidRPr="00805DF6">
              <w:rPr>
                <w:sz w:val="20"/>
                <w:szCs w:val="20"/>
              </w:rPr>
              <w:t xml:space="preserve">50,000 </w:t>
            </w:r>
          </w:p>
        </w:tc>
        <w:tc>
          <w:tcPr>
            <w:tcW w:w="1134" w:type="dxa"/>
          </w:tcPr>
          <w:p w14:paraId="75EC2A15" w14:textId="77777777" w:rsidR="00482642" w:rsidRPr="00805DF6" w:rsidRDefault="00482642">
            <w:pPr>
              <w:shd w:val="clear" w:color="auto" w:fill="FFFFFF" w:themeFill="background1"/>
              <w:jc w:val="right"/>
              <w:rPr>
                <w:sz w:val="20"/>
                <w:szCs w:val="20"/>
              </w:rPr>
            </w:pPr>
            <w:r w:rsidRPr="00805DF6">
              <w:rPr>
                <w:sz w:val="20"/>
                <w:szCs w:val="20"/>
              </w:rPr>
              <w:t xml:space="preserve">50,000 </w:t>
            </w:r>
          </w:p>
        </w:tc>
      </w:tr>
      <w:tr w:rsidR="00482642" w:rsidRPr="00805DF6" w14:paraId="56CEF8BC" w14:textId="77777777" w:rsidTr="00FD56E3">
        <w:trPr>
          <w:trHeight w:val="225"/>
        </w:trPr>
        <w:tc>
          <w:tcPr>
            <w:tcW w:w="6091" w:type="dxa"/>
            <w:vAlign w:val="center"/>
          </w:tcPr>
          <w:p w14:paraId="1A53A672" w14:textId="1FDA9969"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培训</w:t>
            </w:r>
            <w:r w:rsidRPr="003B2214">
              <w:rPr>
                <w:rFonts w:hint="eastAsia"/>
                <w:sz w:val="20"/>
                <w:szCs w:val="20"/>
                <w:lang w:eastAsia="zh-CN"/>
              </w:rPr>
              <w:t>45</w:t>
            </w:r>
            <w:r w:rsidRPr="003B2214">
              <w:rPr>
                <w:rFonts w:hint="eastAsia"/>
                <w:sz w:val="20"/>
                <w:szCs w:val="20"/>
                <w:lang w:eastAsia="zh-CN"/>
              </w:rPr>
              <w:t>名</w:t>
            </w:r>
            <w:r>
              <w:rPr>
                <w:rFonts w:hint="eastAsia"/>
                <w:sz w:val="20"/>
                <w:szCs w:val="20"/>
                <w:lang w:eastAsia="zh-CN"/>
              </w:rPr>
              <w:t>制冷和空调</w:t>
            </w:r>
            <w:r w:rsidRPr="003B2214">
              <w:rPr>
                <w:rFonts w:hint="eastAsia"/>
                <w:sz w:val="20"/>
                <w:szCs w:val="20"/>
                <w:lang w:eastAsia="zh-CN"/>
              </w:rPr>
              <w:t>认证评估员。</w:t>
            </w:r>
          </w:p>
        </w:tc>
        <w:tc>
          <w:tcPr>
            <w:tcW w:w="992" w:type="dxa"/>
            <w:vMerge/>
          </w:tcPr>
          <w:p w14:paraId="16251FCF" w14:textId="77777777" w:rsidR="00482642" w:rsidRPr="00805DF6" w:rsidRDefault="00482642">
            <w:pPr>
              <w:jc w:val="center"/>
              <w:rPr>
                <w:sz w:val="20"/>
                <w:szCs w:val="20"/>
                <w:lang w:eastAsia="zh-CN"/>
              </w:rPr>
            </w:pPr>
          </w:p>
        </w:tc>
        <w:tc>
          <w:tcPr>
            <w:tcW w:w="1134" w:type="dxa"/>
          </w:tcPr>
          <w:p w14:paraId="294218C5" w14:textId="77777777" w:rsidR="00482642" w:rsidRPr="00805DF6" w:rsidRDefault="00482642">
            <w:pPr>
              <w:shd w:val="clear" w:color="auto" w:fill="FFFFFF" w:themeFill="background1"/>
              <w:jc w:val="right"/>
              <w:rPr>
                <w:sz w:val="20"/>
                <w:szCs w:val="20"/>
              </w:rPr>
            </w:pPr>
            <w:r w:rsidRPr="00805DF6">
              <w:rPr>
                <w:sz w:val="20"/>
                <w:szCs w:val="20"/>
              </w:rPr>
              <w:t xml:space="preserve">67,500 </w:t>
            </w:r>
          </w:p>
        </w:tc>
        <w:tc>
          <w:tcPr>
            <w:tcW w:w="1134" w:type="dxa"/>
          </w:tcPr>
          <w:p w14:paraId="67BCF34E" w14:textId="77777777" w:rsidR="00482642" w:rsidRPr="00805DF6" w:rsidRDefault="00482642">
            <w:pPr>
              <w:shd w:val="clear" w:color="auto" w:fill="FFFFFF" w:themeFill="background1"/>
              <w:jc w:val="right"/>
              <w:rPr>
                <w:sz w:val="20"/>
                <w:szCs w:val="20"/>
              </w:rPr>
            </w:pPr>
            <w:r w:rsidRPr="00805DF6">
              <w:rPr>
                <w:sz w:val="20"/>
                <w:szCs w:val="20"/>
              </w:rPr>
              <w:t xml:space="preserve">67,500 </w:t>
            </w:r>
          </w:p>
        </w:tc>
      </w:tr>
      <w:tr w:rsidR="00482642" w:rsidRPr="00805DF6" w14:paraId="08F0A658" w14:textId="77777777" w:rsidTr="00FD56E3">
        <w:trPr>
          <w:trHeight w:val="225"/>
        </w:trPr>
        <w:tc>
          <w:tcPr>
            <w:tcW w:w="6091" w:type="dxa"/>
            <w:vAlign w:val="center"/>
          </w:tcPr>
          <w:p w14:paraId="5D2938BC" w14:textId="149B9E97"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培训</w:t>
            </w:r>
            <w:r w:rsidRPr="003B2214">
              <w:rPr>
                <w:rFonts w:hint="eastAsia"/>
                <w:sz w:val="20"/>
                <w:szCs w:val="20"/>
                <w:lang w:eastAsia="zh-CN"/>
              </w:rPr>
              <w:t>2</w:t>
            </w:r>
            <w:r>
              <w:rPr>
                <w:sz w:val="20"/>
                <w:szCs w:val="20"/>
                <w:lang w:eastAsia="zh-CN"/>
              </w:rPr>
              <w:t>,</w:t>
            </w:r>
            <w:r w:rsidRPr="003B2214">
              <w:rPr>
                <w:rFonts w:hint="eastAsia"/>
                <w:sz w:val="20"/>
                <w:szCs w:val="20"/>
                <w:lang w:eastAsia="zh-CN"/>
              </w:rPr>
              <w:t>000</w:t>
            </w:r>
            <w:r w:rsidRPr="003B2214">
              <w:rPr>
                <w:rFonts w:hint="eastAsia"/>
                <w:sz w:val="20"/>
                <w:szCs w:val="20"/>
                <w:lang w:eastAsia="zh-CN"/>
              </w:rPr>
              <w:t>名</w:t>
            </w:r>
            <w:r>
              <w:rPr>
                <w:rFonts w:hint="eastAsia"/>
                <w:sz w:val="20"/>
                <w:szCs w:val="20"/>
                <w:lang w:eastAsia="zh-CN"/>
              </w:rPr>
              <w:t>制冷和空调</w:t>
            </w:r>
            <w:r w:rsidRPr="003B2214">
              <w:rPr>
                <w:rFonts w:hint="eastAsia"/>
                <w:sz w:val="20"/>
                <w:szCs w:val="20"/>
                <w:lang w:eastAsia="zh-CN"/>
              </w:rPr>
              <w:t>技术人员，并对其中至少</w:t>
            </w:r>
            <w:r w:rsidRPr="003B2214">
              <w:rPr>
                <w:rFonts w:hint="eastAsia"/>
                <w:sz w:val="20"/>
                <w:szCs w:val="20"/>
                <w:lang w:eastAsia="zh-CN"/>
              </w:rPr>
              <w:t>1</w:t>
            </w:r>
            <w:r>
              <w:rPr>
                <w:sz w:val="20"/>
                <w:szCs w:val="20"/>
                <w:lang w:eastAsia="zh-CN"/>
              </w:rPr>
              <w:t>,</w:t>
            </w:r>
            <w:r w:rsidRPr="003B2214">
              <w:rPr>
                <w:rFonts w:hint="eastAsia"/>
                <w:sz w:val="20"/>
                <w:szCs w:val="20"/>
                <w:lang w:eastAsia="zh-CN"/>
              </w:rPr>
              <w:t>600</w:t>
            </w:r>
            <w:r w:rsidRPr="003B2214">
              <w:rPr>
                <w:rFonts w:hint="eastAsia"/>
                <w:sz w:val="20"/>
                <w:szCs w:val="20"/>
                <w:lang w:eastAsia="zh-CN"/>
              </w:rPr>
              <w:t>名</w:t>
            </w:r>
            <w:r w:rsidR="00594632">
              <w:rPr>
                <w:sz w:val="20"/>
                <w:szCs w:val="20"/>
                <w:lang w:val="en-US" w:eastAsia="zh-CN"/>
              </w:rPr>
              <w:t xml:space="preserve"> (</w:t>
            </w:r>
            <w:r w:rsidRPr="003B2214">
              <w:rPr>
                <w:rFonts w:hint="eastAsia"/>
                <w:sz w:val="20"/>
                <w:szCs w:val="20"/>
                <w:lang w:eastAsia="zh-CN"/>
              </w:rPr>
              <w:t>80%</w:t>
            </w:r>
            <w:r w:rsidR="00594632">
              <w:rPr>
                <w:sz w:val="20"/>
                <w:szCs w:val="20"/>
                <w:lang w:val="en-US" w:eastAsia="zh-CN"/>
              </w:rPr>
              <w:t>)</w:t>
            </w:r>
            <w:r w:rsidRPr="003B2214">
              <w:rPr>
                <w:rFonts w:hint="eastAsia"/>
                <w:sz w:val="20"/>
                <w:szCs w:val="20"/>
                <w:lang w:eastAsia="zh-CN"/>
              </w:rPr>
              <w:t>进行认证。</w:t>
            </w:r>
          </w:p>
        </w:tc>
        <w:tc>
          <w:tcPr>
            <w:tcW w:w="992" w:type="dxa"/>
            <w:vMerge/>
          </w:tcPr>
          <w:p w14:paraId="1172687B" w14:textId="77777777" w:rsidR="00482642" w:rsidRPr="00805DF6" w:rsidRDefault="00482642">
            <w:pPr>
              <w:jc w:val="center"/>
              <w:rPr>
                <w:sz w:val="20"/>
                <w:szCs w:val="20"/>
                <w:lang w:eastAsia="zh-CN"/>
              </w:rPr>
            </w:pPr>
          </w:p>
        </w:tc>
        <w:tc>
          <w:tcPr>
            <w:tcW w:w="1134" w:type="dxa"/>
          </w:tcPr>
          <w:p w14:paraId="6D1EE48A" w14:textId="77777777" w:rsidR="00482642" w:rsidRPr="00805DF6" w:rsidRDefault="00482642">
            <w:pPr>
              <w:shd w:val="clear" w:color="auto" w:fill="FFFFFF" w:themeFill="background1"/>
              <w:jc w:val="right"/>
              <w:rPr>
                <w:sz w:val="20"/>
                <w:szCs w:val="20"/>
              </w:rPr>
            </w:pPr>
            <w:r w:rsidRPr="00805DF6">
              <w:rPr>
                <w:sz w:val="20"/>
                <w:szCs w:val="20"/>
              </w:rPr>
              <w:t xml:space="preserve">400,000 </w:t>
            </w:r>
          </w:p>
        </w:tc>
        <w:tc>
          <w:tcPr>
            <w:tcW w:w="1134" w:type="dxa"/>
          </w:tcPr>
          <w:p w14:paraId="55326244" w14:textId="77777777" w:rsidR="00482642" w:rsidRPr="00805DF6" w:rsidRDefault="00482642">
            <w:pPr>
              <w:shd w:val="clear" w:color="auto" w:fill="FFFFFF" w:themeFill="background1"/>
              <w:jc w:val="right"/>
              <w:rPr>
                <w:sz w:val="20"/>
                <w:szCs w:val="20"/>
              </w:rPr>
            </w:pPr>
            <w:r w:rsidRPr="00805DF6">
              <w:rPr>
                <w:sz w:val="20"/>
                <w:szCs w:val="20"/>
              </w:rPr>
              <w:t xml:space="preserve">400,000 </w:t>
            </w:r>
          </w:p>
        </w:tc>
      </w:tr>
      <w:tr w:rsidR="00482642" w:rsidRPr="00805DF6" w14:paraId="480AA384" w14:textId="77777777" w:rsidTr="00FD56E3">
        <w:trPr>
          <w:trHeight w:val="225"/>
        </w:trPr>
        <w:tc>
          <w:tcPr>
            <w:tcW w:w="6091" w:type="dxa"/>
            <w:vAlign w:val="center"/>
          </w:tcPr>
          <w:p w14:paraId="132A3711" w14:textId="2759EDCF"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提高五个私营和非政府组织培训中心的培训能力。</w:t>
            </w:r>
          </w:p>
        </w:tc>
        <w:tc>
          <w:tcPr>
            <w:tcW w:w="992" w:type="dxa"/>
            <w:vMerge w:val="restart"/>
          </w:tcPr>
          <w:p w14:paraId="49062008" w14:textId="77777777" w:rsidR="003B2214" w:rsidRDefault="003B2214">
            <w:pPr>
              <w:jc w:val="center"/>
              <w:rPr>
                <w:sz w:val="20"/>
                <w:szCs w:val="20"/>
                <w:lang w:eastAsia="zh-CN"/>
              </w:rPr>
            </w:pPr>
            <w:r>
              <w:rPr>
                <w:rFonts w:hint="eastAsia"/>
                <w:sz w:val="20"/>
                <w:szCs w:val="20"/>
                <w:lang w:eastAsia="zh-CN"/>
              </w:rPr>
              <w:t>工发</w:t>
            </w:r>
          </w:p>
          <w:p w14:paraId="558F4A63" w14:textId="5B7595F1" w:rsidR="00482642" w:rsidRPr="00805DF6" w:rsidRDefault="003B2214">
            <w:pPr>
              <w:jc w:val="center"/>
              <w:rPr>
                <w:sz w:val="20"/>
                <w:szCs w:val="20"/>
              </w:rPr>
            </w:pPr>
            <w:r>
              <w:rPr>
                <w:rFonts w:hint="eastAsia"/>
                <w:sz w:val="20"/>
                <w:szCs w:val="20"/>
                <w:lang w:eastAsia="zh-CN"/>
              </w:rPr>
              <w:t>组织</w:t>
            </w:r>
          </w:p>
        </w:tc>
        <w:tc>
          <w:tcPr>
            <w:tcW w:w="1134" w:type="dxa"/>
          </w:tcPr>
          <w:p w14:paraId="75258F2E" w14:textId="77777777" w:rsidR="00482642" w:rsidRPr="00805DF6" w:rsidRDefault="00482642">
            <w:pPr>
              <w:shd w:val="clear" w:color="auto" w:fill="FFFFFF" w:themeFill="background1"/>
              <w:jc w:val="right"/>
              <w:rPr>
                <w:sz w:val="20"/>
                <w:szCs w:val="20"/>
              </w:rPr>
            </w:pPr>
            <w:r w:rsidRPr="00805DF6">
              <w:rPr>
                <w:sz w:val="20"/>
                <w:szCs w:val="20"/>
              </w:rPr>
              <w:t xml:space="preserve">230,000 </w:t>
            </w:r>
          </w:p>
        </w:tc>
        <w:tc>
          <w:tcPr>
            <w:tcW w:w="1134" w:type="dxa"/>
          </w:tcPr>
          <w:p w14:paraId="3CF2C209" w14:textId="77777777" w:rsidR="00482642" w:rsidRPr="00805DF6" w:rsidRDefault="00482642">
            <w:pPr>
              <w:shd w:val="clear" w:color="auto" w:fill="FFFFFF" w:themeFill="background1"/>
              <w:jc w:val="right"/>
              <w:rPr>
                <w:sz w:val="20"/>
                <w:szCs w:val="20"/>
              </w:rPr>
            </w:pPr>
            <w:r w:rsidRPr="00805DF6">
              <w:rPr>
                <w:sz w:val="20"/>
                <w:szCs w:val="20"/>
              </w:rPr>
              <w:t>230,000</w:t>
            </w:r>
          </w:p>
        </w:tc>
      </w:tr>
      <w:tr w:rsidR="00482642" w:rsidRPr="00805DF6" w14:paraId="784553F9" w14:textId="77777777" w:rsidTr="00FD56E3">
        <w:trPr>
          <w:trHeight w:val="225"/>
        </w:trPr>
        <w:tc>
          <w:tcPr>
            <w:tcW w:w="6091" w:type="dxa"/>
            <w:vAlign w:val="center"/>
          </w:tcPr>
          <w:p w14:paraId="5B2FED65" w14:textId="65112365"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为培训和教育中心提供大约七个教育培训平台。</w:t>
            </w:r>
          </w:p>
        </w:tc>
        <w:tc>
          <w:tcPr>
            <w:tcW w:w="992" w:type="dxa"/>
            <w:vMerge/>
          </w:tcPr>
          <w:p w14:paraId="58B331DA" w14:textId="77777777" w:rsidR="00482642" w:rsidRPr="00805DF6" w:rsidRDefault="00482642">
            <w:pPr>
              <w:jc w:val="center"/>
              <w:rPr>
                <w:sz w:val="20"/>
                <w:szCs w:val="20"/>
                <w:lang w:eastAsia="zh-CN"/>
              </w:rPr>
            </w:pPr>
          </w:p>
        </w:tc>
        <w:tc>
          <w:tcPr>
            <w:tcW w:w="1134" w:type="dxa"/>
          </w:tcPr>
          <w:p w14:paraId="6D8C6331" w14:textId="77777777" w:rsidR="00482642" w:rsidRPr="00805DF6" w:rsidRDefault="00482642">
            <w:pPr>
              <w:shd w:val="clear" w:color="auto" w:fill="FFFFFF" w:themeFill="background1"/>
              <w:jc w:val="right"/>
              <w:rPr>
                <w:sz w:val="20"/>
                <w:szCs w:val="20"/>
              </w:rPr>
            </w:pPr>
            <w:r w:rsidRPr="00805DF6">
              <w:rPr>
                <w:sz w:val="20"/>
                <w:szCs w:val="20"/>
              </w:rPr>
              <w:t>340,000</w:t>
            </w:r>
          </w:p>
        </w:tc>
        <w:tc>
          <w:tcPr>
            <w:tcW w:w="1134" w:type="dxa"/>
          </w:tcPr>
          <w:p w14:paraId="3DC63754" w14:textId="77777777" w:rsidR="00482642" w:rsidRPr="00805DF6" w:rsidRDefault="00482642">
            <w:pPr>
              <w:shd w:val="clear" w:color="auto" w:fill="FFFFFF" w:themeFill="background1"/>
              <w:jc w:val="right"/>
              <w:rPr>
                <w:sz w:val="20"/>
                <w:szCs w:val="20"/>
              </w:rPr>
            </w:pPr>
            <w:r w:rsidRPr="00805DF6">
              <w:rPr>
                <w:sz w:val="20"/>
                <w:szCs w:val="20"/>
              </w:rPr>
              <w:t>340,000</w:t>
            </w:r>
          </w:p>
        </w:tc>
      </w:tr>
      <w:tr w:rsidR="00482642" w:rsidRPr="00805DF6" w14:paraId="0D4E0197" w14:textId="77777777" w:rsidTr="00FD56E3">
        <w:trPr>
          <w:trHeight w:val="225"/>
        </w:trPr>
        <w:tc>
          <w:tcPr>
            <w:tcW w:w="6091" w:type="dxa"/>
            <w:vAlign w:val="center"/>
          </w:tcPr>
          <w:p w14:paraId="16B37C15" w14:textId="686B97B4" w:rsidR="00482642" w:rsidRPr="00805DF6" w:rsidRDefault="003B2214">
            <w:pPr>
              <w:keepNext/>
              <w:shd w:val="clear" w:color="auto" w:fill="FFFFFF" w:themeFill="background1"/>
              <w:ind w:left="171"/>
              <w:jc w:val="left"/>
              <w:rPr>
                <w:sz w:val="20"/>
                <w:szCs w:val="20"/>
                <w:lang w:eastAsia="zh-CN"/>
              </w:rPr>
            </w:pPr>
            <w:r w:rsidRPr="003B2214">
              <w:rPr>
                <w:rFonts w:hint="eastAsia"/>
                <w:sz w:val="20"/>
                <w:szCs w:val="20"/>
                <w:lang w:eastAsia="zh-CN"/>
              </w:rPr>
              <w:t>为</w:t>
            </w:r>
            <w:r w:rsidRPr="003B2214">
              <w:rPr>
                <w:rFonts w:hint="eastAsia"/>
                <w:b/>
                <w:bCs/>
                <w:sz w:val="20"/>
                <w:szCs w:val="20"/>
                <w:lang w:eastAsia="zh-CN"/>
              </w:rPr>
              <w:t>1300</w:t>
            </w:r>
            <w:r w:rsidRPr="003B2214">
              <w:rPr>
                <w:rFonts w:hint="eastAsia"/>
                <w:sz w:val="20"/>
                <w:szCs w:val="20"/>
                <w:lang w:eastAsia="zh-CN"/>
              </w:rPr>
              <w:t>个</w:t>
            </w:r>
            <w:r>
              <w:rPr>
                <w:rFonts w:hint="eastAsia"/>
                <w:sz w:val="20"/>
                <w:szCs w:val="20"/>
                <w:lang w:eastAsia="zh-CN"/>
              </w:rPr>
              <w:t>制冷和空调</w:t>
            </w:r>
            <w:r w:rsidRPr="003B2214">
              <w:rPr>
                <w:rFonts w:hint="eastAsia"/>
                <w:sz w:val="20"/>
                <w:szCs w:val="20"/>
                <w:lang w:eastAsia="zh-CN"/>
              </w:rPr>
              <w:t>车间提供工具，前提是每个车间在收到设备后一年内至少有两名经过认证的技术人员；并提供</w:t>
            </w:r>
            <w:r w:rsidRPr="003B2214">
              <w:rPr>
                <w:rFonts w:hint="eastAsia"/>
                <w:sz w:val="20"/>
                <w:szCs w:val="20"/>
                <w:lang w:eastAsia="zh-CN"/>
              </w:rPr>
              <w:t>HFC</w:t>
            </w:r>
            <w:r>
              <w:rPr>
                <w:sz w:val="20"/>
                <w:szCs w:val="20"/>
                <w:lang w:eastAsia="zh-CN"/>
              </w:rPr>
              <w:t>-</w:t>
            </w:r>
            <w:r w:rsidRPr="003B2214">
              <w:rPr>
                <w:rFonts w:hint="eastAsia"/>
                <w:sz w:val="20"/>
                <w:szCs w:val="20"/>
                <w:lang w:eastAsia="zh-CN"/>
              </w:rPr>
              <w:t>32</w:t>
            </w:r>
            <w:r w:rsidRPr="003B2214">
              <w:rPr>
                <w:rFonts w:hint="eastAsia"/>
                <w:sz w:val="20"/>
                <w:szCs w:val="20"/>
                <w:lang w:eastAsia="zh-CN"/>
              </w:rPr>
              <w:t>空调机组，以补充培训和教育中心的培训资源。</w:t>
            </w:r>
          </w:p>
        </w:tc>
        <w:tc>
          <w:tcPr>
            <w:tcW w:w="992" w:type="dxa"/>
            <w:vMerge/>
          </w:tcPr>
          <w:p w14:paraId="7EABF895" w14:textId="77777777" w:rsidR="00482642" w:rsidRPr="00805DF6" w:rsidRDefault="00482642">
            <w:pPr>
              <w:keepNext/>
              <w:jc w:val="center"/>
              <w:rPr>
                <w:sz w:val="20"/>
                <w:szCs w:val="20"/>
                <w:lang w:eastAsia="zh-CN"/>
              </w:rPr>
            </w:pPr>
          </w:p>
        </w:tc>
        <w:tc>
          <w:tcPr>
            <w:tcW w:w="1134" w:type="dxa"/>
          </w:tcPr>
          <w:p w14:paraId="266C6CDC" w14:textId="77777777" w:rsidR="00482642" w:rsidRPr="00805DF6" w:rsidRDefault="00482642">
            <w:pPr>
              <w:keepNext/>
              <w:shd w:val="clear" w:color="auto" w:fill="FFFFFF" w:themeFill="background1"/>
              <w:jc w:val="right"/>
              <w:rPr>
                <w:sz w:val="20"/>
                <w:szCs w:val="20"/>
              </w:rPr>
            </w:pPr>
            <w:r w:rsidRPr="00805DF6">
              <w:rPr>
                <w:sz w:val="20"/>
                <w:szCs w:val="20"/>
              </w:rPr>
              <w:t xml:space="preserve">2,670,000 </w:t>
            </w:r>
          </w:p>
        </w:tc>
        <w:tc>
          <w:tcPr>
            <w:tcW w:w="1134" w:type="dxa"/>
          </w:tcPr>
          <w:p w14:paraId="2898E9CC" w14:textId="77777777" w:rsidR="00482642" w:rsidRPr="00805DF6" w:rsidRDefault="00482642">
            <w:pPr>
              <w:keepNext/>
              <w:shd w:val="clear" w:color="auto" w:fill="FFFFFF" w:themeFill="background1"/>
              <w:jc w:val="right"/>
              <w:rPr>
                <w:sz w:val="20"/>
                <w:szCs w:val="20"/>
              </w:rPr>
            </w:pPr>
            <w:r w:rsidRPr="00805DF6">
              <w:rPr>
                <w:sz w:val="20"/>
                <w:szCs w:val="20"/>
              </w:rPr>
              <w:t>2,670,000</w:t>
            </w:r>
          </w:p>
        </w:tc>
      </w:tr>
      <w:tr w:rsidR="00482642" w:rsidRPr="00805DF6" w14:paraId="415A919D" w14:textId="77777777" w:rsidTr="00FD56E3">
        <w:trPr>
          <w:trHeight w:val="225"/>
        </w:trPr>
        <w:tc>
          <w:tcPr>
            <w:tcW w:w="6091" w:type="dxa"/>
            <w:vAlign w:val="center"/>
          </w:tcPr>
          <w:p w14:paraId="049FC677" w14:textId="61AADD90" w:rsidR="00482642" w:rsidRPr="00805DF6" w:rsidRDefault="003B2214">
            <w:pPr>
              <w:shd w:val="clear" w:color="auto" w:fill="FFFFFF" w:themeFill="background1"/>
              <w:ind w:left="171"/>
              <w:jc w:val="left"/>
              <w:rPr>
                <w:b/>
                <w:bCs/>
                <w:sz w:val="20"/>
                <w:szCs w:val="20"/>
                <w:lang w:eastAsia="zh-CN"/>
              </w:rPr>
            </w:pPr>
            <w:r w:rsidRPr="003B2214">
              <w:rPr>
                <w:rFonts w:hint="eastAsia"/>
                <w:b/>
                <w:bCs/>
                <w:sz w:val="20"/>
                <w:szCs w:val="20"/>
                <w:lang w:eastAsia="zh-CN"/>
              </w:rPr>
              <w:t>对另外</w:t>
            </w:r>
            <w:r w:rsidRPr="003B2214">
              <w:rPr>
                <w:rFonts w:hint="eastAsia"/>
                <w:b/>
                <w:bCs/>
                <w:sz w:val="20"/>
                <w:szCs w:val="20"/>
                <w:lang w:eastAsia="zh-CN"/>
              </w:rPr>
              <w:t>1</w:t>
            </w:r>
            <w:r>
              <w:rPr>
                <w:b/>
                <w:bCs/>
                <w:sz w:val="20"/>
                <w:szCs w:val="20"/>
                <w:lang w:eastAsia="zh-CN"/>
              </w:rPr>
              <w:t>,</w:t>
            </w:r>
            <w:r w:rsidRPr="003B2214">
              <w:rPr>
                <w:rFonts w:hint="eastAsia"/>
                <w:b/>
                <w:bCs/>
                <w:sz w:val="20"/>
                <w:szCs w:val="20"/>
                <w:lang w:eastAsia="zh-CN"/>
              </w:rPr>
              <w:t>000</w:t>
            </w:r>
            <w:r w:rsidRPr="003B2214">
              <w:rPr>
                <w:rFonts w:hint="eastAsia"/>
                <w:b/>
                <w:bCs/>
                <w:sz w:val="20"/>
                <w:szCs w:val="20"/>
                <w:lang w:eastAsia="zh-CN"/>
              </w:rPr>
              <w:t>名</w:t>
            </w:r>
            <w:r>
              <w:rPr>
                <w:rFonts w:hint="eastAsia"/>
                <w:b/>
                <w:bCs/>
                <w:sz w:val="20"/>
                <w:szCs w:val="20"/>
                <w:lang w:eastAsia="zh-CN"/>
              </w:rPr>
              <w:t>制冷和空调</w:t>
            </w:r>
            <w:r w:rsidRPr="003B2214">
              <w:rPr>
                <w:rFonts w:hint="eastAsia"/>
                <w:b/>
                <w:bCs/>
                <w:sz w:val="20"/>
                <w:szCs w:val="20"/>
                <w:lang w:eastAsia="zh-CN"/>
              </w:rPr>
              <w:t>技术人员进行培训和认证，包括为技术人员提供工具包。</w:t>
            </w:r>
          </w:p>
        </w:tc>
        <w:tc>
          <w:tcPr>
            <w:tcW w:w="992" w:type="dxa"/>
            <w:vMerge/>
          </w:tcPr>
          <w:p w14:paraId="008D7716" w14:textId="77777777" w:rsidR="00482642" w:rsidRPr="00805DF6" w:rsidRDefault="00482642">
            <w:pPr>
              <w:jc w:val="center"/>
              <w:rPr>
                <w:sz w:val="20"/>
                <w:szCs w:val="20"/>
                <w:lang w:eastAsia="zh-CN"/>
              </w:rPr>
            </w:pPr>
          </w:p>
        </w:tc>
        <w:tc>
          <w:tcPr>
            <w:tcW w:w="1134" w:type="dxa"/>
          </w:tcPr>
          <w:p w14:paraId="4E1E2EC7" w14:textId="77777777" w:rsidR="00482642" w:rsidRPr="00805DF6" w:rsidRDefault="00482642">
            <w:pPr>
              <w:shd w:val="clear" w:color="auto" w:fill="FFFFFF" w:themeFill="background1"/>
              <w:jc w:val="right"/>
              <w:rPr>
                <w:b/>
                <w:bCs/>
                <w:sz w:val="20"/>
                <w:szCs w:val="20"/>
              </w:rPr>
            </w:pPr>
            <w:r w:rsidRPr="00805DF6">
              <w:rPr>
                <w:b/>
                <w:bCs/>
                <w:sz w:val="20"/>
                <w:szCs w:val="20"/>
              </w:rPr>
              <w:t>0</w:t>
            </w:r>
          </w:p>
        </w:tc>
        <w:tc>
          <w:tcPr>
            <w:tcW w:w="1134" w:type="dxa"/>
          </w:tcPr>
          <w:p w14:paraId="76F57370" w14:textId="77777777" w:rsidR="00482642" w:rsidRPr="00805DF6" w:rsidRDefault="00482642">
            <w:pPr>
              <w:shd w:val="clear" w:color="auto" w:fill="FFFFFF" w:themeFill="background1"/>
              <w:jc w:val="right"/>
              <w:rPr>
                <w:b/>
                <w:bCs/>
                <w:sz w:val="20"/>
                <w:szCs w:val="20"/>
              </w:rPr>
            </w:pPr>
            <w:r w:rsidRPr="00805DF6">
              <w:rPr>
                <w:b/>
                <w:bCs/>
                <w:sz w:val="20"/>
                <w:szCs w:val="20"/>
              </w:rPr>
              <w:t>800,000</w:t>
            </w:r>
          </w:p>
        </w:tc>
      </w:tr>
      <w:tr w:rsidR="00482642" w:rsidRPr="00805DF6" w14:paraId="39A01E1E" w14:textId="77777777" w:rsidTr="00FD56E3">
        <w:trPr>
          <w:trHeight w:val="283"/>
        </w:trPr>
        <w:tc>
          <w:tcPr>
            <w:tcW w:w="9351" w:type="dxa"/>
            <w:gridSpan w:val="4"/>
            <w:vAlign w:val="center"/>
          </w:tcPr>
          <w:p w14:paraId="4A910CAD" w14:textId="564E28D4" w:rsidR="00482642" w:rsidRPr="00805DF6" w:rsidRDefault="003B2214"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加强制冷剂回收、再循环和再生网络（</w:t>
            </w:r>
            <w:r w:rsidR="00482642" w:rsidRPr="00256A3C">
              <w:rPr>
                <w:rFonts w:eastAsia="KaiTi"/>
                <w:b/>
                <w:bCs/>
                <w:sz w:val="20"/>
                <w:szCs w:val="20"/>
                <w:lang w:eastAsia="zh-CN"/>
              </w:rPr>
              <w:t>1,509,082</w:t>
            </w:r>
            <w:r w:rsidRPr="00256A3C">
              <w:rPr>
                <w:rFonts w:ascii="KaiTi" w:eastAsia="KaiTi" w:hAnsi="KaiTi" w:hint="eastAsia"/>
                <w:sz w:val="20"/>
                <w:szCs w:val="20"/>
                <w:lang w:eastAsia="zh-CN"/>
              </w:rPr>
              <w:t>美元）</w:t>
            </w:r>
          </w:p>
        </w:tc>
      </w:tr>
      <w:tr w:rsidR="00482642" w:rsidRPr="00805DF6" w14:paraId="535760A6" w14:textId="77777777" w:rsidTr="00FD56E3">
        <w:trPr>
          <w:trHeight w:val="225"/>
        </w:trPr>
        <w:tc>
          <w:tcPr>
            <w:tcW w:w="6091" w:type="dxa"/>
          </w:tcPr>
          <w:p w14:paraId="4EB0337F" w14:textId="4FF971E9" w:rsidR="00482642" w:rsidRPr="00805DF6" w:rsidRDefault="003B2214">
            <w:pPr>
              <w:shd w:val="clear" w:color="auto" w:fill="FFFFFF" w:themeFill="background1"/>
              <w:ind w:left="171"/>
              <w:jc w:val="left"/>
              <w:rPr>
                <w:sz w:val="20"/>
                <w:szCs w:val="20"/>
                <w:lang w:eastAsia="zh-CN"/>
              </w:rPr>
            </w:pPr>
            <w:r w:rsidRPr="003B2214">
              <w:rPr>
                <w:rFonts w:hint="eastAsia"/>
                <w:sz w:val="20"/>
                <w:szCs w:val="20"/>
                <w:lang w:eastAsia="zh-CN"/>
              </w:rPr>
              <w:t>在上埃及建立一个回收、再循环和再生中心。</w:t>
            </w:r>
          </w:p>
        </w:tc>
        <w:tc>
          <w:tcPr>
            <w:tcW w:w="992" w:type="dxa"/>
            <w:vMerge w:val="restart"/>
          </w:tcPr>
          <w:p w14:paraId="42A0A20A" w14:textId="77777777" w:rsidR="003B2214" w:rsidRDefault="003B2214" w:rsidP="003B2214">
            <w:pPr>
              <w:jc w:val="center"/>
              <w:rPr>
                <w:sz w:val="20"/>
                <w:szCs w:val="20"/>
                <w:lang w:eastAsia="zh-CN"/>
              </w:rPr>
            </w:pPr>
            <w:r>
              <w:rPr>
                <w:rFonts w:hint="eastAsia"/>
                <w:sz w:val="20"/>
                <w:szCs w:val="20"/>
                <w:lang w:eastAsia="zh-CN"/>
              </w:rPr>
              <w:t>工发</w:t>
            </w:r>
          </w:p>
          <w:p w14:paraId="58B47DBB" w14:textId="277539C5" w:rsidR="00482642" w:rsidRPr="00805DF6" w:rsidRDefault="003B2214" w:rsidP="003B2214">
            <w:pPr>
              <w:jc w:val="center"/>
              <w:rPr>
                <w:sz w:val="20"/>
                <w:szCs w:val="20"/>
              </w:rPr>
            </w:pPr>
            <w:r>
              <w:rPr>
                <w:rFonts w:hint="eastAsia"/>
                <w:sz w:val="20"/>
                <w:szCs w:val="20"/>
                <w:lang w:eastAsia="zh-CN"/>
              </w:rPr>
              <w:t>组织</w:t>
            </w:r>
          </w:p>
        </w:tc>
        <w:tc>
          <w:tcPr>
            <w:tcW w:w="1134" w:type="dxa"/>
          </w:tcPr>
          <w:p w14:paraId="1F484CAC" w14:textId="77777777" w:rsidR="00482642" w:rsidRPr="00805DF6" w:rsidRDefault="00482642">
            <w:pPr>
              <w:shd w:val="clear" w:color="auto" w:fill="FFFFFF" w:themeFill="background1"/>
              <w:jc w:val="right"/>
              <w:rPr>
                <w:sz w:val="20"/>
                <w:szCs w:val="20"/>
              </w:rPr>
            </w:pPr>
            <w:r w:rsidRPr="00805DF6">
              <w:rPr>
                <w:sz w:val="20"/>
                <w:szCs w:val="20"/>
              </w:rPr>
              <w:t xml:space="preserve">300,000 </w:t>
            </w:r>
          </w:p>
        </w:tc>
        <w:tc>
          <w:tcPr>
            <w:tcW w:w="1134" w:type="dxa"/>
          </w:tcPr>
          <w:p w14:paraId="33B21EE1" w14:textId="77777777" w:rsidR="00482642" w:rsidRPr="006B7785" w:rsidRDefault="00482642">
            <w:pPr>
              <w:shd w:val="clear" w:color="auto" w:fill="FFFFFF" w:themeFill="background1"/>
              <w:jc w:val="right"/>
              <w:rPr>
                <w:b/>
                <w:bCs/>
                <w:sz w:val="20"/>
                <w:szCs w:val="20"/>
              </w:rPr>
            </w:pPr>
            <w:r w:rsidRPr="006B7785">
              <w:rPr>
                <w:b/>
                <w:bCs/>
                <w:sz w:val="20"/>
                <w:szCs w:val="20"/>
              </w:rPr>
              <w:t>270,000</w:t>
            </w:r>
          </w:p>
        </w:tc>
      </w:tr>
      <w:tr w:rsidR="00482642" w:rsidRPr="00805DF6" w14:paraId="11825FA7" w14:textId="77777777" w:rsidTr="00FD56E3">
        <w:trPr>
          <w:trHeight w:val="225"/>
        </w:trPr>
        <w:tc>
          <w:tcPr>
            <w:tcW w:w="6091" w:type="dxa"/>
          </w:tcPr>
          <w:p w14:paraId="5A23A203" w14:textId="52B87CC0" w:rsidR="00482642" w:rsidRPr="00805DF6" w:rsidRDefault="003B2214">
            <w:pPr>
              <w:shd w:val="clear" w:color="auto" w:fill="FFFFFF" w:themeFill="background1"/>
              <w:ind w:left="171"/>
              <w:jc w:val="left"/>
              <w:rPr>
                <w:b/>
                <w:bCs/>
                <w:sz w:val="20"/>
                <w:szCs w:val="20"/>
                <w:lang w:eastAsia="zh-CN"/>
              </w:rPr>
            </w:pPr>
            <w:r w:rsidRPr="003B2214">
              <w:rPr>
                <w:rFonts w:hint="eastAsia"/>
                <w:b/>
                <w:bCs/>
                <w:sz w:val="20"/>
                <w:szCs w:val="20"/>
                <w:lang w:eastAsia="zh-CN"/>
              </w:rPr>
              <w:t>针对</w:t>
            </w:r>
            <w:r>
              <w:rPr>
                <w:rFonts w:hint="eastAsia"/>
                <w:b/>
                <w:bCs/>
                <w:sz w:val="20"/>
                <w:szCs w:val="20"/>
                <w:lang w:eastAsia="zh-CN"/>
              </w:rPr>
              <w:t>再生</w:t>
            </w:r>
            <w:r w:rsidRPr="003B2214">
              <w:rPr>
                <w:rFonts w:hint="eastAsia"/>
                <w:b/>
                <w:bCs/>
                <w:sz w:val="20"/>
                <w:szCs w:val="20"/>
                <w:lang w:eastAsia="zh-CN"/>
              </w:rPr>
              <w:t>中心以及国家和地方废物管理机构，为回收、再循环和再生提供技术援助和培训。</w:t>
            </w:r>
          </w:p>
        </w:tc>
        <w:tc>
          <w:tcPr>
            <w:tcW w:w="992" w:type="dxa"/>
            <w:vMerge/>
          </w:tcPr>
          <w:p w14:paraId="240B2189" w14:textId="77777777" w:rsidR="00482642" w:rsidRPr="00805DF6" w:rsidRDefault="00482642">
            <w:pPr>
              <w:jc w:val="center"/>
              <w:rPr>
                <w:sz w:val="20"/>
                <w:szCs w:val="20"/>
                <w:lang w:eastAsia="zh-CN"/>
              </w:rPr>
            </w:pPr>
          </w:p>
        </w:tc>
        <w:tc>
          <w:tcPr>
            <w:tcW w:w="1134" w:type="dxa"/>
          </w:tcPr>
          <w:p w14:paraId="5A125371" w14:textId="77777777" w:rsidR="00482642" w:rsidRPr="00805DF6" w:rsidRDefault="00482642">
            <w:pPr>
              <w:shd w:val="clear" w:color="auto" w:fill="FFFFFF" w:themeFill="background1"/>
              <w:jc w:val="right"/>
              <w:rPr>
                <w:b/>
                <w:bCs/>
                <w:sz w:val="20"/>
                <w:szCs w:val="20"/>
              </w:rPr>
            </w:pPr>
            <w:r w:rsidRPr="00805DF6">
              <w:rPr>
                <w:b/>
                <w:bCs/>
                <w:sz w:val="20"/>
                <w:szCs w:val="20"/>
              </w:rPr>
              <w:t>0</w:t>
            </w:r>
          </w:p>
        </w:tc>
        <w:tc>
          <w:tcPr>
            <w:tcW w:w="1134" w:type="dxa"/>
          </w:tcPr>
          <w:p w14:paraId="0C180B9E" w14:textId="77777777" w:rsidR="00482642" w:rsidRPr="00805DF6" w:rsidRDefault="00482642">
            <w:pPr>
              <w:shd w:val="clear" w:color="auto" w:fill="FFFFFF" w:themeFill="background1"/>
              <w:jc w:val="right"/>
              <w:rPr>
                <w:b/>
                <w:bCs/>
                <w:sz w:val="20"/>
                <w:szCs w:val="20"/>
              </w:rPr>
            </w:pPr>
            <w:r w:rsidRPr="00805DF6">
              <w:rPr>
                <w:b/>
                <w:bCs/>
                <w:sz w:val="20"/>
                <w:szCs w:val="20"/>
              </w:rPr>
              <w:t>20,382</w:t>
            </w:r>
          </w:p>
        </w:tc>
      </w:tr>
      <w:tr w:rsidR="00482642" w:rsidRPr="00805DF6" w14:paraId="02874E89" w14:textId="77777777" w:rsidTr="00FD56E3">
        <w:trPr>
          <w:trHeight w:val="225"/>
        </w:trPr>
        <w:tc>
          <w:tcPr>
            <w:tcW w:w="6091" w:type="dxa"/>
          </w:tcPr>
          <w:p w14:paraId="519C466F" w14:textId="7C44A239" w:rsidR="00482642" w:rsidRPr="00805DF6" w:rsidRDefault="000D1D17">
            <w:pPr>
              <w:shd w:val="clear" w:color="auto" w:fill="FFFFFF" w:themeFill="background1"/>
              <w:ind w:left="171"/>
              <w:jc w:val="left"/>
              <w:rPr>
                <w:sz w:val="20"/>
                <w:szCs w:val="20"/>
                <w:lang w:eastAsia="zh-CN"/>
              </w:rPr>
            </w:pPr>
            <w:r w:rsidRPr="000D1D17">
              <w:rPr>
                <w:rFonts w:hint="eastAsia"/>
                <w:sz w:val="20"/>
                <w:szCs w:val="20"/>
                <w:lang w:eastAsia="zh-CN"/>
              </w:rPr>
              <w:t>提供移动式</w:t>
            </w:r>
            <w:r>
              <w:rPr>
                <w:rFonts w:hint="eastAsia"/>
                <w:sz w:val="20"/>
                <w:szCs w:val="20"/>
                <w:lang w:eastAsia="zh-CN"/>
              </w:rPr>
              <w:t>再生</w:t>
            </w:r>
            <w:r w:rsidRPr="000D1D17">
              <w:rPr>
                <w:rFonts w:hint="eastAsia"/>
                <w:sz w:val="20"/>
                <w:szCs w:val="20"/>
                <w:lang w:eastAsia="zh-CN"/>
              </w:rPr>
              <w:t>机</w:t>
            </w:r>
            <w:r>
              <w:rPr>
                <w:rFonts w:hint="eastAsia"/>
                <w:sz w:val="20"/>
                <w:szCs w:val="20"/>
                <w:lang w:eastAsia="zh-CN"/>
              </w:rPr>
              <w:t>器</w:t>
            </w:r>
            <w:r w:rsidRPr="000D1D17">
              <w:rPr>
                <w:rFonts w:hint="eastAsia"/>
                <w:sz w:val="20"/>
                <w:szCs w:val="20"/>
                <w:lang w:eastAsia="zh-CN"/>
              </w:rPr>
              <w:t>，包括采购和分发</w:t>
            </w:r>
            <w:r w:rsidRPr="000D1D17">
              <w:rPr>
                <w:rFonts w:hint="eastAsia"/>
                <w:b/>
                <w:bCs/>
                <w:sz w:val="20"/>
                <w:szCs w:val="20"/>
                <w:lang w:eastAsia="zh-CN"/>
              </w:rPr>
              <w:t>30</w:t>
            </w:r>
            <w:r w:rsidRPr="000D1D17">
              <w:rPr>
                <w:rFonts w:hint="eastAsia"/>
                <w:sz w:val="20"/>
                <w:szCs w:val="20"/>
                <w:lang w:eastAsia="zh-CN"/>
              </w:rPr>
              <w:t>台</w:t>
            </w:r>
            <w:r>
              <w:rPr>
                <w:rFonts w:hint="eastAsia"/>
                <w:sz w:val="20"/>
                <w:szCs w:val="20"/>
                <w:lang w:eastAsia="zh-CN"/>
              </w:rPr>
              <w:t>再生</w:t>
            </w:r>
            <w:r w:rsidRPr="000D1D17">
              <w:rPr>
                <w:rFonts w:hint="eastAsia"/>
                <w:sz w:val="20"/>
                <w:szCs w:val="20"/>
                <w:lang w:eastAsia="zh-CN"/>
              </w:rPr>
              <w:t>机</w:t>
            </w:r>
            <w:r>
              <w:rPr>
                <w:rFonts w:hint="eastAsia"/>
                <w:sz w:val="20"/>
                <w:szCs w:val="20"/>
                <w:lang w:eastAsia="zh-CN"/>
              </w:rPr>
              <w:t>器</w:t>
            </w:r>
            <w:r w:rsidRPr="000D1D17">
              <w:rPr>
                <w:rFonts w:hint="eastAsia"/>
                <w:sz w:val="20"/>
                <w:szCs w:val="20"/>
                <w:lang w:eastAsia="zh-CN"/>
              </w:rPr>
              <w:t>和</w:t>
            </w:r>
            <w:r w:rsidRPr="000D1D17">
              <w:rPr>
                <w:rFonts w:hint="eastAsia"/>
                <w:b/>
                <w:bCs/>
                <w:sz w:val="20"/>
                <w:szCs w:val="20"/>
                <w:lang w:eastAsia="zh-CN"/>
              </w:rPr>
              <w:t>90</w:t>
            </w:r>
            <w:r w:rsidRPr="000D1D17">
              <w:rPr>
                <w:rFonts w:hint="eastAsia"/>
                <w:sz w:val="20"/>
                <w:szCs w:val="20"/>
                <w:lang w:eastAsia="zh-CN"/>
              </w:rPr>
              <w:t>个</w:t>
            </w:r>
            <w:r w:rsidRPr="000D1D17">
              <w:rPr>
                <w:rFonts w:hint="eastAsia"/>
                <w:sz w:val="20"/>
                <w:szCs w:val="20"/>
                <w:lang w:eastAsia="zh-CN"/>
              </w:rPr>
              <w:t>100</w:t>
            </w:r>
            <w:r w:rsidRPr="000D1D17">
              <w:rPr>
                <w:rFonts w:hint="eastAsia"/>
                <w:sz w:val="20"/>
                <w:szCs w:val="20"/>
                <w:lang w:eastAsia="zh-CN"/>
              </w:rPr>
              <w:t>磅的气瓶。</w:t>
            </w:r>
          </w:p>
        </w:tc>
        <w:tc>
          <w:tcPr>
            <w:tcW w:w="992" w:type="dxa"/>
            <w:vMerge/>
          </w:tcPr>
          <w:p w14:paraId="7346F613" w14:textId="77777777" w:rsidR="00482642" w:rsidRPr="00805DF6" w:rsidRDefault="00482642">
            <w:pPr>
              <w:jc w:val="center"/>
              <w:rPr>
                <w:sz w:val="20"/>
                <w:szCs w:val="20"/>
                <w:highlight w:val="cyan"/>
                <w:lang w:eastAsia="zh-CN"/>
              </w:rPr>
            </w:pPr>
          </w:p>
        </w:tc>
        <w:tc>
          <w:tcPr>
            <w:tcW w:w="1134" w:type="dxa"/>
          </w:tcPr>
          <w:p w14:paraId="045B2A5F" w14:textId="77777777" w:rsidR="00482642" w:rsidRPr="00805DF6" w:rsidRDefault="00482642">
            <w:pPr>
              <w:shd w:val="clear" w:color="auto" w:fill="FFFFFF" w:themeFill="background1"/>
              <w:jc w:val="right"/>
              <w:rPr>
                <w:sz w:val="20"/>
                <w:szCs w:val="20"/>
              </w:rPr>
            </w:pPr>
            <w:r w:rsidRPr="00805DF6">
              <w:rPr>
                <w:sz w:val="20"/>
                <w:szCs w:val="20"/>
              </w:rPr>
              <w:t>518,700</w:t>
            </w:r>
          </w:p>
        </w:tc>
        <w:tc>
          <w:tcPr>
            <w:tcW w:w="1134" w:type="dxa"/>
          </w:tcPr>
          <w:p w14:paraId="38752E8B" w14:textId="77777777" w:rsidR="00482642" w:rsidRPr="00805DF6" w:rsidRDefault="00482642">
            <w:pPr>
              <w:shd w:val="clear" w:color="auto" w:fill="FFFFFF" w:themeFill="background1"/>
              <w:jc w:val="right"/>
              <w:rPr>
                <w:sz w:val="20"/>
                <w:szCs w:val="20"/>
              </w:rPr>
            </w:pPr>
            <w:r w:rsidRPr="00805DF6">
              <w:rPr>
                <w:sz w:val="20"/>
                <w:szCs w:val="20"/>
              </w:rPr>
              <w:t>518,700</w:t>
            </w:r>
          </w:p>
        </w:tc>
      </w:tr>
      <w:tr w:rsidR="00482642" w:rsidRPr="00805DF6" w14:paraId="1D09EF49" w14:textId="77777777" w:rsidTr="00FD56E3">
        <w:trPr>
          <w:trHeight w:val="225"/>
        </w:trPr>
        <w:tc>
          <w:tcPr>
            <w:tcW w:w="6091" w:type="dxa"/>
          </w:tcPr>
          <w:p w14:paraId="1BDC8E8D" w14:textId="58DC3B16" w:rsidR="00482642" w:rsidRPr="00805DF6" w:rsidRDefault="00A71D95">
            <w:pPr>
              <w:shd w:val="clear" w:color="auto" w:fill="FFFFFF" w:themeFill="background1"/>
              <w:ind w:left="171"/>
              <w:jc w:val="left"/>
              <w:rPr>
                <w:sz w:val="20"/>
                <w:szCs w:val="20"/>
              </w:rPr>
            </w:pPr>
            <w:r w:rsidRPr="00A71D95">
              <w:rPr>
                <w:rFonts w:hint="eastAsia"/>
                <w:sz w:val="20"/>
                <w:szCs w:val="20"/>
              </w:rPr>
              <w:t>提供制冷剂标识符。</w:t>
            </w:r>
          </w:p>
        </w:tc>
        <w:tc>
          <w:tcPr>
            <w:tcW w:w="992" w:type="dxa"/>
            <w:vMerge/>
          </w:tcPr>
          <w:p w14:paraId="77557437" w14:textId="77777777" w:rsidR="00482642" w:rsidRPr="00805DF6" w:rsidRDefault="00482642">
            <w:pPr>
              <w:jc w:val="center"/>
              <w:rPr>
                <w:sz w:val="20"/>
                <w:szCs w:val="20"/>
                <w:highlight w:val="cyan"/>
              </w:rPr>
            </w:pPr>
          </w:p>
        </w:tc>
        <w:tc>
          <w:tcPr>
            <w:tcW w:w="1134" w:type="dxa"/>
          </w:tcPr>
          <w:p w14:paraId="24584D48" w14:textId="77777777" w:rsidR="00482642" w:rsidRPr="00805DF6" w:rsidRDefault="00482642">
            <w:pPr>
              <w:shd w:val="clear" w:color="auto" w:fill="FFFFFF" w:themeFill="background1"/>
              <w:jc w:val="right"/>
              <w:rPr>
                <w:sz w:val="20"/>
                <w:szCs w:val="20"/>
              </w:rPr>
            </w:pPr>
            <w:r w:rsidRPr="00805DF6">
              <w:rPr>
                <w:sz w:val="20"/>
                <w:szCs w:val="20"/>
              </w:rPr>
              <w:t>300,000</w:t>
            </w:r>
          </w:p>
        </w:tc>
        <w:tc>
          <w:tcPr>
            <w:tcW w:w="1134" w:type="dxa"/>
          </w:tcPr>
          <w:p w14:paraId="6A997AD3" w14:textId="77777777" w:rsidR="00482642" w:rsidRPr="00805DF6" w:rsidRDefault="00482642">
            <w:pPr>
              <w:shd w:val="clear" w:color="auto" w:fill="FFFFFF" w:themeFill="background1"/>
              <w:jc w:val="right"/>
              <w:rPr>
                <w:sz w:val="20"/>
                <w:szCs w:val="20"/>
              </w:rPr>
            </w:pPr>
            <w:r w:rsidRPr="00805DF6">
              <w:rPr>
                <w:sz w:val="20"/>
                <w:szCs w:val="20"/>
              </w:rPr>
              <w:t>300,000</w:t>
            </w:r>
          </w:p>
        </w:tc>
      </w:tr>
      <w:tr w:rsidR="00482642" w:rsidRPr="00805DF6" w14:paraId="6BE746B7" w14:textId="77777777" w:rsidTr="00FD56E3">
        <w:trPr>
          <w:trHeight w:val="225"/>
        </w:trPr>
        <w:tc>
          <w:tcPr>
            <w:tcW w:w="6091" w:type="dxa"/>
          </w:tcPr>
          <w:p w14:paraId="212D75F3" w14:textId="60D737C1" w:rsidR="00482642" w:rsidRPr="00805DF6" w:rsidRDefault="00A71D95">
            <w:pPr>
              <w:shd w:val="clear" w:color="auto" w:fill="FFFFFF" w:themeFill="background1"/>
              <w:ind w:left="171"/>
              <w:jc w:val="left"/>
              <w:rPr>
                <w:sz w:val="20"/>
                <w:szCs w:val="20"/>
                <w:lang w:eastAsia="zh-CN"/>
              </w:rPr>
            </w:pPr>
            <w:r w:rsidRPr="00A71D95">
              <w:rPr>
                <w:rFonts w:hint="eastAsia"/>
                <w:sz w:val="20"/>
                <w:szCs w:val="20"/>
                <w:lang w:eastAsia="zh-CN"/>
              </w:rPr>
              <w:t>供应气相色谱仪和辅助设备。</w:t>
            </w:r>
          </w:p>
        </w:tc>
        <w:tc>
          <w:tcPr>
            <w:tcW w:w="992" w:type="dxa"/>
            <w:vMerge/>
          </w:tcPr>
          <w:p w14:paraId="6812A81E" w14:textId="77777777" w:rsidR="00482642" w:rsidRPr="00805DF6" w:rsidRDefault="00482642">
            <w:pPr>
              <w:jc w:val="center"/>
              <w:rPr>
                <w:sz w:val="20"/>
                <w:szCs w:val="20"/>
                <w:highlight w:val="cyan"/>
                <w:lang w:eastAsia="zh-CN"/>
              </w:rPr>
            </w:pPr>
          </w:p>
        </w:tc>
        <w:tc>
          <w:tcPr>
            <w:tcW w:w="1134" w:type="dxa"/>
          </w:tcPr>
          <w:p w14:paraId="2EC8739F" w14:textId="77777777" w:rsidR="00482642" w:rsidRPr="00805DF6" w:rsidRDefault="00482642">
            <w:pPr>
              <w:shd w:val="clear" w:color="auto" w:fill="FFFFFF" w:themeFill="background1"/>
              <w:jc w:val="right"/>
              <w:rPr>
                <w:sz w:val="20"/>
                <w:szCs w:val="20"/>
              </w:rPr>
            </w:pPr>
            <w:r w:rsidRPr="00805DF6">
              <w:rPr>
                <w:sz w:val="20"/>
                <w:szCs w:val="20"/>
              </w:rPr>
              <w:t>400,000</w:t>
            </w:r>
          </w:p>
        </w:tc>
        <w:tc>
          <w:tcPr>
            <w:tcW w:w="1134" w:type="dxa"/>
          </w:tcPr>
          <w:p w14:paraId="5B0863BE" w14:textId="77777777" w:rsidR="00482642" w:rsidRPr="00805DF6" w:rsidRDefault="00482642">
            <w:pPr>
              <w:shd w:val="clear" w:color="auto" w:fill="FFFFFF" w:themeFill="background1"/>
              <w:jc w:val="right"/>
              <w:rPr>
                <w:sz w:val="20"/>
                <w:szCs w:val="20"/>
              </w:rPr>
            </w:pPr>
            <w:r w:rsidRPr="00805DF6">
              <w:rPr>
                <w:sz w:val="20"/>
                <w:szCs w:val="20"/>
              </w:rPr>
              <w:t>400,000</w:t>
            </w:r>
          </w:p>
        </w:tc>
      </w:tr>
      <w:tr w:rsidR="00482642" w:rsidRPr="00805DF6" w14:paraId="254B54FD" w14:textId="77777777" w:rsidTr="00FD56E3">
        <w:trPr>
          <w:trHeight w:val="283"/>
        </w:trPr>
        <w:tc>
          <w:tcPr>
            <w:tcW w:w="9351" w:type="dxa"/>
            <w:gridSpan w:val="4"/>
            <w:vAlign w:val="center"/>
          </w:tcPr>
          <w:p w14:paraId="2290BA64" w14:textId="112A7F37" w:rsidR="00482642" w:rsidRPr="00805DF6" w:rsidRDefault="00A71D95"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商业和工业制冷与空调领域的特定行业活动（</w:t>
            </w:r>
            <w:r w:rsidRPr="00256A3C">
              <w:rPr>
                <w:rFonts w:eastAsia="KaiTi"/>
                <w:sz w:val="20"/>
                <w:szCs w:val="20"/>
                <w:lang w:eastAsia="zh-CN"/>
              </w:rPr>
              <w:t>1,394,000</w:t>
            </w:r>
            <w:r w:rsidRPr="00256A3C">
              <w:rPr>
                <w:rFonts w:ascii="KaiTi" w:eastAsia="KaiTi" w:hAnsi="KaiTi" w:hint="eastAsia"/>
                <w:sz w:val="20"/>
                <w:szCs w:val="20"/>
                <w:lang w:eastAsia="zh-CN"/>
              </w:rPr>
              <w:t>美元）</w:t>
            </w:r>
          </w:p>
        </w:tc>
      </w:tr>
      <w:tr w:rsidR="00482642" w:rsidRPr="00805DF6" w14:paraId="16A210C4" w14:textId="77777777" w:rsidTr="00FD56E3">
        <w:trPr>
          <w:trHeight w:val="225"/>
        </w:trPr>
        <w:tc>
          <w:tcPr>
            <w:tcW w:w="6091" w:type="dxa"/>
          </w:tcPr>
          <w:p w14:paraId="56082C66" w14:textId="62CCB6AC" w:rsidR="00482642" w:rsidRPr="00805DF6" w:rsidRDefault="00A71D95" w:rsidP="00FD56E3">
            <w:pPr>
              <w:shd w:val="clear" w:color="auto" w:fill="FFFFFF" w:themeFill="background1"/>
              <w:ind w:left="171"/>
              <w:jc w:val="left"/>
              <w:rPr>
                <w:sz w:val="20"/>
                <w:szCs w:val="20"/>
                <w:lang w:eastAsia="zh-CN"/>
              </w:rPr>
            </w:pPr>
            <w:r w:rsidRPr="00A71D95">
              <w:rPr>
                <w:rFonts w:hint="eastAsia"/>
                <w:sz w:val="20"/>
                <w:szCs w:val="20"/>
                <w:lang w:eastAsia="zh-CN"/>
              </w:rPr>
              <w:t>支持大型</w:t>
            </w:r>
            <w:r>
              <w:rPr>
                <w:rFonts w:hint="eastAsia"/>
                <w:sz w:val="20"/>
                <w:szCs w:val="20"/>
                <w:lang w:eastAsia="zh-CN"/>
              </w:rPr>
              <w:t>制冷和空调</w:t>
            </w:r>
            <w:r w:rsidRPr="00A71D95">
              <w:rPr>
                <w:rFonts w:hint="eastAsia"/>
                <w:sz w:val="20"/>
                <w:szCs w:val="20"/>
                <w:lang w:eastAsia="zh-CN"/>
              </w:rPr>
              <w:t>设备和系统中</w:t>
            </w:r>
            <w:r w:rsidR="00FD56E3" w:rsidRPr="00A71D95">
              <w:rPr>
                <w:rFonts w:hint="eastAsia"/>
                <w:sz w:val="20"/>
                <w:szCs w:val="20"/>
                <w:lang w:eastAsia="zh-CN"/>
              </w:rPr>
              <w:t>减少</w:t>
            </w:r>
            <w:r w:rsidRPr="00A71D95">
              <w:rPr>
                <w:rFonts w:hint="eastAsia"/>
                <w:sz w:val="20"/>
                <w:szCs w:val="20"/>
                <w:lang w:eastAsia="zh-CN"/>
              </w:rPr>
              <w:t>泄漏。</w:t>
            </w:r>
          </w:p>
        </w:tc>
        <w:tc>
          <w:tcPr>
            <w:tcW w:w="992" w:type="dxa"/>
            <w:vMerge w:val="restart"/>
          </w:tcPr>
          <w:p w14:paraId="4B3C0AB1" w14:textId="77777777" w:rsidR="003B2214" w:rsidRDefault="003B2214" w:rsidP="003B2214">
            <w:pPr>
              <w:jc w:val="center"/>
              <w:rPr>
                <w:sz w:val="20"/>
                <w:szCs w:val="20"/>
                <w:lang w:eastAsia="zh-CN"/>
              </w:rPr>
            </w:pPr>
            <w:r>
              <w:rPr>
                <w:rFonts w:hint="eastAsia"/>
                <w:sz w:val="20"/>
                <w:szCs w:val="20"/>
                <w:lang w:eastAsia="zh-CN"/>
              </w:rPr>
              <w:t>工发</w:t>
            </w:r>
          </w:p>
          <w:p w14:paraId="129C31A1" w14:textId="597315FF" w:rsidR="00482642" w:rsidRPr="00805DF6" w:rsidRDefault="003B2214" w:rsidP="003B2214">
            <w:pPr>
              <w:jc w:val="center"/>
              <w:rPr>
                <w:sz w:val="20"/>
                <w:szCs w:val="20"/>
              </w:rPr>
            </w:pPr>
            <w:r>
              <w:rPr>
                <w:rFonts w:hint="eastAsia"/>
                <w:sz w:val="20"/>
                <w:szCs w:val="20"/>
                <w:lang w:eastAsia="zh-CN"/>
              </w:rPr>
              <w:t>组织</w:t>
            </w:r>
          </w:p>
        </w:tc>
        <w:tc>
          <w:tcPr>
            <w:tcW w:w="1134" w:type="dxa"/>
          </w:tcPr>
          <w:p w14:paraId="0D28A889" w14:textId="77777777" w:rsidR="00482642" w:rsidRPr="00805DF6" w:rsidRDefault="00482642">
            <w:pPr>
              <w:shd w:val="clear" w:color="auto" w:fill="FFFFFF" w:themeFill="background1"/>
              <w:jc w:val="right"/>
              <w:rPr>
                <w:sz w:val="20"/>
                <w:szCs w:val="20"/>
              </w:rPr>
            </w:pPr>
            <w:r w:rsidRPr="00805DF6">
              <w:rPr>
                <w:sz w:val="20"/>
                <w:szCs w:val="20"/>
              </w:rPr>
              <w:t>164,000</w:t>
            </w:r>
          </w:p>
        </w:tc>
        <w:tc>
          <w:tcPr>
            <w:tcW w:w="1134" w:type="dxa"/>
          </w:tcPr>
          <w:p w14:paraId="6BD64857" w14:textId="77777777" w:rsidR="00482642" w:rsidRPr="00805DF6" w:rsidRDefault="00482642">
            <w:pPr>
              <w:shd w:val="clear" w:color="auto" w:fill="FFFFFF" w:themeFill="background1"/>
              <w:jc w:val="right"/>
              <w:rPr>
                <w:sz w:val="20"/>
                <w:szCs w:val="20"/>
              </w:rPr>
            </w:pPr>
            <w:r w:rsidRPr="00805DF6">
              <w:rPr>
                <w:sz w:val="20"/>
                <w:szCs w:val="20"/>
              </w:rPr>
              <w:t>164,000</w:t>
            </w:r>
          </w:p>
        </w:tc>
      </w:tr>
      <w:tr w:rsidR="00482642" w:rsidRPr="00805DF6" w14:paraId="2CE282A4" w14:textId="77777777" w:rsidTr="00FD56E3">
        <w:trPr>
          <w:trHeight w:val="225"/>
        </w:trPr>
        <w:tc>
          <w:tcPr>
            <w:tcW w:w="6091" w:type="dxa"/>
          </w:tcPr>
          <w:p w14:paraId="6269FD0D" w14:textId="5BCE172C" w:rsidR="00482642" w:rsidRPr="00805DF6" w:rsidRDefault="00A71D95">
            <w:pPr>
              <w:shd w:val="clear" w:color="auto" w:fill="FFFFFF" w:themeFill="background1"/>
              <w:ind w:left="171"/>
              <w:jc w:val="left"/>
              <w:rPr>
                <w:sz w:val="20"/>
                <w:szCs w:val="20"/>
                <w:highlight w:val="yellow"/>
                <w:lang w:eastAsia="zh-CN"/>
              </w:rPr>
            </w:pPr>
            <w:r w:rsidRPr="00A71D95">
              <w:rPr>
                <w:rFonts w:hint="eastAsia"/>
                <w:sz w:val="20"/>
                <w:szCs w:val="20"/>
                <w:lang w:eastAsia="zh-CN"/>
              </w:rPr>
              <w:t>促进工业制冷行业采用氨技术，包括更换</w:t>
            </w:r>
            <w:r>
              <w:rPr>
                <w:rFonts w:hint="eastAsia"/>
                <w:b/>
                <w:bCs/>
                <w:sz w:val="20"/>
                <w:szCs w:val="20"/>
                <w:lang w:eastAsia="zh-CN"/>
              </w:rPr>
              <w:t>6</w:t>
            </w:r>
            <w:r w:rsidRPr="00A71D95">
              <w:rPr>
                <w:rFonts w:hint="eastAsia"/>
                <w:sz w:val="20"/>
                <w:szCs w:val="20"/>
                <w:lang w:eastAsia="zh-CN"/>
              </w:rPr>
              <w:t>台冷水机组。</w:t>
            </w:r>
          </w:p>
        </w:tc>
        <w:tc>
          <w:tcPr>
            <w:tcW w:w="992" w:type="dxa"/>
            <w:vMerge/>
          </w:tcPr>
          <w:p w14:paraId="171DD15D" w14:textId="77777777" w:rsidR="00482642" w:rsidRPr="00805DF6" w:rsidRDefault="00482642">
            <w:pPr>
              <w:jc w:val="center"/>
              <w:rPr>
                <w:sz w:val="20"/>
                <w:szCs w:val="20"/>
                <w:highlight w:val="cyan"/>
                <w:lang w:eastAsia="zh-CN"/>
              </w:rPr>
            </w:pPr>
          </w:p>
        </w:tc>
        <w:tc>
          <w:tcPr>
            <w:tcW w:w="1134" w:type="dxa"/>
          </w:tcPr>
          <w:p w14:paraId="6DF59701" w14:textId="77777777" w:rsidR="00482642" w:rsidRPr="00805DF6" w:rsidRDefault="00482642">
            <w:pPr>
              <w:shd w:val="clear" w:color="auto" w:fill="FFFFFF" w:themeFill="background1"/>
              <w:jc w:val="right"/>
              <w:rPr>
                <w:sz w:val="20"/>
                <w:szCs w:val="20"/>
              </w:rPr>
            </w:pPr>
            <w:r w:rsidRPr="00805DF6">
              <w:rPr>
                <w:sz w:val="20"/>
                <w:szCs w:val="20"/>
              </w:rPr>
              <w:t>500,000</w:t>
            </w:r>
          </w:p>
        </w:tc>
        <w:tc>
          <w:tcPr>
            <w:tcW w:w="1134" w:type="dxa"/>
          </w:tcPr>
          <w:p w14:paraId="01AEE060" w14:textId="77777777" w:rsidR="00482642" w:rsidRPr="00805DF6" w:rsidRDefault="00482642">
            <w:pPr>
              <w:shd w:val="clear" w:color="auto" w:fill="FFFFFF" w:themeFill="background1"/>
              <w:jc w:val="right"/>
              <w:rPr>
                <w:sz w:val="20"/>
                <w:szCs w:val="20"/>
              </w:rPr>
            </w:pPr>
            <w:r w:rsidRPr="00805DF6">
              <w:rPr>
                <w:sz w:val="20"/>
                <w:szCs w:val="20"/>
              </w:rPr>
              <w:t>500,000</w:t>
            </w:r>
          </w:p>
        </w:tc>
      </w:tr>
      <w:tr w:rsidR="00482642" w:rsidRPr="00805DF6" w14:paraId="5B23891A" w14:textId="77777777" w:rsidTr="00FD56E3">
        <w:trPr>
          <w:trHeight w:val="225"/>
        </w:trPr>
        <w:tc>
          <w:tcPr>
            <w:tcW w:w="6091" w:type="dxa"/>
          </w:tcPr>
          <w:p w14:paraId="08BA972A" w14:textId="740B953D" w:rsidR="00482642" w:rsidRPr="00805DF6" w:rsidRDefault="00A71D95">
            <w:pPr>
              <w:shd w:val="clear" w:color="auto" w:fill="FFFFFF" w:themeFill="background1"/>
              <w:ind w:left="171"/>
              <w:jc w:val="left"/>
              <w:rPr>
                <w:sz w:val="20"/>
                <w:szCs w:val="20"/>
                <w:lang w:eastAsia="zh-CN"/>
              </w:rPr>
            </w:pPr>
            <w:r w:rsidRPr="00A71D95">
              <w:rPr>
                <w:rFonts w:hint="eastAsia"/>
                <w:sz w:val="20"/>
                <w:szCs w:val="20"/>
                <w:lang w:eastAsia="zh-CN"/>
              </w:rPr>
              <w:lastRenderedPageBreak/>
              <w:t>支持酒店业的</w:t>
            </w:r>
            <w:r w:rsidRPr="000422F5">
              <w:rPr>
                <w:rFonts w:hint="eastAsia"/>
                <w:sz w:val="20"/>
                <w:szCs w:val="20"/>
                <w:lang w:eastAsia="zh-CN"/>
              </w:rPr>
              <w:t>混合间接蒸发冷却直接膨胀空调</w:t>
            </w:r>
            <w:r w:rsidRPr="00A71D95">
              <w:rPr>
                <w:rFonts w:hint="eastAsia"/>
                <w:sz w:val="20"/>
                <w:szCs w:val="20"/>
                <w:lang w:eastAsia="zh-CN"/>
              </w:rPr>
              <w:t>技术，包括在沙姆沙伊赫地区的酒店或度假村采购和安装</w:t>
            </w:r>
            <w:r w:rsidRPr="00A71D95">
              <w:rPr>
                <w:rFonts w:hint="eastAsia"/>
                <w:b/>
                <w:bCs/>
                <w:sz w:val="20"/>
                <w:szCs w:val="20"/>
                <w:lang w:eastAsia="zh-CN"/>
              </w:rPr>
              <w:t>8</w:t>
            </w:r>
            <w:r w:rsidRPr="00A71D95">
              <w:rPr>
                <w:rFonts w:hint="eastAsia"/>
                <w:sz w:val="20"/>
                <w:szCs w:val="20"/>
                <w:lang w:eastAsia="zh-CN"/>
              </w:rPr>
              <w:t>台</w:t>
            </w:r>
            <w:r w:rsidRPr="00A71D95">
              <w:rPr>
                <w:rFonts w:hint="eastAsia"/>
                <w:sz w:val="20"/>
                <w:szCs w:val="20"/>
                <w:lang w:eastAsia="zh-CN"/>
              </w:rPr>
              <w:t>30</w:t>
            </w:r>
            <w:r w:rsidRPr="00A71D95">
              <w:rPr>
                <w:rFonts w:hint="eastAsia"/>
                <w:sz w:val="20"/>
                <w:szCs w:val="20"/>
                <w:lang w:eastAsia="zh-CN"/>
              </w:rPr>
              <w:t>千瓦的</w:t>
            </w:r>
            <w:r w:rsidRPr="000422F5">
              <w:rPr>
                <w:rFonts w:hint="eastAsia"/>
                <w:sz w:val="20"/>
                <w:szCs w:val="20"/>
                <w:lang w:eastAsia="zh-CN"/>
              </w:rPr>
              <w:t>混合间接蒸发冷却直接膨胀空调</w:t>
            </w:r>
            <w:r w:rsidRPr="00A71D95">
              <w:rPr>
                <w:rFonts w:hint="eastAsia"/>
                <w:sz w:val="20"/>
                <w:szCs w:val="20"/>
                <w:lang w:eastAsia="zh-CN"/>
              </w:rPr>
              <w:t>机组。</w:t>
            </w:r>
          </w:p>
        </w:tc>
        <w:tc>
          <w:tcPr>
            <w:tcW w:w="992" w:type="dxa"/>
            <w:vMerge/>
          </w:tcPr>
          <w:p w14:paraId="7945D89B" w14:textId="77777777" w:rsidR="00482642" w:rsidRPr="00805DF6" w:rsidRDefault="00482642">
            <w:pPr>
              <w:jc w:val="center"/>
              <w:rPr>
                <w:sz w:val="20"/>
                <w:szCs w:val="20"/>
                <w:highlight w:val="cyan"/>
                <w:lang w:eastAsia="zh-CN"/>
              </w:rPr>
            </w:pPr>
          </w:p>
        </w:tc>
        <w:tc>
          <w:tcPr>
            <w:tcW w:w="1134" w:type="dxa"/>
          </w:tcPr>
          <w:p w14:paraId="0793B4EA" w14:textId="77777777" w:rsidR="00482642" w:rsidRPr="00805DF6" w:rsidRDefault="00482642">
            <w:pPr>
              <w:shd w:val="clear" w:color="auto" w:fill="FFFFFF" w:themeFill="background1"/>
              <w:jc w:val="right"/>
              <w:rPr>
                <w:sz w:val="20"/>
                <w:szCs w:val="20"/>
              </w:rPr>
            </w:pPr>
            <w:r w:rsidRPr="00805DF6">
              <w:rPr>
                <w:sz w:val="20"/>
                <w:szCs w:val="20"/>
              </w:rPr>
              <w:t>150,000</w:t>
            </w:r>
          </w:p>
        </w:tc>
        <w:tc>
          <w:tcPr>
            <w:tcW w:w="1134" w:type="dxa"/>
          </w:tcPr>
          <w:p w14:paraId="48901933" w14:textId="77777777" w:rsidR="00482642" w:rsidRPr="00805DF6" w:rsidRDefault="00482642">
            <w:pPr>
              <w:shd w:val="clear" w:color="auto" w:fill="FFFFFF" w:themeFill="background1"/>
              <w:jc w:val="right"/>
              <w:rPr>
                <w:sz w:val="20"/>
                <w:szCs w:val="20"/>
              </w:rPr>
            </w:pPr>
            <w:r w:rsidRPr="00805DF6">
              <w:rPr>
                <w:sz w:val="20"/>
                <w:szCs w:val="20"/>
              </w:rPr>
              <w:t>150,000</w:t>
            </w:r>
          </w:p>
        </w:tc>
      </w:tr>
      <w:tr w:rsidR="00482642" w:rsidRPr="00805DF6" w14:paraId="26B17CB8" w14:textId="77777777" w:rsidTr="00FD56E3">
        <w:trPr>
          <w:trHeight w:val="225"/>
        </w:trPr>
        <w:tc>
          <w:tcPr>
            <w:tcW w:w="6091" w:type="dxa"/>
          </w:tcPr>
          <w:p w14:paraId="7D4F8089" w14:textId="5E6FBBF3" w:rsidR="00482642" w:rsidRPr="00805DF6" w:rsidRDefault="00A71D95">
            <w:pPr>
              <w:shd w:val="clear" w:color="auto" w:fill="FFFFFF" w:themeFill="background1"/>
              <w:ind w:left="171"/>
              <w:jc w:val="left"/>
              <w:rPr>
                <w:sz w:val="20"/>
                <w:szCs w:val="20"/>
                <w:lang w:eastAsia="zh-CN"/>
              </w:rPr>
            </w:pPr>
            <w:r w:rsidRPr="00A71D95">
              <w:rPr>
                <w:rFonts w:hint="eastAsia"/>
                <w:sz w:val="20"/>
                <w:szCs w:val="20"/>
                <w:lang w:eastAsia="zh-CN"/>
              </w:rPr>
              <w:t>在之前测试中未包括的气候带测试</w:t>
            </w:r>
            <w:r w:rsidRPr="000422F5">
              <w:rPr>
                <w:rFonts w:hint="eastAsia"/>
                <w:sz w:val="20"/>
                <w:szCs w:val="20"/>
                <w:lang w:eastAsia="zh-CN"/>
              </w:rPr>
              <w:t>混合间接蒸发冷却直接膨胀空调</w:t>
            </w:r>
            <w:r>
              <w:rPr>
                <w:rFonts w:hint="eastAsia"/>
                <w:sz w:val="20"/>
                <w:szCs w:val="20"/>
                <w:lang w:eastAsia="zh-CN"/>
              </w:rPr>
              <w:t>的</w:t>
            </w:r>
            <w:r w:rsidRPr="00A71D95">
              <w:rPr>
                <w:rFonts w:hint="eastAsia"/>
                <w:sz w:val="20"/>
                <w:szCs w:val="20"/>
                <w:lang w:eastAsia="zh-CN"/>
              </w:rPr>
              <w:t>商用空调机组。</w:t>
            </w:r>
          </w:p>
        </w:tc>
        <w:tc>
          <w:tcPr>
            <w:tcW w:w="992" w:type="dxa"/>
            <w:vMerge/>
          </w:tcPr>
          <w:p w14:paraId="6E02FCA8" w14:textId="77777777" w:rsidR="00482642" w:rsidRPr="00805DF6" w:rsidRDefault="00482642">
            <w:pPr>
              <w:jc w:val="center"/>
              <w:rPr>
                <w:sz w:val="20"/>
                <w:szCs w:val="20"/>
                <w:highlight w:val="cyan"/>
                <w:lang w:eastAsia="zh-CN"/>
              </w:rPr>
            </w:pPr>
          </w:p>
        </w:tc>
        <w:tc>
          <w:tcPr>
            <w:tcW w:w="1134" w:type="dxa"/>
          </w:tcPr>
          <w:p w14:paraId="03A3A0A9" w14:textId="77777777" w:rsidR="00482642" w:rsidRPr="00805DF6" w:rsidRDefault="00482642">
            <w:pPr>
              <w:shd w:val="clear" w:color="auto" w:fill="FFFFFF" w:themeFill="background1"/>
              <w:jc w:val="right"/>
              <w:rPr>
                <w:sz w:val="20"/>
                <w:szCs w:val="20"/>
              </w:rPr>
            </w:pPr>
            <w:r w:rsidRPr="00805DF6">
              <w:rPr>
                <w:sz w:val="20"/>
                <w:szCs w:val="20"/>
              </w:rPr>
              <w:t>120,000</w:t>
            </w:r>
          </w:p>
        </w:tc>
        <w:tc>
          <w:tcPr>
            <w:tcW w:w="1134" w:type="dxa"/>
          </w:tcPr>
          <w:p w14:paraId="37572EF7" w14:textId="77777777" w:rsidR="00482642" w:rsidRPr="00805DF6" w:rsidRDefault="00482642">
            <w:pPr>
              <w:shd w:val="clear" w:color="auto" w:fill="FFFFFF" w:themeFill="background1"/>
              <w:jc w:val="right"/>
              <w:rPr>
                <w:sz w:val="20"/>
                <w:szCs w:val="20"/>
              </w:rPr>
            </w:pPr>
            <w:r w:rsidRPr="00805DF6">
              <w:rPr>
                <w:sz w:val="20"/>
                <w:szCs w:val="20"/>
              </w:rPr>
              <w:t>120,000</w:t>
            </w:r>
          </w:p>
        </w:tc>
      </w:tr>
      <w:tr w:rsidR="00482642" w:rsidRPr="00805DF6" w14:paraId="38F98D01" w14:textId="77777777" w:rsidTr="00FD56E3">
        <w:trPr>
          <w:trHeight w:val="225"/>
        </w:trPr>
        <w:tc>
          <w:tcPr>
            <w:tcW w:w="6091" w:type="dxa"/>
          </w:tcPr>
          <w:p w14:paraId="020A6129" w14:textId="5F1C6DF3" w:rsidR="00482642" w:rsidRPr="00805DF6" w:rsidRDefault="00A71D95">
            <w:pPr>
              <w:shd w:val="clear" w:color="auto" w:fill="FFFFFF" w:themeFill="background1"/>
              <w:ind w:left="171"/>
              <w:jc w:val="left"/>
              <w:rPr>
                <w:sz w:val="20"/>
                <w:szCs w:val="20"/>
                <w:lang w:eastAsia="zh-CN"/>
              </w:rPr>
            </w:pPr>
            <w:r w:rsidRPr="00A71D95">
              <w:rPr>
                <w:rFonts w:hint="eastAsia"/>
                <w:sz w:val="20"/>
                <w:szCs w:val="20"/>
                <w:lang w:eastAsia="zh-CN"/>
              </w:rPr>
              <w:t>制定蒸发冷却指</w:t>
            </w:r>
            <w:r>
              <w:rPr>
                <w:rFonts w:hint="eastAsia"/>
                <w:sz w:val="20"/>
                <w:szCs w:val="20"/>
                <w:lang w:eastAsia="zh-CN"/>
              </w:rPr>
              <w:t>导方针</w:t>
            </w:r>
            <w:r w:rsidRPr="00A71D95">
              <w:rPr>
                <w:rFonts w:hint="eastAsia"/>
                <w:sz w:val="20"/>
                <w:szCs w:val="20"/>
                <w:lang w:eastAsia="zh-CN"/>
              </w:rPr>
              <w:t>和路线图。</w:t>
            </w:r>
          </w:p>
        </w:tc>
        <w:tc>
          <w:tcPr>
            <w:tcW w:w="992" w:type="dxa"/>
            <w:vMerge/>
          </w:tcPr>
          <w:p w14:paraId="633E0BDA" w14:textId="77777777" w:rsidR="00482642" w:rsidRPr="00805DF6" w:rsidRDefault="00482642">
            <w:pPr>
              <w:jc w:val="center"/>
              <w:rPr>
                <w:sz w:val="20"/>
                <w:szCs w:val="20"/>
                <w:highlight w:val="cyan"/>
                <w:lang w:eastAsia="zh-CN"/>
              </w:rPr>
            </w:pPr>
          </w:p>
        </w:tc>
        <w:tc>
          <w:tcPr>
            <w:tcW w:w="1134" w:type="dxa"/>
          </w:tcPr>
          <w:p w14:paraId="5E599F9C" w14:textId="77777777" w:rsidR="00482642" w:rsidRPr="00805DF6" w:rsidRDefault="00482642">
            <w:pPr>
              <w:shd w:val="clear" w:color="auto" w:fill="FFFFFF" w:themeFill="background1"/>
              <w:jc w:val="right"/>
              <w:rPr>
                <w:sz w:val="20"/>
                <w:szCs w:val="20"/>
              </w:rPr>
            </w:pPr>
            <w:r w:rsidRPr="00805DF6">
              <w:rPr>
                <w:sz w:val="20"/>
                <w:szCs w:val="20"/>
              </w:rPr>
              <w:t>50,000</w:t>
            </w:r>
          </w:p>
        </w:tc>
        <w:tc>
          <w:tcPr>
            <w:tcW w:w="1134" w:type="dxa"/>
          </w:tcPr>
          <w:p w14:paraId="2F4D065B" w14:textId="77777777" w:rsidR="00482642" w:rsidRPr="00805DF6" w:rsidRDefault="00482642">
            <w:pPr>
              <w:shd w:val="clear" w:color="auto" w:fill="FFFFFF" w:themeFill="background1"/>
              <w:jc w:val="right"/>
              <w:rPr>
                <w:sz w:val="20"/>
                <w:szCs w:val="20"/>
              </w:rPr>
            </w:pPr>
            <w:r w:rsidRPr="00805DF6">
              <w:rPr>
                <w:sz w:val="20"/>
                <w:szCs w:val="20"/>
              </w:rPr>
              <w:t>50,000</w:t>
            </w:r>
          </w:p>
        </w:tc>
      </w:tr>
      <w:tr w:rsidR="00482642" w:rsidRPr="00805DF6" w14:paraId="2CF1CC44" w14:textId="77777777" w:rsidTr="00FD56E3">
        <w:trPr>
          <w:trHeight w:val="225"/>
        </w:trPr>
        <w:tc>
          <w:tcPr>
            <w:tcW w:w="6091" w:type="dxa"/>
          </w:tcPr>
          <w:p w14:paraId="58A31ED4" w14:textId="3A618E6B" w:rsidR="00482642" w:rsidRPr="00805DF6" w:rsidRDefault="00FD56E3">
            <w:pPr>
              <w:shd w:val="clear" w:color="auto" w:fill="FFFFFF" w:themeFill="background1"/>
              <w:ind w:left="171"/>
              <w:jc w:val="left"/>
              <w:rPr>
                <w:sz w:val="20"/>
                <w:szCs w:val="20"/>
                <w:lang w:eastAsia="zh-CN"/>
              </w:rPr>
            </w:pPr>
            <w:r>
              <w:rPr>
                <w:rFonts w:hint="eastAsia"/>
                <w:sz w:val="20"/>
                <w:szCs w:val="20"/>
                <w:lang w:eastAsia="zh-CN"/>
              </w:rPr>
              <w:t>引进</w:t>
            </w:r>
            <w:r w:rsidR="00A71D95" w:rsidRPr="000422F5">
              <w:rPr>
                <w:rFonts w:hint="eastAsia"/>
                <w:sz w:val="20"/>
                <w:szCs w:val="20"/>
                <w:lang w:eastAsia="zh-CN"/>
              </w:rPr>
              <w:t>混合间接蒸发冷却直接膨胀空调</w:t>
            </w:r>
            <w:r w:rsidR="00A71D95" w:rsidRPr="00A71D95">
              <w:rPr>
                <w:rFonts w:hint="eastAsia"/>
                <w:sz w:val="20"/>
                <w:szCs w:val="20"/>
                <w:lang w:eastAsia="zh-CN"/>
              </w:rPr>
              <w:t>冷却技术，包括开发</w:t>
            </w:r>
            <w:r w:rsidR="00A71D95">
              <w:rPr>
                <w:rFonts w:hint="eastAsia"/>
                <w:b/>
                <w:bCs/>
                <w:sz w:val="20"/>
                <w:szCs w:val="20"/>
                <w:lang w:eastAsia="zh-CN"/>
              </w:rPr>
              <w:t>3</w:t>
            </w:r>
            <w:r w:rsidR="00A71D95" w:rsidRPr="00A71D95">
              <w:rPr>
                <w:rFonts w:hint="eastAsia"/>
                <w:sz w:val="20"/>
                <w:szCs w:val="20"/>
                <w:lang w:eastAsia="zh-CN"/>
              </w:rPr>
              <w:t>个原型和在</w:t>
            </w:r>
            <w:r w:rsidR="00A71D95">
              <w:rPr>
                <w:rFonts w:hint="eastAsia"/>
                <w:b/>
                <w:bCs/>
                <w:sz w:val="20"/>
                <w:szCs w:val="20"/>
                <w:lang w:eastAsia="zh-CN"/>
              </w:rPr>
              <w:t>3</w:t>
            </w:r>
            <w:r w:rsidR="00A71D95" w:rsidRPr="00A71D95">
              <w:rPr>
                <w:rFonts w:hint="eastAsia"/>
                <w:sz w:val="20"/>
                <w:szCs w:val="20"/>
                <w:lang w:eastAsia="zh-CN"/>
              </w:rPr>
              <w:t>个气候带进行现场测试。</w:t>
            </w:r>
          </w:p>
        </w:tc>
        <w:tc>
          <w:tcPr>
            <w:tcW w:w="992" w:type="dxa"/>
            <w:vMerge/>
          </w:tcPr>
          <w:p w14:paraId="04E27F17" w14:textId="77777777" w:rsidR="00482642" w:rsidRPr="00805DF6" w:rsidRDefault="00482642">
            <w:pPr>
              <w:jc w:val="center"/>
              <w:rPr>
                <w:sz w:val="20"/>
                <w:szCs w:val="20"/>
                <w:highlight w:val="cyan"/>
                <w:lang w:eastAsia="zh-CN"/>
              </w:rPr>
            </w:pPr>
          </w:p>
        </w:tc>
        <w:tc>
          <w:tcPr>
            <w:tcW w:w="1134" w:type="dxa"/>
          </w:tcPr>
          <w:p w14:paraId="00324131" w14:textId="77777777" w:rsidR="00482642" w:rsidRPr="00805DF6" w:rsidRDefault="00482642">
            <w:pPr>
              <w:shd w:val="clear" w:color="auto" w:fill="FFFFFF" w:themeFill="background1"/>
              <w:jc w:val="right"/>
              <w:rPr>
                <w:sz w:val="20"/>
                <w:szCs w:val="20"/>
              </w:rPr>
            </w:pPr>
            <w:r w:rsidRPr="00805DF6">
              <w:rPr>
                <w:sz w:val="20"/>
                <w:szCs w:val="20"/>
              </w:rPr>
              <w:t>410,000</w:t>
            </w:r>
          </w:p>
        </w:tc>
        <w:tc>
          <w:tcPr>
            <w:tcW w:w="1134" w:type="dxa"/>
          </w:tcPr>
          <w:p w14:paraId="22FBB23E" w14:textId="77777777" w:rsidR="00482642" w:rsidRPr="00805DF6" w:rsidRDefault="00482642">
            <w:pPr>
              <w:shd w:val="clear" w:color="auto" w:fill="FFFFFF" w:themeFill="background1"/>
              <w:jc w:val="right"/>
              <w:rPr>
                <w:sz w:val="20"/>
                <w:szCs w:val="20"/>
              </w:rPr>
            </w:pPr>
            <w:r w:rsidRPr="00805DF6">
              <w:rPr>
                <w:sz w:val="20"/>
                <w:szCs w:val="20"/>
              </w:rPr>
              <w:t>410,000</w:t>
            </w:r>
          </w:p>
        </w:tc>
      </w:tr>
      <w:tr w:rsidR="00482642" w:rsidRPr="00805DF6" w14:paraId="5FE18F1F" w14:textId="77777777" w:rsidTr="00FD56E3">
        <w:trPr>
          <w:trHeight w:val="283"/>
        </w:trPr>
        <w:tc>
          <w:tcPr>
            <w:tcW w:w="9351" w:type="dxa"/>
            <w:gridSpan w:val="4"/>
            <w:vAlign w:val="center"/>
          </w:tcPr>
          <w:p w14:paraId="53362977" w14:textId="09CEA910" w:rsidR="00482642" w:rsidRPr="00805DF6" w:rsidRDefault="00AA61E8" w:rsidP="00256A3C">
            <w:pPr>
              <w:keepNext/>
              <w:shd w:val="clear" w:color="auto" w:fill="FFFFFF" w:themeFill="background1"/>
              <w:jc w:val="left"/>
              <w:rPr>
                <w:i/>
                <w:iCs/>
                <w:sz w:val="20"/>
                <w:szCs w:val="20"/>
              </w:rPr>
            </w:pPr>
            <w:r w:rsidRPr="00256A3C">
              <w:rPr>
                <w:rFonts w:ascii="KaiTi" w:eastAsia="KaiTi" w:hAnsi="KaiTi" w:hint="eastAsia"/>
                <w:sz w:val="20"/>
                <w:szCs w:val="20"/>
                <w:lang w:eastAsia="zh-CN"/>
              </w:rPr>
              <w:t>技术援助（</w:t>
            </w:r>
            <w:r w:rsidRPr="00256A3C">
              <w:rPr>
                <w:rFonts w:eastAsia="KaiTi"/>
                <w:b/>
                <w:bCs/>
                <w:sz w:val="20"/>
                <w:szCs w:val="20"/>
                <w:lang w:eastAsia="zh-CN"/>
              </w:rPr>
              <w:t>360,000</w:t>
            </w:r>
            <w:r w:rsidRPr="00256A3C">
              <w:rPr>
                <w:rFonts w:ascii="KaiTi" w:eastAsia="KaiTi" w:hAnsi="KaiTi" w:hint="eastAsia"/>
                <w:sz w:val="20"/>
                <w:szCs w:val="20"/>
                <w:lang w:eastAsia="zh-CN"/>
              </w:rPr>
              <w:t>美元）</w:t>
            </w:r>
          </w:p>
        </w:tc>
      </w:tr>
      <w:tr w:rsidR="00482642" w:rsidRPr="00805DF6" w14:paraId="44146BE2" w14:textId="77777777" w:rsidTr="00FD56E3">
        <w:trPr>
          <w:trHeight w:val="225"/>
        </w:trPr>
        <w:tc>
          <w:tcPr>
            <w:tcW w:w="6091" w:type="dxa"/>
          </w:tcPr>
          <w:p w14:paraId="6B3C90BE" w14:textId="22FD2C64" w:rsidR="00482642" w:rsidRPr="00805DF6" w:rsidRDefault="00AA61E8">
            <w:pPr>
              <w:shd w:val="clear" w:color="auto" w:fill="FFFFFF" w:themeFill="background1"/>
              <w:ind w:left="171"/>
              <w:jc w:val="left"/>
              <w:rPr>
                <w:sz w:val="20"/>
                <w:szCs w:val="20"/>
                <w:lang w:eastAsia="zh-CN"/>
              </w:rPr>
            </w:pPr>
            <w:r w:rsidRPr="00AA61E8">
              <w:rPr>
                <w:rFonts w:hint="eastAsia"/>
                <w:sz w:val="20"/>
                <w:szCs w:val="20"/>
                <w:lang w:eastAsia="zh-CN"/>
              </w:rPr>
              <w:t>为商用</w:t>
            </w:r>
            <w:r>
              <w:rPr>
                <w:rFonts w:hint="eastAsia"/>
                <w:sz w:val="20"/>
                <w:szCs w:val="20"/>
                <w:lang w:eastAsia="zh-CN"/>
              </w:rPr>
              <w:t>制冷和空调</w:t>
            </w:r>
            <w:r w:rsidRPr="00AA61E8">
              <w:rPr>
                <w:rFonts w:hint="eastAsia"/>
                <w:sz w:val="20"/>
                <w:szCs w:val="20"/>
                <w:lang w:eastAsia="zh-CN"/>
              </w:rPr>
              <w:t>设备建立一个经过认证的测试实验室。</w:t>
            </w:r>
          </w:p>
        </w:tc>
        <w:tc>
          <w:tcPr>
            <w:tcW w:w="992" w:type="dxa"/>
            <w:vMerge w:val="restart"/>
          </w:tcPr>
          <w:p w14:paraId="6D756C2A" w14:textId="77777777" w:rsidR="003B2214" w:rsidRDefault="003B2214" w:rsidP="003B2214">
            <w:pPr>
              <w:jc w:val="center"/>
              <w:rPr>
                <w:sz w:val="20"/>
                <w:szCs w:val="20"/>
                <w:lang w:eastAsia="zh-CN"/>
              </w:rPr>
            </w:pPr>
            <w:r>
              <w:rPr>
                <w:rFonts w:hint="eastAsia"/>
                <w:sz w:val="20"/>
                <w:szCs w:val="20"/>
                <w:lang w:eastAsia="zh-CN"/>
              </w:rPr>
              <w:t>工发</w:t>
            </w:r>
          </w:p>
          <w:p w14:paraId="0D89CC3A" w14:textId="4CC36C09" w:rsidR="00482642" w:rsidRPr="00805DF6" w:rsidRDefault="003B2214" w:rsidP="003B2214">
            <w:pPr>
              <w:jc w:val="center"/>
              <w:rPr>
                <w:sz w:val="20"/>
                <w:szCs w:val="20"/>
              </w:rPr>
            </w:pPr>
            <w:r>
              <w:rPr>
                <w:rFonts w:hint="eastAsia"/>
                <w:sz w:val="20"/>
                <w:szCs w:val="20"/>
                <w:lang w:eastAsia="zh-CN"/>
              </w:rPr>
              <w:t>组织</w:t>
            </w:r>
          </w:p>
        </w:tc>
        <w:tc>
          <w:tcPr>
            <w:tcW w:w="1134" w:type="dxa"/>
          </w:tcPr>
          <w:p w14:paraId="7A6C82A4" w14:textId="77777777" w:rsidR="00482642" w:rsidRPr="00805DF6" w:rsidRDefault="00482642">
            <w:pPr>
              <w:shd w:val="clear" w:color="auto" w:fill="FFFFFF" w:themeFill="background1"/>
              <w:jc w:val="right"/>
              <w:rPr>
                <w:sz w:val="20"/>
                <w:szCs w:val="20"/>
              </w:rPr>
            </w:pPr>
            <w:r w:rsidRPr="00805DF6">
              <w:rPr>
                <w:sz w:val="20"/>
                <w:szCs w:val="20"/>
              </w:rPr>
              <w:t>800,000</w:t>
            </w:r>
          </w:p>
        </w:tc>
        <w:tc>
          <w:tcPr>
            <w:tcW w:w="1134" w:type="dxa"/>
          </w:tcPr>
          <w:p w14:paraId="2FDCC8E9" w14:textId="77777777" w:rsidR="00482642" w:rsidRPr="00805DF6" w:rsidRDefault="00482642">
            <w:pPr>
              <w:shd w:val="clear" w:color="auto" w:fill="FFFFFF" w:themeFill="background1"/>
              <w:jc w:val="right"/>
              <w:rPr>
                <w:b/>
                <w:bCs/>
                <w:sz w:val="20"/>
                <w:szCs w:val="20"/>
              </w:rPr>
            </w:pPr>
            <w:r w:rsidRPr="00805DF6">
              <w:rPr>
                <w:b/>
                <w:bCs/>
                <w:sz w:val="20"/>
                <w:szCs w:val="20"/>
              </w:rPr>
              <w:t>0</w:t>
            </w:r>
          </w:p>
        </w:tc>
      </w:tr>
      <w:tr w:rsidR="00482642" w:rsidRPr="00805DF6" w14:paraId="59055C8C" w14:textId="77777777" w:rsidTr="00FD56E3">
        <w:trPr>
          <w:trHeight w:val="225"/>
        </w:trPr>
        <w:tc>
          <w:tcPr>
            <w:tcW w:w="6091" w:type="dxa"/>
          </w:tcPr>
          <w:p w14:paraId="5E7BA3C0" w14:textId="31D2F58E" w:rsidR="00482642" w:rsidRPr="00805DF6" w:rsidRDefault="00AA61E8">
            <w:pPr>
              <w:shd w:val="clear" w:color="auto" w:fill="FFFFFF" w:themeFill="background1"/>
              <w:ind w:left="171"/>
              <w:jc w:val="left"/>
              <w:rPr>
                <w:sz w:val="20"/>
                <w:szCs w:val="20"/>
                <w:lang w:eastAsia="zh-CN"/>
              </w:rPr>
            </w:pPr>
            <w:r w:rsidRPr="00AA61E8">
              <w:rPr>
                <w:rFonts w:hint="eastAsia"/>
                <w:sz w:val="20"/>
                <w:szCs w:val="20"/>
                <w:lang w:eastAsia="zh-CN"/>
              </w:rPr>
              <w:t>向中小企业提供技术援助。</w:t>
            </w:r>
          </w:p>
        </w:tc>
        <w:tc>
          <w:tcPr>
            <w:tcW w:w="992" w:type="dxa"/>
            <w:vMerge/>
          </w:tcPr>
          <w:p w14:paraId="4845F71C" w14:textId="77777777" w:rsidR="00482642" w:rsidRPr="00805DF6" w:rsidRDefault="00482642">
            <w:pPr>
              <w:jc w:val="center"/>
              <w:rPr>
                <w:sz w:val="20"/>
                <w:szCs w:val="20"/>
                <w:highlight w:val="cyan"/>
                <w:lang w:eastAsia="zh-CN"/>
              </w:rPr>
            </w:pPr>
          </w:p>
        </w:tc>
        <w:tc>
          <w:tcPr>
            <w:tcW w:w="1134" w:type="dxa"/>
          </w:tcPr>
          <w:p w14:paraId="3F25B866" w14:textId="77777777" w:rsidR="00482642" w:rsidRPr="00805DF6" w:rsidRDefault="00482642">
            <w:pPr>
              <w:shd w:val="clear" w:color="auto" w:fill="FFFFFF" w:themeFill="background1"/>
              <w:jc w:val="right"/>
              <w:rPr>
                <w:sz w:val="20"/>
                <w:szCs w:val="20"/>
              </w:rPr>
            </w:pPr>
            <w:r w:rsidRPr="00805DF6">
              <w:rPr>
                <w:sz w:val="20"/>
                <w:szCs w:val="20"/>
              </w:rPr>
              <w:t>360,000</w:t>
            </w:r>
          </w:p>
        </w:tc>
        <w:tc>
          <w:tcPr>
            <w:tcW w:w="1134" w:type="dxa"/>
          </w:tcPr>
          <w:p w14:paraId="252008FB" w14:textId="77777777" w:rsidR="00482642" w:rsidRPr="00805DF6" w:rsidRDefault="00482642">
            <w:pPr>
              <w:shd w:val="clear" w:color="auto" w:fill="FFFFFF" w:themeFill="background1"/>
              <w:jc w:val="right"/>
              <w:rPr>
                <w:sz w:val="20"/>
                <w:szCs w:val="20"/>
              </w:rPr>
            </w:pPr>
            <w:r w:rsidRPr="00805DF6">
              <w:rPr>
                <w:sz w:val="20"/>
                <w:szCs w:val="20"/>
              </w:rPr>
              <w:t>360,000</w:t>
            </w:r>
          </w:p>
        </w:tc>
      </w:tr>
      <w:tr w:rsidR="00482642" w:rsidRPr="00805DF6" w14:paraId="7E99F030" w14:textId="77777777" w:rsidTr="00FD56E3">
        <w:trPr>
          <w:trHeight w:val="283"/>
        </w:trPr>
        <w:tc>
          <w:tcPr>
            <w:tcW w:w="9351" w:type="dxa"/>
            <w:gridSpan w:val="4"/>
            <w:vAlign w:val="center"/>
          </w:tcPr>
          <w:p w14:paraId="3DBC5F1F" w14:textId="66356F09" w:rsidR="00482642" w:rsidRPr="00805DF6" w:rsidRDefault="00AA61E8" w:rsidP="00256A3C">
            <w:pPr>
              <w:keepNext/>
              <w:shd w:val="clear" w:color="auto" w:fill="FFFFFF" w:themeFill="background1"/>
              <w:jc w:val="left"/>
              <w:rPr>
                <w:i/>
                <w:iCs/>
                <w:sz w:val="20"/>
                <w:szCs w:val="20"/>
              </w:rPr>
            </w:pPr>
            <w:r w:rsidRPr="00256A3C">
              <w:rPr>
                <w:rFonts w:ascii="KaiTi" w:eastAsia="KaiTi" w:hAnsi="KaiTi" w:hint="eastAsia"/>
                <w:sz w:val="20"/>
                <w:szCs w:val="20"/>
                <w:lang w:eastAsia="zh-CN"/>
              </w:rPr>
              <w:t>提高认识（</w:t>
            </w:r>
            <w:r w:rsidRPr="00256A3C">
              <w:rPr>
                <w:rFonts w:eastAsia="KaiTi"/>
                <w:sz w:val="20"/>
                <w:szCs w:val="20"/>
                <w:lang w:eastAsia="zh-CN"/>
              </w:rPr>
              <w:t>300,000</w:t>
            </w:r>
            <w:r w:rsidRPr="00256A3C">
              <w:rPr>
                <w:rFonts w:ascii="KaiTi" w:eastAsia="KaiTi" w:hAnsi="KaiTi" w:hint="eastAsia"/>
                <w:sz w:val="20"/>
                <w:szCs w:val="20"/>
                <w:lang w:eastAsia="zh-CN"/>
              </w:rPr>
              <w:t>美元）</w:t>
            </w:r>
          </w:p>
        </w:tc>
      </w:tr>
      <w:tr w:rsidR="00482642" w:rsidRPr="00805DF6" w14:paraId="0D414289" w14:textId="77777777" w:rsidTr="00FD56E3">
        <w:trPr>
          <w:trHeight w:val="225"/>
        </w:trPr>
        <w:tc>
          <w:tcPr>
            <w:tcW w:w="6091" w:type="dxa"/>
          </w:tcPr>
          <w:p w14:paraId="72A07006" w14:textId="0715D143" w:rsidR="00482642" w:rsidRPr="00805DF6" w:rsidRDefault="00AA61E8">
            <w:pPr>
              <w:shd w:val="clear" w:color="auto" w:fill="FFFFFF" w:themeFill="background1"/>
              <w:ind w:left="171"/>
              <w:jc w:val="left"/>
              <w:rPr>
                <w:sz w:val="20"/>
                <w:szCs w:val="20"/>
                <w:lang w:eastAsia="zh-CN"/>
              </w:rPr>
            </w:pPr>
            <w:r w:rsidRPr="00AA61E8">
              <w:rPr>
                <w:rFonts w:hint="eastAsia"/>
                <w:sz w:val="20"/>
                <w:szCs w:val="20"/>
                <w:lang w:eastAsia="zh-CN"/>
              </w:rPr>
              <w:t>关于认证、</w:t>
            </w:r>
            <w:r>
              <w:rPr>
                <w:rFonts w:hint="eastAsia"/>
                <w:sz w:val="20"/>
                <w:szCs w:val="20"/>
                <w:lang w:eastAsia="zh-CN"/>
              </w:rPr>
              <w:t>回收、再循环和再生</w:t>
            </w:r>
            <w:r w:rsidRPr="00AA61E8">
              <w:rPr>
                <w:rFonts w:hint="eastAsia"/>
                <w:sz w:val="20"/>
                <w:szCs w:val="20"/>
                <w:lang w:eastAsia="zh-CN"/>
              </w:rPr>
              <w:t>和可持续冷却的外联活动。</w:t>
            </w:r>
          </w:p>
        </w:tc>
        <w:tc>
          <w:tcPr>
            <w:tcW w:w="992" w:type="dxa"/>
          </w:tcPr>
          <w:p w14:paraId="2813F53F" w14:textId="77777777" w:rsidR="003B2214" w:rsidRDefault="003B2214" w:rsidP="003B2214">
            <w:pPr>
              <w:jc w:val="center"/>
              <w:rPr>
                <w:sz w:val="20"/>
                <w:szCs w:val="20"/>
                <w:lang w:eastAsia="zh-CN"/>
              </w:rPr>
            </w:pPr>
            <w:r>
              <w:rPr>
                <w:rFonts w:hint="eastAsia"/>
                <w:sz w:val="20"/>
                <w:szCs w:val="20"/>
                <w:lang w:eastAsia="zh-CN"/>
              </w:rPr>
              <w:t>工发</w:t>
            </w:r>
          </w:p>
          <w:p w14:paraId="0FF6897F" w14:textId="14875D53" w:rsidR="00482642" w:rsidRPr="00805DF6" w:rsidRDefault="003B2214" w:rsidP="003B2214">
            <w:pPr>
              <w:jc w:val="center"/>
              <w:rPr>
                <w:sz w:val="20"/>
                <w:szCs w:val="20"/>
                <w:lang w:eastAsia="zh-CN"/>
              </w:rPr>
            </w:pPr>
            <w:r>
              <w:rPr>
                <w:rFonts w:hint="eastAsia"/>
                <w:sz w:val="20"/>
                <w:szCs w:val="20"/>
                <w:lang w:eastAsia="zh-CN"/>
              </w:rPr>
              <w:t>组织</w:t>
            </w:r>
          </w:p>
        </w:tc>
        <w:tc>
          <w:tcPr>
            <w:tcW w:w="1134" w:type="dxa"/>
          </w:tcPr>
          <w:p w14:paraId="00059599" w14:textId="77777777" w:rsidR="00482642" w:rsidRPr="00805DF6" w:rsidRDefault="00482642">
            <w:pPr>
              <w:shd w:val="clear" w:color="auto" w:fill="FFFFFF" w:themeFill="background1"/>
              <w:jc w:val="right"/>
              <w:rPr>
                <w:sz w:val="20"/>
                <w:szCs w:val="20"/>
              </w:rPr>
            </w:pPr>
            <w:r w:rsidRPr="00805DF6">
              <w:rPr>
                <w:sz w:val="20"/>
                <w:szCs w:val="20"/>
              </w:rPr>
              <w:t xml:space="preserve">300,000 </w:t>
            </w:r>
          </w:p>
        </w:tc>
        <w:tc>
          <w:tcPr>
            <w:tcW w:w="1134" w:type="dxa"/>
          </w:tcPr>
          <w:p w14:paraId="7148B47E" w14:textId="77777777" w:rsidR="00482642" w:rsidRPr="00805DF6" w:rsidRDefault="00482642">
            <w:pPr>
              <w:shd w:val="clear" w:color="auto" w:fill="FFFFFF" w:themeFill="background1"/>
              <w:jc w:val="right"/>
              <w:rPr>
                <w:sz w:val="20"/>
                <w:szCs w:val="20"/>
              </w:rPr>
            </w:pPr>
            <w:r w:rsidRPr="00805DF6">
              <w:rPr>
                <w:sz w:val="20"/>
                <w:szCs w:val="20"/>
              </w:rPr>
              <w:t>300,000</w:t>
            </w:r>
          </w:p>
        </w:tc>
      </w:tr>
      <w:tr w:rsidR="00482642" w:rsidRPr="00805DF6" w14:paraId="37B0D145" w14:textId="77777777" w:rsidTr="00FD56E3">
        <w:trPr>
          <w:trHeight w:val="283"/>
        </w:trPr>
        <w:tc>
          <w:tcPr>
            <w:tcW w:w="9351" w:type="dxa"/>
            <w:gridSpan w:val="4"/>
            <w:vAlign w:val="center"/>
          </w:tcPr>
          <w:p w14:paraId="1BA22D4E" w14:textId="526CF03F" w:rsidR="00482642" w:rsidRPr="00805DF6" w:rsidRDefault="00AA61E8"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项目管理单位（</w:t>
            </w:r>
            <w:r w:rsidR="00482642" w:rsidRPr="00256A3C">
              <w:rPr>
                <w:rFonts w:eastAsia="KaiTi"/>
                <w:b/>
                <w:bCs/>
                <w:sz w:val="20"/>
                <w:szCs w:val="20"/>
                <w:lang w:eastAsia="zh-CN"/>
              </w:rPr>
              <w:t>605,233</w:t>
            </w:r>
            <w:r w:rsidRPr="00256A3C">
              <w:rPr>
                <w:rFonts w:ascii="KaiTi" w:eastAsia="KaiTi" w:hAnsi="KaiTi" w:hint="eastAsia"/>
                <w:sz w:val="20"/>
                <w:szCs w:val="20"/>
                <w:lang w:eastAsia="zh-CN"/>
              </w:rPr>
              <w:t>美元）</w:t>
            </w:r>
          </w:p>
        </w:tc>
      </w:tr>
      <w:tr w:rsidR="00482642" w:rsidRPr="00805DF6" w14:paraId="1110DB07" w14:textId="77777777" w:rsidTr="00FD56E3">
        <w:trPr>
          <w:trHeight w:val="125"/>
        </w:trPr>
        <w:tc>
          <w:tcPr>
            <w:tcW w:w="6091" w:type="dxa"/>
          </w:tcPr>
          <w:p w14:paraId="155905EE" w14:textId="3D053EAE" w:rsidR="00482642" w:rsidRPr="00805DF6" w:rsidRDefault="00AA61E8">
            <w:pPr>
              <w:shd w:val="clear" w:color="auto" w:fill="FFFFFF" w:themeFill="background1"/>
              <w:ind w:left="171"/>
              <w:jc w:val="left"/>
              <w:rPr>
                <w:sz w:val="20"/>
                <w:szCs w:val="20"/>
                <w:lang w:eastAsia="zh-CN"/>
              </w:rPr>
            </w:pPr>
            <w:r w:rsidRPr="00AA61E8">
              <w:rPr>
                <w:rFonts w:hint="eastAsia"/>
                <w:sz w:val="20"/>
                <w:szCs w:val="20"/>
                <w:lang w:eastAsia="zh-CN"/>
              </w:rPr>
              <w:t>项目协调和管理活动。</w:t>
            </w:r>
          </w:p>
        </w:tc>
        <w:tc>
          <w:tcPr>
            <w:tcW w:w="992" w:type="dxa"/>
          </w:tcPr>
          <w:p w14:paraId="3DECC5B6" w14:textId="77777777" w:rsidR="003B2214" w:rsidRDefault="003B2214" w:rsidP="003B2214">
            <w:pPr>
              <w:jc w:val="center"/>
              <w:rPr>
                <w:sz w:val="20"/>
                <w:szCs w:val="20"/>
                <w:lang w:eastAsia="zh-CN"/>
              </w:rPr>
            </w:pPr>
            <w:r>
              <w:rPr>
                <w:rFonts w:hint="eastAsia"/>
                <w:sz w:val="20"/>
                <w:szCs w:val="20"/>
                <w:lang w:eastAsia="zh-CN"/>
              </w:rPr>
              <w:t>工发</w:t>
            </w:r>
          </w:p>
          <w:p w14:paraId="13454857" w14:textId="3F69AA10" w:rsidR="00482642" w:rsidRPr="00805DF6" w:rsidRDefault="003B2214" w:rsidP="003B2214">
            <w:pPr>
              <w:jc w:val="center"/>
              <w:rPr>
                <w:sz w:val="20"/>
                <w:szCs w:val="20"/>
              </w:rPr>
            </w:pPr>
            <w:r>
              <w:rPr>
                <w:rFonts w:hint="eastAsia"/>
                <w:sz w:val="20"/>
                <w:szCs w:val="20"/>
                <w:lang w:eastAsia="zh-CN"/>
              </w:rPr>
              <w:t>组织</w:t>
            </w:r>
          </w:p>
        </w:tc>
        <w:tc>
          <w:tcPr>
            <w:tcW w:w="1134" w:type="dxa"/>
          </w:tcPr>
          <w:p w14:paraId="63F4F304" w14:textId="77777777" w:rsidR="00482642" w:rsidRPr="00805DF6" w:rsidRDefault="00482642">
            <w:pPr>
              <w:shd w:val="clear" w:color="auto" w:fill="FFFFFF" w:themeFill="background1"/>
              <w:jc w:val="right"/>
              <w:rPr>
                <w:sz w:val="20"/>
                <w:szCs w:val="20"/>
              </w:rPr>
            </w:pPr>
            <w:r w:rsidRPr="00805DF6">
              <w:rPr>
                <w:sz w:val="20"/>
                <w:szCs w:val="20"/>
              </w:rPr>
              <w:t>728,500</w:t>
            </w:r>
          </w:p>
        </w:tc>
        <w:tc>
          <w:tcPr>
            <w:tcW w:w="1134" w:type="dxa"/>
          </w:tcPr>
          <w:p w14:paraId="471BD03F" w14:textId="77777777" w:rsidR="00482642" w:rsidRPr="00805DF6" w:rsidRDefault="00482642">
            <w:pPr>
              <w:shd w:val="clear" w:color="auto" w:fill="FFFFFF" w:themeFill="background1"/>
              <w:jc w:val="right"/>
              <w:rPr>
                <w:b/>
                <w:bCs/>
                <w:sz w:val="20"/>
                <w:szCs w:val="20"/>
              </w:rPr>
            </w:pPr>
            <w:r w:rsidRPr="00805DF6">
              <w:rPr>
                <w:b/>
                <w:bCs/>
                <w:sz w:val="20"/>
                <w:szCs w:val="20"/>
              </w:rPr>
              <w:t>605,233</w:t>
            </w:r>
          </w:p>
        </w:tc>
      </w:tr>
      <w:tr w:rsidR="00482642" w:rsidRPr="00805DF6" w14:paraId="15DB1407" w14:textId="77777777" w:rsidTr="00FD56E3">
        <w:trPr>
          <w:trHeight w:val="225"/>
        </w:trPr>
        <w:tc>
          <w:tcPr>
            <w:tcW w:w="7083" w:type="dxa"/>
            <w:gridSpan w:val="2"/>
          </w:tcPr>
          <w:p w14:paraId="4EAF62B9" w14:textId="22BCA822" w:rsidR="00482642" w:rsidRPr="00805DF6" w:rsidRDefault="00AA61E8">
            <w:pPr>
              <w:jc w:val="left"/>
              <w:rPr>
                <w:b/>
                <w:bCs/>
                <w:sz w:val="20"/>
                <w:szCs w:val="20"/>
              </w:rPr>
            </w:pPr>
            <w:r>
              <w:rPr>
                <w:rFonts w:hint="eastAsia"/>
                <w:b/>
                <w:bCs/>
                <w:sz w:val="20"/>
                <w:szCs w:val="20"/>
                <w:lang w:eastAsia="zh-CN"/>
              </w:rPr>
              <w:t>工发组织小计</w:t>
            </w:r>
          </w:p>
        </w:tc>
        <w:tc>
          <w:tcPr>
            <w:tcW w:w="1134" w:type="dxa"/>
          </w:tcPr>
          <w:p w14:paraId="396B427A" w14:textId="77777777" w:rsidR="00482642" w:rsidRPr="00805DF6" w:rsidRDefault="00482642">
            <w:pPr>
              <w:jc w:val="right"/>
              <w:rPr>
                <w:b/>
                <w:bCs/>
                <w:sz w:val="20"/>
                <w:szCs w:val="20"/>
              </w:rPr>
            </w:pPr>
            <w:r w:rsidRPr="00805DF6">
              <w:rPr>
                <w:b/>
                <w:bCs/>
                <w:sz w:val="20"/>
                <w:szCs w:val="20"/>
              </w:rPr>
              <w:t>8,341,200</w:t>
            </w:r>
          </w:p>
        </w:tc>
        <w:tc>
          <w:tcPr>
            <w:tcW w:w="1134" w:type="dxa"/>
          </w:tcPr>
          <w:p w14:paraId="62E2120B" w14:textId="77777777" w:rsidR="00482642" w:rsidRPr="00805DF6" w:rsidRDefault="00482642">
            <w:pPr>
              <w:jc w:val="right"/>
              <w:rPr>
                <w:b/>
                <w:bCs/>
                <w:sz w:val="20"/>
                <w:szCs w:val="20"/>
              </w:rPr>
            </w:pPr>
            <w:r w:rsidRPr="00805DF6">
              <w:rPr>
                <w:b/>
                <w:bCs/>
                <w:sz w:val="20"/>
                <w:szCs w:val="20"/>
              </w:rPr>
              <w:t>8,208,315</w:t>
            </w:r>
          </w:p>
        </w:tc>
      </w:tr>
      <w:tr w:rsidR="00482642" w:rsidRPr="00805DF6" w14:paraId="544EDA97" w14:textId="77777777" w:rsidTr="00FD56E3">
        <w:trPr>
          <w:trHeight w:val="225"/>
        </w:trPr>
        <w:tc>
          <w:tcPr>
            <w:tcW w:w="7083" w:type="dxa"/>
            <w:gridSpan w:val="2"/>
          </w:tcPr>
          <w:p w14:paraId="109C16D4" w14:textId="4919B739" w:rsidR="00482642" w:rsidRPr="00805DF6" w:rsidRDefault="00AA61E8">
            <w:pPr>
              <w:jc w:val="left"/>
              <w:rPr>
                <w:b/>
                <w:bCs/>
                <w:sz w:val="20"/>
                <w:szCs w:val="20"/>
              </w:rPr>
            </w:pPr>
            <w:r>
              <w:rPr>
                <w:rFonts w:hint="eastAsia"/>
                <w:b/>
                <w:bCs/>
                <w:sz w:val="20"/>
                <w:szCs w:val="20"/>
                <w:lang w:eastAsia="zh-CN"/>
              </w:rPr>
              <w:t>环境规划署小计</w:t>
            </w:r>
          </w:p>
        </w:tc>
        <w:tc>
          <w:tcPr>
            <w:tcW w:w="1134" w:type="dxa"/>
          </w:tcPr>
          <w:p w14:paraId="4F248507" w14:textId="77777777" w:rsidR="00482642" w:rsidRPr="00805DF6" w:rsidRDefault="00482642">
            <w:pPr>
              <w:jc w:val="right"/>
              <w:rPr>
                <w:b/>
                <w:bCs/>
                <w:sz w:val="20"/>
                <w:szCs w:val="20"/>
              </w:rPr>
            </w:pPr>
            <w:r w:rsidRPr="00805DF6">
              <w:rPr>
                <w:b/>
                <w:bCs/>
                <w:sz w:val="20"/>
                <w:szCs w:val="20"/>
              </w:rPr>
              <w:t>957,500</w:t>
            </w:r>
          </w:p>
        </w:tc>
        <w:tc>
          <w:tcPr>
            <w:tcW w:w="1134" w:type="dxa"/>
          </w:tcPr>
          <w:p w14:paraId="4710385B" w14:textId="77777777" w:rsidR="00482642" w:rsidRPr="00805DF6" w:rsidRDefault="00482642">
            <w:pPr>
              <w:jc w:val="right"/>
              <w:rPr>
                <w:b/>
                <w:bCs/>
                <w:sz w:val="20"/>
                <w:szCs w:val="20"/>
              </w:rPr>
            </w:pPr>
            <w:r w:rsidRPr="00805DF6">
              <w:rPr>
                <w:b/>
                <w:bCs/>
                <w:sz w:val="20"/>
                <w:szCs w:val="20"/>
              </w:rPr>
              <w:t>957,500</w:t>
            </w:r>
          </w:p>
        </w:tc>
      </w:tr>
      <w:tr w:rsidR="00482642" w:rsidRPr="00805DF6" w14:paraId="43DB7863" w14:textId="77777777" w:rsidTr="00FD56E3">
        <w:trPr>
          <w:trHeight w:val="225"/>
        </w:trPr>
        <w:tc>
          <w:tcPr>
            <w:tcW w:w="7083" w:type="dxa"/>
            <w:gridSpan w:val="2"/>
          </w:tcPr>
          <w:p w14:paraId="7024C365" w14:textId="46D6C2D3" w:rsidR="00482642" w:rsidRPr="00805DF6" w:rsidRDefault="00AA61E8">
            <w:pPr>
              <w:jc w:val="left"/>
              <w:rPr>
                <w:b/>
                <w:sz w:val="20"/>
                <w:szCs w:val="20"/>
              </w:rPr>
            </w:pPr>
            <w:r>
              <w:rPr>
                <w:rFonts w:hint="eastAsia"/>
                <w:b/>
                <w:bCs/>
                <w:sz w:val="20"/>
                <w:szCs w:val="20"/>
                <w:lang w:eastAsia="zh-CN"/>
              </w:rPr>
              <w:t>总计</w:t>
            </w:r>
          </w:p>
        </w:tc>
        <w:tc>
          <w:tcPr>
            <w:tcW w:w="1134" w:type="dxa"/>
          </w:tcPr>
          <w:p w14:paraId="4D68F326" w14:textId="77777777" w:rsidR="00482642" w:rsidRPr="00805DF6" w:rsidRDefault="00482642">
            <w:pPr>
              <w:shd w:val="clear" w:color="auto" w:fill="FFFFFF" w:themeFill="background1"/>
              <w:jc w:val="right"/>
              <w:rPr>
                <w:b/>
                <w:bCs/>
                <w:sz w:val="20"/>
                <w:szCs w:val="20"/>
              </w:rPr>
            </w:pPr>
            <w:r w:rsidRPr="00805DF6">
              <w:rPr>
                <w:b/>
                <w:bCs/>
                <w:sz w:val="20"/>
                <w:szCs w:val="20"/>
              </w:rPr>
              <w:t>9,298,700</w:t>
            </w:r>
          </w:p>
        </w:tc>
        <w:tc>
          <w:tcPr>
            <w:tcW w:w="1134" w:type="dxa"/>
          </w:tcPr>
          <w:p w14:paraId="4E44E394" w14:textId="77777777" w:rsidR="00482642" w:rsidRPr="00805DF6" w:rsidRDefault="00482642">
            <w:pPr>
              <w:jc w:val="right"/>
              <w:rPr>
                <w:b/>
                <w:bCs/>
                <w:sz w:val="20"/>
                <w:szCs w:val="20"/>
              </w:rPr>
            </w:pPr>
            <w:r w:rsidRPr="00805DF6">
              <w:rPr>
                <w:b/>
                <w:bCs/>
                <w:sz w:val="20"/>
                <w:szCs w:val="20"/>
              </w:rPr>
              <w:t>9,165,815</w:t>
            </w:r>
          </w:p>
        </w:tc>
      </w:tr>
    </w:tbl>
    <w:p w14:paraId="435A37B8" w14:textId="734B3277" w:rsidR="00482642" w:rsidRPr="00AD4D8B" w:rsidRDefault="00AD4D8B" w:rsidP="00482642">
      <w:pPr>
        <w:keepNext/>
        <w:spacing w:before="240" w:after="240"/>
        <w:rPr>
          <w:sz w:val="24"/>
          <w:szCs w:val="24"/>
          <w:lang w:eastAsia="zh-CN"/>
        </w:rPr>
      </w:pPr>
      <w:r w:rsidRPr="00AD4D8B">
        <w:rPr>
          <w:rFonts w:hint="eastAsia"/>
          <w:sz w:val="24"/>
          <w:szCs w:val="24"/>
          <w:u w:val="single"/>
          <w:lang w:eastAsia="zh-CN"/>
        </w:rPr>
        <w:t>含氢氯氟烃淘汰管理计划第三阶段第一次付款的商定执行计划</w:t>
      </w:r>
    </w:p>
    <w:p w14:paraId="77185938" w14:textId="01A1ECC9" w:rsidR="00482642" w:rsidRPr="00AD4D8B" w:rsidRDefault="00AD4D8B" w:rsidP="00C9021E">
      <w:pPr>
        <w:pStyle w:val="Heading1"/>
        <w:numPr>
          <w:ilvl w:val="0"/>
          <w:numId w:val="1"/>
        </w:numPr>
        <w:tabs>
          <w:tab w:val="num" w:pos="451"/>
        </w:tabs>
        <w:rPr>
          <w:sz w:val="24"/>
          <w:szCs w:val="24"/>
          <w:lang w:eastAsia="zh-CN"/>
        </w:rPr>
      </w:pPr>
      <w:r w:rsidRPr="00AD4D8B">
        <w:rPr>
          <w:rFonts w:hint="eastAsia"/>
          <w:sz w:val="24"/>
          <w:szCs w:val="24"/>
          <w:lang w:eastAsia="zh-CN"/>
        </w:rPr>
        <w:t>商定的行动计划将包括表</w:t>
      </w:r>
      <w:r w:rsidRPr="00AD4D8B">
        <w:rPr>
          <w:rFonts w:hint="eastAsia"/>
          <w:sz w:val="24"/>
          <w:szCs w:val="24"/>
          <w:lang w:eastAsia="zh-CN"/>
        </w:rPr>
        <w:t>6</w:t>
      </w:r>
      <w:r w:rsidRPr="00AD4D8B">
        <w:rPr>
          <w:rFonts w:hint="eastAsia"/>
          <w:sz w:val="24"/>
          <w:szCs w:val="24"/>
          <w:lang w:eastAsia="zh-CN"/>
        </w:rPr>
        <w:t>所示的活动和费用。</w:t>
      </w:r>
    </w:p>
    <w:p w14:paraId="7C23AF34" w14:textId="6683D98D" w:rsidR="00482642" w:rsidRPr="00594632" w:rsidRDefault="00AD4D8B" w:rsidP="00482642">
      <w:pPr>
        <w:keepNext/>
        <w:rPr>
          <w:rFonts w:ascii="SimHei" w:eastAsia="SimHei" w:hAnsi="SimHei"/>
          <w:lang w:eastAsia="zh-CN"/>
        </w:rPr>
      </w:pPr>
      <w:r w:rsidRPr="00594632">
        <w:rPr>
          <w:rFonts w:ascii="SimHei" w:eastAsia="SimHei" w:hAnsi="SimHei" w:hint="eastAsia"/>
          <w:lang w:eastAsia="zh-CN"/>
        </w:rPr>
        <w:t>表</w:t>
      </w:r>
      <w:r w:rsidRPr="00594632">
        <w:rPr>
          <w:rFonts w:eastAsia="SimHei"/>
          <w:lang w:eastAsia="zh-CN"/>
        </w:rPr>
        <w:t>6.</w:t>
      </w:r>
      <w:r w:rsidRPr="00594632">
        <w:rPr>
          <w:rFonts w:ascii="SimHei" w:eastAsia="SimHei" w:hAnsi="SimHei"/>
          <w:lang w:eastAsia="zh-CN"/>
        </w:rPr>
        <w:t xml:space="preserve"> </w:t>
      </w:r>
      <w:r w:rsidRPr="00594632">
        <w:rPr>
          <w:rFonts w:ascii="SimHei" w:eastAsia="SimHei" w:hAnsi="SimHei" w:hint="eastAsia"/>
          <w:lang w:eastAsia="zh-CN"/>
        </w:rPr>
        <w:t>商定的埃及含氢氯氟烃淘汰管理计划第三阶段第一次付款的维修行业活动及其费用</w:t>
      </w:r>
    </w:p>
    <w:tbl>
      <w:tblPr>
        <w:tblStyle w:val="TableGrid"/>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225"/>
        <w:gridCol w:w="931"/>
        <w:gridCol w:w="1195"/>
      </w:tblGrid>
      <w:tr w:rsidR="00482642" w:rsidRPr="00805DF6" w14:paraId="4F84CD07" w14:textId="77777777" w:rsidTr="00256A3C">
        <w:trPr>
          <w:trHeight w:val="470"/>
          <w:tblHeader/>
        </w:trPr>
        <w:tc>
          <w:tcPr>
            <w:tcW w:w="7225" w:type="dxa"/>
            <w:vAlign w:val="center"/>
          </w:tcPr>
          <w:p w14:paraId="00055375" w14:textId="54E0CE19" w:rsidR="00482642" w:rsidRPr="00805DF6" w:rsidRDefault="0073540B">
            <w:pPr>
              <w:keepNext/>
              <w:shd w:val="clear" w:color="auto" w:fill="FFFFFF" w:themeFill="background1"/>
              <w:jc w:val="center"/>
              <w:rPr>
                <w:b/>
                <w:bCs/>
                <w:sz w:val="20"/>
                <w:szCs w:val="20"/>
              </w:rPr>
            </w:pPr>
            <w:r>
              <w:rPr>
                <w:rFonts w:hint="eastAsia"/>
                <w:b/>
                <w:bCs/>
                <w:sz w:val="20"/>
                <w:szCs w:val="20"/>
                <w:lang w:eastAsia="zh-CN"/>
              </w:rPr>
              <w:t>活动</w:t>
            </w:r>
          </w:p>
        </w:tc>
        <w:tc>
          <w:tcPr>
            <w:tcW w:w="931" w:type="dxa"/>
            <w:vAlign w:val="center"/>
          </w:tcPr>
          <w:p w14:paraId="675F62D4" w14:textId="3CA18177" w:rsidR="00482642" w:rsidRPr="00805DF6" w:rsidRDefault="0073540B">
            <w:pPr>
              <w:keepNext/>
              <w:shd w:val="clear" w:color="auto" w:fill="FFFFFF" w:themeFill="background1"/>
              <w:jc w:val="center"/>
              <w:rPr>
                <w:b/>
                <w:bCs/>
                <w:sz w:val="20"/>
                <w:szCs w:val="20"/>
              </w:rPr>
            </w:pPr>
            <w:r>
              <w:rPr>
                <w:rFonts w:hint="eastAsia"/>
                <w:b/>
                <w:bCs/>
                <w:sz w:val="20"/>
                <w:szCs w:val="20"/>
                <w:lang w:eastAsia="zh-CN"/>
              </w:rPr>
              <w:t>机构</w:t>
            </w:r>
          </w:p>
        </w:tc>
        <w:tc>
          <w:tcPr>
            <w:tcW w:w="1195" w:type="dxa"/>
            <w:vAlign w:val="center"/>
          </w:tcPr>
          <w:p w14:paraId="0A3BD6DF" w14:textId="77777777" w:rsidR="0073540B" w:rsidRDefault="0073540B">
            <w:pPr>
              <w:keepNext/>
              <w:shd w:val="clear" w:color="auto" w:fill="FFFFFF" w:themeFill="background1"/>
              <w:jc w:val="center"/>
              <w:rPr>
                <w:b/>
                <w:bCs/>
                <w:sz w:val="20"/>
                <w:szCs w:val="20"/>
                <w:lang w:eastAsia="zh-CN"/>
              </w:rPr>
            </w:pPr>
            <w:r>
              <w:rPr>
                <w:rFonts w:hint="eastAsia"/>
                <w:b/>
                <w:bCs/>
                <w:sz w:val="20"/>
                <w:szCs w:val="20"/>
                <w:lang w:eastAsia="zh-CN"/>
              </w:rPr>
              <w:t>费用</w:t>
            </w:r>
          </w:p>
          <w:p w14:paraId="515F491D" w14:textId="518C30E0" w:rsidR="00482642" w:rsidRPr="00805DF6" w:rsidRDefault="0073540B">
            <w:pPr>
              <w:keepNext/>
              <w:shd w:val="clear" w:color="auto" w:fill="FFFFFF" w:themeFill="background1"/>
              <w:jc w:val="center"/>
              <w:rPr>
                <w:b/>
                <w:bCs/>
                <w:sz w:val="20"/>
                <w:szCs w:val="20"/>
              </w:rPr>
            </w:pPr>
            <w:r>
              <w:rPr>
                <w:rFonts w:hint="eastAsia"/>
                <w:b/>
                <w:bCs/>
                <w:sz w:val="20"/>
                <w:szCs w:val="20"/>
                <w:lang w:eastAsia="zh-CN"/>
              </w:rPr>
              <w:t>（美元）</w:t>
            </w:r>
          </w:p>
        </w:tc>
      </w:tr>
      <w:tr w:rsidR="00482642" w:rsidRPr="00805DF6" w14:paraId="6E87F1A6" w14:textId="77777777" w:rsidTr="00256A3C">
        <w:trPr>
          <w:trHeight w:val="283"/>
        </w:trPr>
        <w:tc>
          <w:tcPr>
            <w:tcW w:w="9351" w:type="dxa"/>
            <w:gridSpan w:val="3"/>
            <w:vAlign w:val="center"/>
          </w:tcPr>
          <w:p w14:paraId="34BA6A2C" w14:textId="21D8CC03" w:rsidR="00482642" w:rsidRPr="00256A3C" w:rsidRDefault="0073540B">
            <w:pPr>
              <w:keepNext/>
              <w:shd w:val="clear" w:color="auto" w:fill="FFFFFF" w:themeFill="background1"/>
              <w:jc w:val="left"/>
              <w:rPr>
                <w:rFonts w:ascii="KaiTi" w:eastAsia="KaiTi" w:hAnsi="KaiTi"/>
                <w:sz w:val="20"/>
                <w:szCs w:val="20"/>
                <w:lang w:eastAsia="zh-CN"/>
              </w:rPr>
            </w:pPr>
            <w:r w:rsidRPr="00256A3C">
              <w:rPr>
                <w:rFonts w:ascii="KaiTi" w:eastAsia="KaiTi" w:hAnsi="KaiTi" w:hint="eastAsia"/>
                <w:sz w:val="20"/>
                <w:szCs w:val="20"/>
                <w:lang w:eastAsia="zh-CN"/>
              </w:rPr>
              <w:t>加强海关和监管框架（</w:t>
            </w:r>
            <w:r w:rsidRPr="00256A3C">
              <w:rPr>
                <w:rFonts w:eastAsia="KaiTi"/>
                <w:sz w:val="20"/>
                <w:szCs w:val="20"/>
                <w:lang w:eastAsia="zh-CN"/>
              </w:rPr>
              <w:t>240,000</w:t>
            </w:r>
            <w:r w:rsidRPr="00256A3C">
              <w:rPr>
                <w:rFonts w:ascii="KaiTi" w:eastAsia="KaiTi" w:hAnsi="KaiTi" w:hint="eastAsia"/>
                <w:sz w:val="20"/>
                <w:szCs w:val="20"/>
                <w:lang w:eastAsia="zh-CN"/>
              </w:rPr>
              <w:t>美元）</w:t>
            </w:r>
          </w:p>
        </w:tc>
      </w:tr>
      <w:tr w:rsidR="00482642" w:rsidRPr="00805DF6" w14:paraId="6A5D2705" w14:textId="77777777" w:rsidTr="00256A3C">
        <w:trPr>
          <w:trHeight w:val="197"/>
        </w:trPr>
        <w:tc>
          <w:tcPr>
            <w:tcW w:w="7225" w:type="dxa"/>
          </w:tcPr>
          <w:p w14:paraId="704E5B12" w14:textId="6BEAF9CD" w:rsidR="00482642" w:rsidRPr="00805DF6" w:rsidRDefault="0073540B">
            <w:pPr>
              <w:shd w:val="clear" w:color="auto" w:fill="FFFFFF" w:themeFill="background1"/>
              <w:ind w:left="171"/>
              <w:jc w:val="left"/>
              <w:rPr>
                <w:sz w:val="20"/>
                <w:szCs w:val="20"/>
                <w:lang w:eastAsia="zh-CN"/>
              </w:rPr>
            </w:pPr>
            <w:r w:rsidRPr="0073540B">
              <w:rPr>
                <w:rFonts w:hint="eastAsia"/>
                <w:sz w:val="20"/>
                <w:szCs w:val="20"/>
                <w:lang w:eastAsia="zh-CN"/>
              </w:rPr>
              <w:t>加强监管框架：启动技术援助活动，以</w:t>
            </w:r>
            <w:r>
              <w:rPr>
                <w:rFonts w:hint="eastAsia"/>
                <w:sz w:val="20"/>
                <w:szCs w:val="20"/>
                <w:lang w:eastAsia="zh-CN"/>
              </w:rPr>
              <w:t>电子</w:t>
            </w:r>
            <w:r w:rsidRPr="0073540B">
              <w:rPr>
                <w:rFonts w:hint="eastAsia"/>
                <w:sz w:val="20"/>
                <w:szCs w:val="20"/>
                <w:lang w:eastAsia="zh-CN"/>
              </w:rPr>
              <w:t>升级配额、进出口跟踪系统和绿色采购。</w:t>
            </w:r>
          </w:p>
        </w:tc>
        <w:tc>
          <w:tcPr>
            <w:tcW w:w="931" w:type="dxa"/>
            <w:vMerge w:val="restart"/>
          </w:tcPr>
          <w:p w14:paraId="61992B7A" w14:textId="77777777" w:rsidR="00330F65" w:rsidRDefault="00330F65" w:rsidP="00330F65">
            <w:pPr>
              <w:jc w:val="center"/>
              <w:rPr>
                <w:sz w:val="20"/>
                <w:szCs w:val="20"/>
                <w:lang w:eastAsia="zh-CN"/>
              </w:rPr>
            </w:pPr>
            <w:r>
              <w:rPr>
                <w:rFonts w:hint="eastAsia"/>
                <w:sz w:val="20"/>
                <w:szCs w:val="20"/>
                <w:lang w:eastAsia="zh-CN"/>
              </w:rPr>
              <w:t>环境</w:t>
            </w:r>
          </w:p>
          <w:p w14:paraId="0908C5CB" w14:textId="4C25C20F" w:rsidR="00482642" w:rsidRPr="00805DF6" w:rsidRDefault="00330F65" w:rsidP="00330F65">
            <w:pPr>
              <w:jc w:val="center"/>
              <w:rPr>
                <w:sz w:val="20"/>
                <w:szCs w:val="20"/>
              </w:rPr>
            </w:pPr>
            <w:r>
              <w:rPr>
                <w:rFonts w:hint="eastAsia"/>
                <w:sz w:val="20"/>
                <w:szCs w:val="20"/>
                <w:lang w:eastAsia="zh-CN"/>
              </w:rPr>
              <w:t>规划署</w:t>
            </w:r>
          </w:p>
        </w:tc>
        <w:tc>
          <w:tcPr>
            <w:tcW w:w="1195" w:type="dxa"/>
          </w:tcPr>
          <w:p w14:paraId="3098A0CA" w14:textId="77777777" w:rsidR="00482642" w:rsidRPr="00805DF6" w:rsidRDefault="00482642">
            <w:pPr>
              <w:jc w:val="right"/>
              <w:rPr>
                <w:sz w:val="20"/>
                <w:szCs w:val="20"/>
              </w:rPr>
            </w:pPr>
            <w:r w:rsidRPr="00805DF6">
              <w:rPr>
                <w:sz w:val="20"/>
                <w:szCs w:val="20"/>
              </w:rPr>
              <w:t>120,000</w:t>
            </w:r>
          </w:p>
        </w:tc>
      </w:tr>
      <w:tr w:rsidR="00482642" w:rsidRPr="00805DF6" w14:paraId="79951F0B" w14:textId="77777777" w:rsidTr="00256A3C">
        <w:trPr>
          <w:trHeight w:val="197"/>
        </w:trPr>
        <w:tc>
          <w:tcPr>
            <w:tcW w:w="7225" w:type="dxa"/>
          </w:tcPr>
          <w:p w14:paraId="12AEC927" w14:textId="67A86435" w:rsidR="00482642" w:rsidRPr="00805DF6" w:rsidRDefault="0073540B">
            <w:pPr>
              <w:shd w:val="clear" w:color="auto" w:fill="FFFFFF" w:themeFill="background1"/>
              <w:ind w:left="171"/>
              <w:jc w:val="left"/>
              <w:rPr>
                <w:sz w:val="20"/>
                <w:szCs w:val="20"/>
                <w:lang w:eastAsia="zh-CN"/>
              </w:rPr>
            </w:pPr>
            <w:r w:rsidRPr="0073540B">
              <w:rPr>
                <w:rFonts w:hint="eastAsia"/>
                <w:sz w:val="20"/>
                <w:szCs w:val="20"/>
                <w:lang w:eastAsia="zh-CN"/>
              </w:rPr>
              <w:t>通过进修培训建设海关能力：使用</w:t>
            </w:r>
            <w:r>
              <w:rPr>
                <w:rFonts w:hint="eastAsia"/>
                <w:sz w:val="20"/>
                <w:szCs w:val="20"/>
                <w:lang w:eastAsia="zh-CN"/>
              </w:rPr>
              <w:t>基加利氢氟碳化合物执行计划</w:t>
            </w:r>
            <w:r w:rsidRPr="0073540B">
              <w:rPr>
                <w:rFonts w:hint="eastAsia"/>
                <w:sz w:val="20"/>
                <w:szCs w:val="20"/>
                <w:lang w:eastAsia="zh-CN"/>
              </w:rPr>
              <w:t>下制定的最新海关培训计划，对</w:t>
            </w:r>
            <w:r w:rsidRPr="0073540B">
              <w:rPr>
                <w:rFonts w:hint="eastAsia"/>
                <w:sz w:val="20"/>
                <w:szCs w:val="20"/>
                <w:lang w:eastAsia="zh-CN"/>
              </w:rPr>
              <w:t>195</w:t>
            </w:r>
            <w:r w:rsidRPr="0073540B">
              <w:rPr>
                <w:rFonts w:hint="eastAsia"/>
                <w:sz w:val="20"/>
                <w:szCs w:val="20"/>
                <w:lang w:eastAsia="zh-CN"/>
              </w:rPr>
              <w:t>名海关官员、执法官员、环境官员、进口商和经纪人进行法律修订、非法贸易、配额程序和物质识别方面的培训。</w:t>
            </w:r>
            <w:r w:rsidR="00482642" w:rsidRPr="00805DF6">
              <w:rPr>
                <w:lang w:eastAsia="zh-CN"/>
              </w:rPr>
              <w:t xml:space="preserve"> </w:t>
            </w:r>
          </w:p>
        </w:tc>
        <w:tc>
          <w:tcPr>
            <w:tcW w:w="931" w:type="dxa"/>
            <w:vMerge/>
          </w:tcPr>
          <w:p w14:paraId="5667AAF1" w14:textId="77777777" w:rsidR="00482642" w:rsidRPr="00805DF6" w:rsidRDefault="00482642">
            <w:pPr>
              <w:jc w:val="center"/>
              <w:rPr>
                <w:sz w:val="20"/>
                <w:szCs w:val="20"/>
                <w:lang w:eastAsia="zh-CN"/>
              </w:rPr>
            </w:pPr>
          </w:p>
        </w:tc>
        <w:tc>
          <w:tcPr>
            <w:tcW w:w="1195" w:type="dxa"/>
          </w:tcPr>
          <w:p w14:paraId="6215CE38" w14:textId="77777777" w:rsidR="00482642" w:rsidRPr="00805DF6" w:rsidRDefault="00482642">
            <w:pPr>
              <w:jc w:val="right"/>
              <w:rPr>
                <w:sz w:val="20"/>
                <w:szCs w:val="20"/>
              </w:rPr>
            </w:pPr>
            <w:r w:rsidRPr="00805DF6">
              <w:rPr>
                <w:sz w:val="20"/>
                <w:szCs w:val="20"/>
              </w:rPr>
              <w:t>65,000</w:t>
            </w:r>
          </w:p>
        </w:tc>
      </w:tr>
      <w:tr w:rsidR="00482642" w:rsidRPr="00805DF6" w14:paraId="12E91878" w14:textId="77777777" w:rsidTr="00256A3C">
        <w:trPr>
          <w:trHeight w:val="197"/>
        </w:trPr>
        <w:tc>
          <w:tcPr>
            <w:tcW w:w="7225" w:type="dxa"/>
          </w:tcPr>
          <w:p w14:paraId="68D4EDFE" w14:textId="414D2E38" w:rsidR="00482642" w:rsidRPr="00805DF6" w:rsidRDefault="0073540B">
            <w:pPr>
              <w:shd w:val="clear" w:color="auto" w:fill="FFFFFF" w:themeFill="background1"/>
              <w:ind w:left="171"/>
              <w:jc w:val="left"/>
              <w:rPr>
                <w:sz w:val="20"/>
                <w:szCs w:val="20"/>
                <w:lang w:eastAsia="zh-CN"/>
              </w:rPr>
            </w:pPr>
            <w:r w:rsidRPr="0073540B">
              <w:rPr>
                <w:rFonts w:hint="eastAsia"/>
                <w:sz w:val="20"/>
                <w:szCs w:val="20"/>
                <w:lang w:eastAsia="zh-CN"/>
              </w:rPr>
              <w:t>组织三次技术意识培训计划：举办三次会议，对</w:t>
            </w:r>
            <w:r w:rsidRPr="0073540B">
              <w:rPr>
                <w:rFonts w:hint="eastAsia"/>
                <w:sz w:val="20"/>
                <w:szCs w:val="20"/>
                <w:lang w:eastAsia="zh-CN"/>
              </w:rPr>
              <w:t>45</w:t>
            </w:r>
            <w:r w:rsidRPr="0073540B">
              <w:rPr>
                <w:rFonts w:hint="eastAsia"/>
                <w:sz w:val="20"/>
                <w:szCs w:val="20"/>
                <w:lang w:eastAsia="zh-CN"/>
              </w:rPr>
              <w:t>名大型空调工程师和操作员进行工业空调中氨和天然制冷剂的培训；举办四次会议，对</w:t>
            </w:r>
            <w:r w:rsidRPr="0073540B">
              <w:rPr>
                <w:rFonts w:hint="eastAsia"/>
                <w:sz w:val="20"/>
                <w:szCs w:val="20"/>
                <w:lang w:eastAsia="zh-CN"/>
              </w:rPr>
              <w:t>135</w:t>
            </w:r>
            <w:r w:rsidRPr="0073540B">
              <w:rPr>
                <w:rFonts w:hint="eastAsia"/>
                <w:sz w:val="20"/>
                <w:szCs w:val="20"/>
                <w:lang w:eastAsia="zh-CN"/>
              </w:rPr>
              <w:t>名技术人员和利益相关者进行易燃制冷剂处理安全培训；为</w:t>
            </w:r>
            <w:r w:rsidRPr="0073540B">
              <w:rPr>
                <w:rFonts w:hint="eastAsia"/>
                <w:sz w:val="20"/>
                <w:szCs w:val="20"/>
                <w:lang w:eastAsia="zh-CN"/>
              </w:rPr>
              <w:t>75</w:t>
            </w:r>
            <w:r w:rsidRPr="0073540B">
              <w:rPr>
                <w:rFonts w:hint="eastAsia"/>
                <w:sz w:val="20"/>
                <w:szCs w:val="20"/>
                <w:lang w:eastAsia="zh-CN"/>
              </w:rPr>
              <w:t>名工科学生和毕业生设计和</w:t>
            </w:r>
            <w:r>
              <w:rPr>
                <w:rFonts w:hint="eastAsia"/>
                <w:sz w:val="20"/>
                <w:szCs w:val="20"/>
                <w:lang w:eastAsia="zh-CN"/>
              </w:rPr>
              <w:t>执行</w:t>
            </w:r>
            <w:r w:rsidRPr="0073540B">
              <w:rPr>
                <w:rFonts w:hint="eastAsia"/>
                <w:sz w:val="20"/>
                <w:szCs w:val="20"/>
                <w:lang w:eastAsia="zh-CN"/>
              </w:rPr>
              <w:t>五个技术实习项目。</w:t>
            </w:r>
          </w:p>
        </w:tc>
        <w:tc>
          <w:tcPr>
            <w:tcW w:w="931" w:type="dxa"/>
            <w:vMerge/>
          </w:tcPr>
          <w:p w14:paraId="4BBB12FF" w14:textId="77777777" w:rsidR="00482642" w:rsidRPr="00805DF6" w:rsidRDefault="00482642">
            <w:pPr>
              <w:jc w:val="center"/>
              <w:rPr>
                <w:sz w:val="20"/>
                <w:szCs w:val="20"/>
                <w:lang w:eastAsia="zh-CN"/>
              </w:rPr>
            </w:pPr>
          </w:p>
        </w:tc>
        <w:tc>
          <w:tcPr>
            <w:tcW w:w="1195" w:type="dxa"/>
          </w:tcPr>
          <w:p w14:paraId="62D4A5CA" w14:textId="77777777" w:rsidR="00482642" w:rsidRPr="00805DF6" w:rsidRDefault="00482642">
            <w:pPr>
              <w:jc w:val="right"/>
              <w:rPr>
                <w:sz w:val="20"/>
                <w:szCs w:val="20"/>
              </w:rPr>
            </w:pPr>
            <w:r w:rsidRPr="00805DF6">
              <w:rPr>
                <w:sz w:val="20"/>
                <w:szCs w:val="20"/>
              </w:rPr>
              <w:t>55,000</w:t>
            </w:r>
          </w:p>
        </w:tc>
      </w:tr>
      <w:tr w:rsidR="00482642" w:rsidRPr="00805DF6" w14:paraId="5994DE99" w14:textId="77777777" w:rsidTr="00256A3C">
        <w:trPr>
          <w:trHeight w:val="283"/>
        </w:trPr>
        <w:tc>
          <w:tcPr>
            <w:tcW w:w="9351" w:type="dxa"/>
            <w:gridSpan w:val="3"/>
            <w:vAlign w:val="center"/>
          </w:tcPr>
          <w:p w14:paraId="135C5E28" w14:textId="5F24A800" w:rsidR="00482642" w:rsidRPr="00805DF6" w:rsidRDefault="00CA4E9E"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制冷和空调技术人员的能力建设（</w:t>
            </w:r>
            <w:r w:rsidRPr="00256A3C">
              <w:rPr>
                <w:rFonts w:eastAsia="KaiTi"/>
                <w:sz w:val="20"/>
                <w:szCs w:val="20"/>
                <w:lang w:eastAsia="zh-CN"/>
              </w:rPr>
              <w:t>2,762,000</w:t>
            </w:r>
            <w:r w:rsidRPr="00256A3C">
              <w:rPr>
                <w:rFonts w:ascii="KaiTi" w:eastAsia="KaiTi" w:hAnsi="KaiTi" w:hint="eastAsia"/>
                <w:sz w:val="20"/>
                <w:szCs w:val="20"/>
                <w:lang w:eastAsia="zh-CN"/>
              </w:rPr>
              <w:t>美元）</w:t>
            </w:r>
          </w:p>
        </w:tc>
      </w:tr>
      <w:tr w:rsidR="00482642" w:rsidRPr="00805DF6" w14:paraId="1E4B7ECE" w14:textId="77777777" w:rsidTr="00256A3C">
        <w:trPr>
          <w:trHeight w:val="197"/>
        </w:trPr>
        <w:tc>
          <w:tcPr>
            <w:tcW w:w="7225" w:type="dxa"/>
            <w:vAlign w:val="center"/>
          </w:tcPr>
          <w:p w14:paraId="3F2C8B05" w14:textId="6D3615EB"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开始更新制冷和空调行业指</w:t>
            </w:r>
            <w:r>
              <w:rPr>
                <w:rFonts w:hint="eastAsia"/>
                <w:sz w:val="20"/>
                <w:szCs w:val="20"/>
                <w:lang w:eastAsia="zh-CN"/>
              </w:rPr>
              <w:t>导方针</w:t>
            </w:r>
            <w:r w:rsidRPr="0092032E">
              <w:rPr>
                <w:rFonts w:hint="eastAsia"/>
                <w:sz w:val="20"/>
                <w:szCs w:val="20"/>
                <w:lang w:eastAsia="zh-CN"/>
              </w:rPr>
              <w:t>和培训课程。</w:t>
            </w:r>
          </w:p>
        </w:tc>
        <w:tc>
          <w:tcPr>
            <w:tcW w:w="931" w:type="dxa"/>
            <w:vMerge w:val="restart"/>
          </w:tcPr>
          <w:p w14:paraId="14F871C2" w14:textId="77777777" w:rsidR="00330F65" w:rsidRDefault="00330F65" w:rsidP="00330F65">
            <w:pPr>
              <w:jc w:val="center"/>
              <w:rPr>
                <w:sz w:val="20"/>
                <w:szCs w:val="20"/>
                <w:lang w:eastAsia="zh-CN"/>
              </w:rPr>
            </w:pPr>
            <w:r>
              <w:rPr>
                <w:rFonts w:hint="eastAsia"/>
                <w:sz w:val="20"/>
                <w:szCs w:val="20"/>
                <w:lang w:eastAsia="zh-CN"/>
              </w:rPr>
              <w:t>环境</w:t>
            </w:r>
          </w:p>
          <w:p w14:paraId="2ADE06D3" w14:textId="1A30CBD6" w:rsidR="00482642" w:rsidRPr="00805DF6" w:rsidRDefault="00330F65" w:rsidP="00330F65">
            <w:pPr>
              <w:jc w:val="center"/>
              <w:rPr>
                <w:sz w:val="20"/>
                <w:szCs w:val="20"/>
              </w:rPr>
            </w:pPr>
            <w:r>
              <w:rPr>
                <w:rFonts w:hint="eastAsia"/>
                <w:sz w:val="20"/>
                <w:szCs w:val="20"/>
                <w:lang w:eastAsia="zh-CN"/>
              </w:rPr>
              <w:t>规划署</w:t>
            </w:r>
          </w:p>
        </w:tc>
        <w:tc>
          <w:tcPr>
            <w:tcW w:w="1195" w:type="dxa"/>
          </w:tcPr>
          <w:p w14:paraId="22B8957C" w14:textId="77777777" w:rsidR="00482642" w:rsidRPr="00805DF6" w:rsidRDefault="00482642">
            <w:pPr>
              <w:jc w:val="right"/>
              <w:rPr>
                <w:sz w:val="20"/>
                <w:szCs w:val="20"/>
              </w:rPr>
            </w:pPr>
            <w:r w:rsidRPr="00805DF6">
              <w:rPr>
                <w:sz w:val="20"/>
                <w:szCs w:val="20"/>
              </w:rPr>
              <w:t>20,000</w:t>
            </w:r>
          </w:p>
        </w:tc>
      </w:tr>
      <w:tr w:rsidR="00482642" w:rsidRPr="00805DF6" w14:paraId="11894BE5" w14:textId="77777777" w:rsidTr="00256A3C">
        <w:trPr>
          <w:trHeight w:val="204"/>
        </w:trPr>
        <w:tc>
          <w:tcPr>
            <w:tcW w:w="7225" w:type="dxa"/>
            <w:vAlign w:val="center"/>
          </w:tcPr>
          <w:p w14:paraId="514C669F" w14:textId="786FB7AF"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支持制冷和空调认证方案：启动国家认证技术人员登记册的数字化。</w:t>
            </w:r>
          </w:p>
        </w:tc>
        <w:tc>
          <w:tcPr>
            <w:tcW w:w="931" w:type="dxa"/>
            <w:vMerge/>
          </w:tcPr>
          <w:p w14:paraId="7B09CE08" w14:textId="77777777" w:rsidR="00482642" w:rsidRPr="00805DF6" w:rsidRDefault="00482642">
            <w:pPr>
              <w:jc w:val="center"/>
              <w:rPr>
                <w:sz w:val="20"/>
                <w:szCs w:val="20"/>
                <w:lang w:eastAsia="zh-CN"/>
              </w:rPr>
            </w:pPr>
          </w:p>
        </w:tc>
        <w:tc>
          <w:tcPr>
            <w:tcW w:w="1195" w:type="dxa"/>
          </w:tcPr>
          <w:p w14:paraId="4231F4CE" w14:textId="77777777" w:rsidR="00482642" w:rsidRPr="00805DF6" w:rsidRDefault="00482642">
            <w:pPr>
              <w:jc w:val="right"/>
              <w:rPr>
                <w:sz w:val="20"/>
                <w:szCs w:val="20"/>
              </w:rPr>
            </w:pPr>
            <w:r w:rsidRPr="00805DF6">
              <w:rPr>
                <w:sz w:val="20"/>
                <w:szCs w:val="20"/>
              </w:rPr>
              <w:t>20,000</w:t>
            </w:r>
          </w:p>
        </w:tc>
      </w:tr>
      <w:tr w:rsidR="00482642" w:rsidRPr="00805DF6" w14:paraId="0D262049" w14:textId="77777777" w:rsidTr="00256A3C">
        <w:trPr>
          <w:trHeight w:val="204"/>
        </w:trPr>
        <w:tc>
          <w:tcPr>
            <w:tcW w:w="7225" w:type="dxa"/>
            <w:vAlign w:val="center"/>
          </w:tcPr>
          <w:p w14:paraId="5B31477D" w14:textId="5EBD5BF0"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培训</w:t>
            </w:r>
            <w:r w:rsidRPr="0092032E">
              <w:rPr>
                <w:rFonts w:hint="eastAsia"/>
                <w:sz w:val="20"/>
                <w:szCs w:val="20"/>
                <w:lang w:eastAsia="zh-CN"/>
              </w:rPr>
              <w:t>30</w:t>
            </w:r>
            <w:r w:rsidRPr="0092032E">
              <w:rPr>
                <w:rFonts w:hint="eastAsia"/>
                <w:sz w:val="20"/>
                <w:szCs w:val="20"/>
                <w:lang w:eastAsia="zh-CN"/>
              </w:rPr>
              <w:t>名制冷和空调认证评估员。</w:t>
            </w:r>
          </w:p>
        </w:tc>
        <w:tc>
          <w:tcPr>
            <w:tcW w:w="931" w:type="dxa"/>
            <w:vMerge/>
          </w:tcPr>
          <w:p w14:paraId="0C906233" w14:textId="77777777" w:rsidR="00482642" w:rsidRPr="00805DF6" w:rsidRDefault="00482642">
            <w:pPr>
              <w:jc w:val="center"/>
              <w:rPr>
                <w:sz w:val="20"/>
                <w:szCs w:val="20"/>
                <w:lang w:eastAsia="zh-CN"/>
              </w:rPr>
            </w:pPr>
          </w:p>
        </w:tc>
        <w:tc>
          <w:tcPr>
            <w:tcW w:w="1195" w:type="dxa"/>
          </w:tcPr>
          <w:p w14:paraId="1A140590" w14:textId="77777777" w:rsidR="00482642" w:rsidRPr="00805DF6" w:rsidRDefault="00482642">
            <w:pPr>
              <w:jc w:val="right"/>
              <w:rPr>
                <w:sz w:val="20"/>
                <w:szCs w:val="20"/>
              </w:rPr>
            </w:pPr>
            <w:r w:rsidRPr="00805DF6">
              <w:rPr>
                <w:sz w:val="20"/>
                <w:szCs w:val="20"/>
              </w:rPr>
              <w:t>45,000</w:t>
            </w:r>
          </w:p>
        </w:tc>
      </w:tr>
      <w:tr w:rsidR="00482642" w:rsidRPr="00805DF6" w14:paraId="357BF283" w14:textId="77777777" w:rsidTr="00256A3C">
        <w:trPr>
          <w:trHeight w:val="204"/>
        </w:trPr>
        <w:tc>
          <w:tcPr>
            <w:tcW w:w="7225" w:type="dxa"/>
            <w:vAlign w:val="center"/>
          </w:tcPr>
          <w:p w14:paraId="0AB14220" w14:textId="4EAB3E37"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对</w:t>
            </w:r>
            <w:r w:rsidRPr="0092032E">
              <w:rPr>
                <w:rFonts w:hint="eastAsia"/>
                <w:sz w:val="20"/>
                <w:szCs w:val="20"/>
                <w:lang w:eastAsia="zh-CN"/>
              </w:rPr>
              <w:t>800</w:t>
            </w:r>
            <w:r w:rsidRPr="0092032E">
              <w:rPr>
                <w:rFonts w:hint="eastAsia"/>
                <w:sz w:val="20"/>
                <w:szCs w:val="20"/>
                <w:lang w:eastAsia="zh-CN"/>
              </w:rPr>
              <w:t>名制冷和空调技术人员进行培训、测试和认证，内容涉及减少泄漏、制冷剂回收和储存、钎焊以及易燃制冷剂的安全使用。</w:t>
            </w:r>
          </w:p>
        </w:tc>
        <w:tc>
          <w:tcPr>
            <w:tcW w:w="931" w:type="dxa"/>
            <w:vMerge/>
          </w:tcPr>
          <w:p w14:paraId="4D42828B" w14:textId="77777777" w:rsidR="00482642" w:rsidRPr="00805DF6" w:rsidRDefault="00482642">
            <w:pPr>
              <w:jc w:val="center"/>
              <w:rPr>
                <w:sz w:val="20"/>
                <w:szCs w:val="20"/>
                <w:lang w:eastAsia="zh-CN"/>
              </w:rPr>
            </w:pPr>
          </w:p>
        </w:tc>
        <w:tc>
          <w:tcPr>
            <w:tcW w:w="1195" w:type="dxa"/>
          </w:tcPr>
          <w:p w14:paraId="0B96DBD3" w14:textId="77777777" w:rsidR="00482642" w:rsidRPr="00805DF6" w:rsidRDefault="00482642">
            <w:pPr>
              <w:jc w:val="right"/>
              <w:rPr>
                <w:sz w:val="20"/>
                <w:szCs w:val="20"/>
              </w:rPr>
            </w:pPr>
            <w:r w:rsidRPr="00805DF6">
              <w:rPr>
                <w:sz w:val="20"/>
                <w:szCs w:val="20"/>
              </w:rPr>
              <w:t>160,000</w:t>
            </w:r>
          </w:p>
        </w:tc>
      </w:tr>
      <w:tr w:rsidR="00482642" w:rsidRPr="00805DF6" w14:paraId="70716F1D" w14:textId="77777777" w:rsidTr="00256A3C">
        <w:trPr>
          <w:trHeight w:val="204"/>
        </w:trPr>
        <w:tc>
          <w:tcPr>
            <w:tcW w:w="7225" w:type="dxa"/>
            <w:vAlign w:val="center"/>
          </w:tcPr>
          <w:p w14:paraId="6F1362A7" w14:textId="010C9CA5"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提高五个私营和非政府组织培训中心的培训能力：开展一项研究，根据活动的研究和启动情况，确定哪些中心需要支持并提供工具和设备。</w:t>
            </w:r>
          </w:p>
        </w:tc>
        <w:tc>
          <w:tcPr>
            <w:tcW w:w="931" w:type="dxa"/>
            <w:vMerge w:val="restart"/>
          </w:tcPr>
          <w:p w14:paraId="7978A30C" w14:textId="77777777" w:rsidR="00A71D95" w:rsidRDefault="00A71D95" w:rsidP="00A71D95">
            <w:pPr>
              <w:jc w:val="center"/>
              <w:rPr>
                <w:sz w:val="20"/>
                <w:szCs w:val="20"/>
                <w:lang w:eastAsia="zh-CN"/>
              </w:rPr>
            </w:pPr>
            <w:r>
              <w:rPr>
                <w:rFonts w:hint="eastAsia"/>
                <w:sz w:val="20"/>
                <w:szCs w:val="20"/>
                <w:lang w:eastAsia="zh-CN"/>
              </w:rPr>
              <w:t>工发</w:t>
            </w:r>
          </w:p>
          <w:p w14:paraId="55BCA36B" w14:textId="2413F10E" w:rsidR="00482642" w:rsidRPr="00805DF6" w:rsidRDefault="00A71D95" w:rsidP="00A71D95">
            <w:pPr>
              <w:jc w:val="center"/>
              <w:rPr>
                <w:sz w:val="20"/>
                <w:szCs w:val="20"/>
              </w:rPr>
            </w:pPr>
            <w:r>
              <w:rPr>
                <w:rFonts w:hint="eastAsia"/>
                <w:sz w:val="20"/>
                <w:szCs w:val="20"/>
                <w:lang w:eastAsia="zh-CN"/>
              </w:rPr>
              <w:t>组织</w:t>
            </w:r>
          </w:p>
        </w:tc>
        <w:tc>
          <w:tcPr>
            <w:tcW w:w="1195" w:type="dxa"/>
          </w:tcPr>
          <w:p w14:paraId="40D6185D" w14:textId="77777777" w:rsidR="00482642" w:rsidRPr="00805DF6" w:rsidRDefault="00482642">
            <w:pPr>
              <w:jc w:val="right"/>
              <w:rPr>
                <w:sz w:val="20"/>
                <w:szCs w:val="20"/>
              </w:rPr>
            </w:pPr>
            <w:r w:rsidRPr="00805DF6">
              <w:rPr>
                <w:sz w:val="20"/>
                <w:szCs w:val="20"/>
              </w:rPr>
              <w:t>215,000</w:t>
            </w:r>
          </w:p>
        </w:tc>
      </w:tr>
      <w:tr w:rsidR="00482642" w:rsidRPr="00805DF6" w14:paraId="253D2013" w14:textId="77777777" w:rsidTr="00256A3C">
        <w:trPr>
          <w:trHeight w:val="204"/>
        </w:trPr>
        <w:tc>
          <w:tcPr>
            <w:tcW w:w="7225" w:type="dxa"/>
            <w:vAlign w:val="center"/>
          </w:tcPr>
          <w:p w14:paraId="4AC0A8BD" w14:textId="23C7D3F8"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为培训和教育中心提供大约七个教育培训模块。</w:t>
            </w:r>
          </w:p>
        </w:tc>
        <w:tc>
          <w:tcPr>
            <w:tcW w:w="931" w:type="dxa"/>
            <w:vMerge/>
          </w:tcPr>
          <w:p w14:paraId="5C164894" w14:textId="77777777" w:rsidR="00482642" w:rsidRPr="00805DF6" w:rsidRDefault="00482642">
            <w:pPr>
              <w:jc w:val="center"/>
              <w:rPr>
                <w:sz w:val="20"/>
                <w:szCs w:val="20"/>
                <w:lang w:eastAsia="zh-CN"/>
              </w:rPr>
            </w:pPr>
          </w:p>
        </w:tc>
        <w:tc>
          <w:tcPr>
            <w:tcW w:w="1195" w:type="dxa"/>
          </w:tcPr>
          <w:p w14:paraId="5DEB4183" w14:textId="77777777" w:rsidR="00482642" w:rsidRPr="00805DF6" w:rsidRDefault="00482642">
            <w:pPr>
              <w:jc w:val="right"/>
              <w:rPr>
                <w:sz w:val="20"/>
                <w:szCs w:val="20"/>
              </w:rPr>
            </w:pPr>
            <w:r w:rsidRPr="00805DF6">
              <w:rPr>
                <w:sz w:val="20"/>
                <w:szCs w:val="20"/>
              </w:rPr>
              <w:t>340,000</w:t>
            </w:r>
          </w:p>
        </w:tc>
      </w:tr>
      <w:tr w:rsidR="00482642" w:rsidRPr="00805DF6" w14:paraId="54DF524A" w14:textId="77777777" w:rsidTr="00256A3C">
        <w:trPr>
          <w:trHeight w:val="204"/>
        </w:trPr>
        <w:tc>
          <w:tcPr>
            <w:tcW w:w="7225" w:type="dxa"/>
            <w:vAlign w:val="center"/>
          </w:tcPr>
          <w:p w14:paraId="35043871" w14:textId="440F9DD4"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lastRenderedPageBreak/>
              <w:t>为</w:t>
            </w:r>
            <w:r w:rsidRPr="0092032E">
              <w:rPr>
                <w:rFonts w:hint="eastAsia"/>
                <w:sz w:val="20"/>
                <w:szCs w:val="20"/>
                <w:lang w:eastAsia="zh-CN"/>
              </w:rPr>
              <w:t>780</w:t>
            </w:r>
            <w:r w:rsidRPr="0092032E">
              <w:rPr>
                <w:rFonts w:hint="eastAsia"/>
                <w:sz w:val="20"/>
                <w:szCs w:val="20"/>
                <w:lang w:eastAsia="zh-CN"/>
              </w:rPr>
              <w:t>个制冷和空调车间提供工具，以实现制冷剂回收、泄漏检测、处理易燃制冷剂和正确重新充电设备；并提供</w:t>
            </w:r>
            <w:r w:rsidRPr="0092032E">
              <w:rPr>
                <w:rFonts w:hint="eastAsia"/>
                <w:sz w:val="20"/>
                <w:szCs w:val="20"/>
                <w:lang w:eastAsia="zh-CN"/>
              </w:rPr>
              <w:t>HFC</w:t>
            </w:r>
            <w:r>
              <w:rPr>
                <w:sz w:val="20"/>
                <w:szCs w:val="20"/>
                <w:lang w:eastAsia="zh-CN"/>
              </w:rPr>
              <w:t>-</w:t>
            </w:r>
            <w:r w:rsidRPr="0092032E">
              <w:rPr>
                <w:rFonts w:hint="eastAsia"/>
                <w:sz w:val="20"/>
                <w:szCs w:val="20"/>
                <w:lang w:eastAsia="zh-CN"/>
              </w:rPr>
              <w:t>32</w:t>
            </w:r>
            <w:r w:rsidRPr="0092032E">
              <w:rPr>
                <w:rFonts w:hint="eastAsia"/>
                <w:sz w:val="20"/>
                <w:szCs w:val="20"/>
                <w:lang w:eastAsia="zh-CN"/>
              </w:rPr>
              <w:t>空调机组，以补充培训和教育中心一半的培训资源。</w:t>
            </w:r>
          </w:p>
        </w:tc>
        <w:tc>
          <w:tcPr>
            <w:tcW w:w="931" w:type="dxa"/>
            <w:vMerge/>
          </w:tcPr>
          <w:p w14:paraId="7DF62216" w14:textId="77777777" w:rsidR="00482642" w:rsidRPr="00805DF6" w:rsidRDefault="00482642">
            <w:pPr>
              <w:jc w:val="center"/>
              <w:rPr>
                <w:sz w:val="20"/>
                <w:szCs w:val="20"/>
                <w:lang w:eastAsia="zh-CN"/>
              </w:rPr>
            </w:pPr>
          </w:p>
        </w:tc>
        <w:tc>
          <w:tcPr>
            <w:tcW w:w="1195" w:type="dxa"/>
          </w:tcPr>
          <w:p w14:paraId="66869A6E" w14:textId="77777777" w:rsidR="00482642" w:rsidRPr="00805DF6" w:rsidRDefault="00482642">
            <w:pPr>
              <w:jc w:val="right"/>
              <w:rPr>
                <w:sz w:val="20"/>
                <w:szCs w:val="20"/>
              </w:rPr>
            </w:pPr>
            <w:r w:rsidRPr="00805DF6">
              <w:rPr>
                <w:sz w:val="20"/>
                <w:szCs w:val="20"/>
              </w:rPr>
              <w:t>1,602,000</w:t>
            </w:r>
          </w:p>
        </w:tc>
      </w:tr>
      <w:tr w:rsidR="00482642" w:rsidRPr="00805DF6" w14:paraId="78972FB8" w14:textId="77777777" w:rsidTr="00256A3C">
        <w:trPr>
          <w:trHeight w:val="204"/>
        </w:trPr>
        <w:tc>
          <w:tcPr>
            <w:tcW w:w="7225" w:type="dxa"/>
            <w:vAlign w:val="center"/>
          </w:tcPr>
          <w:p w14:paraId="1664C30B" w14:textId="5131EF7D"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对来自非正规</w:t>
            </w:r>
            <w:r>
              <w:rPr>
                <w:rFonts w:hint="eastAsia"/>
                <w:sz w:val="20"/>
                <w:szCs w:val="20"/>
                <w:lang w:eastAsia="zh-CN"/>
              </w:rPr>
              <w:t>行业</w:t>
            </w:r>
            <w:r w:rsidRPr="0092032E">
              <w:rPr>
                <w:rFonts w:hint="eastAsia"/>
                <w:sz w:val="20"/>
                <w:szCs w:val="20"/>
                <w:lang w:eastAsia="zh-CN"/>
              </w:rPr>
              <w:t>的</w:t>
            </w:r>
            <w:r w:rsidRPr="0092032E">
              <w:rPr>
                <w:rFonts w:hint="eastAsia"/>
                <w:sz w:val="20"/>
                <w:szCs w:val="20"/>
                <w:lang w:eastAsia="zh-CN"/>
              </w:rPr>
              <w:t>450</w:t>
            </w:r>
            <w:r w:rsidRPr="0092032E">
              <w:rPr>
                <w:rFonts w:hint="eastAsia"/>
                <w:sz w:val="20"/>
                <w:szCs w:val="20"/>
                <w:lang w:eastAsia="zh-CN"/>
              </w:rPr>
              <w:t>名制冷和空调技术人员进行额外培训和认证，包括向这些技术人员分发工具包</w:t>
            </w:r>
          </w:p>
        </w:tc>
        <w:tc>
          <w:tcPr>
            <w:tcW w:w="931" w:type="dxa"/>
            <w:vMerge/>
          </w:tcPr>
          <w:p w14:paraId="329B2E86" w14:textId="77777777" w:rsidR="00482642" w:rsidRPr="00805DF6" w:rsidRDefault="00482642">
            <w:pPr>
              <w:jc w:val="center"/>
              <w:rPr>
                <w:sz w:val="20"/>
                <w:szCs w:val="20"/>
                <w:lang w:eastAsia="zh-CN"/>
              </w:rPr>
            </w:pPr>
          </w:p>
        </w:tc>
        <w:tc>
          <w:tcPr>
            <w:tcW w:w="1195" w:type="dxa"/>
          </w:tcPr>
          <w:p w14:paraId="0654A6FF" w14:textId="77777777" w:rsidR="00482642" w:rsidRPr="00805DF6" w:rsidRDefault="00482642">
            <w:pPr>
              <w:jc w:val="right"/>
              <w:rPr>
                <w:sz w:val="20"/>
                <w:szCs w:val="20"/>
              </w:rPr>
            </w:pPr>
            <w:r w:rsidRPr="00805DF6">
              <w:rPr>
                <w:sz w:val="20"/>
                <w:szCs w:val="20"/>
              </w:rPr>
              <w:t>360,000</w:t>
            </w:r>
          </w:p>
        </w:tc>
      </w:tr>
      <w:tr w:rsidR="00482642" w:rsidRPr="00805DF6" w14:paraId="58D1B10A" w14:textId="77777777" w:rsidTr="00256A3C">
        <w:trPr>
          <w:trHeight w:val="283"/>
        </w:trPr>
        <w:tc>
          <w:tcPr>
            <w:tcW w:w="9351" w:type="dxa"/>
            <w:gridSpan w:val="3"/>
            <w:vAlign w:val="center"/>
          </w:tcPr>
          <w:p w14:paraId="5B0E90B1" w14:textId="29CD3765" w:rsidR="00482642" w:rsidRPr="00805DF6" w:rsidRDefault="0092032E"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加强制冷剂回收、再循环和再生网络（</w:t>
            </w:r>
            <w:r w:rsidRPr="00256A3C">
              <w:rPr>
                <w:rFonts w:eastAsia="KaiTi"/>
                <w:sz w:val="20"/>
                <w:szCs w:val="20"/>
                <w:lang w:eastAsia="zh-CN"/>
              </w:rPr>
              <w:t>797,000</w:t>
            </w:r>
            <w:r w:rsidRPr="00256A3C">
              <w:rPr>
                <w:rFonts w:ascii="KaiTi" w:eastAsia="KaiTi" w:hAnsi="KaiTi" w:hint="eastAsia"/>
                <w:sz w:val="20"/>
                <w:szCs w:val="20"/>
                <w:lang w:eastAsia="zh-CN"/>
              </w:rPr>
              <w:t>美元）</w:t>
            </w:r>
          </w:p>
        </w:tc>
      </w:tr>
      <w:tr w:rsidR="00482642" w:rsidRPr="00805DF6" w14:paraId="47709063" w14:textId="77777777" w:rsidTr="00256A3C">
        <w:trPr>
          <w:trHeight w:val="204"/>
        </w:trPr>
        <w:tc>
          <w:tcPr>
            <w:tcW w:w="7225" w:type="dxa"/>
          </w:tcPr>
          <w:p w14:paraId="7F81A532" w14:textId="35F9A5E4" w:rsidR="00482642" w:rsidRPr="00805DF6" w:rsidRDefault="0092032E">
            <w:pPr>
              <w:shd w:val="clear" w:color="auto" w:fill="FFFFFF" w:themeFill="background1"/>
              <w:ind w:left="171"/>
              <w:jc w:val="left"/>
              <w:rPr>
                <w:sz w:val="20"/>
                <w:szCs w:val="20"/>
                <w:lang w:eastAsia="zh-CN"/>
              </w:rPr>
            </w:pPr>
            <w:r w:rsidRPr="0092032E">
              <w:rPr>
                <w:rFonts w:hint="eastAsia"/>
                <w:sz w:val="20"/>
                <w:szCs w:val="20"/>
                <w:lang w:eastAsia="zh-CN"/>
              </w:rPr>
              <w:t>在上埃及建立回收、再循环和再生中心：启动</w:t>
            </w:r>
            <w:r>
              <w:rPr>
                <w:rFonts w:hint="eastAsia"/>
                <w:sz w:val="20"/>
                <w:szCs w:val="20"/>
                <w:lang w:eastAsia="zh-CN"/>
              </w:rPr>
              <w:t>再生</w:t>
            </w:r>
            <w:r w:rsidRPr="0092032E">
              <w:rPr>
                <w:rFonts w:hint="eastAsia"/>
                <w:sz w:val="20"/>
                <w:szCs w:val="20"/>
                <w:lang w:eastAsia="zh-CN"/>
              </w:rPr>
              <w:t>、实验室和测试设备的采购。</w:t>
            </w:r>
          </w:p>
        </w:tc>
        <w:tc>
          <w:tcPr>
            <w:tcW w:w="931" w:type="dxa"/>
            <w:vMerge w:val="restart"/>
          </w:tcPr>
          <w:p w14:paraId="02AC7DF2" w14:textId="77777777" w:rsidR="00A71D95" w:rsidRDefault="00A71D95" w:rsidP="00A71D95">
            <w:pPr>
              <w:jc w:val="center"/>
              <w:rPr>
                <w:sz w:val="20"/>
                <w:szCs w:val="20"/>
                <w:lang w:eastAsia="zh-CN"/>
              </w:rPr>
            </w:pPr>
            <w:r>
              <w:rPr>
                <w:rFonts w:hint="eastAsia"/>
                <w:sz w:val="20"/>
                <w:szCs w:val="20"/>
                <w:lang w:eastAsia="zh-CN"/>
              </w:rPr>
              <w:t>工发</w:t>
            </w:r>
          </w:p>
          <w:p w14:paraId="2BAB63D4" w14:textId="2E686B55" w:rsidR="00482642" w:rsidRPr="00805DF6" w:rsidRDefault="00A71D95" w:rsidP="00A71D95">
            <w:pPr>
              <w:jc w:val="center"/>
              <w:rPr>
                <w:sz w:val="20"/>
                <w:szCs w:val="20"/>
              </w:rPr>
            </w:pPr>
            <w:r>
              <w:rPr>
                <w:rFonts w:hint="eastAsia"/>
                <w:sz w:val="20"/>
                <w:szCs w:val="20"/>
                <w:lang w:eastAsia="zh-CN"/>
              </w:rPr>
              <w:t>组织</w:t>
            </w:r>
          </w:p>
        </w:tc>
        <w:tc>
          <w:tcPr>
            <w:tcW w:w="1195" w:type="dxa"/>
          </w:tcPr>
          <w:p w14:paraId="69218ECF" w14:textId="77777777" w:rsidR="00482642" w:rsidRPr="00805DF6" w:rsidRDefault="00482642">
            <w:pPr>
              <w:jc w:val="right"/>
              <w:rPr>
                <w:sz w:val="20"/>
                <w:szCs w:val="20"/>
              </w:rPr>
            </w:pPr>
            <w:r w:rsidRPr="00805DF6">
              <w:rPr>
                <w:sz w:val="20"/>
                <w:szCs w:val="20"/>
              </w:rPr>
              <w:t>100,000</w:t>
            </w:r>
          </w:p>
        </w:tc>
      </w:tr>
      <w:tr w:rsidR="00482642" w:rsidRPr="00805DF6" w14:paraId="3BCDF38C" w14:textId="77777777" w:rsidTr="00256A3C">
        <w:trPr>
          <w:trHeight w:val="204"/>
        </w:trPr>
        <w:tc>
          <w:tcPr>
            <w:tcW w:w="7225" w:type="dxa"/>
          </w:tcPr>
          <w:p w14:paraId="4460031A" w14:textId="10EF1484"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为大型商业和工业设备的车间和操作员提供移动式</w:t>
            </w:r>
            <w:r>
              <w:rPr>
                <w:rFonts w:hint="eastAsia"/>
                <w:sz w:val="20"/>
                <w:szCs w:val="20"/>
                <w:lang w:eastAsia="zh-CN"/>
              </w:rPr>
              <w:t>再生</w:t>
            </w:r>
            <w:r w:rsidRPr="00673129">
              <w:rPr>
                <w:rFonts w:hint="eastAsia"/>
                <w:sz w:val="20"/>
                <w:szCs w:val="20"/>
                <w:lang w:eastAsia="zh-CN"/>
              </w:rPr>
              <w:t>机</w:t>
            </w:r>
            <w:r>
              <w:rPr>
                <w:rFonts w:hint="eastAsia"/>
                <w:sz w:val="20"/>
                <w:szCs w:val="20"/>
                <w:lang w:eastAsia="zh-CN"/>
              </w:rPr>
              <w:t>器</w:t>
            </w:r>
            <w:r w:rsidRPr="00673129">
              <w:rPr>
                <w:rFonts w:hint="eastAsia"/>
                <w:sz w:val="20"/>
                <w:szCs w:val="20"/>
                <w:lang w:eastAsia="zh-CN"/>
              </w:rPr>
              <w:t>：进行研究以确定收件人；采购和分发</w:t>
            </w:r>
            <w:r w:rsidRPr="00673129">
              <w:rPr>
                <w:rFonts w:hint="eastAsia"/>
                <w:sz w:val="20"/>
                <w:szCs w:val="20"/>
                <w:lang w:eastAsia="zh-CN"/>
              </w:rPr>
              <w:t>20</w:t>
            </w:r>
            <w:r w:rsidRPr="00673129">
              <w:rPr>
                <w:rFonts w:hint="eastAsia"/>
                <w:sz w:val="20"/>
                <w:szCs w:val="20"/>
                <w:lang w:eastAsia="zh-CN"/>
              </w:rPr>
              <w:t>台</w:t>
            </w:r>
            <w:r>
              <w:rPr>
                <w:rFonts w:hint="eastAsia"/>
                <w:sz w:val="20"/>
                <w:szCs w:val="20"/>
                <w:lang w:eastAsia="zh-CN"/>
              </w:rPr>
              <w:t>再生</w:t>
            </w:r>
            <w:r w:rsidRPr="00673129">
              <w:rPr>
                <w:rFonts w:hint="eastAsia"/>
                <w:sz w:val="20"/>
                <w:szCs w:val="20"/>
                <w:lang w:eastAsia="zh-CN"/>
              </w:rPr>
              <w:t>机</w:t>
            </w:r>
            <w:r>
              <w:rPr>
                <w:rFonts w:hint="eastAsia"/>
                <w:sz w:val="20"/>
                <w:szCs w:val="20"/>
                <w:lang w:eastAsia="zh-CN"/>
              </w:rPr>
              <w:t>器</w:t>
            </w:r>
            <w:r w:rsidRPr="00673129">
              <w:rPr>
                <w:rFonts w:hint="eastAsia"/>
                <w:sz w:val="20"/>
                <w:szCs w:val="20"/>
                <w:lang w:eastAsia="zh-CN"/>
              </w:rPr>
              <w:t>和</w:t>
            </w:r>
            <w:r w:rsidRPr="00673129">
              <w:rPr>
                <w:rFonts w:hint="eastAsia"/>
                <w:sz w:val="20"/>
                <w:szCs w:val="20"/>
                <w:lang w:eastAsia="zh-CN"/>
              </w:rPr>
              <w:t>60</w:t>
            </w:r>
            <w:r w:rsidRPr="00673129">
              <w:rPr>
                <w:rFonts w:hint="eastAsia"/>
                <w:sz w:val="20"/>
                <w:szCs w:val="20"/>
                <w:lang w:eastAsia="zh-CN"/>
              </w:rPr>
              <w:t>个</w:t>
            </w:r>
            <w:r w:rsidRPr="00673129">
              <w:rPr>
                <w:rFonts w:hint="eastAsia"/>
                <w:sz w:val="20"/>
                <w:szCs w:val="20"/>
                <w:lang w:eastAsia="zh-CN"/>
              </w:rPr>
              <w:t>100</w:t>
            </w:r>
            <w:r w:rsidRPr="00673129">
              <w:rPr>
                <w:rFonts w:hint="eastAsia"/>
                <w:sz w:val="20"/>
                <w:szCs w:val="20"/>
                <w:lang w:eastAsia="zh-CN"/>
              </w:rPr>
              <w:t>磅的气瓶。</w:t>
            </w:r>
          </w:p>
        </w:tc>
        <w:tc>
          <w:tcPr>
            <w:tcW w:w="931" w:type="dxa"/>
            <w:vMerge/>
          </w:tcPr>
          <w:p w14:paraId="3263CDD2" w14:textId="77777777" w:rsidR="00482642" w:rsidRPr="00805DF6" w:rsidRDefault="00482642">
            <w:pPr>
              <w:jc w:val="center"/>
              <w:rPr>
                <w:sz w:val="20"/>
                <w:szCs w:val="20"/>
                <w:highlight w:val="cyan"/>
                <w:lang w:eastAsia="zh-CN"/>
              </w:rPr>
            </w:pPr>
          </w:p>
        </w:tc>
        <w:tc>
          <w:tcPr>
            <w:tcW w:w="1195" w:type="dxa"/>
          </w:tcPr>
          <w:p w14:paraId="39DBAECE" w14:textId="77777777" w:rsidR="00482642" w:rsidRPr="00805DF6" w:rsidRDefault="00482642">
            <w:pPr>
              <w:jc w:val="right"/>
              <w:rPr>
                <w:sz w:val="20"/>
                <w:szCs w:val="20"/>
              </w:rPr>
            </w:pPr>
            <w:r w:rsidRPr="00805DF6">
              <w:rPr>
                <w:sz w:val="20"/>
                <w:szCs w:val="20"/>
              </w:rPr>
              <w:t>397,000</w:t>
            </w:r>
          </w:p>
        </w:tc>
      </w:tr>
      <w:tr w:rsidR="00482642" w:rsidRPr="00805DF6" w14:paraId="617273EB" w14:textId="77777777" w:rsidTr="00256A3C">
        <w:trPr>
          <w:trHeight w:val="204"/>
        </w:trPr>
        <w:tc>
          <w:tcPr>
            <w:tcW w:w="7225" w:type="dxa"/>
          </w:tcPr>
          <w:p w14:paraId="67050C1C" w14:textId="0AE86C7C"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提供制冷剂标识符：为海关和培训中心采购</w:t>
            </w:r>
            <w:r w:rsidRPr="00673129">
              <w:rPr>
                <w:rFonts w:hint="eastAsia"/>
                <w:sz w:val="20"/>
                <w:szCs w:val="20"/>
                <w:lang w:eastAsia="zh-CN"/>
              </w:rPr>
              <w:t>33</w:t>
            </w:r>
            <w:r w:rsidRPr="00673129">
              <w:rPr>
                <w:rFonts w:hint="eastAsia"/>
                <w:sz w:val="20"/>
                <w:szCs w:val="20"/>
                <w:lang w:eastAsia="zh-CN"/>
              </w:rPr>
              <w:t>个标识符</w:t>
            </w:r>
          </w:p>
        </w:tc>
        <w:tc>
          <w:tcPr>
            <w:tcW w:w="931" w:type="dxa"/>
            <w:vMerge/>
          </w:tcPr>
          <w:p w14:paraId="47AE8E99" w14:textId="77777777" w:rsidR="00482642" w:rsidRPr="00805DF6" w:rsidRDefault="00482642">
            <w:pPr>
              <w:jc w:val="center"/>
              <w:rPr>
                <w:sz w:val="20"/>
                <w:szCs w:val="20"/>
                <w:highlight w:val="cyan"/>
                <w:lang w:eastAsia="zh-CN"/>
              </w:rPr>
            </w:pPr>
          </w:p>
        </w:tc>
        <w:tc>
          <w:tcPr>
            <w:tcW w:w="1195" w:type="dxa"/>
          </w:tcPr>
          <w:p w14:paraId="0EA16A2A" w14:textId="77777777" w:rsidR="00482642" w:rsidRPr="00805DF6" w:rsidRDefault="00482642">
            <w:pPr>
              <w:jc w:val="right"/>
              <w:rPr>
                <w:sz w:val="20"/>
                <w:szCs w:val="20"/>
              </w:rPr>
            </w:pPr>
            <w:r w:rsidRPr="00805DF6">
              <w:rPr>
                <w:sz w:val="20"/>
                <w:szCs w:val="20"/>
              </w:rPr>
              <w:t>200,000</w:t>
            </w:r>
          </w:p>
        </w:tc>
      </w:tr>
      <w:tr w:rsidR="00482642" w:rsidRPr="00805DF6" w14:paraId="68B0EFE6" w14:textId="77777777" w:rsidTr="00256A3C">
        <w:trPr>
          <w:trHeight w:val="204"/>
        </w:trPr>
        <w:tc>
          <w:tcPr>
            <w:tcW w:w="7225" w:type="dxa"/>
          </w:tcPr>
          <w:p w14:paraId="7ED5F414" w14:textId="122852F3"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供应气相色谱仪和辅助设备：为一个海关地区办事处采购色谱仪、水分测试仪和实验室设备。</w:t>
            </w:r>
          </w:p>
        </w:tc>
        <w:tc>
          <w:tcPr>
            <w:tcW w:w="931" w:type="dxa"/>
            <w:vMerge/>
          </w:tcPr>
          <w:p w14:paraId="7101B12D" w14:textId="77777777" w:rsidR="00482642" w:rsidRPr="00805DF6" w:rsidRDefault="00482642">
            <w:pPr>
              <w:jc w:val="center"/>
              <w:rPr>
                <w:sz w:val="20"/>
                <w:szCs w:val="20"/>
                <w:highlight w:val="cyan"/>
                <w:lang w:eastAsia="zh-CN"/>
              </w:rPr>
            </w:pPr>
          </w:p>
        </w:tc>
        <w:tc>
          <w:tcPr>
            <w:tcW w:w="1195" w:type="dxa"/>
          </w:tcPr>
          <w:p w14:paraId="68F70CBF" w14:textId="77777777" w:rsidR="00482642" w:rsidRPr="00805DF6" w:rsidRDefault="00482642">
            <w:pPr>
              <w:jc w:val="right"/>
              <w:rPr>
                <w:sz w:val="20"/>
                <w:szCs w:val="20"/>
              </w:rPr>
            </w:pPr>
            <w:r w:rsidRPr="00805DF6">
              <w:rPr>
                <w:sz w:val="20"/>
                <w:szCs w:val="20"/>
              </w:rPr>
              <w:t>100,000</w:t>
            </w:r>
          </w:p>
        </w:tc>
      </w:tr>
      <w:tr w:rsidR="00482642" w:rsidRPr="00805DF6" w14:paraId="28490A7E" w14:textId="77777777" w:rsidTr="00256A3C">
        <w:trPr>
          <w:trHeight w:val="283"/>
        </w:trPr>
        <w:tc>
          <w:tcPr>
            <w:tcW w:w="9351" w:type="dxa"/>
            <w:gridSpan w:val="3"/>
            <w:vAlign w:val="center"/>
          </w:tcPr>
          <w:p w14:paraId="66F035B3" w14:textId="5C28EB1D" w:rsidR="00482642" w:rsidRPr="00805DF6" w:rsidRDefault="00673129"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商业和工业制冷与空调领域的特定行业活动（</w:t>
            </w:r>
            <w:r w:rsidRPr="00256A3C">
              <w:rPr>
                <w:rFonts w:eastAsia="KaiTi"/>
                <w:sz w:val="20"/>
                <w:szCs w:val="20"/>
                <w:lang w:eastAsia="zh-CN"/>
              </w:rPr>
              <w:t>385,000</w:t>
            </w:r>
            <w:r w:rsidRPr="00256A3C">
              <w:rPr>
                <w:rFonts w:ascii="KaiTi" w:eastAsia="KaiTi" w:hAnsi="KaiTi" w:hint="eastAsia"/>
                <w:sz w:val="20"/>
                <w:szCs w:val="20"/>
                <w:lang w:eastAsia="zh-CN"/>
              </w:rPr>
              <w:t>美元）</w:t>
            </w:r>
          </w:p>
        </w:tc>
      </w:tr>
      <w:tr w:rsidR="00482642" w:rsidRPr="00805DF6" w14:paraId="3A5431E6" w14:textId="77777777" w:rsidTr="00256A3C">
        <w:trPr>
          <w:trHeight w:val="204"/>
        </w:trPr>
        <w:tc>
          <w:tcPr>
            <w:tcW w:w="7225" w:type="dxa"/>
          </w:tcPr>
          <w:p w14:paraId="15243DEC" w14:textId="1CAD8CEA"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支持大型</w:t>
            </w:r>
            <w:r w:rsidRPr="00673129">
              <w:rPr>
                <w:rFonts w:hint="eastAsia"/>
                <w:sz w:val="20"/>
                <w:szCs w:val="20"/>
                <w:lang w:eastAsia="zh-CN"/>
              </w:rPr>
              <w:t>RAC</w:t>
            </w:r>
            <w:r w:rsidRPr="00673129">
              <w:rPr>
                <w:rFonts w:hint="eastAsia"/>
                <w:sz w:val="20"/>
                <w:szCs w:val="20"/>
                <w:lang w:eastAsia="zh-CN"/>
              </w:rPr>
              <w:t>设备和系统中的泄漏减少：绘制大型商业和工业</w:t>
            </w:r>
            <w:r w:rsidRPr="00673129">
              <w:rPr>
                <w:rFonts w:hint="eastAsia"/>
                <w:sz w:val="20"/>
                <w:szCs w:val="20"/>
                <w:lang w:eastAsia="zh-CN"/>
              </w:rPr>
              <w:t>RAC</w:t>
            </w:r>
            <w:r w:rsidRPr="00673129">
              <w:rPr>
                <w:rFonts w:hint="eastAsia"/>
                <w:sz w:val="20"/>
                <w:szCs w:val="20"/>
                <w:lang w:eastAsia="zh-CN"/>
              </w:rPr>
              <w:t>安装图。</w:t>
            </w:r>
          </w:p>
        </w:tc>
        <w:tc>
          <w:tcPr>
            <w:tcW w:w="931" w:type="dxa"/>
            <w:vMerge w:val="restart"/>
          </w:tcPr>
          <w:p w14:paraId="17B68A6F" w14:textId="77777777" w:rsidR="00A71D95" w:rsidRDefault="00A71D95" w:rsidP="00A71D95">
            <w:pPr>
              <w:jc w:val="center"/>
              <w:rPr>
                <w:sz w:val="20"/>
                <w:szCs w:val="20"/>
                <w:lang w:eastAsia="zh-CN"/>
              </w:rPr>
            </w:pPr>
            <w:r>
              <w:rPr>
                <w:rFonts w:hint="eastAsia"/>
                <w:sz w:val="20"/>
                <w:szCs w:val="20"/>
                <w:lang w:eastAsia="zh-CN"/>
              </w:rPr>
              <w:t>工发</w:t>
            </w:r>
          </w:p>
          <w:p w14:paraId="2A68386A" w14:textId="50E9739A" w:rsidR="00482642" w:rsidRPr="00805DF6" w:rsidRDefault="00A71D95" w:rsidP="00A71D95">
            <w:pPr>
              <w:jc w:val="center"/>
              <w:rPr>
                <w:sz w:val="20"/>
                <w:szCs w:val="20"/>
              </w:rPr>
            </w:pPr>
            <w:r>
              <w:rPr>
                <w:rFonts w:hint="eastAsia"/>
                <w:sz w:val="20"/>
                <w:szCs w:val="20"/>
                <w:lang w:eastAsia="zh-CN"/>
              </w:rPr>
              <w:t>组织</w:t>
            </w:r>
          </w:p>
        </w:tc>
        <w:tc>
          <w:tcPr>
            <w:tcW w:w="1195" w:type="dxa"/>
          </w:tcPr>
          <w:p w14:paraId="7B48FE64" w14:textId="77777777" w:rsidR="00482642" w:rsidRPr="00805DF6" w:rsidRDefault="00482642">
            <w:pPr>
              <w:jc w:val="right"/>
              <w:rPr>
                <w:sz w:val="20"/>
                <w:szCs w:val="20"/>
              </w:rPr>
            </w:pPr>
            <w:r w:rsidRPr="00805DF6">
              <w:rPr>
                <w:sz w:val="20"/>
                <w:szCs w:val="20"/>
              </w:rPr>
              <w:t>20,000</w:t>
            </w:r>
          </w:p>
        </w:tc>
      </w:tr>
      <w:tr w:rsidR="00482642" w:rsidRPr="00805DF6" w14:paraId="3EB4E404" w14:textId="77777777" w:rsidTr="00256A3C">
        <w:trPr>
          <w:trHeight w:val="204"/>
        </w:trPr>
        <w:tc>
          <w:tcPr>
            <w:tcW w:w="7225" w:type="dxa"/>
          </w:tcPr>
          <w:p w14:paraId="4B0B09DD" w14:textId="2579B15F"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促进氨技术在工业制冷行业的应用：开发一个选定地点的数据库，并制定技术规范；并选择将收到替换冷水机组的受益人。</w:t>
            </w:r>
          </w:p>
        </w:tc>
        <w:tc>
          <w:tcPr>
            <w:tcW w:w="931" w:type="dxa"/>
            <w:vMerge/>
          </w:tcPr>
          <w:p w14:paraId="01863DCD" w14:textId="77777777" w:rsidR="00482642" w:rsidRPr="00805DF6" w:rsidRDefault="00482642">
            <w:pPr>
              <w:jc w:val="center"/>
              <w:rPr>
                <w:sz w:val="20"/>
                <w:szCs w:val="20"/>
                <w:highlight w:val="cyan"/>
                <w:lang w:eastAsia="zh-CN"/>
              </w:rPr>
            </w:pPr>
          </w:p>
        </w:tc>
        <w:tc>
          <w:tcPr>
            <w:tcW w:w="1195" w:type="dxa"/>
          </w:tcPr>
          <w:p w14:paraId="15FDA523" w14:textId="77777777" w:rsidR="00482642" w:rsidRPr="00805DF6" w:rsidRDefault="00482642">
            <w:pPr>
              <w:jc w:val="right"/>
              <w:rPr>
                <w:sz w:val="20"/>
                <w:szCs w:val="20"/>
              </w:rPr>
            </w:pPr>
            <w:r w:rsidRPr="00805DF6">
              <w:rPr>
                <w:sz w:val="20"/>
                <w:szCs w:val="20"/>
              </w:rPr>
              <w:t>80,000</w:t>
            </w:r>
          </w:p>
        </w:tc>
      </w:tr>
      <w:tr w:rsidR="00482642" w:rsidRPr="00805DF6" w14:paraId="6A590DD4" w14:textId="77777777" w:rsidTr="00256A3C">
        <w:trPr>
          <w:trHeight w:val="204"/>
        </w:trPr>
        <w:tc>
          <w:tcPr>
            <w:tcW w:w="7225" w:type="dxa"/>
          </w:tcPr>
          <w:p w14:paraId="3C9C4A8D" w14:textId="4C7B47A5"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通过确定在哪里可以展示</w:t>
            </w:r>
            <w:r w:rsidRPr="000422F5">
              <w:rPr>
                <w:rFonts w:hint="eastAsia"/>
                <w:sz w:val="20"/>
                <w:szCs w:val="20"/>
                <w:lang w:eastAsia="zh-CN"/>
              </w:rPr>
              <w:t>混合间接蒸发冷却直接膨胀空调</w:t>
            </w:r>
            <w:r w:rsidRPr="00673129">
              <w:rPr>
                <w:rFonts w:hint="eastAsia"/>
                <w:sz w:val="20"/>
                <w:szCs w:val="20"/>
                <w:lang w:eastAsia="zh-CN"/>
              </w:rPr>
              <w:t>技术并制定技术规范，开始支持酒店业的</w:t>
            </w:r>
            <w:r w:rsidRPr="000422F5">
              <w:rPr>
                <w:rFonts w:hint="eastAsia"/>
                <w:sz w:val="20"/>
                <w:szCs w:val="20"/>
                <w:lang w:eastAsia="zh-CN"/>
              </w:rPr>
              <w:t>混合间接蒸发冷却直接膨胀空调</w:t>
            </w:r>
            <w:r w:rsidRPr="00673129">
              <w:rPr>
                <w:rFonts w:hint="eastAsia"/>
                <w:sz w:val="20"/>
                <w:szCs w:val="20"/>
                <w:lang w:eastAsia="zh-CN"/>
              </w:rPr>
              <w:t>技术；并启动受益人选择。</w:t>
            </w:r>
          </w:p>
        </w:tc>
        <w:tc>
          <w:tcPr>
            <w:tcW w:w="931" w:type="dxa"/>
            <w:vMerge/>
          </w:tcPr>
          <w:p w14:paraId="52E4E454" w14:textId="77777777" w:rsidR="00482642" w:rsidRPr="00805DF6" w:rsidRDefault="00482642">
            <w:pPr>
              <w:jc w:val="center"/>
              <w:rPr>
                <w:sz w:val="20"/>
                <w:szCs w:val="20"/>
                <w:highlight w:val="cyan"/>
                <w:lang w:eastAsia="zh-CN"/>
              </w:rPr>
            </w:pPr>
          </w:p>
        </w:tc>
        <w:tc>
          <w:tcPr>
            <w:tcW w:w="1195" w:type="dxa"/>
          </w:tcPr>
          <w:p w14:paraId="321853F1" w14:textId="77777777" w:rsidR="00482642" w:rsidRPr="00805DF6" w:rsidRDefault="00482642">
            <w:pPr>
              <w:jc w:val="right"/>
              <w:rPr>
                <w:sz w:val="20"/>
                <w:szCs w:val="20"/>
              </w:rPr>
            </w:pPr>
            <w:r w:rsidRPr="00805DF6">
              <w:rPr>
                <w:sz w:val="20"/>
                <w:szCs w:val="20"/>
              </w:rPr>
              <w:t>35,000</w:t>
            </w:r>
          </w:p>
        </w:tc>
      </w:tr>
      <w:tr w:rsidR="00482642" w:rsidRPr="00805DF6" w14:paraId="73F66DCA" w14:textId="77777777" w:rsidTr="00256A3C">
        <w:trPr>
          <w:trHeight w:val="204"/>
        </w:trPr>
        <w:tc>
          <w:tcPr>
            <w:tcW w:w="7225" w:type="dxa"/>
          </w:tcPr>
          <w:p w14:paraId="75747094" w14:textId="0D8AE851"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启动蒸发冷却指南和路线图的制定。</w:t>
            </w:r>
          </w:p>
        </w:tc>
        <w:tc>
          <w:tcPr>
            <w:tcW w:w="931" w:type="dxa"/>
            <w:vMerge/>
          </w:tcPr>
          <w:p w14:paraId="0F0FD38E" w14:textId="77777777" w:rsidR="00482642" w:rsidRPr="00805DF6" w:rsidRDefault="00482642">
            <w:pPr>
              <w:jc w:val="center"/>
              <w:rPr>
                <w:sz w:val="20"/>
                <w:szCs w:val="20"/>
                <w:highlight w:val="cyan"/>
                <w:lang w:eastAsia="zh-CN"/>
              </w:rPr>
            </w:pPr>
          </w:p>
        </w:tc>
        <w:tc>
          <w:tcPr>
            <w:tcW w:w="1195" w:type="dxa"/>
          </w:tcPr>
          <w:p w14:paraId="6D33B6BD" w14:textId="77777777" w:rsidR="00482642" w:rsidRPr="00805DF6" w:rsidRDefault="00482642">
            <w:pPr>
              <w:jc w:val="right"/>
              <w:rPr>
                <w:sz w:val="20"/>
                <w:szCs w:val="20"/>
              </w:rPr>
            </w:pPr>
            <w:r w:rsidRPr="00805DF6">
              <w:rPr>
                <w:sz w:val="20"/>
                <w:szCs w:val="20"/>
              </w:rPr>
              <w:t>10,000</w:t>
            </w:r>
          </w:p>
        </w:tc>
      </w:tr>
      <w:tr w:rsidR="00482642" w:rsidRPr="00805DF6" w14:paraId="1B2BEA4B" w14:textId="77777777" w:rsidTr="00256A3C">
        <w:trPr>
          <w:trHeight w:val="204"/>
        </w:trPr>
        <w:tc>
          <w:tcPr>
            <w:tcW w:w="7225" w:type="dxa"/>
          </w:tcPr>
          <w:p w14:paraId="4FDEC569" w14:textId="7A7E0129" w:rsidR="00482642" w:rsidRPr="00805DF6" w:rsidRDefault="000B5CCE">
            <w:pPr>
              <w:shd w:val="clear" w:color="auto" w:fill="FFFFFF" w:themeFill="background1"/>
              <w:ind w:left="171"/>
              <w:jc w:val="left"/>
              <w:rPr>
                <w:sz w:val="20"/>
                <w:szCs w:val="20"/>
                <w:lang w:eastAsia="zh-CN"/>
              </w:rPr>
            </w:pPr>
            <w:r>
              <w:rPr>
                <w:rFonts w:hint="eastAsia"/>
                <w:sz w:val="20"/>
                <w:szCs w:val="20"/>
                <w:lang w:eastAsia="zh-CN"/>
              </w:rPr>
              <w:t>引进</w:t>
            </w:r>
            <w:r w:rsidR="00673129" w:rsidRPr="00E52CAF">
              <w:rPr>
                <w:rFonts w:hint="eastAsia"/>
                <w:sz w:val="20"/>
                <w:szCs w:val="20"/>
                <w:lang w:eastAsia="zh-CN"/>
              </w:rPr>
              <w:t>液体干燥剂</w:t>
            </w:r>
            <w:r w:rsidR="00673129" w:rsidRPr="00673129">
              <w:rPr>
                <w:rFonts w:hint="eastAsia"/>
                <w:sz w:val="20"/>
                <w:szCs w:val="20"/>
                <w:lang w:eastAsia="zh-CN"/>
              </w:rPr>
              <w:t>冷却技术：为开发三个</w:t>
            </w:r>
            <w:r w:rsidR="00673129" w:rsidRPr="00E52CAF">
              <w:rPr>
                <w:rFonts w:hint="eastAsia"/>
                <w:sz w:val="20"/>
                <w:szCs w:val="20"/>
                <w:lang w:eastAsia="zh-CN"/>
              </w:rPr>
              <w:t>液体干燥剂</w:t>
            </w:r>
            <w:r w:rsidR="00673129">
              <w:rPr>
                <w:sz w:val="20"/>
                <w:szCs w:val="20"/>
                <w:lang w:eastAsia="zh-CN"/>
              </w:rPr>
              <w:t>-</w:t>
            </w:r>
            <w:r w:rsidR="00673129" w:rsidRPr="000422F5">
              <w:rPr>
                <w:rFonts w:hint="eastAsia"/>
                <w:sz w:val="20"/>
                <w:szCs w:val="20"/>
                <w:lang w:eastAsia="zh-CN"/>
              </w:rPr>
              <w:t>混合间接蒸发冷却直接膨胀空调</w:t>
            </w:r>
            <w:r w:rsidR="00673129" w:rsidRPr="00673129">
              <w:rPr>
                <w:rFonts w:hint="eastAsia"/>
                <w:sz w:val="20"/>
                <w:szCs w:val="20"/>
                <w:lang w:eastAsia="zh-CN"/>
              </w:rPr>
              <w:t>原型提供技术援助，并启动原型测试。</w:t>
            </w:r>
          </w:p>
        </w:tc>
        <w:tc>
          <w:tcPr>
            <w:tcW w:w="931" w:type="dxa"/>
            <w:vMerge/>
          </w:tcPr>
          <w:p w14:paraId="30481DB2" w14:textId="77777777" w:rsidR="00482642" w:rsidRPr="00805DF6" w:rsidRDefault="00482642">
            <w:pPr>
              <w:jc w:val="center"/>
              <w:rPr>
                <w:sz w:val="20"/>
                <w:szCs w:val="20"/>
                <w:highlight w:val="cyan"/>
                <w:lang w:eastAsia="zh-CN"/>
              </w:rPr>
            </w:pPr>
          </w:p>
        </w:tc>
        <w:tc>
          <w:tcPr>
            <w:tcW w:w="1195" w:type="dxa"/>
          </w:tcPr>
          <w:p w14:paraId="59A7F341" w14:textId="77777777" w:rsidR="00482642" w:rsidRPr="00805DF6" w:rsidRDefault="00482642">
            <w:pPr>
              <w:jc w:val="right"/>
              <w:rPr>
                <w:sz w:val="20"/>
                <w:szCs w:val="20"/>
              </w:rPr>
            </w:pPr>
            <w:r w:rsidRPr="00805DF6">
              <w:rPr>
                <w:sz w:val="20"/>
                <w:szCs w:val="20"/>
              </w:rPr>
              <w:t>240,000</w:t>
            </w:r>
          </w:p>
        </w:tc>
      </w:tr>
      <w:tr w:rsidR="00482642" w:rsidRPr="00805DF6" w14:paraId="5A8334AD" w14:textId="77777777" w:rsidTr="00256A3C">
        <w:trPr>
          <w:trHeight w:val="283"/>
        </w:trPr>
        <w:tc>
          <w:tcPr>
            <w:tcW w:w="9351" w:type="dxa"/>
            <w:gridSpan w:val="3"/>
            <w:vAlign w:val="center"/>
          </w:tcPr>
          <w:p w14:paraId="7EC80560" w14:textId="028F25AD" w:rsidR="00482642" w:rsidRPr="00805DF6" w:rsidRDefault="00673129">
            <w:pPr>
              <w:keepNext/>
              <w:shd w:val="clear" w:color="auto" w:fill="FFFFFF" w:themeFill="background1"/>
              <w:jc w:val="left"/>
              <w:rPr>
                <w:i/>
                <w:iCs/>
                <w:sz w:val="20"/>
                <w:szCs w:val="20"/>
              </w:rPr>
            </w:pPr>
            <w:r w:rsidRPr="00256A3C">
              <w:rPr>
                <w:rFonts w:ascii="KaiTi" w:eastAsia="KaiTi" w:hAnsi="KaiTi" w:hint="eastAsia"/>
                <w:sz w:val="20"/>
                <w:szCs w:val="20"/>
                <w:lang w:eastAsia="zh-CN"/>
              </w:rPr>
              <w:t>技术援助（</w:t>
            </w:r>
            <w:r w:rsidRPr="00256A3C">
              <w:rPr>
                <w:rFonts w:eastAsia="KaiTi"/>
                <w:sz w:val="20"/>
                <w:szCs w:val="20"/>
                <w:lang w:eastAsia="zh-CN"/>
              </w:rPr>
              <w:t>60,000</w:t>
            </w:r>
            <w:r w:rsidRPr="00256A3C">
              <w:rPr>
                <w:rFonts w:ascii="KaiTi" w:eastAsia="KaiTi" w:hAnsi="KaiTi" w:hint="eastAsia"/>
                <w:sz w:val="20"/>
                <w:szCs w:val="20"/>
                <w:lang w:eastAsia="zh-CN"/>
              </w:rPr>
              <w:t>美元）</w:t>
            </w:r>
          </w:p>
        </w:tc>
      </w:tr>
      <w:tr w:rsidR="00482642" w:rsidRPr="00805DF6" w14:paraId="743EA9FE" w14:textId="77777777" w:rsidTr="00256A3C">
        <w:trPr>
          <w:trHeight w:val="517"/>
        </w:trPr>
        <w:tc>
          <w:tcPr>
            <w:tcW w:w="7225" w:type="dxa"/>
          </w:tcPr>
          <w:p w14:paraId="7688B3FA" w14:textId="39901A96"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对中小企业的技术援助：开展一项研究，确定消费</w:t>
            </w:r>
            <w:r>
              <w:rPr>
                <w:rFonts w:hint="eastAsia"/>
                <w:sz w:val="20"/>
                <w:szCs w:val="20"/>
                <w:lang w:eastAsia="zh-CN"/>
              </w:rPr>
              <w:t>含氢</w:t>
            </w:r>
            <w:r w:rsidRPr="00673129">
              <w:rPr>
                <w:rFonts w:hint="eastAsia"/>
                <w:sz w:val="20"/>
                <w:szCs w:val="20"/>
                <w:lang w:eastAsia="zh-CN"/>
              </w:rPr>
              <w:t>氯氟烃的商用空调行业的中小企业和安装商，并确定他们的需求；举办研讨会，提供新技术信息；安排中小企业实地考察。</w:t>
            </w:r>
          </w:p>
        </w:tc>
        <w:tc>
          <w:tcPr>
            <w:tcW w:w="931" w:type="dxa"/>
          </w:tcPr>
          <w:p w14:paraId="7E21CBF3" w14:textId="77777777" w:rsidR="00A71D95" w:rsidRDefault="00A71D95" w:rsidP="00A71D95">
            <w:pPr>
              <w:jc w:val="center"/>
              <w:rPr>
                <w:sz w:val="20"/>
                <w:szCs w:val="20"/>
                <w:lang w:eastAsia="zh-CN"/>
              </w:rPr>
            </w:pPr>
            <w:r>
              <w:rPr>
                <w:rFonts w:hint="eastAsia"/>
                <w:sz w:val="20"/>
                <w:szCs w:val="20"/>
                <w:lang w:eastAsia="zh-CN"/>
              </w:rPr>
              <w:t>工发</w:t>
            </w:r>
          </w:p>
          <w:p w14:paraId="756D6392" w14:textId="719A2F3F" w:rsidR="00482642" w:rsidRPr="00805DF6" w:rsidRDefault="00A71D95" w:rsidP="00A71D95">
            <w:pPr>
              <w:jc w:val="center"/>
              <w:rPr>
                <w:sz w:val="20"/>
                <w:szCs w:val="20"/>
              </w:rPr>
            </w:pPr>
            <w:r>
              <w:rPr>
                <w:rFonts w:hint="eastAsia"/>
                <w:sz w:val="20"/>
                <w:szCs w:val="20"/>
                <w:lang w:eastAsia="zh-CN"/>
              </w:rPr>
              <w:t>组织</w:t>
            </w:r>
          </w:p>
        </w:tc>
        <w:tc>
          <w:tcPr>
            <w:tcW w:w="1195" w:type="dxa"/>
          </w:tcPr>
          <w:p w14:paraId="0091CBA8" w14:textId="77777777" w:rsidR="00482642" w:rsidRPr="00805DF6" w:rsidRDefault="00482642">
            <w:pPr>
              <w:jc w:val="right"/>
              <w:rPr>
                <w:sz w:val="20"/>
                <w:szCs w:val="20"/>
              </w:rPr>
            </w:pPr>
            <w:r w:rsidRPr="00805DF6">
              <w:rPr>
                <w:sz w:val="20"/>
                <w:szCs w:val="20"/>
              </w:rPr>
              <w:t>60,000</w:t>
            </w:r>
          </w:p>
        </w:tc>
      </w:tr>
      <w:tr w:rsidR="00482642" w:rsidRPr="00805DF6" w14:paraId="3142B82D" w14:textId="77777777" w:rsidTr="00256A3C">
        <w:trPr>
          <w:trHeight w:val="283"/>
        </w:trPr>
        <w:tc>
          <w:tcPr>
            <w:tcW w:w="9351" w:type="dxa"/>
            <w:gridSpan w:val="3"/>
            <w:vAlign w:val="center"/>
          </w:tcPr>
          <w:p w14:paraId="230C7DCC" w14:textId="70BDCE1B" w:rsidR="00482642" w:rsidRPr="00805DF6" w:rsidRDefault="00673129" w:rsidP="00256A3C">
            <w:pPr>
              <w:keepNext/>
              <w:shd w:val="clear" w:color="auto" w:fill="FFFFFF" w:themeFill="background1"/>
              <w:jc w:val="left"/>
              <w:rPr>
                <w:i/>
                <w:iCs/>
                <w:sz w:val="20"/>
                <w:szCs w:val="20"/>
              </w:rPr>
            </w:pPr>
            <w:r w:rsidRPr="00256A3C">
              <w:rPr>
                <w:rFonts w:ascii="KaiTi" w:eastAsia="KaiTi" w:hAnsi="KaiTi" w:hint="eastAsia"/>
                <w:sz w:val="20"/>
                <w:szCs w:val="20"/>
                <w:lang w:eastAsia="zh-CN"/>
              </w:rPr>
              <w:t>提高认识（</w:t>
            </w:r>
            <w:r w:rsidRPr="00256A3C">
              <w:rPr>
                <w:rFonts w:eastAsia="KaiTi"/>
                <w:sz w:val="20"/>
                <w:szCs w:val="20"/>
                <w:lang w:eastAsia="zh-CN"/>
              </w:rPr>
              <w:t>120,000</w:t>
            </w:r>
            <w:r w:rsidRPr="00256A3C">
              <w:rPr>
                <w:rFonts w:ascii="KaiTi" w:eastAsia="KaiTi" w:hAnsi="KaiTi" w:hint="eastAsia"/>
                <w:sz w:val="20"/>
                <w:szCs w:val="20"/>
                <w:lang w:eastAsia="zh-CN"/>
              </w:rPr>
              <w:t>美元）</w:t>
            </w:r>
          </w:p>
        </w:tc>
      </w:tr>
      <w:tr w:rsidR="00482642" w:rsidRPr="00805DF6" w14:paraId="2A2EE064" w14:textId="77777777" w:rsidTr="00256A3C">
        <w:trPr>
          <w:trHeight w:val="204"/>
        </w:trPr>
        <w:tc>
          <w:tcPr>
            <w:tcW w:w="7225" w:type="dxa"/>
            <w:vAlign w:val="center"/>
          </w:tcPr>
          <w:p w14:paraId="67A0719C" w14:textId="438335ED" w:rsidR="00482642" w:rsidRPr="00805DF6" w:rsidRDefault="00673129">
            <w:pPr>
              <w:shd w:val="clear" w:color="auto" w:fill="FFFFFF" w:themeFill="background1"/>
              <w:ind w:left="171"/>
              <w:jc w:val="left"/>
              <w:rPr>
                <w:sz w:val="20"/>
                <w:szCs w:val="20"/>
                <w:lang w:eastAsia="zh-CN"/>
              </w:rPr>
            </w:pPr>
            <w:r w:rsidRPr="00673129">
              <w:rPr>
                <w:rFonts w:hint="eastAsia"/>
                <w:sz w:val="20"/>
                <w:szCs w:val="20"/>
                <w:lang w:eastAsia="zh-CN"/>
              </w:rPr>
              <w:t>关于认证、</w:t>
            </w:r>
            <w:r w:rsidRPr="0092032E">
              <w:rPr>
                <w:rFonts w:hint="eastAsia"/>
                <w:sz w:val="20"/>
                <w:szCs w:val="20"/>
                <w:lang w:eastAsia="zh-CN"/>
              </w:rPr>
              <w:t>回收、再循环和再生</w:t>
            </w:r>
            <w:r w:rsidRPr="00673129">
              <w:rPr>
                <w:rFonts w:hint="eastAsia"/>
                <w:sz w:val="20"/>
                <w:szCs w:val="20"/>
                <w:lang w:eastAsia="zh-CN"/>
              </w:rPr>
              <w:t>和可持续冷却的外联活动。</w:t>
            </w:r>
          </w:p>
        </w:tc>
        <w:tc>
          <w:tcPr>
            <w:tcW w:w="931" w:type="dxa"/>
          </w:tcPr>
          <w:p w14:paraId="5D71C71A" w14:textId="77777777" w:rsidR="00A71D95" w:rsidRDefault="00A71D95" w:rsidP="00A71D95">
            <w:pPr>
              <w:jc w:val="center"/>
              <w:rPr>
                <w:sz w:val="20"/>
                <w:szCs w:val="20"/>
                <w:lang w:eastAsia="zh-CN"/>
              </w:rPr>
            </w:pPr>
            <w:r>
              <w:rPr>
                <w:rFonts w:hint="eastAsia"/>
                <w:sz w:val="20"/>
                <w:szCs w:val="20"/>
                <w:lang w:eastAsia="zh-CN"/>
              </w:rPr>
              <w:t>工发</w:t>
            </w:r>
          </w:p>
          <w:p w14:paraId="113350A8" w14:textId="70F0227C" w:rsidR="00482642" w:rsidRPr="00805DF6" w:rsidRDefault="00A71D95" w:rsidP="00A71D95">
            <w:pPr>
              <w:jc w:val="center"/>
              <w:rPr>
                <w:sz w:val="20"/>
                <w:szCs w:val="20"/>
              </w:rPr>
            </w:pPr>
            <w:r>
              <w:rPr>
                <w:rFonts w:hint="eastAsia"/>
                <w:sz w:val="20"/>
                <w:szCs w:val="20"/>
                <w:lang w:eastAsia="zh-CN"/>
              </w:rPr>
              <w:t>组织</w:t>
            </w:r>
          </w:p>
        </w:tc>
        <w:tc>
          <w:tcPr>
            <w:tcW w:w="1195" w:type="dxa"/>
          </w:tcPr>
          <w:p w14:paraId="78A9EE7B" w14:textId="77777777" w:rsidR="00482642" w:rsidRPr="00805DF6" w:rsidRDefault="00482642">
            <w:pPr>
              <w:jc w:val="right"/>
              <w:rPr>
                <w:sz w:val="20"/>
                <w:szCs w:val="20"/>
              </w:rPr>
            </w:pPr>
            <w:r w:rsidRPr="00805DF6">
              <w:rPr>
                <w:sz w:val="20"/>
                <w:szCs w:val="20"/>
              </w:rPr>
              <w:t>120,000</w:t>
            </w:r>
          </w:p>
        </w:tc>
      </w:tr>
      <w:tr w:rsidR="00482642" w:rsidRPr="00805DF6" w14:paraId="6F80E888" w14:textId="77777777" w:rsidTr="00256A3C">
        <w:trPr>
          <w:trHeight w:val="283"/>
        </w:trPr>
        <w:tc>
          <w:tcPr>
            <w:tcW w:w="9351" w:type="dxa"/>
            <w:gridSpan w:val="3"/>
            <w:vAlign w:val="center"/>
          </w:tcPr>
          <w:p w14:paraId="636331F8" w14:textId="23036BD3" w:rsidR="00482642" w:rsidRPr="00805DF6" w:rsidRDefault="00673129" w:rsidP="00256A3C">
            <w:pPr>
              <w:keepNext/>
              <w:shd w:val="clear" w:color="auto" w:fill="FFFFFF" w:themeFill="background1"/>
              <w:jc w:val="left"/>
              <w:rPr>
                <w:i/>
                <w:iCs/>
                <w:sz w:val="20"/>
                <w:szCs w:val="20"/>
                <w:lang w:eastAsia="zh-CN"/>
              </w:rPr>
            </w:pPr>
            <w:r w:rsidRPr="00256A3C">
              <w:rPr>
                <w:rFonts w:ascii="KaiTi" w:eastAsia="KaiTi" w:hAnsi="KaiTi" w:hint="eastAsia"/>
                <w:sz w:val="20"/>
                <w:szCs w:val="20"/>
                <w:lang w:eastAsia="zh-CN"/>
              </w:rPr>
              <w:t>项目管理单位</w:t>
            </w:r>
            <w:r w:rsidR="00E427D3" w:rsidRPr="00256A3C">
              <w:rPr>
                <w:rFonts w:ascii="KaiTi" w:eastAsia="KaiTi" w:hAnsi="KaiTi" w:hint="eastAsia"/>
                <w:sz w:val="20"/>
                <w:szCs w:val="20"/>
                <w:lang w:eastAsia="zh-CN"/>
              </w:rPr>
              <w:t>（</w:t>
            </w:r>
            <w:r w:rsidR="00482642" w:rsidRPr="00256A3C">
              <w:rPr>
                <w:rFonts w:eastAsia="KaiTi"/>
                <w:sz w:val="20"/>
                <w:szCs w:val="20"/>
                <w:lang w:eastAsia="zh-CN"/>
              </w:rPr>
              <w:t>225,387</w:t>
            </w:r>
            <w:r w:rsidR="00E427D3" w:rsidRPr="00256A3C">
              <w:rPr>
                <w:rFonts w:ascii="KaiTi" w:eastAsia="KaiTi" w:hAnsi="KaiTi" w:hint="eastAsia"/>
                <w:sz w:val="20"/>
                <w:szCs w:val="20"/>
                <w:lang w:eastAsia="zh-CN"/>
              </w:rPr>
              <w:t>美元）</w:t>
            </w:r>
          </w:p>
        </w:tc>
      </w:tr>
      <w:tr w:rsidR="00482642" w:rsidRPr="00805DF6" w14:paraId="101E75F2" w14:textId="77777777" w:rsidTr="00256A3C">
        <w:trPr>
          <w:trHeight w:val="113"/>
        </w:trPr>
        <w:tc>
          <w:tcPr>
            <w:tcW w:w="7225" w:type="dxa"/>
          </w:tcPr>
          <w:p w14:paraId="3F65A9C2" w14:textId="4E8337DB" w:rsidR="00482642" w:rsidRPr="00805DF6" w:rsidRDefault="00E427D3">
            <w:pPr>
              <w:shd w:val="clear" w:color="auto" w:fill="FFFFFF" w:themeFill="background1"/>
              <w:ind w:left="171"/>
              <w:jc w:val="left"/>
              <w:rPr>
                <w:sz w:val="20"/>
                <w:szCs w:val="20"/>
                <w:lang w:eastAsia="zh-CN"/>
              </w:rPr>
            </w:pPr>
            <w:r w:rsidRPr="00E427D3">
              <w:rPr>
                <w:rFonts w:hint="eastAsia"/>
                <w:sz w:val="20"/>
                <w:szCs w:val="20"/>
                <w:lang w:eastAsia="zh-CN"/>
              </w:rPr>
              <w:t>项目协调和管理活动，包括国家和国际顾问（</w:t>
            </w:r>
            <w:r w:rsidRPr="00E427D3">
              <w:rPr>
                <w:rFonts w:hint="eastAsia"/>
                <w:sz w:val="20"/>
                <w:szCs w:val="20"/>
                <w:lang w:eastAsia="zh-CN"/>
              </w:rPr>
              <w:t>102</w:t>
            </w:r>
            <w:r>
              <w:rPr>
                <w:sz w:val="20"/>
                <w:szCs w:val="20"/>
                <w:lang w:eastAsia="zh-CN"/>
              </w:rPr>
              <w:t>,</w:t>
            </w:r>
            <w:r w:rsidRPr="00E427D3">
              <w:rPr>
                <w:rFonts w:hint="eastAsia"/>
                <w:sz w:val="20"/>
                <w:szCs w:val="20"/>
                <w:lang w:eastAsia="zh-CN"/>
              </w:rPr>
              <w:t>540</w:t>
            </w:r>
            <w:r w:rsidRPr="00E427D3">
              <w:rPr>
                <w:rFonts w:hint="eastAsia"/>
                <w:sz w:val="20"/>
                <w:szCs w:val="20"/>
                <w:lang w:eastAsia="zh-CN"/>
              </w:rPr>
              <w:t>美元）、会议和</w:t>
            </w:r>
            <w:r>
              <w:rPr>
                <w:rFonts w:hint="eastAsia"/>
                <w:sz w:val="20"/>
                <w:szCs w:val="20"/>
                <w:lang w:eastAsia="zh-CN"/>
              </w:rPr>
              <w:t>咨询</w:t>
            </w:r>
            <w:r w:rsidRPr="00E427D3">
              <w:rPr>
                <w:rFonts w:hint="eastAsia"/>
                <w:sz w:val="20"/>
                <w:szCs w:val="20"/>
                <w:lang w:eastAsia="zh-CN"/>
              </w:rPr>
              <w:t>（</w:t>
            </w:r>
            <w:r w:rsidRPr="00E427D3">
              <w:rPr>
                <w:rFonts w:hint="eastAsia"/>
                <w:sz w:val="20"/>
                <w:szCs w:val="20"/>
                <w:lang w:eastAsia="zh-CN"/>
              </w:rPr>
              <w:t>80</w:t>
            </w:r>
            <w:r>
              <w:rPr>
                <w:sz w:val="20"/>
                <w:szCs w:val="20"/>
                <w:lang w:eastAsia="zh-CN"/>
              </w:rPr>
              <w:t>,</w:t>
            </w:r>
            <w:r w:rsidRPr="00E427D3">
              <w:rPr>
                <w:rFonts w:hint="eastAsia"/>
                <w:sz w:val="20"/>
                <w:szCs w:val="20"/>
                <w:lang w:eastAsia="zh-CN"/>
              </w:rPr>
              <w:t>650</w:t>
            </w:r>
            <w:r w:rsidRPr="00E427D3">
              <w:rPr>
                <w:rFonts w:hint="eastAsia"/>
                <w:sz w:val="20"/>
                <w:szCs w:val="20"/>
                <w:lang w:eastAsia="zh-CN"/>
              </w:rPr>
              <w:t>美元）、差旅费（</w:t>
            </w:r>
            <w:r w:rsidRPr="00E427D3">
              <w:rPr>
                <w:rFonts w:hint="eastAsia"/>
                <w:sz w:val="20"/>
                <w:szCs w:val="20"/>
                <w:lang w:eastAsia="zh-CN"/>
              </w:rPr>
              <w:t>28</w:t>
            </w:r>
            <w:r>
              <w:rPr>
                <w:sz w:val="20"/>
                <w:szCs w:val="20"/>
                <w:lang w:eastAsia="zh-CN"/>
              </w:rPr>
              <w:t>,</w:t>
            </w:r>
            <w:r w:rsidRPr="00E427D3">
              <w:rPr>
                <w:rFonts w:hint="eastAsia"/>
                <w:sz w:val="20"/>
                <w:szCs w:val="20"/>
                <w:lang w:eastAsia="zh-CN"/>
              </w:rPr>
              <w:t>804</w:t>
            </w:r>
            <w:r w:rsidRPr="00E427D3">
              <w:rPr>
                <w:rFonts w:hint="eastAsia"/>
                <w:sz w:val="20"/>
                <w:szCs w:val="20"/>
                <w:lang w:eastAsia="zh-CN"/>
              </w:rPr>
              <w:t>美元）和杂项费用（</w:t>
            </w:r>
            <w:r w:rsidRPr="00E427D3">
              <w:rPr>
                <w:rFonts w:hint="eastAsia"/>
                <w:sz w:val="20"/>
                <w:szCs w:val="20"/>
                <w:lang w:eastAsia="zh-CN"/>
              </w:rPr>
              <w:t>13</w:t>
            </w:r>
            <w:r>
              <w:rPr>
                <w:sz w:val="20"/>
                <w:szCs w:val="20"/>
                <w:lang w:eastAsia="zh-CN"/>
              </w:rPr>
              <w:t>,</w:t>
            </w:r>
            <w:r w:rsidRPr="00E427D3">
              <w:rPr>
                <w:rFonts w:hint="eastAsia"/>
                <w:sz w:val="20"/>
                <w:szCs w:val="20"/>
                <w:lang w:eastAsia="zh-CN"/>
              </w:rPr>
              <w:t>393</w:t>
            </w:r>
            <w:r w:rsidRPr="00E427D3">
              <w:rPr>
                <w:rFonts w:hint="eastAsia"/>
                <w:sz w:val="20"/>
                <w:szCs w:val="20"/>
                <w:lang w:eastAsia="zh-CN"/>
              </w:rPr>
              <w:t>美元）。</w:t>
            </w:r>
          </w:p>
        </w:tc>
        <w:tc>
          <w:tcPr>
            <w:tcW w:w="931" w:type="dxa"/>
          </w:tcPr>
          <w:p w14:paraId="76331FF2" w14:textId="77777777" w:rsidR="00A71D95" w:rsidRDefault="00A71D95" w:rsidP="00A71D95">
            <w:pPr>
              <w:jc w:val="center"/>
              <w:rPr>
                <w:sz w:val="20"/>
                <w:szCs w:val="20"/>
                <w:lang w:eastAsia="zh-CN"/>
              </w:rPr>
            </w:pPr>
            <w:r>
              <w:rPr>
                <w:rFonts w:hint="eastAsia"/>
                <w:sz w:val="20"/>
                <w:szCs w:val="20"/>
                <w:lang w:eastAsia="zh-CN"/>
              </w:rPr>
              <w:t>工发</w:t>
            </w:r>
          </w:p>
          <w:p w14:paraId="3A2E5729" w14:textId="225D8864" w:rsidR="00482642" w:rsidRPr="00805DF6" w:rsidRDefault="00A71D95" w:rsidP="00A71D95">
            <w:pPr>
              <w:jc w:val="center"/>
              <w:rPr>
                <w:sz w:val="20"/>
                <w:szCs w:val="20"/>
              </w:rPr>
            </w:pPr>
            <w:r>
              <w:rPr>
                <w:rFonts w:hint="eastAsia"/>
                <w:sz w:val="20"/>
                <w:szCs w:val="20"/>
                <w:lang w:eastAsia="zh-CN"/>
              </w:rPr>
              <w:t>组织</w:t>
            </w:r>
          </w:p>
        </w:tc>
        <w:tc>
          <w:tcPr>
            <w:tcW w:w="1195" w:type="dxa"/>
          </w:tcPr>
          <w:p w14:paraId="1ED29803" w14:textId="77777777" w:rsidR="00482642" w:rsidRPr="00805DF6" w:rsidRDefault="00482642">
            <w:pPr>
              <w:jc w:val="right"/>
              <w:rPr>
                <w:sz w:val="20"/>
                <w:szCs w:val="20"/>
              </w:rPr>
            </w:pPr>
            <w:r w:rsidRPr="00805DF6">
              <w:rPr>
                <w:sz w:val="20"/>
                <w:szCs w:val="20"/>
              </w:rPr>
              <w:t>225,387</w:t>
            </w:r>
          </w:p>
        </w:tc>
      </w:tr>
      <w:tr w:rsidR="00482642" w:rsidRPr="00805DF6" w14:paraId="232B1BC6" w14:textId="77777777" w:rsidTr="00256A3C">
        <w:trPr>
          <w:trHeight w:val="135"/>
        </w:trPr>
        <w:tc>
          <w:tcPr>
            <w:tcW w:w="8156" w:type="dxa"/>
            <w:gridSpan w:val="2"/>
          </w:tcPr>
          <w:p w14:paraId="7B9F89FF" w14:textId="1A5FC6FB" w:rsidR="00482642" w:rsidRPr="00805DF6" w:rsidRDefault="00E427D3">
            <w:pPr>
              <w:jc w:val="left"/>
              <w:rPr>
                <w:b/>
                <w:bCs/>
                <w:sz w:val="20"/>
                <w:szCs w:val="20"/>
              </w:rPr>
            </w:pPr>
            <w:r>
              <w:rPr>
                <w:rFonts w:hint="eastAsia"/>
                <w:b/>
                <w:bCs/>
                <w:sz w:val="20"/>
                <w:szCs w:val="20"/>
                <w:lang w:eastAsia="zh-CN"/>
              </w:rPr>
              <w:t>工发组织小计</w:t>
            </w:r>
          </w:p>
        </w:tc>
        <w:tc>
          <w:tcPr>
            <w:tcW w:w="1195" w:type="dxa"/>
          </w:tcPr>
          <w:p w14:paraId="327DE79C" w14:textId="77777777" w:rsidR="00482642" w:rsidRPr="00805DF6" w:rsidRDefault="00482642">
            <w:pPr>
              <w:jc w:val="right"/>
              <w:rPr>
                <w:b/>
                <w:bCs/>
                <w:sz w:val="20"/>
                <w:szCs w:val="20"/>
              </w:rPr>
            </w:pPr>
            <w:r w:rsidRPr="00805DF6">
              <w:rPr>
                <w:b/>
                <w:bCs/>
                <w:sz w:val="20"/>
                <w:szCs w:val="20"/>
              </w:rPr>
              <w:t>4,104,387</w:t>
            </w:r>
          </w:p>
        </w:tc>
      </w:tr>
      <w:tr w:rsidR="00482642" w:rsidRPr="00805DF6" w14:paraId="1D8B94CD" w14:textId="77777777" w:rsidTr="00256A3C">
        <w:trPr>
          <w:trHeight w:val="204"/>
        </w:trPr>
        <w:tc>
          <w:tcPr>
            <w:tcW w:w="8156" w:type="dxa"/>
            <w:gridSpan w:val="2"/>
          </w:tcPr>
          <w:p w14:paraId="47D53513" w14:textId="1E4876CA" w:rsidR="00482642" w:rsidRPr="00805DF6" w:rsidRDefault="00E427D3">
            <w:pPr>
              <w:jc w:val="left"/>
              <w:rPr>
                <w:b/>
                <w:bCs/>
                <w:sz w:val="20"/>
                <w:szCs w:val="20"/>
              </w:rPr>
            </w:pPr>
            <w:r>
              <w:rPr>
                <w:rFonts w:hint="eastAsia"/>
                <w:b/>
                <w:bCs/>
                <w:sz w:val="20"/>
                <w:szCs w:val="20"/>
                <w:lang w:eastAsia="zh-CN"/>
              </w:rPr>
              <w:t>开发计划署小计</w:t>
            </w:r>
          </w:p>
        </w:tc>
        <w:tc>
          <w:tcPr>
            <w:tcW w:w="1195" w:type="dxa"/>
          </w:tcPr>
          <w:p w14:paraId="5961F1F1" w14:textId="77777777" w:rsidR="00482642" w:rsidRPr="00805DF6" w:rsidRDefault="00482642">
            <w:pPr>
              <w:jc w:val="right"/>
              <w:rPr>
                <w:b/>
                <w:bCs/>
                <w:sz w:val="20"/>
                <w:szCs w:val="20"/>
              </w:rPr>
            </w:pPr>
            <w:r w:rsidRPr="00805DF6">
              <w:rPr>
                <w:b/>
                <w:bCs/>
                <w:sz w:val="20"/>
                <w:szCs w:val="20"/>
              </w:rPr>
              <w:t>485,000</w:t>
            </w:r>
          </w:p>
        </w:tc>
      </w:tr>
      <w:tr w:rsidR="00482642" w:rsidRPr="00805DF6" w14:paraId="0A098DF6" w14:textId="77777777" w:rsidTr="00256A3C">
        <w:trPr>
          <w:trHeight w:val="204"/>
        </w:trPr>
        <w:tc>
          <w:tcPr>
            <w:tcW w:w="8156" w:type="dxa"/>
            <w:gridSpan w:val="2"/>
          </w:tcPr>
          <w:p w14:paraId="0ED845AE" w14:textId="33F6237A" w:rsidR="00482642" w:rsidRPr="00805DF6" w:rsidRDefault="00E427D3">
            <w:pPr>
              <w:jc w:val="left"/>
              <w:rPr>
                <w:b/>
                <w:sz w:val="20"/>
              </w:rPr>
            </w:pPr>
            <w:r>
              <w:rPr>
                <w:rFonts w:hint="eastAsia"/>
                <w:b/>
                <w:bCs/>
                <w:sz w:val="20"/>
                <w:szCs w:val="20"/>
                <w:lang w:eastAsia="zh-CN"/>
              </w:rPr>
              <w:t>总计</w:t>
            </w:r>
          </w:p>
        </w:tc>
        <w:tc>
          <w:tcPr>
            <w:tcW w:w="1195" w:type="dxa"/>
          </w:tcPr>
          <w:p w14:paraId="19F5E973" w14:textId="77777777" w:rsidR="00482642" w:rsidRPr="00805DF6" w:rsidRDefault="00482642">
            <w:pPr>
              <w:jc w:val="right"/>
              <w:rPr>
                <w:b/>
                <w:bCs/>
                <w:sz w:val="20"/>
                <w:szCs w:val="20"/>
              </w:rPr>
            </w:pPr>
            <w:r w:rsidRPr="00805DF6">
              <w:rPr>
                <w:b/>
                <w:bCs/>
                <w:sz w:val="20"/>
                <w:szCs w:val="20"/>
              </w:rPr>
              <w:t>4,589,387</w:t>
            </w:r>
          </w:p>
        </w:tc>
      </w:tr>
    </w:tbl>
    <w:p w14:paraId="60387A95" w14:textId="5D50C659" w:rsidR="00482642" w:rsidRPr="007721AA" w:rsidRDefault="007721AA" w:rsidP="00C9021E">
      <w:pPr>
        <w:pStyle w:val="Heading1"/>
        <w:numPr>
          <w:ilvl w:val="0"/>
          <w:numId w:val="1"/>
        </w:numPr>
        <w:tabs>
          <w:tab w:val="num" w:pos="451"/>
        </w:tabs>
        <w:spacing w:before="240"/>
        <w:rPr>
          <w:sz w:val="24"/>
          <w:szCs w:val="24"/>
          <w:lang w:eastAsia="zh-CN"/>
        </w:rPr>
      </w:pPr>
      <w:r w:rsidRPr="007721AA">
        <w:rPr>
          <w:rFonts w:hint="eastAsia"/>
          <w:sz w:val="24"/>
          <w:szCs w:val="24"/>
          <w:lang w:eastAsia="zh-CN"/>
        </w:rPr>
        <w:t>鉴于到</w:t>
      </w:r>
      <w:r w:rsidRPr="007721AA">
        <w:rPr>
          <w:rFonts w:hint="eastAsia"/>
          <w:sz w:val="24"/>
          <w:szCs w:val="24"/>
          <w:lang w:eastAsia="zh-CN"/>
        </w:rPr>
        <w:t>2027</w:t>
      </w:r>
      <w:r w:rsidRPr="007721AA">
        <w:rPr>
          <w:rFonts w:hint="eastAsia"/>
          <w:sz w:val="24"/>
          <w:szCs w:val="24"/>
          <w:lang w:eastAsia="zh-CN"/>
        </w:rPr>
        <w:t>年和</w:t>
      </w:r>
      <w:r w:rsidRPr="007721AA">
        <w:rPr>
          <w:rFonts w:hint="eastAsia"/>
          <w:sz w:val="24"/>
          <w:szCs w:val="24"/>
          <w:lang w:eastAsia="zh-CN"/>
        </w:rPr>
        <w:t>2029</w:t>
      </w:r>
      <w:r w:rsidRPr="007721AA">
        <w:rPr>
          <w:rFonts w:hint="eastAsia"/>
          <w:sz w:val="24"/>
          <w:szCs w:val="24"/>
          <w:lang w:eastAsia="zh-CN"/>
        </w:rPr>
        <w:t>年将分别比《蒙特利尔议定书》的目标提前实现基准的</w:t>
      </w:r>
      <w:r w:rsidRPr="007721AA">
        <w:rPr>
          <w:rFonts w:hint="eastAsia"/>
          <w:sz w:val="24"/>
          <w:szCs w:val="24"/>
          <w:lang w:eastAsia="zh-CN"/>
        </w:rPr>
        <w:t>75%</w:t>
      </w:r>
      <w:r w:rsidRPr="007721AA">
        <w:rPr>
          <w:rFonts w:hint="eastAsia"/>
          <w:sz w:val="24"/>
          <w:szCs w:val="24"/>
          <w:lang w:eastAsia="zh-CN"/>
        </w:rPr>
        <w:t>和</w:t>
      </w:r>
      <w:r w:rsidRPr="007721AA">
        <w:rPr>
          <w:rFonts w:hint="eastAsia"/>
          <w:sz w:val="24"/>
          <w:szCs w:val="24"/>
          <w:lang w:eastAsia="zh-CN"/>
        </w:rPr>
        <w:t>85%</w:t>
      </w:r>
      <w:r w:rsidRPr="007721AA">
        <w:rPr>
          <w:rFonts w:hint="eastAsia"/>
          <w:sz w:val="24"/>
          <w:szCs w:val="24"/>
          <w:lang w:eastAsia="zh-CN"/>
        </w:rPr>
        <w:t>的持续削减，各方同意将第三次也是最后一次付款维持在</w:t>
      </w:r>
      <w:r w:rsidRPr="007721AA">
        <w:rPr>
          <w:rFonts w:hint="eastAsia"/>
          <w:sz w:val="24"/>
          <w:szCs w:val="24"/>
          <w:lang w:eastAsia="zh-CN"/>
        </w:rPr>
        <w:t>2029</w:t>
      </w:r>
      <w:r w:rsidRPr="007721AA">
        <w:rPr>
          <w:rFonts w:hint="eastAsia"/>
          <w:sz w:val="24"/>
          <w:szCs w:val="24"/>
          <w:lang w:eastAsia="zh-CN"/>
        </w:rPr>
        <w:t>年，而不是</w:t>
      </w:r>
      <w:r w:rsidRPr="007721AA">
        <w:rPr>
          <w:rFonts w:hint="eastAsia"/>
          <w:sz w:val="24"/>
          <w:szCs w:val="24"/>
          <w:lang w:eastAsia="zh-CN"/>
        </w:rPr>
        <w:t>2030</w:t>
      </w:r>
      <w:r w:rsidRPr="007721AA">
        <w:rPr>
          <w:rFonts w:hint="eastAsia"/>
          <w:sz w:val="24"/>
          <w:szCs w:val="24"/>
          <w:lang w:eastAsia="zh-CN"/>
        </w:rPr>
        <w:t>年。这一时间表也与基加利氢氟碳化合物执行计划的第三期相吻合。</w:t>
      </w:r>
    </w:p>
    <w:p w14:paraId="71C399F7" w14:textId="437EFC69" w:rsidR="00482642" w:rsidRPr="007721AA" w:rsidRDefault="007721AA" w:rsidP="00482642">
      <w:pPr>
        <w:keepNext/>
        <w:spacing w:after="240"/>
        <w:outlineLvl w:val="0"/>
        <w:rPr>
          <w:bCs/>
          <w:sz w:val="24"/>
          <w:szCs w:val="24"/>
          <w:u w:val="single"/>
        </w:rPr>
      </w:pPr>
      <w:r w:rsidRPr="007721AA">
        <w:rPr>
          <w:rFonts w:hint="eastAsia"/>
          <w:bCs/>
          <w:sz w:val="24"/>
          <w:szCs w:val="24"/>
          <w:u w:val="single"/>
          <w:lang w:eastAsia="zh-CN"/>
        </w:rPr>
        <w:t>共同融资</w:t>
      </w:r>
    </w:p>
    <w:p w14:paraId="77F691E3" w14:textId="15CE67AD" w:rsidR="00482642" w:rsidRPr="007721AA" w:rsidRDefault="007721AA" w:rsidP="00C9021E">
      <w:pPr>
        <w:pStyle w:val="Heading1"/>
        <w:numPr>
          <w:ilvl w:val="0"/>
          <w:numId w:val="1"/>
        </w:numPr>
        <w:tabs>
          <w:tab w:val="num" w:pos="451"/>
        </w:tabs>
        <w:rPr>
          <w:sz w:val="24"/>
          <w:szCs w:val="24"/>
          <w:lang w:eastAsia="zh-CN"/>
        </w:rPr>
      </w:pPr>
      <w:r w:rsidRPr="007721AA">
        <w:rPr>
          <w:rFonts w:hint="eastAsia"/>
          <w:sz w:val="24"/>
          <w:szCs w:val="24"/>
          <w:lang w:eastAsia="zh-CN"/>
        </w:rPr>
        <w:t>所有在最终用户现场</w:t>
      </w:r>
      <w:r w:rsidR="001F0448">
        <w:rPr>
          <w:rFonts w:hint="eastAsia"/>
          <w:sz w:val="24"/>
          <w:szCs w:val="24"/>
          <w:lang w:eastAsia="zh-CN"/>
        </w:rPr>
        <w:t>展示</w:t>
      </w:r>
      <w:r w:rsidRPr="007721AA">
        <w:rPr>
          <w:rFonts w:hint="eastAsia"/>
          <w:sz w:val="24"/>
          <w:szCs w:val="24"/>
          <w:lang w:eastAsia="zh-CN"/>
        </w:rPr>
        <w:t>低全球变暖潜能值技术的项目都将由受益的最终用户共同融资。</w:t>
      </w:r>
    </w:p>
    <w:p w14:paraId="4947A6BA" w14:textId="4E0F4097" w:rsidR="00482642" w:rsidRPr="007721AA" w:rsidRDefault="007721AA" w:rsidP="00482642">
      <w:pPr>
        <w:keepNext/>
        <w:spacing w:after="240"/>
        <w:outlineLvl w:val="0"/>
        <w:rPr>
          <w:bCs/>
          <w:sz w:val="24"/>
          <w:szCs w:val="24"/>
          <w:u w:val="single"/>
          <w:lang w:eastAsia="zh-CN"/>
        </w:rPr>
      </w:pPr>
      <w:r w:rsidRPr="007721AA">
        <w:rPr>
          <w:rFonts w:hint="eastAsia"/>
          <w:bCs/>
          <w:sz w:val="24"/>
          <w:szCs w:val="24"/>
          <w:u w:val="single"/>
          <w:lang w:eastAsia="zh-CN"/>
        </w:rPr>
        <w:lastRenderedPageBreak/>
        <w:t>多边基金</w:t>
      </w:r>
      <w:r w:rsidRPr="007721AA">
        <w:rPr>
          <w:rFonts w:hint="eastAsia"/>
          <w:bCs/>
          <w:sz w:val="24"/>
          <w:szCs w:val="24"/>
          <w:u w:val="single"/>
          <w:lang w:eastAsia="zh-CN"/>
        </w:rPr>
        <w:t>2025-2027</w:t>
      </w:r>
      <w:r w:rsidRPr="007721AA">
        <w:rPr>
          <w:rFonts w:hint="eastAsia"/>
          <w:bCs/>
          <w:sz w:val="24"/>
          <w:szCs w:val="24"/>
          <w:u w:val="single"/>
          <w:lang w:eastAsia="zh-CN"/>
        </w:rPr>
        <w:t>年业务计划草案</w:t>
      </w:r>
    </w:p>
    <w:p w14:paraId="5CD411BF" w14:textId="661B8DE0" w:rsidR="00482642" w:rsidRPr="007721AA" w:rsidRDefault="007721AA" w:rsidP="00C9021E">
      <w:pPr>
        <w:pStyle w:val="Heading1"/>
        <w:numPr>
          <w:ilvl w:val="0"/>
          <w:numId w:val="1"/>
        </w:numPr>
        <w:tabs>
          <w:tab w:val="num" w:pos="451"/>
        </w:tabs>
        <w:rPr>
          <w:sz w:val="24"/>
          <w:szCs w:val="24"/>
          <w:lang w:eastAsia="zh-CN"/>
        </w:rPr>
      </w:pPr>
      <w:r w:rsidRPr="007721AA">
        <w:rPr>
          <w:rFonts w:hint="eastAsia"/>
          <w:sz w:val="24"/>
          <w:szCs w:val="24"/>
          <w:lang w:eastAsia="zh-CN"/>
        </w:rPr>
        <w:t>工发组织和环境规划署要求提供</w:t>
      </w:r>
      <w:r w:rsidRPr="007721AA">
        <w:rPr>
          <w:rFonts w:hint="eastAsia"/>
          <w:sz w:val="24"/>
          <w:szCs w:val="24"/>
          <w:lang w:eastAsia="zh-CN"/>
        </w:rPr>
        <w:t>9</w:t>
      </w:r>
      <w:r w:rsidRPr="007721AA">
        <w:rPr>
          <w:sz w:val="24"/>
          <w:szCs w:val="24"/>
          <w:lang w:eastAsia="zh-CN"/>
        </w:rPr>
        <w:t>,</w:t>
      </w:r>
      <w:r w:rsidRPr="007721AA">
        <w:rPr>
          <w:rFonts w:hint="eastAsia"/>
          <w:sz w:val="24"/>
          <w:szCs w:val="24"/>
          <w:lang w:eastAsia="zh-CN"/>
        </w:rPr>
        <w:t>165</w:t>
      </w:r>
      <w:r w:rsidRPr="007721AA">
        <w:rPr>
          <w:sz w:val="24"/>
          <w:szCs w:val="24"/>
          <w:lang w:eastAsia="zh-CN"/>
        </w:rPr>
        <w:t>,</w:t>
      </w:r>
      <w:r w:rsidRPr="007721AA">
        <w:rPr>
          <w:rFonts w:hint="eastAsia"/>
          <w:sz w:val="24"/>
          <w:szCs w:val="24"/>
          <w:lang w:eastAsia="zh-CN"/>
        </w:rPr>
        <w:t>815</w:t>
      </w:r>
      <w:r w:rsidRPr="007721AA">
        <w:rPr>
          <w:rFonts w:hint="eastAsia"/>
          <w:sz w:val="24"/>
          <w:szCs w:val="24"/>
          <w:lang w:eastAsia="zh-CN"/>
        </w:rPr>
        <w:t>美元，外加机构支助费用，用于执行埃及含氢氯氟烃淘汰管理计划第三阶段。</w:t>
      </w:r>
      <w:r w:rsidR="0006047E">
        <w:rPr>
          <w:rFonts w:hint="eastAsia"/>
          <w:sz w:val="24"/>
          <w:szCs w:val="24"/>
          <w:lang w:eastAsia="zh-CN"/>
        </w:rPr>
        <w:t>申请</w:t>
      </w:r>
      <w:r w:rsidRPr="007721AA">
        <w:rPr>
          <w:rFonts w:hint="eastAsia"/>
          <w:sz w:val="24"/>
          <w:szCs w:val="24"/>
          <w:lang w:eastAsia="zh-CN"/>
        </w:rPr>
        <w:t>的总价值</w:t>
      </w:r>
      <w:r w:rsidRPr="007721AA">
        <w:rPr>
          <w:rFonts w:hint="eastAsia"/>
          <w:sz w:val="24"/>
          <w:szCs w:val="24"/>
          <w:lang w:eastAsia="zh-CN"/>
        </w:rPr>
        <w:t>8</w:t>
      </w:r>
      <w:r w:rsidRPr="007721AA">
        <w:rPr>
          <w:sz w:val="24"/>
          <w:szCs w:val="24"/>
          <w:lang w:eastAsia="zh-CN"/>
        </w:rPr>
        <w:t>,</w:t>
      </w:r>
      <w:r w:rsidRPr="007721AA">
        <w:rPr>
          <w:rFonts w:hint="eastAsia"/>
          <w:sz w:val="24"/>
          <w:szCs w:val="24"/>
          <w:lang w:eastAsia="zh-CN"/>
        </w:rPr>
        <w:t>823</w:t>
      </w:r>
      <w:r w:rsidRPr="007721AA">
        <w:rPr>
          <w:sz w:val="24"/>
          <w:szCs w:val="24"/>
          <w:lang w:eastAsia="zh-CN"/>
        </w:rPr>
        <w:t>,</w:t>
      </w:r>
      <w:r w:rsidRPr="007721AA">
        <w:rPr>
          <w:rFonts w:hint="eastAsia"/>
          <w:sz w:val="24"/>
          <w:szCs w:val="24"/>
          <w:lang w:eastAsia="zh-CN"/>
        </w:rPr>
        <w:t>109</w:t>
      </w:r>
      <w:r w:rsidRPr="007721AA">
        <w:rPr>
          <w:rFonts w:hint="eastAsia"/>
          <w:sz w:val="24"/>
          <w:szCs w:val="24"/>
          <w:lang w:eastAsia="zh-CN"/>
        </w:rPr>
        <w:t>美元，包括</w:t>
      </w:r>
      <w:r w:rsidRPr="007721AA">
        <w:rPr>
          <w:rFonts w:hint="eastAsia"/>
          <w:sz w:val="24"/>
          <w:szCs w:val="24"/>
          <w:lang w:eastAsia="zh-CN"/>
        </w:rPr>
        <w:t>2025-2027</w:t>
      </w:r>
      <w:r w:rsidRPr="007721AA">
        <w:rPr>
          <w:rFonts w:hint="eastAsia"/>
          <w:sz w:val="24"/>
          <w:szCs w:val="24"/>
          <w:lang w:eastAsia="zh-CN"/>
        </w:rPr>
        <w:t>年期间的机构支助费用，比业务计划中的金额高出</w:t>
      </w:r>
      <w:r w:rsidRPr="007721AA">
        <w:rPr>
          <w:rFonts w:hint="eastAsia"/>
          <w:sz w:val="24"/>
          <w:szCs w:val="24"/>
          <w:lang w:eastAsia="zh-CN"/>
        </w:rPr>
        <w:t>4</w:t>
      </w:r>
      <w:r w:rsidRPr="007721AA">
        <w:rPr>
          <w:sz w:val="24"/>
          <w:szCs w:val="24"/>
          <w:lang w:eastAsia="zh-CN"/>
        </w:rPr>
        <w:t>,</w:t>
      </w:r>
      <w:r w:rsidRPr="007721AA">
        <w:rPr>
          <w:rFonts w:hint="eastAsia"/>
          <w:sz w:val="24"/>
          <w:szCs w:val="24"/>
          <w:lang w:eastAsia="zh-CN"/>
        </w:rPr>
        <w:t>696</w:t>
      </w:r>
      <w:r w:rsidRPr="007721AA">
        <w:rPr>
          <w:sz w:val="24"/>
          <w:szCs w:val="24"/>
          <w:lang w:eastAsia="zh-CN"/>
        </w:rPr>
        <w:t>,</w:t>
      </w:r>
      <w:r w:rsidRPr="007721AA">
        <w:rPr>
          <w:rFonts w:hint="eastAsia"/>
          <w:sz w:val="24"/>
          <w:szCs w:val="24"/>
          <w:lang w:eastAsia="zh-CN"/>
        </w:rPr>
        <w:t>647</w:t>
      </w:r>
      <w:r w:rsidRPr="007721AA">
        <w:rPr>
          <w:rFonts w:hint="eastAsia"/>
          <w:sz w:val="24"/>
          <w:szCs w:val="24"/>
          <w:lang w:eastAsia="zh-CN"/>
        </w:rPr>
        <w:t>美元。</w:t>
      </w:r>
    </w:p>
    <w:p w14:paraId="4EB9C6F8" w14:textId="1BE0EBF8" w:rsidR="00482642" w:rsidRPr="00E224D1" w:rsidRDefault="007721AA" w:rsidP="00482642">
      <w:pPr>
        <w:keepNext/>
        <w:spacing w:after="240"/>
        <w:rPr>
          <w:iCs/>
          <w:sz w:val="24"/>
          <w:szCs w:val="24"/>
          <w:u w:val="single"/>
        </w:rPr>
      </w:pPr>
      <w:r w:rsidRPr="00E224D1">
        <w:rPr>
          <w:rFonts w:hint="eastAsia"/>
          <w:iCs/>
          <w:sz w:val="24"/>
          <w:szCs w:val="24"/>
          <w:u w:val="single"/>
          <w:lang w:eastAsia="zh-CN"/>
        </w:rPr>
        <w:t>性别政策的执行</w:t>
      </w:r>
    </w:p>
    <w:p w14:paraId="4812F83A" w14:textId="490E905E" w:rsidR="00482642" w:rsidRPr="00E224D1" w:rsidRDefault="007721AA" w:rsidP="00C9021E">
      <w:pPr>
        <w:pStyle w:val="Heading1"/>
        <w:numPr>
          <w:ilvl w:val="0"/>
          <w:numId w:val="1"/>
        </w:numPr>
        <w:tabs>
          <w:tab w:val="num" w:pos="451"/>
        </w:tabs>
        <w:rPr>
          <w:sz w:val="24"/>
          <w:szCs w:val="24"/>
          <w:lang w:eastAsia="zh-CN"/>
        </w:rPr>
      </w:pPr>
      <w:r w:rsidRPr="00E224D1">
        <w:rPr>
          <w:rFonts w:hint="eastAsia"/>
          <w:sz w:val="24"/>
          <w:szCs w:val="24"/>
          <w:lang w:eastAsia="zh-CN"/>
        </w:rPr>
        <w:t>在执行第二阶段以增加妇女在制冷和空调行业的参与方面取得了进展，含氢氯氟烃淘汰管理计划第三阶段和基加利氢氟碳化合物执行计划第一阶段将继续努力。第二阶段包括可衡量的目标和指标，对妇女参与的支持将纳入培训活动、良好做法守则、外联活动、招聘和实习计划。此外，国家臭氧机构还起草了一份促进妇女参与的政策纲要草案，其中包括改进报告和监测系统，以跟踪和记录她们的参与情况；将妇女参与新项目的设计和执行；能力建设，例如为女性制冷和空调技术人员开设专门课程；并为该策略分配足够的资源。政府制定了减少国内歧视的政策和机制。</w:t>
      </w:r>
    </w:p>
    <w:p w14:paraId="1AC9A4A3" w14:textId="06DEC3F8" w:rsidR="00482642" w:rsidRPr="00E224D1" w:rsidRDefault="007721AA" w:rsidP="00482642">
      <w:pPr>
        <w:keepNext/>
        <w:spacing w:after="240"/>
        <w:rPr>
          <w:sz w:val="24"/>
          <w:szCs w:val="24"/>
          <w:u w:val="single"/>
          <w:lang w:eastAsia="zh-CN"/>
        </w:rPr>
      </w:pPr>
      <w:r w:rsidRPr="00E224D1">
        <w:rPr>
          <w:rFonts w:hint="eastAsia"/>
          <w:sz w:val="24"/>
          <w:szCs w:val="24"/>
          <w:u w:val="single"/>
          <w:lang w:eastAsia="zh-CN"/>
        </w:rPr>
        <w:t>含氢氯氟烃淘汰的可持续性和风险评估</w:t>
      </w:r>
    </w:p>
    <w:p w14:paraId="44BDB358" w14:textId="0A56E2D5" w:rsidR="00482642" w:rsidRPr="00E224D1" w:rsidRDefault="007721AA" w:rsidP="00C9021E">
      <w:pPr>
        <w:pStyle w:val="Heading1"/>
        <w:numPr>
          <w:ilvl w:val="0"/>
          <w:numId w:val="1"/>
        </w:numPr>
        <w:tabs>
          <w:tab w:val="num" w:pos="451"/>
        </w:tabs>
        <w:rPr>
          <w:sz w:val="24"/>
          <w:szCs w:val="24"/>
          <w:lang w:eastAsia="zh-CN"/>
        </w:rPr>
      </w:pPr>
      <w:r w:rsidRPr="00E224D1">
        <w:rPr>
          <w:rFonts w:hint="eastAsia"/>
          <w:sz w:val="24"/>
          <w:szCs w:val="24"/>
          <w:lang w:eastAsia="zh-CN"/>
        </w:rPr>
        <w:t>虽然埃及仍然遵守该国与执行委员会之间的协定中规定的目标，消费也符合分配的配额，但鉴于含氢氯氟烃淘汰管理计划第二阶段向维修行业提供的援助，维修行业</w:t>
      </w:r>
      <w:r w:rsidRPr="00E224D1">
        <w:rPr>
          <w:rFonts w:hint="eastAsia"/>
          <w:sz w:val="24"/>
          <w:szCs w:val="24"/>
          <w:lang w:eastAsia="zh-CN"/>
        </w:rPr>
        <w:t>HCFC-22</w:t>
      </w:r>
      <w:r w:rsidRPr="00E224D1">
        <w:rPr>
          <w:rFonts w:hint="eastAsia"/>
          <w:sz w:val="24"/>
          <w:szCs w:val="24"/>
          <w:lang w:eastAsia="zh-CN"/>
        </w:rPr>
        <w:t>的使用量并没有如预期的那样减少。在第二阶段，许多活动仍有待完成，包括培训另外</w:t>
      </w:r>
      <w:r w:rsidRPr="00E224D1">
        <w:rPr>
          <w:rFonts w:hint="eastAsia"/>
          <w:sz w:val="24"/>
          <w:szCs w:val="24"/>
          <w:lang w:eastAsia="zh-CN"/>
        </w:rPr>
        <w:t>375</w:t>
      </w:r>
      <w:r w:rsidRPr="00E224D1">
        <w:rPr>
          <w:rFonts w:hint="eastAsia"/>
          <w:sz w:val="24"/>
          <w:szCs w:val="24"/>
          <w:lang w:eastAsia="zh-CN"/>
        </w:rPr>
        <w:t>名制冷和空调技术人员和认证</w:t>
      </w:r>
      <w:r w:rsidRPr="00E224D1">
        <w:rPr>
          <w:rFonts w:hint="eastAsia"/>
          <w:sz w:val="24"/>
          <w:szCs w:val="24"/>
          <w:lang w:eastAsia="zh-CN"/>
        </w:rPr>
        <w:t>140</w:t>
      </w:r>
      <w:r w:rsidRPr="00E224D1">
        <w:rPr>
          <w:rFonts w:hint="eastAsia"/>
          <w:sz w:val="24"/>
          <w:szCs w:val="24"/>
          <w:lang w:eastAsia="zh-CN"/>
        </w:rPr>
        <w:t>名制冷和制冷技术人员；发布关于更新测试和认证方案的部长令；作为制冷剂遏制和泄漏预防计划的一部分，对一两栋建筑进行试点检查和认证；以及对制冷剂钢瓶实施强制性</w:t>
      </w:r>
      <w:r w:rsidR="00E224D1" w:rsidRPr="00E224D1">
        <w:rPr>
          <w:rFonts w:hint="eastAsia"/>
          <w:sz w:val="24"/>
          <w:szCs w:val="24"/>
          <w:lang w:eastAsia="zh-CN"/>
        </w:rPr>
        <w:t>快速响应</w:t>
      </w:r>
      <w:r w:rsidRPr="00E224D1">
        <w:rPr>
          <w:rFonts w:hint="eastAsia"/>
          <w:sz w:val="24"/>
          <w:szCs w:val="24"/>
          <w:lang w:eastAsia="zh-CN"/>
        </w:rPr>
        <w:t>码。这些活动的成功</w:t>
      </w:r>
      <w:r w:rsidR="00E224D1" w:rsidRPr="00E224D1">
        <w:rPr>
          <w:rFonts w:hint="eastAsia"/>
          <w:sz w:val="24"/>
          <w:szCs w:val="24"/>
          <w:lang w:eastAsia="zh-CN"/>
        </w:rPr>
        <w:t>执行</w:t>
      </w:r>
      <w:r w:rsidRPr="00E224D1">
        <w:rPr>
          <w:rFonts w:hint="eastAsia"/>
          <w:sz w:val="24"/>
          <w:szCs w:val="24"/>
          <w:lang w:eastAsia="zh-CN"/>
        </w:rPr>
        <w:t>将支持</w:t>
      </w:r>
      <w:r w:rsidR="00E224D1" w:rsidRPr="00E224D1">
        <w:rPr>
          <w:rFonts w:hint="eastAsia"/>
          <w:sz w:val="24"/>
          <w:szCs w:val="24"/>
          <w:lang w:eastAsia="zh-CN"/>
        </w:rPr>
        <w:t>含氢氯氟烃</w:t>
      </w:r>
      <w:r w:rsidRPr="00E224D1">
        <w:rPr>
          <w:rFonts w:hint="eastAsia"/>
          <w:sz w:val="24"/>
          <w:szCs w:val="24"/>
          <w:lang w:eastAsia="zh-CN"/>
        </w:rPr>
        <w:t>淘汰管理计划第三阶段和</w:t>
      </w:r>
      <w:r w:rsidR="00E224D1" w:rsidRPr="00E224D1">
        <w:rPr>
          <w:rFonts w:hint="eastAsia"/>
          <w:sz w:val="24"/>
          <w:szCs w:val="24"/>
          <w:lang w:eastAsia="zh-CN"/>
        </w:rPr>
        <w:t>基加利氢氟碳化合物执行计划</w:t>
      </w:r>
      <w:r w:rsidRPr="00E224D1">
        <w:rPr>
          <w:rFonts w:hint="eastAsia"/>
          <w:sz w:val="24"/>
          <w:szCs w:val="24"/>
          <w:lang w:eastAsia="zh-CN"/>
        </w:rPr>
        <w:t>第一阶段的成功</w:t>
      </w:r>
      <w:r w:rsidR="00E224D1" w:rsidRPr="00E224D1">
        <w:rPr>
          <w:rFonts w:hint="eastAsia"/>
          <w:sz w:val="24"/>
          <w:szCs w:val="24"/>
          <w:lang w:eastAsia="zh-CN"/>
        </w:rPr>
        <w:t>执行</w:t>
      </w:r>
      <w:r w:rsidRPr="00E224D1">
        <w:rPr>
          <w:rFonts w:hint="eastAsia"/>
          <w:sz w:val="24"/>
          <w:szCs w:val="24"/>
          <w:lang w:eastAsia="zh-CN"/>
        </w:rPr>
        <w:t>。工发组织将把这些活动的最新执行情况作为</w:t>
      </w:r>
      <w:r w:rsidR="00E224D1" w:rsidRPr="00E224D1">
        <w:rPr>
          <w:rFonts w:hint="eastAsia"/>
          <w:sz w:val="24"/>
          <w:szCs w:val="24"/>
          <w:lang w:eastAsia="zh-CN"/>
        </w:rPr>
        <w:t>含氢氯氟烃</w:t>
      </w:r>
      <w:r w:rsidRPr="00E224D1">
        <w:rPr>
          <w:rFonts w:hint="eastAsia"/>
          <w:sz w:val="24"/>
          <w:szCs w:val="24"/>
          <w:lang w:eastAsia="zh-CN"/>
        </w:rPr>
        <w:t>淘汰管理计划第三阶段第二次付款申请的一部分。</w:t>
      </w:r>
    </w:p>
    <w:p w14:paraId="3C95FE4D" w14:textId="1CD604BB" w:rsidR="00482642" w:rsidRPr="00054DA2" w:rsidRDefault="00054DA2" w:rsidP="00C9021E">
      <w:pPr>
        <w:pStyle w:val="Heading1"/>
        <w:numPr>
          <w:ilvl w:val="0"/>
          <w:numId w:val="1"/>
        </w:numPr>
        <w:tabs>
          <w:tab w:val="num" w:pos="451"/>
        </w:tabs>
        <w:rPr>
          <w:sz w:val="24"/>
          <w:szCs w:val="24"/>
          <w:lang w:eastAsia="zh-CN"/>
        </w:rPr>
      </w:pPr>
      <w:r w:rsidRPr="00054DA2">
        <w:rPr>
          <w:rFonts w:hint="eastAsia"/>
          <w:sz w:val="24"/>
          <w:szCs w:val="24"/>
          <w:lang w:eastAsia="zh-CN"/>
        </w:rPr>
        <w:t>秘书处认为，通过执行埃及的认证计划使制冷和空调技术人员队伍正规化，是减少含氢氯氟烃淘汰和氢氟碳化合物淘汰风险的关键；因此，将重点放在增加在第三阶段接受培训和认证的</w:t>
      </w:r>
      <w:r>
        <w:rPr>
          <w:rFonts w:hint="eastAsia"/>
          <w:sz w:val="24"/>
          <w:szCs w:val="24"/>
          <w:lang w:eastAsia="zh-CN"/>
        </w:rPr>
        <w:t>制冷和空调</w:t>
      </w:r>
      <w:r w:rsidRPr="00054DA2">
        <w:rPr>
          <w:rFonts w:hint="eastAsia"/>
          <w:sz w:val="24"/>
          <w:szCs w:val="24"/>
          <w:lang w:eastAsia="zh-CN"/>
        </w:rPr>
        <w:t>技术人员的数量上是战略性的。工发组织将在付款执行进度报告中详细说明这些活动的执行进展情况，包括获得认证的技术人员人数，以确保执行委员会了解所取得的进展。同样，工发组织将在这些报告中纳入有关埃及回收计划执行情况的信息，包括再生的制冷剂的数量和类型。</w:t>
      </w:r>
    </w:p>
    <w:p w14:paraId="6149A6D0" w14:textId="65F583F8" w:rsidR="00482642" w:rsidRPr="00B9488D" w:rsidRDefault="00386537" w:rsidP="00C9021E">
      <w:pPr>
        <w:pStyle w:val="Heading1"/>
        <w:numPr>
          <w:ilvl w:val="0"/>
          <w:numId w:val="1"/>
        </w:numPr>
        <w:tabs>
          <w:tab w:val="num" w:pos="451"/>
        </w:tabs>
        <w:rPr>
          <w:sz w:val="24"/>
          <w:szCs w:val="24"/>
          <w:lang w:eastAsia="zh-CN"/>
        </w:rPr>
      </w:pPr>
      <w:r w:rsidRPr="00B9488D">
        <w:rPr>
          <w:rFonts w:hint="eastAsia"/>
          <w:sz w:val="24"/>
          <w:szCs w:val="24"/>
          <w:lang w:eastAsia="zh-CN"/>
        </w:rPr>
        <w:t>第三阶段包括几个项目，向少数终端用户展示技术。这种示范项目本身就有风险：如果技术已经被广泛接受，就不需要示范项目。最终用户提供的共同融资、该项目下提供的技术援助，包括制定蒸发冷却指</w:t>
      </w:r>
      <w:r w:rsidR="001F0448" w:rsidRPr="00B9488D">
        <w:rPr>
          <w:rFonts w:hint="eastAsia"/>
          <w:sz w:val="24"/>
          <w:szCs w:val="24"/>
          <w:lang w:eastAsia="zh-CN"/>
        </w:rPr>
        <w:t>导方针</w:t>
      </w:r>
      <w:r w:rsidRPr="00B9488D">
        <w:rPr>
          <w:rFonts w:hint="eastAsia"/>
          <w:sz w:val="24"/>
          <w:szCs w:val="24"/>
          <w:lang w:eastAsia="zh-CN"/>
        </w:rPr>
        <w:t>、推广该技术的路线图、绿色采购的技术援助以及研讨会和其</w:t>
      </w:r>
      <w:r w:rsidR="001F0448" w:rsidRPr="00B9488D">
        <w:rPr>
          <w:rFonts w:hint="eastAsia"/>
          <w:sz w:val="24"/>
          <w:szCs w:val="24"/>
          <w:lang w:eastAsia="zh-CN"/>
        </w:rPr>
        <w:t>它</w:t>
      </w:r>
      <w:r w:rsidRPr="00B9488D">
        <w:rPr>
          <w:rFonts w:hint="eastAsia"/>
          <w:sz w:val="24"/>
          <w:szCs w:val="24"/>
          <w:lang w:eastAsia="zh-CN"/>
        </w:rPr>
        <w:t>提高认识活动，都是降低市场不接受该技术风险的适当措施。工发组织将在付款执行报告中列入示范项目和相关技术援助活动执行进展的最新情况，以及市场对该技术的采用情况。</w:t>
      </w:r>
    </w:p>
    <w:p w14:paraId="61916768" w14:textId="1A2581BE" w:rsidR="00482642" w:rsidRPr="00B9488D" w:rsidRDefault="00F56C82" w:rsidP="00C9021E">
      <w:pPr>
        <w:pStyle w:val="Heading1"/>
        <w:numPr>
          <w:ilvl w:val="0"/>
          <w:numId w:val="1"/>
        </w:numPr>
        <w:tabs>
          <w:tab w:val="num" w:pos="451"/>
        </w:tabs>
        <w:rPr>
          <w:sz w:val="24"/>
          <w:szCs w:val="24"/>
          <w:lang w:eastAsia="zh-CN"/>
        </w:rPr>
      </w:pPr>
      <w:r w:rsidRPr="00B9488D">
        <w:rPr>
          <w:rFonts w:hint="eastAsia"/>
          <w:sz w:val="24"/>
          <w:szCs w:val="24"/>
          <w:lang w:eastAsia="zh-CN"/>
        </w:rPr>
        <w:t>埃及进出口了大量受控物质。埃及配额、进出口跟踪系统的电子升级将有助于该国控制消费，执行许可证和配额制度，并降低非法贸易的风险。埃及有一个有效的许可证和配额制度，这将使该国能够在《蒙特利尔议定书》控制目标之前减少其含氢氯氟烃消费。该</w:t>
      </w:r>
      <w:r w:rsidRPr="00B9488D">
        <w:rPr>
          <w:rFonts w:hint="eastAsia"/>
          <w:sz w:val="24"/>
          <w:szCs w:val="24"/>
          <w:lang w:eastAsia="zh-CN"/>
        </w:rPr>
        <w:lastRenderedPageBreak/>
        <w:t>国已经实施了一项禁令，禁止进口和制造使用含氢氯氟烃的家用空调，禁止使用含氢氯氟烃制造挤塑聚苯乙烯泡沫塑料，禁止进口</w:t>
      </w:r>
      <w:r w:rsidRPr="00B9488D">
        <w:rPr>
          <w:rFonts w:hint="eastAsia"/>
          <w:sz w:val="24"/>
          <w:szCs w:val="24"/>
          <w:lang w:eastAsia="zh-CN"/>
        </w:rPr>
        <w:t>R-406A</w:t>
      </w:r>
      <w:r w:rsidRPr="00B9488D">
        <w:rPr>
          <w:rFonts w:hint="eastAsia"/>
          <w:sz w:val="24"/>
          <w:szCs w:val="24"/>
          <w:lang w:eastAsia="zh-CN"/>
        </w:rPr>
        <w:t>，以及禁止进口和使用纯</w:t>
      </w:r>
      <w:r w:rsidRPr="00B9488D">
        <w:rPr>
          <w:rFonts w:hint="eastAsia"/>
          <w:sz w:val="24"/>
          <w:szCs w:val="24"/>
          <w:lang w:eastAsia="zh-CN"/>
        </w:rPr>
        <w:t>HCFC-141b</w:t>
      </w:r>
      <w:r w:rsidRPr="00B9488D">
        <w:rPr>
          <w:rFonts w:hint="eastAsia"/>
          <w:sz w:val="24"/>
          <w:szCs w:val="24"/>
          <w:lang w:eastAsia="zh-CN"/>
        </w:rPr>
        <w:t>和预混</w:t>
      </w:r>
      <w:r w:rsidRPr="00B9488D">
        <w:rPr>
          <w:rFonts w:hint="eastAsia"/>
          <w:sz w:val="24"/>
          <w:szCs w:val="24"/>
          <w:lang w:eastAsia="zh-CN"/>
        </w:rPr>
        <w:t>HCFC-141b</w:t>
      </w:r>
      <w:r w:rsidRPr="00B9488D">
        <w:rPr>
          <w:rFonts w:hint="eastAsia"/>
          <w:sz w:val="24"/>
          <w:szCs w:val="24"/>
          <w:lang w:eastAsia="zh-CN"/>
        </w:rPr>
        <w:t>。这些禁令，以及即将于</w:t>
      </w:r>
      <w:r w:rsidRPr="00B9488D">
        <w:rPr>
          <w:rFonts w:hint="eastAsia"/>
          <w:sz w:val="24"/>
          <w:szCs w:val="24"/>
          <w:lang w:eastAsia="zh-CN"/>
        </w:rPr>
        <w:t>2030</w:t>
      </w:r>
      <w:r w:rsidRPr="00B9488D">
        <w:rPr>
          <w:rFonts w:hint="eastAsia"/>
          <w:sz w:val="24"/>
          <w:szCs w:val="24"/>
          <w:lang w:eastAsia="zh-CN"/>
        </w:rPr>
        <w:t>年</w:t>
      </w:r>
      <w:r w:rsidRPr="00B9488D">
        <w:rPr>
          <w:rFonts w:hint="eastAsia"/>
          <w:sz w:val="24"/>
          <w:szCs w:val="24"/>
          <w:lang w:eastAsia="zh-CN"/>
        </w:rPr>
        <w:t>1</w:t>
      </w:r>
      <w:r w:rsidRPr="00B9488D">
        <w:rPr>
          <w:rFonts w:hint="eastAsia"/>
          <w:sz w:val="24"/>
          <w:szCs w:val="24"/>
          <w:lang w:eastAsia="zh-CN"/>
        </w:rPr>
        <w:t>月</w:t>
      </w:r>
      <w:r w:rsidRPr="00B9488D">
        <w:rPr>
          <w:rFonts w:hint="eastAsia"/>
          <w:sz w:val="24"/>
          <w:szCs w:val="24"/>
          <w:lang w:eastAsia="zh-CN"/>
        </w:rPr>
        <w:t>1</w:t>
      </w:r>
      <w:r w:rsidRPr="00B9488D">
        <w:rPr>
          <w:rFonts w:hint="eastAsia"/>
          <w:sz w:val="24"/>
          <w:szCs w:val="24"/>
          <w:lang w:eastAsia="zh-CN"/>
        </w:rPr>
        <w:t>日执行的对所有基于含氢氯氟烃的设备的禁令，将有助于确保含氢氯氟烃淘汰的可持续性。该国再生计划的成功执行将有助于确保该国能够在</w:t>
      </w:r>
      <w:r w:rsidRPr="00B9488D">
        <w:rPr>
          <w:rFonts w:hint="eastAsia"/>
          <w:sz w:val="24"/>
          <w:szCs w:val="24"/>
          <w:lang w:eastAsia="zh-CN"/>
        </w:rPr>
        <w:t>2030</w:t>
      </w:r>
      <w:r w:rsidRPr="00B9488D">
        <w:rPr>
          <w:rFonts w:hint="eastAsia"/>
          <w:sz w:val="24"/>
          <w:szCs w:val="24"/>
          <w:lang w:eastAsia="zh-CN"/>
        </w:rPr>
        <w:t>年</w:t>
      </w:r>
      <w:r w:rsidRPr="00B9488D">
        <w:rPr>
          <w:rFonts w:hint="eastAsia"/>
          <w:sz w:val="24"/>
          <w:szCs w:val="24"/>
          <w:lang w:eastAsia="zh-CN"/>
        </w:rPr>
        <w:t>1</w:t>
      </w:r>
      <w:r w:rsidRPr="00B9488D">
        <w:rPr>
          <w:rFonts w:hint="eastAsia"/>
          <w:sz w:val="24"/>
          <w:szCs w:val="24"/>
          <w:lang w:eastAsia="zh-CN"/>
        </w:rPr>
        <w:t>月</w:t>
      </w:r>
      <w:r w:rsidRPr="00B9488D">
        <w:rPr>
          <w:rFonts w:hint="eastAsia"/>
          <w:sz w:val="24"/>
          <w:szCs w:val="24"/>
          <w:lang w:eastAsia="zh-CN"/>
        </w:rPr>
        <w:t>1</w:t>
      </w:r>
      <w:r w:rsidRPr="00B9488D">
        <w:rPr>
          <w:rFonts w:hint="eastAsia"/>
          <w:sz w:val="24"/>
          <w:szCs w:val="24"/>
          <w:lang w:eastAsia="zh-CN"/>
        </w:rPr>
        <w:t>日前维修设备，包括该国现有的设备，从而帮助该国在</w:t>
      </w:r>
      <w:r w:rsidRPr="00B9488D">
        <w:rPr>
          <w:rFonts w:hint="eastAsia"/>
          <w:sz w:val="24"/>
          <w:szCs w:val="24"/>
          <w:lang w:eastAsia="zh-CN"/>
        </w:rPr>
        <w:t>2030-2040</w:t>
      </w:r>
      <w:r w:rsidRPr="00B9488D">
        <w:rPr>
          <w:rFonts w:hint="eastAsia"/>
          <w:sz w:val="24"/>
          <w:szCs w:val="24"/>
          <w:lang w:eastAsia="zh-CN"/>
        </w:rPr>
        <w:t>年期间保持在其消费限额内。</w:t>
      </w:r>
    </w:p>
    <w:p w14:paraId="2238E590" w14:textId="12EA303E" w:rsidR="00482642" w:rsidRPr="0008392A" w:rsidRDefault="00F56C82" w:rsidP="00482642">
      <w:pPr>
        <w:keepNext/>
        <w:spacing w:after="240"/>
        <w:rPr>
          <w:sz w:val="24"/>
          <w:szCs w:val="24"/>
          <w:u w:val="single"/>
        </w:rPr>
      </w:pPr>
      <w:r w:rsidRPr="0008392A">
        <w:rPr>
          <w:rFonts w:hint="eastAsia"/>
          <w:sz w:val="24"/>
          <w:szCs w:val="24"/>
          <w:u w:val="single"/>
          <w:lang w:eastAsia="zh-CN"/>
        </w:rPr>
        <w:t>对气候的影响</w:t>
      </w:r>
    </w:p>
    <w:p w14:paraId="7BCB848C" w14:textId="026D7583" w:rsidR="00482642" w:rsidRPr="0008392A" w:rsidRDefault="00F56C82" w:rsidP="00C9021E">
      <w:pPr>
        <w:pStyle w:val="Heading1"/>
        <w:numPr>
          <w:ilvl w:val="0"/>
          <w:numId w:val="1"/>
        </w:numPr>
        <w:tabs>
          <w:tab w:val="num" w:pos="451"/>
        </w:tabs>
        <w:rPr>
          <w:sz w:val="24"/>
          <w:szCs w:val="24"/>
          <w:lang w:eastAsia="zh-CN"/>
        </w:rPr>
      </w:pPr>
      <w:r w:rsidRPr="0008392A">
        <w:rPr>
          <w:rFonts w:hint="eastAsia"/>
          <w:sz w:val="24"/>
          <w:szCs w:val="24"/>
          <w:lang w:eastAsia="zh-CN"/>
        </w:rPr>
        <w:t>维修行业拟议的活动，包括通过培训和提供设备来更好地控制制冷剂，将减少维修中</w:t>
      </w:r>
      <w:r w:rsidRPr="0008392A">
        <w:rPr>
          <w:rFonts w:hint="eastAsia"/>
          <w:sz w:val="24"/>
          <w:szCs w:val="24"/>
          <w:lang w:eastAsia="zh-CN"/>
        </w:rPr>
        <w:t>HCFC</w:t>
      </w:r>
      <w:r w:rsidRPr="0008392A">
        <w:rPr>
          <w:sz w:val="24"/>
          <w:szCs w:val="24"/>
          <w:lang w:eastAsia="zh-CN"/>
        </w:rPr>
        <w:t>-</w:t>
      </w:r>
      <w:r w:rsidRPr="0008392A">
        <w:rPr>
          <w:rFonts w:hint="eastAsia"/>
          <w:sz w:val="24"/>
          <w:szCs w:val="24"/>
          <w:lang w:eastAsia="zh-CN"/>
        </w:rPr>
        <w:t>22</w:t>
      </w:r>
      <w:r w:rsidRPr="0008392A">
        <w:rPr>
          <w:rFonts w:hint="eastAsia"/>
          <w:sz w:val="24"/>
          <w:szCs w:val="24"/>
          <w:lang w:eastAsia="zh-CN"/>
        </w:rPr>
        <w:t>的使用。由于更好的制冷做法，每公斤</w:t>
      </w:r>
      <w:r w:rsidRPr="0008392A">
        <w:rPr>
          <w:rFonts w:hint="eastAsia"/>
          <w:sz w:val="24"/>
          <w:szCs w:val="24"/>
          <w:lang w:eastAsia="zh-CN"/>
        </w:rPr>
        <w:t>HCFC-22</w:t>
      </w:r>
      <w:r w:rsidRPr="0008392A">
        <w:rPr>
          <w:rFonts w:hint="eastAsia"/>
          <w:sz w:val="24"/>
          <w:szCs w:val="24"/>
          <w:lang w:eastAsia="zh-CN"/>
        </w:rPr>
        <w:t>的未排放可节省约</w:t>
      </w:r>
      <w:r w:rsidRPr="0008392A">
        <w:rPr>
          <w:rFonts w:hint="eastAsia"/>
          <w:sz w:val="24"/>
          <w:szCs w:val="24"/>
          <w:lang w:eastAsia="zh-CN"/>
        </w:rPr>
        <w:t>1.8</w:t>
      </w:r>
      <w:r w:rsidRPr="0008392A">
        <w:rPr>
          <w:rFonts w:hint="eastAsia"/>
          <w:sz w:val="24"/>
          <w:szCs w:val="24"/>
          <w:lang w:eastAsia="zh-CN"/>
        </w:rPr>
        <w:t>吨二氧化碳当量。含氢氯氟烃淘汰管理计划中提供了对气候影响的计算。埃及计划开展的活动，包括努力推广低全球变暖潜能值替代品以及制冷剂回收、再循环和再生，表明执行含氢氯氟烃淘汰管理计划将减少制冷剂向大气的排放，从而带来气候效益。</w:t>
      </w:r>
    </w:p>
    <w:p w14:paraId="14CDD290" w14:textId="338BF285" w:rsidR="00F56C82" w:rsidRPr="0008392A" w:rsidRDefault="00F56C82" w:rsidP="00482642">
      <w:pPr>
        <w:spacing w:after="240"/>
        <w:outlineLvl w:val="0"/>
        <w:rPr>
          <w:bCs/>
          <w:sz w:val="24"/>
          <w:szCs w:val="24"/>
          <w:u w:val="single"/>
        </w:rPr>
      </w:pPr>
      <w:bookmarkStart w:id="11" w:name="_Hlk126916245"/>
      <w:r w:rsidRPr="0008392A">
        <w:rPr>
          <w:rFonts w:hint="eastAsia"/>
          <w:bCs/>
          <w:sz w:val="24"/>
          <w:szCs w:val="24"/>
          <w:u w:val="single"/>
          <w:lang w:eastAsia="zh-CN"/>
        </w:rPr>
        <w:t>协定草案</w:t>
      </w:r>
    </w:p>
    <w:bookmarkEnd w:id="11"/>
    <w:p w14:paraId="72A87662" w14:textId="764E1AA2" w:rsidR="00482642" w:rsidRPr="00446E18" w:rsidRDefault="00325170" w:rsidP="00C9021E">
      <w:pPr>
        <w:pStyle w:val="Heading1"/>
        <w:numPr>
          <w:ilvl w:val="0"/>
          <w:numId w:val="1"/>
        </w:numPr>
        <w:tabs>
          <w:tab w:val="num" w:pos="451"/>
        </w:tabs>
        <w:rPr>
          <w:sz w:val="24"/>
          <w:szCs w:val="24"/>
          <w:lang w:eastAsia="zh-CN"/>
        </w:rPr>
      </w:pPr>
      <w:r w:rsidRPr="00446E18">
        <w:rPr>
          <w:rFonts w:hint="eastAsia"/>
          <w:sz w:val="24"/>
          <w:szCs w:val="24"/>
          <w:lang w:eastAsia="zh-CN"/>
        </w:rPr>
        <w:t>埃及政府与执行委员会之间关于含氢氯氟烃淘汰管理计划第三阶段的协定草案载于本文件附件一。</w:t>
      </w:r>
    </w:p>
    <w:p w14:paraId="40805FE7" w14:textId="17EC0267" w:rsidR="00F56C82" w:rsidRPr="00446E18" w:rsidRDefault="00F56C82" w:rsidP="00E06720">
      <w:pPr>
        <w:keepNext/>
        <w:autoSpaceDE w:val="0"/>
        <w:autoSpaceDN w:val="0"/>
        <w:adjustRightInd w:val="0"/>
        <w:spacing w:before="360" w:after="240"/>
        <w:outlineLvl w:val="0"/>
        <w:rPr>
          <w:rFonts w:ascii="SimHei" w:eastAsia="SimHei" w:hAnsi="SimHei"/>
          <w:bCs/>
          <w:sz w:val="24"/>
          <w:szCs w:val="24"/>
        </w:rPr>
      </w:pPr>
      <w:bookmarkStart w:id="12" w:name="_Hlk126916251"/>
      <w:r w:rsidRPr="00446E18">
        <w:rPr>
          <w:rFonts w:ascii="SimHei" w:eastAsia="SimHei" w:hAnsi="SimHei" w:cs="Microsoft YaHei" w:hint="eastAsia"/>
          <w:bCs/>
          <w:sz w:val="24"/>
          <w:szCs w:val="24"/>
          <w:lang w:eastAsia="zh-CN"/>
        </w:rPr>
        <w:t>建议</w:t>
      </w:r>
    </w:p>
    <w:bookmarkEnd w:id="12"/>
    <w:p w14:paraId="29C0063E" w14:textId="65CC822B" w:rsidR="00E06720" w:rsidRPr="00446E18" w:rsidRDefault="00BB6520" w:rsidP="00C9021E">
      <w:pPr>
        <w:pStyle w:val="Heading1"/>
        <w:keepNext/>
        <w:numPr>
          <w:ilvl w:val="0"/>
          <w:numId w:val="1"/>
        </w:numPr>
        <w:tabs>
          <w:tab w:val="num" w:pos="451"/>
        </w:tabs>
        <w:rPr>
          <w:sz w:val="24"/>
          <w:szCs w:val="24"/>
          <w:lang w:eastAsia="zh-CN"/>
        </w:rPr>
      </w:pPr>
      <w:r>
        <w:rPr>
          <w:rFonts w:hint="eastAsia"/>
          <w:sz w:val="24"/>
          <w:szCs w:val="24"/>
          <w:lang w:eastAsia="zh-CN"/>
        </w:rPr>
        <w:t>敬请</w:t>
      </w:r>
      <w:r w:rsidR="00325170" w:rsidRPr="00446E18">
        <w:rPr>
          <w:rFonts w:hint="eastAsia"/>
          <w:sz w:val="24"/>
          <w:szCs w:val="24"/>
          <w:lang w:eastAsia="zh-CN"/>
        </w:rPr>
        <w:t>执行委员会考虑：</w:t>
      </w:r>
    </w:p>
    <w:p w14:paraId="46BC531D" w14:textId="35989FA8" w:rsidR="00E06720" w:rsidRPr="00446E18" w:rsidRDefault="00325170" w:rsidP="00325170">
      <w:pPr>
        <w:pStyle w:val="Heading2"/>
        <w:rPr>
          <w:sz w:val="24"/>
          <w:szCs w:val="24"/>
          <w:lang w:eastAsia="zh-CN"/>
        </w:rPr>
      </w:pPr>
      <w:r w:rsidRPr="00446E18">
        <w:rPr>
          <w:rFonts w:hint="eastAsia"/>
          <w:sz w:val="24"/>
          <w:szCs w:val="24"/>
          <w:lang w:eastAsia="zh-CN"/>
        </w:rPr>
        <w:t>原则上批准埃及</w:t>
      </w:r>
      <w:r w:rsidRPr="00446E18">
        <w:rPr>
          <w:rFonts w:hint="eastAsia"/>
          <w:sz w:val="24"/>
          <w:szCs w:val="24"/>
          <w:lang w:eastAsia="zh-CN"/>
        </w:rPr>
        <w:t>2025</w:t>
      </w:r>
      <w:r w:rsidRPr="00446E18">
        <w:rPr>
          <w:rFonts w:hint="eastAsia"/>
          <w:sz w:val="24"/>
          <w:szCs w:val="24"/>
          <w:lang w:eastAsia="zh-CN"/>
        </w:rPr>
        <w:t>年至</w:t>
      </w:r>
      <w:r w:rsidRPr="00446E18">
        <w:rPr>
          <w:rFonts w:hint="eastAsia"/>
          <w:sz w:val="24"/>
          <w:szCs w:val="24"/>
          <w:lang w:eastAsia="zh-CN"/>
        </w:rPr>
        <w:t>2030</w:t>
      </w:r>
      <w:r w:rsidRPr="00446E18">
        <w:rPr>
          <w:rFonts w:hint="eastAsia"/>
          <w:sz w:val="24"/>
          <w:szCs w:val="24"/>
          <w:lang w:eastAsia="zh-CN"/>
        </w:rPr>
        <w:t>年含氢氯氟烃淘汰管理计划第三阶段，以完全淘汰含氢氯氟烃消费，金额为</w:t>
      </w:r>
      <w:r w:rsidRPr="00446E18">
        <w:rPr>
          <w:rFonts w:hint="eastAsia"/>
          <w:sz w:val="24"/>
          <w:szCs w:val="24"/>
          <w:lang w:eastAsia="zh-CN"/>
        </w:rPr>
        <w:t>9</w:t>
      </w:r>
      <w:r w:rsidRPr="00446E18">
        <w:rPr>
          <w:sz w:val="24"/>
          <w:szCs w:val="24"/>
          <w:lang w:eastAsia="zh-CN"/>
        </w:rPr>
        <w:t>,</w:t>
      </w:r>
      <w:r w:rsidRPr="00446E18">
        <w:rPr>
          <w:rFonts w:hint="eastAsia"/>
          <w:sz w:val="24"/>
          <w:szCs w:val="24"/>
          <w:lang w:eastAsia="zh-CN"/>
        </w:rPr>
        <w:t>855</w:t>
      </w:r>
      <w:r w:rsidRPr="00446E18">
        <w:rPr>
          <w:sz w:val="24"/>
          <w:szCs w:val="24"/>
          <w:lang w:eastAsia="zh-CN"/>
        </w:rPr>
        <w:t>,</w:t>
      </w:r>
      <w:r w:rsidRPr="00446E18">
        <w:rPr>
          <w:rFonts w:hint="eastAsia"/>
          <w:sz w:val="24"/>
          <w:szCs w:val="24"/>
          <w:lang w:eastAsia="zh-CN"/>
        </w:rPr>
        <w:t>722</w:t>
      </w:r>
      <w:r w:rsidRPr="00446E18">
        <w:rPr>
          <w:rFonts w:hint="eastAsia"/>
          <w:sz w:val="24"/>
          <w:szCs w:val="24"/>
          <w:lang w:eastAsia="zh-CN"/>
        </w:rPr>
        <w:t>美元，其中给工发组织</w:t>
      </w:r>
      <w:r w:rsidRPr="00446E18">
        <w:rPr>
          <w:rFonts w:hint="eastAsia"/>
          <w:sz w:val="24"/>
          <w:szCs w:val="24"/>
          <w:lang w:eastAsia="zh-CN"/>
        </w:rPr>
        <w:t>8</w:t>
      </w:r>
      <w:r w:rsidRPr="00446E18">
        <w:rPr>
          <w:sz w:val="24"/>
          <w:szCs w:val="24"/>
          <w:lang w:eastAsia="zh-CN"/>
        </w:rPr>
        <w:t>,</w:t>
      </w:r>
      <w:r w:rsidRPr="00446E18">
        <w:rPr>
          <w:rFonts w:hint="eastAsia"/>
          <w:sz w:val="24"/>
          <w:szCs w:val="24"/>
          <w:lang w:eastAsia="zh-CN"/>
        </w:rPr>
        <w:t>208</w:t>
      </w:r>
      <w:r w:rsidRPr="00446E18">
        <w:rPr>
          <w:sz w:val="24"/>
          <w:szCs w:val="24"/>
          <w:lang w:eastAsia="zh-CN"/>
        </w:rPr>
        <w:t>,</w:t>
      </w:r>
      <w:r w:rsidRPr="00446E18">
        <w:rPr>
          <w:rFonts w:hint="eastAsia"/>
          <w:sz w:val="24"/>
          <w:szCs w:val="24"/>
          <w:lang w:eastAsia="zh-CN"/>
        </w:rPr>
        <w:t>315</w:t>
      </w:r>
      <w:r w:rsidRPr="00446E18">
        <w:rPr>
          <w:rFonts w:hint="eastAsia"/>
          <w:sz w:val="24"/>
          <w:szCs w:val="24"/>
          <w:lang w:eastAsia="zh-CN"/>
        </w:rPr>
        <w:t>美元，外加</w:t>
      </w:r>
      <w:r w:rsidRPr="00446E18">
        <w:rPr>
          <w:rFonts w:hint="eastAsia"/>
          <w:sz w:val="24"/>
          <w:szCs w:val="24"/>
          <w:lang w:eastAsia="zh-CN"/>
        </w:rPr>
        <w:t>574</w:t>
      </w:r>
      <w:r w:rsidRPr="00446E18">
        <w:rPr>
          <w:sz w:val="24"/>
          <w:szCs w:val="24"/>
          <w:lang w:eastAsia="zh-CN"/>
        </w:rPr>
        <w:t>,</w:t>
      </w:r>
      <w:r w:rsidRPr="00446E18">
        <w:rPr>
          <w:rFonts w:hint="eastAsia"/>
          <w:sz w:val="24"/>
          <w:szCs w:val="24"/>
          <w:lang w:eastAsia="zh-CN"/>
        </w:rPr>
        <w:t>582</w:t>
      </w:r>
      <w:r w:rsidRPr="00446E18">
        <w:rPr>
          <w:rFonts w:hint="eastAsia"/>
          <w:sz w:val="24"/>
          <w:szCs w:val="24"/>
          <w:lang w:eastAsia="zh-CN"/>
        </w:rPr>
        <w:t>美元的机构支助费用，给环境规划署</w:t>
      </w:r>
      <w:r w:rsidRPr="00446E18">
        <w:rPr>
          <w:rFonts w:hint="eastAsia"/>
          <w:sz w:val="24"/>
          <w:szCs w:val="24"/>
          <w:lang w:eastAsia="zh-CN"/>
        </w:rPr>
        <w:t>957</w:t>
      </w:r>
      <w:r w:rsidRPr="00446E18">
        <w:rPr>
          <w:sz w:val="24"/>
          <w:szCs w:val="24"/>
          <w:lang w:eastAsia="zh-CN"/>
        </w:rPr>
        <w:t>,</w:t>
      </w:r>
      <w:r w:rsidRPr="00446E18">
        <w:rPr>
          <w:rFonts w:hint="eastAsia"/>
          <w:sz w:val="24"/>
          <w:szCs w:val="24"/>
          <w:lang w:eastAsia="zh-CN"/>
        </w:rPr>
        <w:t>500</w:t>
      </w:r>
      <w:r w:rsidRPr="00446E18">
        <w:rPr>
          <w:rFonts w:hint="eastAsia"/>
          <w:sz w:val="24"/>
          <w:szCs w:val="24"/>
          <w:lang w:eastAsia="zh-CN"/>
        </w:rPr>
        <w:t>美元，外加</w:t>
      </w:r>
      <w:r w:rsidRPr="00446E18">
        <w:rPr>
          <w:rFonts w:hint="eastAsia"/>
          <w:sz w:val="24"/>
          <w:szCs w:val="24"/>
          <w:lang w:eastAsia="zh-CN"/>
        </w:rPr>
        <w:t>115</w:t>
      </w:r>
      <w:r w:rsidRPr="00446E18">
        <w:rPr>
          <w:sz w:val="24"/>
          <w:szCs w:val="24"/>
          <w:lang w:eastAsia="zh-CN"/>
        </w:rPr>
        <w:t>,</w:t>
      </w:r>
      <w:r w:rsidRPr="00446E18">
        <w:rPr>
          <w:rFonts w:hint="eastAsia"/>
          <w:sz w:val="24"/>
          <w:szCs w:val="24"/>
          <w:lang w:eastAsia="zh-CN"/>
        </w:rPr>
        <w:t>325</w:t>
      </w:r>
      <w:r w:rsidRPr="00446E18">
        <w:rPr>
          <w:rFonts w:hint="eastAsia"/>
          <w:sz w:val="24"/>
          <w:szCs w:val="24"/>
          <w:lang w:eastAsia="zh-CN"/>
        </w:rPr>
        <w:t>美元的机构支助费，但有一项谅解，即多边基金将不再为淘汰含氢氯氟烃提供资金；</w:t>
      </w:r>
    </w:p>
    <w:p w14:paraId="41CD612B" w14:textId="5AF90105" w:rsidR="00E06720" w:rsidRPr="00446E18" w:rsidRDefault="00325170" w:rsidP="00325170">
      <w:pPr>
        <w:pStyle w:val="Heading2"/>
        <w:rPr>
          <w:sz w:val="24"/>
          <w:szCs w:val="24"/>
        </w:rPr>
      </w:pPr>
      <w:r w:rsidRPr="00446E18">
        <w:rPr>
          <w:rFonts w:hint="eastAsia"/>
          <w:sz w:val="24"/>
          <w:szCs w:val="24"/>
          <w:lang w:eastAsia="zh-CN"/>
        </w:rPr>
        <w:t>注意到：</w:t>
      </w:r>
    </w:p>
    <w:p w14:paraId="7F157C18" w14:textId="7DB13BAB" w:rsidR="00E06720" w:rsidRPr="00446E18" w:rsidRDefault="00325170" w:rsidP="002667D7">
      <w:pPr>
        <w:pStyle w:val="Heading3"/>
        <w:rPr>
          <w:sz w:val="24"/>
          <w:szCs w:val="24"/>
          <w:lang w:eastAsia="zh-CN"/>
        </w:rPr>
      </w:pPr>
      <w:r w:rsidRPr="00446E18">
        <w:rPr>
          <w:rFonts w:hint="eastAsia"/>
          <w:sz w:val="24"/>
          <w:szCs w:val="24"/>
          <w:lang w:eastAsia="zh-CN"/>
        </w:rPr>
        <w:t>埃及政府承诺在</w:t>
      </w:r>
      <w:r w:rsidRPr="00446E18">
        <w:rPr>
          <w:rFonts w:hint="eastAsia"/>
          <w:sz w:val="24"/>
          <w:szCs w:val="24"/>
          <w:lang w:eastAsia="zh-CN"/>
        </w:rPr>
        <w:t>2030</w:t>
      </w:r>
      <w:r w:rsidRPr="00446E18">
        <w:rPr>
          <w:rFonts w:hint="eastAsia"/>
          <w:sz w:val="24"/>
          <w:szCs w:val="24"/>
          <w:lang w:eastAsia="zh-CN"/>
        </w:rPr>
        <w:t>年</w:t>
      </w:r>
      <w:r w:rsidRPr="00446E18">
        <w:rPr>
          <w:rFonts w:hint="eastAsia"/>
          <w:sz w:val="24"/>
          <w:szCs w:val="24"/>
          <w:lang w:eastAsia="zh-CN"/>
        </w:rPr>
        <w:t>1</w:t>
      </w:r>
      <w:r w:rsidRPr="00446E18">
        <w:rPr>
          <w:rFonts w:hint="eastAsia"/>
          <w:sz w:val="24"/>
          <w:szCs w:val="24"/>
          <w:lang w:eastAsia="zh-CN"/>
        </w:rPr>
        <w:t>月</w:t>
      </w:r>
      <w:r w:rsidRPr="00446E18">
        <w:rPr>
          <w:rFonts w:hint="eastAsia"/>
          <w:sz w:val="24"/>
          <w:szCs w:val="24"/>
          <w:lang w:eastAsia="zh-CN"/>
        </w:rPr>
        <w:t>1</w:t>
      </w:r>
      <w:r w:rsidRPr="00446E18">
        <w:rPr>
          <w:rFonts w:hint="eastAsia"/>
          <w:sz w:val="24"/>
          <w:szCs w:val="24"/>
          <w:lang w:eastAsia="zh-CN"/>
        </w:rPr>
        <w:t>日前完全淘汰含氢氯氟烃，此后将不再进口含氢氯氟烃，除非根据《蒙特利尔议定书》的规定，在</w:t>
      </w:r>
      <w:r w:rsidRPr="00446E18">
        <w:rPr>
          <w:rFonts w:hint="eastAsia"/>
          <w:sz w:val="24"/>
          <w:szCs w:val="24"/>
          <w:lang w:eastAsia="zh-CN"/>
        </w:rPr>
        <w:t>2030</w:t>
      </w:r>
      <w:r w:rsidRPr="00446E18">
        <w:rPr>
          <w:rFonts w:hint="eastAsia"/>
          <w:sz w:val="24"/>
          <w:szCs w:val="24"/>
          <w:lang w:eastAsia="zh-CN"/>
        </w:rPr>
        <w:t>年至</w:t>
      </w:r>
      <w:r w:rsidRPr="00446E18">
        <w:rPr>
          <w:rFonts w:hint="eastAsia"/>
          <w:sz w:val="24"/>
          <w:szCs w:val="24"/>
          <w:lang w:eastAsia="zh-CN"/>
        </w:rPr>
        <w:t>2040</w:t>
      </w:r>
      <w:r w:rsidRPr="00446E18">
        <w:rPr>
          <w:rFonts w:hint="eastAsia"/>
          <w:sz w:val="24"/>
          <w:szCs w:val="24"/>
          <w:lang w:eastAsia="zh-CN"/>
        </w:rPr>
        <w:t>年期间允许用于维修尾部的含氢氯氟烃；</w:t>
      </w:r>
    </w:p>
    <w:p w14:paraId="76469DE0" w14:textId="093E2B5E" w:rsidR="00E06720" w:rsidRPr="00446E18" w:rsidRDefault="00325170" w:rsidP="00325170">
      <w:pPr>
        <w:pStyle w:val="Heading3"/>
        <w:rPr>
          <w:sz w:val="24"/>
          <w:szCs w:val="24"/>
          <w:lang w:eastAsia="zh-CN"/>
        </w:rPr>
      </w:pPr>
      <w:r w:rsidRPr="00446E18">
        <w:rPr>
          <w:rFonts w:hint="eastAsia"/>
          <w:sz w:val="24"/>
          <w:szCs w:val="24"/>
          <w:lang w:eastAsia="zh-CN"/>
        </w:rPr>
        <w:t>政府承诺在</w:t>
      </w:r>
      <w:r w:rsidRPr="00446E18">
        <w:rPr>
          <w:rFonts w:hint="eastAsia"/>
          <w:sz w:val="24"/>
          <w:szCs w:val="24"/>
          <w:lang w:eastAsia="zh-CN"/>
        </w:rPr>
        <w:t>2030</w:t>
      </w:r>
      <w:r w:rsidRPr="00446E18">
        <w:rPr>
          <w:rFonts w:hint="eastAsia"/>
          <w:sz w:val="24"/>
          <w:szCs w:val="24"/>
          <w:lang w:eastAsia="zh-CN"/>
        </w:rPr>
        <w:t>年</w:t>
      </w:r>
      <w:r w:rsidRPr="00446E18">
        <w:rPr>
          <w:rFonts w:hint="eastAsia"/>
          <w:sz w:val="24"/>
          <w:szCs w:val="24"/>
          <w:lang w:eastAsia="zh-CN"/>
        </w:rPr>
        <w:t>1</w:t>
      </w:r>
      <w:r w:rsidRPr="00446E18">
        <w:rPr>
          <w:rFonts w:hint="eastAsia"/>
          <w:sz w:val="24"/>
          <w:szCs w:val="24"/>
          <w:lang w:eastAsia="zh-CN"/>
        </w:rPr>
        <w:t>月</w:t>
      </w:r>
      <w:r w:rsidRPr="00446E18">
        <w:rPr>
          <w:rFonts w:hint="eastAsia"/>
          <w:sz w:val="24"/>
          <w:szCs w:val="24"/>
          <w:lang w:eastAsia="zh-CN"/>
        </w:rPr>
        <w:t>1</w:t>
      </w:r>
      <w:r w:rsidRPr="00446E18">
        <w:rPr>
          <w:rFonts w:hint="eastAsia"/>
          <w:sz w:val="24"/>
          <w:szCs w:val="24"/>
          <w:lang w:eastAsia="zh-CN"/>
        </w:rPr>
        <w:t>日前禁止进口和制造使用含氢氯氟烃的设备；</w:t>
      </w:r>
    </w:p>
    <w:p w14:paraId="0E238FA4" w14:textId="314F564A" w:rsidR="00E06720" w:rsidRPr="00446E18" w:rsidRDefault="00325170" w:rsidP="002667D7">
      <w:pPr>
        <w:pStyle w:val="Heading3"/>
        <w:rPr>
          <w:sz w:val="24"/>
          <w:szCs w:val="24"/>
          <w:lang w:eastAsia="zh-CN"/>
        </w:rPr>
      </w:pPr>
      <w:r w:rsidRPr="00446E18">
        <w:rPr>
          <w:rFonts w:hint="eastAsia"/>
          <w:sz w:val="24"/>
          <w:szCs w:val="24"/>
          <w:lang w:eastAsia="zh-CN"/>
        </w:rPr>
        <w:t>在含氢氯氟烃淘汰管理计划第三阶段所列的最终用户示范项目完成后，工发组织将根据第</w:t>
      </w:r>
      <w:r w:rsidRPr="00446E18">
        <w:rPr>
          <w:rFonts w:hint="eastAsia"/>
          <w:sz w:val="24"/>
          <w:szCs w:val="24"/>
          <w:lang w:eastAsia="zh-CN"/>
        </w:rPr>
        <w:t>92/36</w:t>
      </w:r>
      <w:r w:rsidR="00594632">
        <w:rPr>
          <w:sz w:val="24"/>
          <w:szCs w:val="24"/>
          <w:lang w:val="en-US" w:eastAsia="zh-CN"/>
        </w:rPr>
        <w:t>(</w:t>
      </w:r>
      <w:r w:rsidRPr="00446E18">
        <w:rPr>
          <w:rFonts w:hint="eastAsia"/>
          <w:sz w:val="24"/>
          <w:szCs w:val="24"/>
          <w:lang w:eastAsia="zh-CN"/>
        </w:rPr>
        <w:t>g</w:t>
      </w:r>
      <w:r w:rsidR="00594632">
        <w:rPr>
          <w:sz w:val="24"/>
          <w:szCs w:val="24"/>
          <w:lang w:val="en-US" w:eastAsia="zh-CN"/>
        </w:rPr>
        <w:t>)</w:t>
      </w:r>
      <w:r w:rsidRPr="00446E18">
        <w:rPr>
          <w:rFonts w:hint="eastAsia"/>
          <w:sz w:val="24"/>
          <w:szCs w:val="24"/>
          <w:lang w:eastAsia="zh-CN"/>
        </w:rPr>
        <w:t>号决定提交一份关于其执行情况的最后报告，包括含氢氯氟烃淘汰和实现的能源效率收益；</w:t>
      </w:r>
    </w:p>
    <w:p w14:paraId="054A4466" w14:textId="78BB925C" w:rsidR="00E06720" w:rsidRPr="00446E18" w:rsidRDefault="00325170" w:rsidP="00325170">
      <w:pPr>
        <w:pStyle w:val="Heading2"/>
        <w:rPr>
          <w:sz w:val="24"/>
          <w:szCs w:val="24"/>
          <w:lang w:eastAsia="zh-CN"/>
        </w:rPr>
      </w:pPr>
      <w:r w:rsidRPr="00446E18">
        <w:rPr>
          <w:rFonts w:hint="eastAsia"/>
          <w:sz w:val="24"/>
          <w:szCs w:val="24"/>
          <w:lang w:eastAsia="zh-CN"/>
        </w:rPr>
        <w:t>从符合资助条件的剩余</w:t>
      </w:r>
      <w:r w:rsidR="00446E18" w:rsidRPr="00446E18">
        <w:rPr>
          <w:rFonts w:hint="eastAsia"/>
          <w:sz w:val="24"/>
          <w:szCs w:val="24"/>
          <w:lang w:eastAsia="zh-CN"/>
        </w:rPr>
        <w:t>含氢氯氟烃</w:t>
      </w:r>
      <w:r w:rsidRPr="00446E18">
        <w:rPr>
          <w:rFonts w:hint="eastAsia"/>
          <w:sz w:val="24"/>
          <w:szCs w:val="24"/>
          <w:lang w:eastAsia="zh-CN"/>
        </w:rPr>
        <w:t>消费量中扣除</w:t>
      </w:r>
      <w:r w:rsidRPr="00446E18">
        <w:rPr>
          <w:rFonts w:hint="eastAsia"/>
          <w:sz w:val="24"/>
          <w:szCs w:val="24"/>
          <w:lang w:eastAsia="zh-CN"/>
        </w:rPr>
        <w:t>98.20</w:t>
      </w:r>
      <w:r w:rsidRPr="00446E18">
        <w:rPr>
          <w:sz w:val="24"/>
          <w:szCs w:val="24"/>
          <w:lang w:eastAsia="zh-CN"/>
        </w:rPr>
        <w:t xml:space="preserve"> </w:t>
      </w:r>
      <w:r w:rsidRPr="00446E18">
        <w:rPr>
          <w:rFonts w:hint="eastAsia"/>
          <w:sz w:val="24"/>
          <w:szCs w:val="24"/>
          <w:lang w:eastAsia="zh-CN"/>
        </w:rPr>
        <w:t>ODP</w:t>
      </w:r>
      <w:r w:rsidRPr="00446E18">
        <w:rPr>
          <w:rFonts w:hint="eastAsia"/>
          <w:sz w:val="24"/>
          <w:szCs w:val="24"/>
          <w:lang w:eastAsia="zh-CN"/>
        </w:rPr>
        <w:t>吨</w:t>
      </w:r>
      <w:r w:rsidR="00446E18" w:rsidRPr="00446E18">
        <w:rPr>
          <w:rFonts w:hint="eastAsia"/>
          <w:sz w:val="24"/>
          <w:szCs w:val="24"/>
          <w:lang w:eastAsia="zh-CN"/>
        </w:rPr>
        <w:t>含氢氯氟烃</w:t>
      </w:r>
      <w:r w:rsidRPr="00446E18">
        <w:rPr>
          <w:rFonts w:hint="eastAsia"/>
          <w:sz w:val="24"/>
          <w:szCs w:val="24"/>
          <w:lang w:eastAsia="zh-CN"/>
        </w:rPr>
        <w:t>；</w:t>
      </w:r>
    </w:p>
    <w:p w14:paraId="0D2EAAEA" w14:textId="31C307EF" w:rsidR="00E06720" w:rsidRPr="00246F8D" w:rsidRDefault="00446E18" w:rsidP="00325170">
      <w:pPr>
        <w:pStyle w:val="Heading2"/>
        <w:rPr>
          <w:sz w:val="24"/>
          <w:szCs w:val="24"/>
          <w:lang w:eastAsia="zh-CN"/>
        </w:rPr>
      </w:pPr>
      <w:r w:rsidRPr="00246F8D">
        <w:rPr>
          <w:rFonts w:hint="eastAsia"/>
          <w:sz w:val="24"/>
          <w:szCs w:val="24"/>
          <w:lang w:eastAsia="zh-CN"/>
        </w:rPr>
        <w:lastRenderedPageBreak/>
        <w:t>核准本文件附件一所载埃及政府与执行委员会关于根据含氢氯氟烃淘汰管理计划第三阶段减少含氢氯氟烃消费的协定草案；</w:t>
      </w:r>
    </w:p>
    <w:p w14:paraId="525F8CC7" w14:textId="5417DFB4" w:rsidR="00E06720" w:rsidRPr="00246F8D" w:rsidRDefault="00446E18" w:rsidP="00E06720">
      <w:pPr>
        <w:pStyle w:val="Heading2"/>
        <w:widowControl/>
        <w:numPr>
          <w:ilvl w:val="1"/>
          <w:numId w:val="1"/>
        </w:numPr>
        <w:rPr>
          <w:sz w:val="24"/>
          <w:szCs w:val="24"/>
          <w:lang w:eastAsia="zh-CN"/>
        </w:rPr>
      </w:pPr>
      <w:r w:rsidRPr="00246F8D">
        <w:rPr>
          <w:rFonts w:hint="eastAsia"/>
          <w:sz w:val="24"/>
          <w:szCs w:val="24"/>
          <w:lang w:eastAsia="zh-CN"/>
        </w:rPr>
        <w:t>为审议其含氢氯氟烃淘汰管理计划的最后一次付款，埃及政府应提交：</w:t>
      </w:r>
    </w:p>
    <w:p w14:paraId="36A889DB" w14:textId="73C3C3F9" w:rsidR="00E06720" w:rsidRPr="00246F8D" w:rsidRDefault="00446E18" w:rsidP="00325170">
      <w:pPr>
        <w:pStyle w:val="Heading3"/>
        <w:rPr>
          <w:sz w:val="24"/>
          <w:szCs w:val="24"/>
          <w:lang w:eastAsia="zh-CN"/>
        </w:rPr>
      </w:pPr>
      <w:r w:rsidRPr="00246F8D">
        <w:rPr>
          <w:rFonts w:hint="eastAsia"/>
          <w:sz w:val="24"/>
          <w:szCs w:val="24"/>
          <w:lang w:eastAsia="zh-CN"/>
        </w:rPr>
        <w:t>详细说明为执行确保</w:t>
      </w:r>
      <w:r w:rsidRPr="00246F8D">
        <w:rPr>
          <w:rFonts w:hint="eastAsia"/>
          <w:sz w:val="24"/>
          <w:szCs w:val="24"/>
          <w:lang w:eastAsia="zh-CN"/>
        </w:rPr>
        <w:t>2030-2040</w:t>
      </w:r>
      <w:r w:rsidRPr="00246F8D">
        <w:rPr>
          <w:rFonts w:hint="eastAsia"/>
          <w:sz w:val="24"/>
          <w:szCs w:val="24"/>
          <w:lang w:eastAsia="zh-CN"/>
        </w:rPr>
        <w:t>年期间含氢氯氟烃消费符合《蒙特利尔议定书》第</w:t>
      </w:r>
      <w:r w:rsidRPr="00246F8D">
        <w:rPr>
          <w:rFonts w:hint="eastAsia"/>
          <w:sz w:val="24"/>
          <w:szCs w:val="24"/>
          <w:lang w:eastAsia="zh-CN"/>
        </w:rPr>
        <w:t>5</w:t>
      </w:r>
      <w:r w:rsidRPr="00246F8D">
        <w:rPr>
          <w:rFonts w:hint="eastAsia"/>
          <w:sz w:val="24"/>
          <w:szCs w:val="24"/>
          <w:lang w:eastAsia="zh-CN"/>
        </w:rPr>
        <w:t>条第</w:t>
      </w:r>
      <w:r w:rsidRPr="00246F8D">
        <w:rPr>
          <w:rFonts w:hint="eastAsia"/>
          <w:sz w:val="24"/>
          <w:szCs w:val="24"/>
          <w:lang w:eastAsia="zh-CN"/>
        </w:rPr>
        <w:t>8</w:t>
      </w:r>
      <w:r w:rsidRPr="00246F8D">
        <w:rPr>
          <w:rFonts w:hint="eastAsia"/>
          <w:sz w:val="24"/>
          <w:szCs w:val="24"/>
          <w:lang w:eastAsia="zh-CN"/>
        </w:rPr>
        <w:t>段</w:t>
      </w:r>
      <w:r w:rsidR="00C40705">
        <w:rPr>
          <w:sz w:val="24"/>
          <w:szCs w:val="24"/>
          <w:lang w:val="en-US" w:eastAsia="zh-CN"/>
        </w:rPr>
        <w:t>(</w:t>
      </w:r>
      <w:r w:rsidRPr="00246F8D">
        <w:rPr>
          <w:rFonts w:hint="eastAsia"/>
          <w:sz w:val="24"/>
          <w:szCs w:val="24"/>
          <w:lang w:eastAsia="zh-CN"/>
        </w:rPr>
        <w:t>e</w:t>
      </w:r>
      <w:r w:rsidR="00C40705">
        <w:rPr>
          <w:sz w:val="24"/>
          <w:szCs w:val="24"/>
          <w:lang w:val="en-US" w:eastAsia="zh-CN"/>
        </w:rPr>
        <w:t>)(</w:t>
      </w:r>
      <w:r w:rsidR="00C40705">
        <w:rPr>
          <w:rFonts w:hint="eastAsia"/>
          <w:sz w:val="24"/>
          <w:szCs w:val="24"/>
          <w:lang w:val="en-US" w:eastAsia="zh-CN"/>
        </w:rPr>
        <w:t>一</w:t>
      </w:r>
      <w:r w:rsidR="00C40705">
        <w:rPr>
          <w:sz w:val="24"/>
          <w:szCs w:val="24"/>
          <w:lang w:eastAsia="zh-CN"/>
        </w:rPr>
        <w:t>)</w:t>
      </w:r>
      <w:r w:rsidRPr="00246F8D">
        <w:rPr>
          <w:rFonts w:hint="eastAsia"/>
          <w:sz w:val="24"/>
          <w:szCs w:val="24"/>
          <w:lang w:eastAsia="zh-CN"/>
        </w:rPr>
        <w:t>款的措施而制定的监管和政策框架；</w:t>
      </w:r>
    </w:p>
    <w:p w14:paraId="7ABD6F0C" w14:textId="65A38741" w:rsidR="00E06720" w:rsidRPr="00246F8D" w:rsidRDefault="00446E18" w:rsidP="00E06720">
      <w:pPr>
        <w:pStyle w:val="Heading3"/>
        <w:widowControl/>
        <w:numPr>
          <w:ilvl w:val="2"/>
          <w:numId w:val="1"/>
        </w:numPr>
        <w:rPr>
          <w:sz w:val="24"/>
          <w:szCs w:val="24"/>
          <w:lang w:eastAsia="zh-CN"/>
        </w:rPr>
      </w:pPr>
      <w:r w:rsidRPr="00246F8D">
        <w:rPr>
          <w:rFonts w:hint="eastAsia"/>
          <w:sz w:val="24"/>
          <w:szCs w:val="24"/>
          <w:lang w:eastAsia="zh-CN"/>
        </w:rPr>
        <w:t>如果埃及打算根据《蒙特利尔议定书》第</w:t>
      </w:r>
      <w:r w:rsidRPr="00246F8D">
        <w:rPr>
          <w:rFonts w:hint="eastAsia"/>
          <w:sz w:val="24"/>
          <w:szCs w:val="24"/>
          <w:lang w:eastAsia="zh-CN"/>
        </w:rPr>
        <w:t>5</w:t>
      </w:r>
      <w:r w:rsidRPr="00246F8D">
        <w:rPr>
          <w:rFonts w:hint="eastAsia"/>
          <w:sz w:val="24"/>
          <w:szCs w:val="24"/>
          <w:lang w:eastAsia="zh-CN"/>
        </w:rPr>
        <w:t>条第</w:t>
      </w:r>
      <w:r w:rsidRPr="00246F8D">
        <w:rPr>
          <w:rFonts w:hint="eastAsia"/>
          <w:sz w:val="24"/>
          <w:szCs w:val="24"/>
          <w:lang w:eastAsia="zh-CN"/>
        </w:rPr>
        <w:t>8</w:t>
      </w:r>
      <w:r w:rsidRPr="00246F8D">
        <w:rPr>
          <w:rFonts w:hint="eastAsia"/>
          <w:sz w:val="24"/>
          <w:szCs w:val="24"/>
          <w:lang w:eastAsia="zh-CN"/>
        </w:rPr>
        <w:t>段</w:t>
      </w:r>
      <w:r w:rsidR="00C40705">
        <w:rPr>
          <w:sz w:val="24"/>
          <w:szCs w:val="24"/>
          <w:lang w:val="en-US" w:eastAsia="zh-CN"/>
        </w:rPr>
        <w:t>(</w:t>
      </w:r>
      <w:r w:rsidR="00C40705" w:rsidRPr="00246F8D">
        <w:rPr>
          <w:rFonts w:hint="eastAsia"/>
          <w:sz w:val="24"/>
          <w:szCs w:val="24"/>
          <w:lang w:eastAsia="zh-CN"/>
        </w:rPr>
        <w:t>e</w:t>
      </w:r>
      <w:r w:rsidR="00C40705">
        <w:rPr>
          <w:sz w:val="24"/>
          <w:szCs w:val="24"/>
          <w:lang w:val="en-US" w:eastAsia="zh-CN"/>
        </w:rPr>
        <w:t>)(</w:t>
      </w:r>
      <w:r w:rsidR="00C40705">
        <w:rPr>
          <w:rFonts w:hint="eastAsia"/>
          <w:sz w:val="24"/>
          <w:szCs w:val="24"/>
          <w:lang w:val="en-US" w:eastAsia="zh-CN"/>
        </w:rPr>
        <w:t>一</w:t>
      </w:r>
      <w:r w:rsidR="00C40705">
        <w:rPr>
          <w:sz w:val="24"/>
          <w:szCs w:val="24"/>
          <w:lang w:eastAsia="zh-CN"/>
        </w:rPr>
        <w:t>)</w:t>
      </w:r>
      <w:r w:rsidRPr="00246F8D">
        <w:rPr>
          <w:rFonts w:hint="eastAsia"/>
          <w:sz w:val="24"/>
          <w:szCs w:val="24"/>
          <w:lang w:eastAsia="zh-CN"/>
        </w:rPr>
        <w:t>款在</w:t>
      </w:r>
      <w:r w:rsidRPr="00246F8D">
        <w:rPr>
          <w:rFonts w:hint="eastAsia"/>
          <w:sz w:val="24"/>
          <w:szCs w:val="24"/>
          <w:lang w:eastAsia="zh-CN"/>
        </w:rPr>
        <w:t>2030-2040</w:t>
      </w:r>
      <w:r w:rsidRPr="00246F8D">
        <w:rPr>
          <w:rFonts w:hint="eastAsia"/>
          <w:sz w:val="24"/>
          <w:szCs w:val="24"/>
          <w:lang w:eastAsia="zh-CN"/>
        </w:rPr>
        <w:t>年期间进行消费，则建议对其与执行委员会签订的涵盖</w:t>
      </w:r>
      <w:r w:rsidRPr="00246F8D">
        <w:rPr>
          <w:rFonts w:hint="eastAsia"/>
          <w:sz w:val="24"/>
          <w:szCs w:val="24"/>
          <w:lang w:eastAsia="zh-CN"/>
        </w:rPr>
        <w:t>2030</w:t>
      </w:r>
      <w:r w:rsidRPr="00246F8D">
        <w:rPr>
          <w:rFonts w:hint="eastAsia"/>
          <w:sz w:val="24"/>
          <w:szCs w:val="24"/>
          <w:lang w:eastAsia="zh-CN"/>
        </w:rPr>
        <w:t>年以后时期的协定进行修改；</w:t>
      </w:r>
    </w:p>
    <w:p w14:paraId="505A0D0E" w14:textId="2467A8F9" w:rsidR="00E06720" w:rsidRPr="00246F8D" w:rsidRDefault="00246F8D" w:rsidP="00325170">
      <w:pPr>
        <w:pStyle w:val="Heading2"/>
        <w:rPr>
          <w:sz w:val="24"/>
          <w:szCs w:val="24"/>
          <w:lang w:eastAsia="zh-CN"/>
        </w:rPr>
      </w:pPr>
      <w:r w:rsidRPr="00246F8D">
        <w:rPr>
          <w:rFonts w:hint="eastAsia"/>
          <w:sz w:val="24"/>
          <w:szCs w:val="24"/>
          <w:lang w:eastAsia="zh-CN"/>
        </w:rPr>
        <w:t>请工发组织提交一份关于含氢氯氟烃淘汰管理计划第二阶段第五次也是最后一次付款相关工作方案执行情况的最后进度报告，作为含氢氯氟烃淘汰管理局第三阶段第二次付款申请的一部分；和</w:t>
      </w:r>
    </w:p>
    <w:p w14:paraId="29B3A8EE" w14:textId="6487627D" w:rsidR="00E06720" w:rsidRPr="00246F8D" w:rsidRDefault="00246F8D" w:rsidP="00325170">
      <w:pPr>
        <w:pStyle w:val="Heading2"/>
        <w:rPr>
          <w:sz w:val="24"/>
          <w:szCs w:val="24"/>
          <w:lang w:eastAsia="zh-CN"/>
        </w:rPr>
      </w:pPr>
      <w:r w:rsidRPr="00246F8D">
        <w:rPr>
          <w:rFonts w:hint="eastAsia"/>
          <w:sz w:val="24"/>
          <w:szCs w:val="24"/>
          <w:lang w:eastAsia="zh-CN"/>
        </w:rPr>
        <w:t>核准埃及含氢氯氟烃淘汰管理计划第三阶段第一次付款和相应的付款执行计划，金额为</w:t>
      </w:r>
      <w:r w:rsidRPr="00246F8D">
        <w:rPr>
          <w:rFonts w:hint="eastAsia"/>
          <w:sz w:val="24"/>
          <w:szCs w:val="24"/>
          <w:lang w:eastAsia="zh-CN"/>
        </w:rPr>
        <w:t>4</w:t>
      </w:r>
      <w:r w:rsidRPr="00246F8D">
        <w:rPr>
          <w:sz w:val="24"/>
          <w:szCs w:val="24"/>
          <w:lang w:eastAsia="zh-CN"/>
        </w:rPr>
        <w:t>,</w:t>
      </w:r>
      <w:r w:rsidRPr="00246F8D">
        <w:rPr>
          <w:rFonts w:hint="eastAsia"/>
          <w:sz w:val="24"/>
          <w:szCs w:val="24"/>
          <w:lang w:eastAsia="zh-CN"/>
        </w:rPr>
        <w:t>935</w:t>
      </w:r>
      <w:r w:rsidRPr="00246F8D">
        <w:rPr>
          <w:sz w:val="24"/>
          <w:szCs w:val="24"/>
          <w:lang w:eastAsia="zh-CN"/>
        </w:rPr>
        <w:t>,</w:t>
      </w:r>
      <w:r w:rsidRPr="00246F8D">
        <w:rPr>
          <w:rFonts w:hint="eastAsia"/>
          <w:sz w:val="24"/>
          <w:szCs w:val="24"/>
          <w:lang w:eastAsia="zh-CN"/>
        </w:rPr>
        <w:t>109</w:t>
      </w:r>
      <w:r w:rsidRPr="00246F8D">
        <w:rPr>
          <w:rFonts w:hint="eastAsia"/>
          <w:sz w:val="24"/>
          <w:szCs w:val="24"/>
          <w:lang w:eastAsia="zh-CN"/>
        </w:rPr>
        <w:t>美元，其中给工发组织</w:t>
      </w:r>
      <w:r w:rsidRPr="00246F8D">
        <w:rPr>
          <w:rFonts w:hint="eastAsia"/>
          <w:sz w:val="24"/>
          <w:szCs w:val="24"/>
          <w:lang w:eastAsia="zh-CN"/>
        </w:rPr>
        <w:t>4</w:t>
      </w:r>
      <w:r w:rsidRPr="00246F8D">
        <w:rPr>
          <w:sz w:val="24"/>
          <w:szCs w:val="24"/>
          <w:lang w:eastAsia="zh-CN"/>
        </w:rPr>
        <w:t>,</w:t>
      </w:r>
      <w:r w:rsidRPr="00246F8D">
        <w:rPr>
          <w:rFonts w:hint="eastAsia"/>
          <w:sz w:val="24"/>
          <w:szCs w:val="24"/>
          <w:lang w:eastAsia="zh-CN"/>
        </w:rPr>
        <w:t>104</w:t>
      </w:r>
      <w:r w:rsidRPr="00246F8D">
        <w:rPr>
          <w:sz w:val="24"/>
          <w:szCs w:val="24"/>
          <w:lang w:eastAsia="zh-CN"/>
        </w:rPr>
        <w:t>,</w:t>
      </w:r>
      <w:r w:rsidRPr="00246F8D">
        <w:rPr>
          <w:rFonts w:hint="eastAsia"/>
          <w:sz w:val="24"/>
          <w:szCs w:val="24"/>
          <w:lang w:eastAsia="zh-CN"/>
        </w:rPr>
        <w:t>387</w:t>
      </w:r>
      <w:r w:rsidRPr="00246F8D">
        <w:rPr>
          <w:rFonts w:hint="eastAsia"/>
          <w:sz w:val="24"/>
          <w:szCs w:val="24"/>
          <w:lang w:eastAsia="zh-CN"/>
        </w:rPr>
        <w:t>美元，外加</w:t>
      </w:r>
      <w:r w:rsidRPr="00246F8D">
        <w:rPr>
          <w:rFonts w:hint="eastAsia"/>
          <w:sz w:val="24"/>
          <w:szCs w:val="24"/>
          <w:lang w:eastAsia="zh-CN"/>
        </w:rPr>
        <w:t>287</w:t>
      </w:r>
      <w:r w:rsidRPr="00246F8D">
        <w:rPr>
          <w:sz w:val="24"/>
          <w:szCs w:val="24"/>
          <w:lang w:eastAsia="zh-CN"/>
        </w:rPr>
        <w:t>,</w:t>
      </w:r>
      <w:r w:rsidRPr="00246F8D">
        <w:rPr>
          <w:rFonts w:hint="eastAsia"/>
          <w:sz w:val="24"/>
          <w:szCs w:val="24"/>
          <w:lang w:eastAsia="zh-CN"/>
        </w:rPr>
        <w:t>307</w:t>
      </w:r>
      <w:r w:rsidRPr="00246F8D">
        <w:rPr>
          <w:rFonts w:hint="eastAsia"/>
          <w:sz w:val="24"/>
          <w:szCs w:val="24"/>
          <w:lang w:eastAsia="zh-CN"/>
        </w:rPr>
        <w:t>美元的机构支助费用，给环境规划署</w:t>
      </w:r>
      <w:r w:rsidRPr="00246F8D">
        <w:rPr>
          <w:rFonts w:hint="eastAsia"/>
          <w:sz w:val="24"/>
          <w:szCs w:val="24"/>
          <w:lang w:eastAsia="zh-CN"/>
        </w:rPr>
        <w:t>485</w:t>
      </w:r>
      <w:r w:rsidRPr="00246F8D">
        <w:rPr>
          <w:sz w:val="24"/>
          <w:szCs w:val="24"/>
          <w:lang w:eastAsia="zh-CN"/>
        </w:rPr>
        <w:t>,</w:t>
      </w:r>
      <w:r w:rsidRPr="00246F8D">
        <w:rPr>
          <w:rFonts w:hint="eastAsia"/>
          <w:sz w:val="24"/>
          <w:szCs w:val="24"/>
          <w:lang w:eastAsia="zh-CN"/>
        </w:rPr>
        <w:t>000</w:t>
      </w:r>
      <w:r w:rsidRPr="00246F8D">
        <w:rPr>
          <w:rFonts w:hint="eastAsia"/>
          <w:sz w:val="24"/>
          <w:szCs w:val="24"/>
          <w:lang w:eastAsia="zh-CN"/>
        </w:rPr>
        <w:t>美元，外加</w:t>
      </w:r>
      <w:r w:rsidRPr="00246F8D">
        <w:rPr>
          <w:rFonts w:hint="eastAsia"/>
          <w:sz w:val="24"/>
          <w:szCs w:val="24"/>
          <w:lang w:eastAsia="zh-CN"/>
        </w:rPr>
        <w:t>58</w:t>
      </w:r>
      <w:r w:rsidRPr="00246F8D">
        <w:rPr>
          <w:sz w:val="24"/>
          <w:szCs w:val="24"/>
          <w:lang w:eastAsia="zh-CN"/>
        </w:rPr>
        <w:t>,</w:t>
      </w:r>
      <w:r w:rsidRPr="00246F8D">
        <w:rPr>
          <w:rFonts w:hint="eastAsia"/>
          <w:sz w:val="24"/>
          <w:szCs w:val="24"/>
          <w:lang w:eastAsia="zh-CN"/>
        </w:rPr>
        <w:t>415</w:t>
      </w:r>
      <w:r w:rsidRPr="00246F8D">
        <w:rPr>
          <w:rFonts w:hint="eastAsia"/>
          <w:sz w:val="24"/>
          <w:szCs w:val="24"/>
          <w:lang w:eastAsia="zh-CN"/>
        </w:rPr>
        <w:t>美元的机构支助费用。</w:t>
      </w:r>
    </w:p>
    <w:p w14:paraId="55D34724" w14:textId="77777777" w:rsidR="004E733C" w:rsidRDefault="004E733C" w:rsidP="00B450AB">
      <w:pPr>
        <w:spacing w:after="120"/>
        <w:jc w:val="center"/>
        <w:rPr>
          <w:b/>
          <w:lang w:eastAsia="zh-CN"/>
        </w:rPr>
      </w:pPr>
    </w:p>
    <w:p w14:paraId="663A81FC" w14:textId="4DEA68F9" w:rsidR="004E733C" w:rsidRDefault="004E733C" w:rsidP="00B450AB">
      <w:pPr>
        <w:spacing w:after="120"/>
        <w:jc w:val="center"/>
        <w:rPr>
          <w:b/>
          <w:lang w:eastAsia="zh-CN"/>
        </w:rPr>
      </w:pPr>
      <w:r>
        <w:rPr>
          <w:b/>
          <w:lang w:eastAsia="zh-CN"/>
        </w:rPr>
        <w:br w:type="page"/>
      </w:r>
    </w:p>
    <w:p w14:paraId="34CA09AD" w14:textId="77777777" w:rsidR="004E733C" w:rsidRDefault="004E733C" w:rsidP="00B450AB">
      <w:pPr>
        <w:spacing w:after="120"/>
        <w:jc w:val="center"/>
        <w:rPr>
          <w:b/>
          <w:lang w:eastAsia="zh-CN"/>
        </w:rPr>
      </w:pPr>
    </w:p>
    <w:p w14:paraId="4A84ED87" w14:textId="4B311EB0" w:rsidR="00B450AB" w:rsidRPr="00CB3AF8" w:rsidRDefault="00483202" w:rsidP="00B450AB">
      <w:pPr>
        <w:spacing w:after="120"/>
        <w:jc w:val="center"/>
        <w:rPr>
          <w:rFonts w:ascii="SimHei" w:eastAsia="SimHei" w:hAnsi="SimHei"/>
          <w:bCs/>
          <w:sz w:val="28"/>
          <w:szCs w:val="28"/>
          <w:lang w:eastAsia="zh-CN"/>
        </w:rPr>
      </w:pPr>
      <w:r w:rsidRPr="00CB3AF8">
        <w:rPr>
          <w:rFonts w:ascii="SimHei" w:eastAsia="SimHei" w:hAnsi="SimHei" w:hint="eastAsia"/>
          <w:bCs/>
          <w:sz w:val="28"/>
          <w:szCs w:val="28"/>
          <w:lang w:eastAsia="zh-CN"/>
        </w:rPr>
        <w:t>项目评估表 -</w:t>
      </w:r>
      <w:r w:rsidRPr="00CB3AF8">
        <w:rPr>
          <w:rFonts w:ascii="SimHei" w:eastAsia="SimHei" w:hAnsi="SimHei"/>
          <w:bCs/>
          <w:sz w:val="28"/>
          <w:szCs w:val="28"/>
          <w:lang w:eastAsia="zh-CN"/>
        </w:rPr>
        <w:t xml:space="preserve">- </w:t>
      </w:r>
      <w:r w:rsidRPr="00CB3AF8">
        <w:rPr>
          <w:rFonts w:ascii="SimHei" w:eastAsia="SimHei" w:hAnsi="SimHei" w:hint="eastAsia"/>
          <w:bCs/>
          <w:sz w:val="28"/>
          <w:szCs w:val="28"/>
          <w:lang w:eastAsia="zh-CN"/>
        </w:rPr>
        <w:t>非多年期项目</w:t>
      </w:r>
    </w:p>
    <w:p w14:paraId="68993513" w14:textId="048410AC" w:rsidR="00B450AB" w:rsidRPr="00CB3AF8" w:rsidRDefault="00483202" w:rsidP="00B450AB">
      <w:pPr>
        <w:spacing w:after="200"/>
        <w:jc w:val="center"/>
        <w:rPr>
          <w:rFonts w:ascii="SimHei" w:eastAsia="SimHei" w:hAnsi="SimHei"/>
          <w:bCs/>
          <w:sz w:val="24"/>
          <w:szCs w:val="24"/>
          <w:lang w:val="en-US" w:eastAsia="zh-CN"/>
        </w:rPr>
      </w:pPr>
      <w:r w:rsidRPr="00CB3AF8">
        <w:rPr>
          <w:rFonts w:ascii="SimHei" w:eastAsia="SimHei" w:hAnsi="SimHei" w:hint="eastAsia"/>
          <w:bCs/>
          <w:sz w:val="24"/>
          <w:szCs w:val="24"/>
          <w:lang w:eastAsia="zh-CN"/>
        </w:rPr>
        <w:t>埃及</w:t>
      </w:r>
    </w:p>
    <w:p w14:paraId="5895FC5B" w14:textId="096C0B04" w:rsidR="00B450AB" w:rsidRPr="00CB3AF8" w:rsidRDefault="00483202" w:rsidP="00B450AB">
      <w:pPr>
        <w:tabs>
          <w:tab w:val="left" w:pos="5580"/>
        </w:tabs>
        <w:ind w:right="-450" w:hanging="450"/>
        <w:rPr>
          <w:b/>
          <w:sz w:val="20"/>
          <w:szCs w:val="20"/>
          <w:lang w:eastAsia="zh-CN"/>
        </w:rPr>
      </w:pPr>
      <w:bookmarkStart w:id="13" w:name="_Hlk149308122"/>
      <w:r w:rsidRPr="00CB3AF8">
        <w:rPr>
          <w:rFonts w:hint="eastAsia"/>
          <w:b/>
          <w:caps/>
          <w:sz w:val="20"/>
          <w:szCs w:val="20"/>
          <w:lang w:eastAsia="zh-CN"/>
        </w:rPr>
        <w:t>项目名称</w:t>
      </w:r>
      <w:bookmarkEnd w:id="13"/>
      <w:r w:rsidR="00B450AB" w:rsidRPr="00CB3AF8">
        <w:rPr>
          <w:b/>
          <w:sz w:val="20"/>
          <w:szCs w:val="20"/>
          <w:lang w:eastAsia="zh-CN"/>
        </w:rPr>
        <w:tab/>
      </w:r>
      <w:r w:rsidRPr="00CB3AF8">
        <w:rPr>
          <w:b/>
          <w:caps/>
          <w:sz w:val="20"/>
          <w:szCs w:val="20"/>
          <w:lang w:eastAsia="zh-CN"/>
        </w:rPr>
        <w:tab/>
      </w:r>
      <w:r w:rsidRPr="00CB3AF8">
        <w:rPr>
          <w:b/>
          <w:caps/>
          <w:sz w:val="20"/>
          <w:szCs w:val="20"/>
          <w:lang w:eastAsia="zh-CN"/>
        </w:rPr>
        <w:tab/>
      </w:r>
      <w:r w:rsidRPr="00CB3AF8">
        <w:rPr>
          <w:b/>
          <w:caps/>
          <w:sz w:val="20"/>
          <w:szCs w:val="20"/>
          <w:lang w:eastAsia="zh-CN"/>
        </w:rPr>
        <w:tab/>
      </w:r>
      <w:r w:rsidRPr="00CB3AF8">
        <w:rPr>
          <w:b/>
          <w:caps/>
          <w:sz w:val="20"/>
          <w:szCs w:val="20"/>
          <w:lang w:eastAsia="zh-CN"/>
        </w:rPr>
        <w:tab/>
        <w:t xml:space="preserve">        </w:t>
      </w:r>
      <w:r w:rsidR="00CB3AF8" w:rsidRPr="00CB3AF8">
        <w:rPr>
          <w:rFonts w:hint="eastAsia"/>
          <w:b/>
          <w:caps/>
          <w:sz w:val="20"/>
          <w:szCs w:val="20"/>
          <w:lang w:eastAsia="zh-CN"/>
        </w:rPr>
        <w:t xml:space="preserve">    </w:t>
      </w:r>
      <w:r w:rsidRPr="00CB3AF8">
        <w:rPr>
          <w:rFonts w:hint="eastAsia"/>
          <w:b/>
          <w:caps/>
          <w:sz w:val="20"/>
          <w:szCs w:val="20"/>
          <w:lang w:eastAsia="zh-CN"/>
        </w:rPr>
        <w:t>双边</w:t>
      </w:r>
      <w:r w:rsidR="00B450AB" w:rsidRPr="00CB3AF8">
        <w:rPr>
          <w:b/>
          <w:caps/>
          <w:sz w:val="20"/>
          <w:szCs w:val="20"/>
          <w:lang w:eastAsia="zh-CN"/>
        </w:rPr>
        <w:t>/</w:t>
      </w:r>
      <w:r w:rsidRPr="00CB3AF8">
        <w:rPr>
          <w:rFonts w:hint="eastAsia"/>
          <w:b/>
          <w:caps/>
          <w:sz w:val="20"/>
          <w:szCs w:val="20"/>
          <w:lang w:eastAsia="zh-CN"/>
        </w:rPr>
        <w:t>执行机构</w:t>
      </w:r>
    </w:p>
    <w:tbl>
      <w:tblPr>
        <w:tblStyle w:val="TableGrid"/>
        <w:tblpPr w:leftFromText="180" w:rightFromText="180" w:vertAnchor="text" w:horzAnchor="margin" w:tblpXSpec="center" w:tblpY="62"/>
        <w:tblW w:w="10165" w:type="dxa"/>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7039"/>
        <w:gridCol w:w="3126"/>
      </w:tblGrid>
      <w:tr w:rsidR="00B450AB" w:rsidRPr="00CB3AF8" w14:paraId="006975A2" w14:textId="77777777" w:rsidTr="001F5004">
        <w:trPr>
          <w:trHeight w:val="251"/>
        </w:trPr>
        <w:tc>
          <w:tcPr>
            <w:tcW w:w="7039" w:type="dxa"/>
            <w:tcBorders>
              <w:right w:val="single" w:sz="4" w:space="0" w:color="auto"/>
            </w:tcBorders>
          </w:tcPr>
          <w:p w14:paraId="0CFF22D4" w14:textId="48D07402" w:rsidR="00B450AB" w:rsidRPr="00CB3AF8" w:rsidRDefault="00483202" w:rsidP="001F5004">
            <w:pPr>
              <w:tabs>
                <w:tab w:val="left" w:pos="383"/>
              </w:tabs>
              <w:rPr>
                <w:sz w:val="20"/>
                <w:szCs w:val="20"/>
                <w:highlight w:val="yellow"/>
                <w:lang w:eastAsia="zh-CN"/>
              </w:rPr>
            </w:pPr>
            <w:r w:rsidRPr="00CB3AF8">
              <w:rPr>
                <w:rFonts w:hint="eastAsia"/>
                <w:sz w:val="20"/>
                <w:szCs w:val="20"/>
                <w:lang w:eastAsia="zh-CN"/>
              </w:rPr>
              <w:t>将新鲜压缩机厂的密封式压缩机转换为变频压缩机技术的项目</w:t>
            </w:r>
          </w:p>
        </w:tc>
        <w:tc>
          <w:tcPr>
            <w:tcW w:w="3126" w:type="dxa"/>
            <w:tcBorders>
              <w:top w:val="single" w:sz="4" w:space="0" w:color="auto"/>
              <w:left w:val="single" w:sz="4" w:space="0" w:color="auto"/>
              <w:bottom w:val="single" w:sz="4" w:space="0" w:color="auto"/>
            </w:tcBorders>
          </w:tcPr>
          <w:p w14:paraId="32E7C47B" w14:textId="472541A9" w:rsidR="00B450AB" w:rsidRPr="00CB3AF8" w:rsidRDefault="00483202" w:rsidP="001F5004">
            <w:pPr>
              <w:jc w:val="right"/>
              <w:rPr>
                <w:sz w:val="20"/>
                <w:szCs w:val="20"/>
              </w:rPr>
            </w:pPr>
            <w:r w:rsidRPr="00CB3AF8">
              <w:rPr>
                <w:rFonts w:hint="eastAsia"/>
                <w:sz w:val="20"/>
                <w:szCs w:val="20"/>
                <w:lang w:val="en-US" w:eastAsia="zh-CN"/>
              </w:rPr>
              <w:t>工发组织</w:t>
            </w:r>
          </w:p>
        </w:tc>
      </w:tr>
    </w:tbl>
    <w:p w14:paraId="68D27E3F" w14:textId="77777777" w:rsidR="00B450AB" w:rsidRPr="00CB3AF8" w:rsidRDefault="00B450AB" w:rsidP="00B450AB">
      <w:pPr>
        <w:rPr>
          <w:sz w:val="20"/>
          <w:szCs w:val="20"/>
        </w:rPr>
      </w:pPr>
    </w:p>
    <w:p w14:paraId="6E423225" w14:textId="0CBD2994" w:rsidR="00B450AB" w:rsidRPr="00CB3AF8" w:rsidRDefault="00483202" w:rsidP="00B450AB">
      <w:pPr>
        <w:ind w:hanging="426"/>
        <w:rPr>
          <w:sz w:val="20"/>
          <w:szCs w:val="20"/>
        </w:rPr>
      </w:pPr>
      <w:r w:rsidRPr="00CB3AF8">
        <w:rPr>
          <w:rFonts w:hint="eastAsia"/>
          <w:b/>
          <w:caps/>
          <w:sz w:val="20"/>
          <w:szCs w:val="20"/>
        </w:rPr>
        <w:t>项目目标</w:t>
      </w:r>
    </w:p>
    <w:tbl>
      <w:tblPr>
        <w:tblStyle w:val="TableGrid"/>
        <w:tblW w:w="101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165"/>
      </w:tblGrid>
      <w:tr w:rsidR="00B450AB" w:rsidRPr="00CB3AF8" w14:paraId="6BA76351" w14:textId="77777777" w:rsidTr="005E2A3C">
        <w:trPr>
          <w:jc w:val="center"/>
        </w:trPr>
        <w:tc>
          <w:tcPr>
            <w:tcW w:w="10165" w:type="dxa"/>
          </w:tcPr>
          <w:p w14:paraId="7C8A95F2" w14:textId="561A21E0" w:rsidR="00B450AB" w:rsidRPr="00CB3AF8" w:rsidRDefault="00483202" w:rsidP="001F5004">
            <w:pPr>
              <w:rPr>
                <w:sz w:val="20"/>
                <w:szCs w:val="20"/>
                <w:highlight w:val="cyan"/>
                <w:lang w:eastAsia="zh-CN"/>
              </w:rPr>
            </w:pPr>
            <w:r w:rsidRPr="00CB3AF8">
              <w:rPr>
                <w:rFonts w:hint="eastAsia"/>
                <w:sz w:val="20"/>
                <w:szCs w:val="20"/>
                <w:lang w:eastAsia="zh-CN"/>
              </w:rPr>
              <w:t>将新鲜压缩机厂的密封压缩机从</w:t>
            </w:r>
            <w:r w:rsidRPr="00CB3AF8">
              <w:rPr>
                <w:rFonts w:hint="eastAsia"/>
                <w:sz w:val="20"/>
                <w:szCs w:val="20"/>
                <w:lang w:eastAsia="zh-CN"/>
              </w:rPr>
              <w:t>HFC-134a</w:t>
            </w:r>
            <w:r w:rsidRPr="00CB3AF8">
              <w:rPr>
                <w:rFonts w:hint="eastAsia"/>
                <w:sz w:val="20"/>
                <w:szCs w:val="20"/>
                <w:lang w:eastAsia="zh-CN"/>
              </w:rPr>
              <w:t>转换为</w:t>
            </w:r>
            <w:r w:rsidRPr="00CB3AF8">
              <w:rPr>
                <w:rFonts w:hint="eastAsia"/>
                <w:sz w:val="20"/>
                <w:szCs w:val="20"/>
                <w:lang w:eastAsia="zh-CN"/>
              </w:rPr>
              <w:t>R-600a</w:t>
            </w:r>
            <w:r w:rsidRPr="00CB3AF8">
              <w:rPr>
                <w:rFonts w:hint="eastAsia"/>
                <w:sz w:val="20"/>
                <w:szCs w:val="20"/>
                <w:lang w:eastAsia="zh-CN"/>
              </w:rPr>
              <w:t>，并引入变频压缩机技术，使制冷剂转换对能源效率的影响微乎其微，约为</w:t>
            </w:r>
            <w:r w:rsidRPr="00CB3AF8">
              <w:rPr>
                <w:rFonts w:hint="eastAsia"/>
                <w:sz w:val="20"/>
                <w:szCs w:val="20"/>
                <w:lang w:eastAsia="zh-CN"/>
              </w:rPr>
              <w:t>5%</w:t>
            </w:r>
            <w:r w:rsidRPr="00CB3AF8">
              <w:rPr>
                <w:rFonts w:hint="eastAsia"/>
                <w:sz w:val="20"/>
                <w:szCs w:val="20"/>
                <w:lang w:eastAsia="zh-CN"/>
              </w:rPr>
              <w:t>，变频技术可节省</w:t>
            </w:r>
            <w:r w:rsidRPr="00CB3AF8">
              <w:rPr>
                <w:rFonts w:hint="eastAsia"/>
                <w:sz w:val="20"/>
                <w:szCs w:val="20"/>
                <w:lang w:eastAsia="zh-CN"/>
              </w:rPr>
              <w:t>30%</w:t>
            </w:r>
            <w:r w:rsidRPr="00CB3AF8">
              <w:rPr>
                <w:rFonts w:hint="eastAsia"/>
                <w:sz w:val="20"/>
                <w:szCs w:val="20"/>
                <w:lang w:eastAsia="zh-CN"/>
              </w:rPr>
              <w:t>的能源，并每年逐步减少</w:t>
            </w:r>
            <w:r w:rsidRPr="00CB3AF8">
              <w:rPr>
                <w:rFonts w:hint="eastAsia"/>
                <w:sz w:val="20"/>
                <w:szCs w:val="20"/>
                <w:lang w:eastAsia="zh-CN"/>
              </w:rPr>
              <w:t>200</w:t>
            </w:r>
            <w:r w:rsidRPr="00CB3AF8">
              <w:rPr>
                <w:rFonts w:hint="eastAsia"/>
                <w:sz w:val="20"/>
                <w:szCs w:val="20"/>
                <w:lang w:eastAsia="zh-CN"/>
              </w:rPr>
              <w:t>公吨</w:t>
            </w:r>
            <w:r w:rsidRPr="00CB3AF8">
              <w:rPr>
                <w:rFonts w:hint="eastAsia"/>
                <w:sz w:val="20"/>
                <w:szCs w:val="20"/>
                <w:lang w:eastAsia="zh-CN"/>
              </w:rPr>
              <w:t>HFC-134a</w:t>
            </w:r>
            <w:r w:rsidRPr="00CB3AF8">
              <w:rPr>
                <w:rFonts w:hint="eastAsia"/>
                <w:sz w:val="20"/>
                <w:szCs w:val="20"/>
                <w:lang w:eastAsia="zh-CN"/>
              </w:rPr>
              <w:t>。</w:t>
            </w:r>
          </w:p>
        </w:tc>
      </w:tr>
    </w:tbl>
    <w:p w14:paraId="0F9A04C1" w14:textId="77777777" w:rsidR="00B450AB" w:rsidRPr="00CB3AF8" w:rsidRDefault="00B450AB" w:rsidP="00B450AB">
      <w:pPr>
        <w:rPr>
          <w:sz w:val="20"/>
          <w:szCs w:val="20"/>
          <w:lang w:eastAsia="zh-CN"/>
        </w:rPr>
      </w:pPr>
    </w:p>
    <w:tbl>
      <w:tblPr>
        <w:tblStyle w:val="TableGrid"/>
        <w:tblW w:w="101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106"/>
        <w:gridCol w:w="6059"/>
      </w:tblGrid>
      <w:tr w:rsidR="00B450AB" w:rsidRPr="00CB3AF8" w14:paraId="32EB776E" w14:textId="77777777" w:rsidTr="005E2A3C">
        <w:trPr>
          <w:jc w:val="center"/>
        </w:trPr>
        <w:tc>
          <w:tcPr>
            <w:tcW w:w="4106" w:type="dxa"/>
          </w:tcPr>
          <w:p w14:paraId="22B50A00" w14:textId="51EC24CF" w:rsidR="00B450AB" w:rsidRPr="00CB3AF8" w:rsidRDefault="00483202" w:rsidP="001F5004">
            <w:pPr>
              <w:rPr>
                <w:sz w:val="20"/>
                <w:szCs w:val="20"/>
              </w:rPr>
            </w:pPr>
            <w:r w:rsidRPr="00CB3AF8">
              <w:rPr>
                <w:rFonts w:hint="eastAsia"/>
                <w:b/>
                <w:caps/>
                <w:sz w:val="20"/>
                <w:szCs w:val="20"/>
              </w:rPr>
              <w:t>国家协调机构</w:t>
            </w:r>
          </w:p>
        </w:tc>
        <w:tc>
          <w:tcPr>
            <w:tcW w:w="6059" w:type="dxa"/>
          </w:tcPr>
          <w:p w14:paraId="164D6A15" w14:textId="0C424B00" w:rsidR="00B450AB" w:rsidRPr="00CB3AF8" w:rsidRDefault="00483202" w:rsidP="001F5004">
            <w:pPr>
              <w:jc w:val="right"/>
              <w:rPr>
                <w:sz w:val="20"/>
                <w:szCs w:val="20"/>
                <w:lang w:val="en-US" w:eastAsia="zh-CN"/>
              </w:rPr>
            </w:pPr>
            <w:r w:rsidRPr="00CB3AF8">
              <w:rPr>
                <w:rFonts w:hint="eastAsia"/>
                <w:sz w:val="20"/>
                <w:szCs w:val="20"/>
                <w:lang w:val="en-US" w:eastAsia="zh-CN"/>
              </w:rPr>
              <w:t>埃及环境事务局</w:t>
            </w:r>
            <w:r w:rsidR="00CB3AF8" w:rsidRPr="00CB3AF8">
              <w:rPr>
                <w:sz w:val="20"/>
                <w:szCs w:val="20"/>
                <w:lang w:val="en-US" w:eastAsia="zh-CN"/>
              </w:rPr>
              <w:t xml:space="preserve"> (</w:t>
            </w:r>
            <w:r w:rsidRPr="00CB3AF8">
              <w:rPr>
                <w:rFonts w:hint="eastAsia"/>
                <w:sz w:val="20"/>
                <w:szCs w:val="20"/>
                <w:lang w:val="en-US" w:eastAsia="zh-CN"/>
              </w:rPr>
              <w:t>EEAA</w:t>
            </w:r>
            <w:r w:rsidR="00CB3AF8" w:rsidRPr="00CB3AF8">
              <w:rPr>
                <w:sz w:val="20"/>
                <w:szCs w:val="20"/>
                <w:lang w:val="en-US" w:eastAsia="zh-CN"/>
              </w:rPr>
              <w:t>)</w:t>
            </w:r>
          </w:p>
        </w:tc>
      </w:tr>
    </w:tbl>
    <w:p w14:paraId="0E517B99" w14:textId="77777777" w:rsidR="00B450AB" w:rsidRPr="00CB3AF8" w:rsidRDefault="00B450AB" w:rsidP="00B450AB">
      <w:pPr>
        <w:rPr>
          <w:caps/>
          <w:sz w:val="20"/>
          <w:szCs w:val="20"/>
          <w:lang w:eastAsia="zh-CN"/>
        </w:rPr>
      </w:pPr>
    </w:p>
    <w:tbl>
      <w:tblPr>
        <w:tblStyle w:val="TableGrid"/>
        <w:tblW w:w="5458" w:type="pct"/>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4643"/>
        <w:gridCol w:w="1560"/>
        <w:gridCol w:w="1417"/>
        <w:gridCol w:w="2586"/>
      </w:tblGrid>
      <w:tr w:rsidR="00B450AB" w:rsidRPr="00CB3AF8" w14:paraId="74827823" w14:textId="77777777" w:rsidTr="005E2A3C">
        <w:trPr>
          <w:trHeight w:val="77"/>
        </w:trPr>
        <w:tc>
          <w:tcPr>
            <w:tcW w:w="4644" w:type="dxa"/>
          </w:tcPr>
          <w:p w14:paraId="66FF5EBE" w14:textId="5EF49635" w:rsidR="00B450AB" w:rsidRPr="00CB3AF8" w:rsidRDefault="00483202" w:rsidP="001F5004">
            <w:pPr>
              <w:jc w:val="left"/>
              <w:rPr>
                <w:b/>
                <w:sz w:val="20"/>
                <w:szCs w:val="20"/>
                <w:lang w:eastAsia="zh-CN"/>
              </w:rPr>
            </w:pPr>
            <w:r w:rsidRPr="00CB3AF8">
              <w:rPr>
                <w:rFonts w:hint="eastAsia"/>
                <w:b/>
                <w:sz w:val="20"/>
                <w:szCs w:val="20"/>
                <w:lang w:eastAsia="zh-CN"/>
              </w:rPr>
              <w:t>最新第</w:t>
            </w:r>
            <w:r w:rsidRPr="00CB3AF8">
              <w:rPr>
                <w:rFonts w:hint="eastAsia"/>
                <w:b/>
                <w:sz w:val="20"/>
                <w:szCs w:val="20"/>
                <w:lang w:eastAsia="zh-CN"/>
              </w:rPr>
              <w:t>7</w:t>
            </w:r>
            <w:r w:rsidRPr="00CB3AF8">
              <w:rPr>
                <w:rFonts w:hint="eastAsia"/>
                <w:b/>
                <w:sz w:val="20"/>
                <w:szCs w:val="20"/>
                <w:lang w:eastAsia="zh-CN"/>
              </w:rPr>
              <w:t>条数据（附件</w:t>
            </w:r>
            <w:r w:rsidRPr="00CB3AF8">
              <w:rPr>
                <w:rFonts w:hint="eastAsia"/>
                <w:b/>
                <w:sz w:val="20"/>
                <w:szCs w:val="20"/>
                <w:lang w:eastAsia="zh-CN"/>
              </w:rPr>
              <w:t>F</w:t>
            </w:r>
            <w:r w:rsidRPr="00CB3AF8">
              <w:rPr>
                <w:rFonts w:hint="eastAsia"/>
                <w:b/>
                <w:sz w:val="20"/>
                <w:szCs w:val="20"/>
                <w:lang w:eastAsia="zh-CN"/>
              </w:rPr>
              <w:t>）</w:t>
            </w:r>
          </w:p>
        </w:tc>
        <w:tc>
          <w:tcPr>
            <w:tcW w:w="1560" w:type="dxa"/>
          </w:tcPr>
          <w:p w14:paraId="6DE287C5" w14:textId="6EB5FC66" w:rsidR="00B450AB" w:rsidRPr="00CB3AF8" w:rsidRDefault="00483202" w:rsidP="001F5004">
            <w:pPr>
              <w:jc w:val="left"/>
              <w:rPr>
                <w:sz w:val="20"/>
                <w:szCs w:val="20"/>
              </w:rPr>
            </w:pPr>
            <w:r w:rsidRPr="00CB3AF8">
              <w:rPr>
                <w:rFonts w:hint="eastAsia"/>
                <w:b/>
                <w:bCs/>
                <w:sz w:val="20"/>
                <w:szCs w:val="20"/>
                <w:lang w:eastAsia="zh-CN"/>
              </w:rPr>
              <w:t>年份：</w:t>
            </w:r>
            <w:r w:rsidR="00B450AB" w:rsidRPr="00CB3AF8">
              <w:rPr>
                <w:color w:val="000000" w:themeColor="text1"/>
                <w:sz w:val="20"/>
                <w:szCs w:val="20"/>
              </w:rPr>
              <w:t>2024</w:t>
            </w:r>
          </w:p>
        </w:tc>
        <w:tc>
          <w:tcPr>
            <w:tcW w:w="1417" w:type="dxa"/>
          </w:tcPr>
          <w:p w14:paraId="267F8E39" w14:textId="7773ADE9" w:rsidR="00B450AB" w:rsidRPr="00CB3AF8" w:rsidRDefault="00D70CDA" w:rsidP="001F5004">
            <w:pPr>
              <w:ind w:left="-109"/>
              <w:jc w:val="right"/>
              <w:rPr>
                <w:sz w:val="20"/>
                <w:szCs w:val="20"/>
                <w:highlight w:val="yellow"/>
              </w:rPr>
            </w:pPr>
            <w:r w:rsidRPr="00CB3AF8">
              <w:rPr>
                <w:sz w:val="20"/>
                <w:szCs w:val="20"/>
                <w:lang w:val="en-US"/>
              </w:rPr>
              <w:t>9,253.34</w:t>
            </w:r>
            <w:r w:rsidR="00B450AB" w:rsidRPr="00CB3AF8">
              <w:rPr>
                <w:sz w:val="20"/>
                <w:szCs w:val="20"/>
                <w:lang w:val="en-US"/>
              </w:rPr>
              <w:t xml:space="preserve"> </w:t>
            </w:r>
            <w:r w:rsidR="00483202" w:rsidRPr="00CB3AF8">
              <w:rPr>
                <w:rFonts w:hint="eastAsia"/>
                <w:sz w:val="20"/>
                <w:szCs w:val="20"/>
                <w:lang w:eastAsia="zh-CN"/>
              </w:rPr>
              <w:t>公吨</w:t>
            </w:r>
          </w:p>
        </w:tc>
        <w:tc>
          <w:tcPr>
            <w:tcW w:w="2586" w:type="dxa"/>
          </w:tcPr>
          <w:p w14:paraId="067FEBB7" w14:textId="69225D76" w:rsidR="00B450AB" w:rsidRPr="00CB3AF8" w:rsidRDefault="00D70CDA" w:rsidP="001F5004">
            <w:pPr>
              <w:ind w:left="-110"/>
              <w:jc w:val="right"/>
              <w:rPr>
                <w:sz w:val="20"/>
                <w:szCs w:val="20"/>
                <w:highlight w:val="yellow"/>
              </w:rPr>
            </w:pPr>
            <w:r w:rsidRPr="00CB3AF8">
              <w:rPr>
                <w:sz w:val="20"/>
                <w:szCs w:val="20"/>
                <w:lang w:val="en-US"/>
              </w:rPr>
              <w:t>17,259,729</w:t>
            </w:r>
            <w:r w:rsidR="00483202" w:rsidRPr="00CB3AF8">
              <w:rPr>
                <w:rFonts w:hint="eastAsia"/>
                <w:sz w:val="20"/>
                <w:szCs w:val="20"/>
              </w:rPr>
              <w:t>吨二氧化碳当量</w:t>
            </w:r>
          </w:p>
        </w:tc>
      </w:tr>
    </w:tbl>
    <w:p w14:paraId="76C87842" w14:textId="450F6207" w:rsidR="00B450AB" w:rsidRPr="00CB3AF8" w:rsidRDefault="00B450AB" w:rsidP="00B450AB">
      <w:pPr>
        <w:rPr>
          <w:sz w:val="20"/>
          <w:szCs w:val="20"/>
        </w:rPr>
      </w:pPr>
    </w:p>
    <w:tbl>
      <w:tblPr>
        <w:tblW w:w="102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232"/>
        <w:gridCol w:w="1418"/>
        <w:gridCol w:w="2565"/>
      </w:tblGrid>
      <w:tr w:rsidR="00B450AB" w:rsidRPr="00CB3AF8" w14:paraId="55E5B147" w14:textId="77777777" w:rsidTr="00727081">
        <w:trPr>
          <w:trHeight w:val="294"/>
          <w:jc w:val="center"/>
        </w:trPr>
        <w:tc>
          <w:tcPr>
            <w:tcW w:w="6232" w:type="dxa"/>
            <w:tcBorders>
              <w:top w:val="single" w:sz="4" w:space="0" w:color="auto"/>
              <w:left w:val="single" w:sz="4" w:space="0" w:color="auto"/>
              <w:right w:val="single" w:sz="4" w:space="0" w:color="auto"/>
            </w:tcBorders>
          </w:tcPr>
          <w:p w14:paraId="03BA7BCF" w14:textId="4085445F"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
                <w:sz w:val="20"/>
                <w:szCs w:val="20"/>
              </w:rPr>
            </w:pPr>
            <w:r w:rsidRPr="00CB3AF8">
              <w:rPr>
                <w:rFonts w:hint="eastAsia"/>
                <w:b/>
                <w:sz w:val="20"/>
                <w:szCs w:val="20"/>
                <w:lang w:eastAsia="zh-CN"/>
              </w:rPr>
              <w:t>细目</w:t>
            </w:r>
          </w:p>
        </w:tc>
        <w:tc>
          <w:tcPr>
            <w:tcW w:w="3983" w:type="dxa"/>
            <w:gridSpan w:val="2"/>
            <w:tcBorders>
              <w:top w:val="single" w:sz="4" w:space="0" w:color="auto"/>
              <w:left w:val="single" w:sz="4" w:space="0" w:color="auto"/>
              <w:right w:val="single" w:sz="4" w:space="0" w:color="auto"/>
            </w:tcBorders>
          </w:tcPr>
          <w:p w14:paraId="242C632E" w14:textId="41233F38"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center"/>
              <w:rPr>
                <w:b/>
                <w:bCs/>
                <w:sz w:val="20"/>
                <w:szCs w:val="20"/>
              </w:rPr>
            </w:pPr>
            <w:r w:rsidRPr="00CB3AF8">
              <w:rPr>
                <w:rFonts w:hint="eastAsia"/>
                <w:b/>
                <w:bCs/>
                <w:sz w:val="20"/>
                <w:szCs w:val="20"/>
                <w:lang w:eastAsia="zh-CN"/>
              </w:rPr>
              <w:t>投资活动</w:t>
            </w:r>
          </w:p>
        </w:tc>
      </w:tr>
      <w:tr w:rsidR="009978D3" w:rsidRPr="00CB3AF8" w14:paraId="63394DC7" w14:textId="77777777" w:rsidTr="00727081">
        <w:trPr>
          <w:trHeight w:val="211"/>
          <w:jc w:val="center"/>
        </w:trPr>
        <w:tc>
          <w:tcPr>
            <w:tcW w:w="6232" w:type="dxa"/>
            <w:vMerge w:val="restart"/>
            <w:tcBorders>
              <w:top w:val="single" w:sz="4" w:space="0" w:color="auto"/>
              <w:left w:val="single" w:sz="4" w:space="0" w:color="auto"/>
              <w:right w:val="single" w:sz="4" w:space="0" w:color="auto"/>
            </w:tcBorders>
            <w:vAlign w:val="center"/>
          </w:tcPr>
          <w:p w14:paraId="4B7E63BF" w14:textId="77777777" w:rsidR="00727081" w:rsidRPr="00CB3AF8" w:rsidRDefault="00483202"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Cs/>
                <w:sz w:val="20"/>
                <w:szCs w:val="20"/>
                <w:lang w:eastAsia="zh-CN"/>
              </w:rPr>
            </w:pPr>
            <w:r w:rsidRPr="00CB3AF8">
              <w:rPr>
                <w:rFonts w:hint="eastAsia"/>
                <w:bCs/>
                <w:sz w:val="20"/>
                <w:szCs w:val="20"/>
                <w:lang w:eastAsia="zh-CN"/>
              </w:rPr>
              <w:t>2024</w:t>
            </w:r>
            <w:r w:rsidRPr="00CB3AF8">
              <w:rPr>
                <w:rFonts w:hint="eastAsia"/>
                <w:bCs/>
                <w:sz w:val="20"/>
                <w:szCs w:val="20"/>
                <w:lang w:eastAsia="zh-CN"/>
              </w:rPr>
              <w:t>年国家方案执行报告数据中报告的制冷制造中使用的氢氟碳</w:t>
            </w:r>
          </w:p>
          <w:p w14:paraId="67CEDB44" w14:textId="4AC57CAA" w:rsidR="009978D3" w:rsidRPr="00CB3AF8" w:rsidRDefault="00483202"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Cs/>
                <w:sz w:val="20"/>
                <w:szCs w:val="20"/>
                <w:lang w:eastAsia="zh-CN"/>
              </w:rPr>
            </w:pPr>
            <w:r w:rsidRPr="00CB3AF8">
              <w:rPr>
                <w:rFonts w:hint="eastAsia"/>
                <w:bCs/>
                <w:sz w:val="20"/>
                <w:szCs w:val="20"/>
                <w:lang w:eastAsia="zh-CN"/>
              </w:rPr>
              <w:t>化合物</w:t>
            </w:r>
          </w:p>
        </w:tc>
        <w:tc>
          <w:tcPr>
            <w:tcW w:w="1418" w:type="dxa"/>
            <w:vMerge w:val="restart"/>
            <w:tcBorders>
              <w:top w:val="single" w:sz="4" w:space="0" w:color="auto"/>
              <w:left w:val="single" w:sz="4" w:space="0" w:color="auto"/>
              <w:right w:val="single" w:sz="4" w:space="0" w:color="auto"/>
            </w:tcBorders>
            <w:vAlign w:val="center"/>
          </w:tcPr>
          <w:p w14:paraId="05BE9DD1" w14:textId="6DACEB9C" w:rsidR="009978D3" w:rsidRPr="00CB3AF8" w:rsidRDefault="009978D3"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rPr>
            </w:pPr>
            <w:r w:rsidRPr="00CB3AF8">
              <w:rPr>
                <w:sz w:val="20"/>
                <w:szCs w:val="20"/>
              </w:rPr>
              <w:t>HFC-134a</w:t>
            </w:r>
          </w:p>
        </w:tc>
        <w:tc>
          <w:tcPr>
            <w:tcW w:w="2565" w:type="dxa"/>
            <w:tcBorders>
              <w:top w:val="single" w:sz="4" w:space="0" w:color="auto"/>
              <w:left w:val="single" w:sz="4" w:space="0" w:color="auto"/>
              <w:right w:val="single" w:sz="4" w:space="0" w:color="auto"/>
            </w:tcBorders>
          </w:tcPr>
          <w:p w14:paraId="7CB913CB" w14:textId="39A07970" w:rsidR="009978D3" w:rsidRPr="00CB3AF8" w:rsidRDefault="009978D3" w:rsidP="00B54145">
            <w:pPr>
              <w:jc w:val="right"/>
              <w:rPr>
                <w:sz w:val="20"/>
                <w:szCs w:val="20"/>
              </w:rPr>
            </w:pPr>
            <w:r w:rsidRPr="00CB3AF8">
              <w:rPr>
                <w:sz w:val="20"/>
                <w:szCs w:val="20"/>
                <w:lang w:val="en-US"/>
              </w:rPr>
              <w:t xml:space="preserve">637.90 </w:t>
            </w:r>
            <w:r w:rsidR="00483202" w:rsidRPr="00CB3AF8">
              <w:rPr>
                <w:rFonts w:hint="eastAsia"/>
                <w:sz w:val="20"/>
                <w:szCs w:val="20"/>
                <w:lang w:val="en-US" w:eastAsia="zh-CN"/>
              </w:rPr>
              <w:t>公吨</w:t>
            </w:r>
          </w:p>
        </w:tc>
      </w:tr>
      <w:tr w:rsidR="009978D3" w:rsidRPr="00CB3AF8" w14:paraId="0F9F601C" w14:textId="77777777" w:rsidTr="00727081">
        <w:trPr>
          <w:trHeight w:val="254"/>
          <w:jc w:val="center"/>
        </w:trPr>
        <w:tc>
          <w:tcPr>
            <w:tcW w:w="6232" w:type="dxa"/>
            <w:vMerge/>
            <w:tcBorders>
              <w:left w:val="single" w:sz="4" w:space="0" w:color="auto"/>
              <w:right w:val="single" w:sz="4" w:space="0" w:color="auto"/>
            </w:tcBorders>
            <w:vAlign w:val="center"/>
          </w:tcPr>
          <w:p w14:paraId="2869AF06" w14:textId="77777777" w:rsidR="009978D3" w:rsidRPr="00CB3AF8" w:rsidRDefault="009978D3"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Cs/>
                <w:sz w:val="20"/>
                <w:szCs w:val="20"/>
              </w:rPr>
            </w:pPr>
          </w:p>
        </w:tc>
        <w:tc>
          <w:tcPr>
            <w:tcW w:w="1418" w:type="dxa"/>
            <w:vMerge/>
            <w:tcBorders>
              <w:left w:val="single" w:sz="4" w:space="0" w:color="auto"/>
              <w:right w:val="single" w:sz="4" w:space="0" w:color="auto"/>
            </w:tcBorders>
            <w:vAlign w:val="center"/>
          </w:tcPr>
          <w:p w14:paraId="796C49F3" w14:textId="77777777" w:rsidR="009978D3" w:rsidRPr="00CB3AF8" w:rsidRDefault="009978D3"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rPr>
            </w:pPr>
          </w:p>
        </w:tc>
        <w:tc>
          <w:tcPr>
            <w:tcW w:w="2565" w:type="dxa"/>
            <w:tcBorders>
              <w:top w:val="single" w:sz="4" w:space="0" w:color="auto"/>
              <w:left w:val="single" w:sz="4" w:space="0" w:color="auto"/>
              <w:right w:val="single" w:sz="4" w:space="0" w:color="auto"/>
            </w:tcBorders>
          </w:tcPr>
          <w:p w14:paraId="4A5DE823" w14:textId="7C37EB4D" w:rsidR="009978D3" w:rsidRPr="00CB3AF8" w:rsidRDefault="009978D3" w:rsidP="00B54145">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lang w:val="en-US"/>
              </w:rPr>
              <w:t>912,197</w:t>
            </w:r>
            <w:r w:rsidR="00727081" w:rsidRPr="00CB3AF8">
              <w:rPr>
                <w:rFonts w:hint="eastAsia"/>
                <w:sz w:val="20"/>
                <w:szCs w:val="20"/>
              </w:rPr>
              <w:t>吨二氧化碳当量</w:t>
            </w:r>
          </w:p>
        </w:tc>
      </w:tr>
      <w:tr w:rsidR="00F94CFE" w:rsidRPr="00CB3AF8" w14:paraId="7E5E173D" w14:textId="77777777" w:rsidTr="00727081">
        <w:trPr>
          <w:trHeight w:val="277"/>
          <w:jc w:val="center"/>
        </w:trPr>
        <w:tc>
          <w:tcPr>
            <w:tcW w:w="6232" w:type="dxa"/>
            <w:vMerge/>
            <w:tcBorders>
              <w:left w:val="single" w:sz="4" w:space="0" w:color="auto"/>
              <w:right w:val="single" w:sz="4" w:space="0" w:color="auto"/>
            </w:tcBorders>
          </w:tcPr>
          <w:p w14:paraId="0DB99C58" w14:textId="77777777" w:rsidR="00F94CFE" w:rsidRPr="00CB3AF8" w:rsidRDefault="00F94CFE" w:rsidP="00F94CFE">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top w:val="single" w:sz="4" w:space="0" w:color="auto"/>
              <w:left w:val="single" w:sz="4" w:space="0" w:color="auto"/>
              <w:right w:val="single" w:sz="4" w:space="0" w:color="auto"/>
            </w:tcBorders>
            <w:vAlign w:val="center"/>
          </w:tcPr>
          <w:p w14:paraId="140D43F6" w14:textId="3C847F67" w:rsidR="00F94CFE" w:rsidRPr="00CB3AF8" w:rsidRDefault="00F94CFE" w:rsidP="00F94CFE">
            <w:pPr>
              <w:jc w:val="left"/>
              <w:rPr>
                <w:sz w:val="20"/>
                <w:szCs w:val="20"/>
                <w:lang w:val="en-US"/>
              </w:rPr>
            </w:pPr>
            <w:r w:rsidRPr="00CB3AF8">
              <w:rPr>
                <w:sz w:val="20"/>
                <w:szCs w:val="20"/>
              </w:rPr>
              <w:t>R-404A</w:t>
            </w:r>
          </w:p>
        </w:tc>
        <w:tc>
          <w:tcPr>
            <w:tcW w:w="2565" w:type="dxa"/>
            <w:tcBorders>
              <w:top w:val="single" w:sz="4" w:space="0" w:color="auto"/>
              <w:left w:val="single" w:sz="4" w:space="0" w:color="auto"/>
              <w:right w:val="single" w:sz="4" w:space="0" w:color="auto"/>
            </w:tcBorders>
          </w:tcPr>
          <w:p w14:paraId="24AF9118" w14:textId="531B8B09" w:rsidR="00F94CFE" w:rsidRPr="00CB3AF8" w:rsidRDefault="00F94CFE" w:rsidP="00F94CFE">
            <w:pPr>
              <w:jc w:val="right"/>
              <w:rPr>
                <w:sz w:val="20"/>
                <w:szCs w:val="20"/>
                <w:lang w:val="en-US"/>
              </w:rPr>
            </w:pPr>
            <w:r w:rsidRPr="00CB3AF8">
              <w:rPr>
                <w:sz w:val="20"/>
                <w:szCs w:val="20"/>
                <w:lang w:val="en-US"/>
              </w:rPr>
              <w:t>20.34</w:t>
            </w:r>
            <w:r w:rsidR="00483202" w:rsidRPr="00CB3AF8">
              <w:rPr>
                <w:rFonts w:hint="eastAsia"/>
                <w:sz w:val="20"/>
                <w:szCs w:val="20"/>
                <w:lang w:val="en-US" w:eastAsia="zh-CN"/>
              </w:rPr>
              <w:t>公吨</w:t>
            </w:r>
          </w:p>
        </w:tc>
      </w:tr>
      <w:tr w:rsidR="00F94CFE" w:rsidRPr="00CB3AF8" w14:paraId="787A4332" w14:textId="77777777" w:rsidTr="00727081">
        <w:trPr>
          <w:trHeight w:val="277"/>
          <w:jc w:val="center"/>
        </w:trPr>
        <w:tc>
          <w:tcPr>
            <w:tcW w:w="6232" w:type="dxa"/>
            <w:vMerge/>
            <w:tcBorders>
              <w:left w:val="single" w:sz="4" w:space="0" w:color="auto"/>
              <w:right w:val="single" w:sz="4" w:space="0" w:color="auto"/>
            </w:tcBorders>
          </w:tcPr>
          <w:p w14:paraId="289C7A09" w14:textId="77777777" w:rsidR="00F94CFE" w:rsidRPr="00CB3AF8" w:rsidRDefault="00F94CFE" w:rsidP="00F94CFE">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right w:val="single" w:sz="4" w:space="0" w:color="auto"/>
            </w:tcBorders>
          </w:tcPr>
          <w:p w14:paraId="468135FD" w14:textId="77777777" w:rsidR="00F94CFE" w:rsidRPr="00CB3AF8" w:rsidRDefault="00F94CFE" w:rsidP="00F94CFE">
            <w:pPr>
              <w:jc w:val="left"/>
              <w:rPr>
                <w:sz w:val="20"/>
                <w:szCs w:val="20"/>
                <w:lang w:val="en-US"/>
              </w:rPr>
            </w:pPr>
          </w:p>
        </w:tc>
        <w:tc>
          <w:tcPr>
            <w:tcW w:w="2565" w:type="dxa"/>
            <w:tcBorders>
              <w:left w:val="single" w:sz="4" w:space="0" w:color="auto"/>
              <w:right w:val="single" w:sz="4" w:space="0" w:color="auto"/>
            </w:tcBorders>
          </w:tcPr>
          <w:p w14:paraId="16027CCB" w14:textId="61B23E53" w:rsidR="00F94CFE" w:rsidRPr="00CB3AF8" w:rsidRDefault="00F94CFE" w:rsidP="00F94CFE">
            <w:pPr>
              <w:jc w:val="right"/>
              <w:rPr>
                <w:sz w:val="20"/>
                <w:szCs w:val="20"/>
                <w:lang w:val="en-US"/>
              </w:rPr>
            </w:pPr>
            <w:r w:rsidRPr="00CB3AF8">
              <w:rPr>
                <w:sz w:val="20"/>
                <w:szCs w:val="20"/>
                <w:lang w:val="en-US"/>
              </w:rPr>
              <w:t>79,765</w:t>
            </w:r>
            <w:r w:rsidR="00483202" w:rsidRPr="00CB3AF8">
              <w:rPr>
                <w:rFonts w:hint="eastAsia"/>
                <w:sz w:val="20"/>
                <w:szCs w:val="20"/>
              </w:rPr>
              <w:t>吨二氧化碳当量</w:t>
            </w:r>
          </w:p>
        </w:tc>
      </w:tr>
      <w:tr w:rsidR="00F94CFE" w:rsidRPr="00CB3AF8" w14:paraId="4DB0DEFB" w14:textId="77777777" w:rsidTr="00727081">
        <w:trPr>
          <w:trHeight w:val="277"/>
          <w:jc w:val="center"/>
        </w:trPr>
        <w:tc>
          <w:tcPr>
            <w:tcW w:w="6232" w:type="dxa"/>
            <w:vMerge/>
            <w:tcBorders>
              <w:left w:val="single" w:sz="4" w:space="0" w:color="auto"/>
              <w:right w:val="single" w:sz="4" w:space="0" w:color="auto"/>
            </w:tcBorders>
          </w:tcPr>
          <w:p w14:paraId="4A6F08B6" w14:textId="77777777" w:rsidR="00F94CFE" w:rsidRPr="00CB3AF8" w:rsidRDefault="00F94CFE" w:rsidP="00F94CFE">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left w:val="single" w:sz="4" w:space="0" w:color="auto"/>
              <w:right w:val="single" w:sz="4" w:space="0" w:color="auto"/>
            </w:tcBorders>
            <w:vAlign w:val="center"/>
          </w:tcPr>
          <w:p w14:paraId="3203E6FA" w14:textId="1544D702" w:rsidR="00F94CFE" w:rsidRPr="00CB3AF8" w:rsidRDefault="00F94CFE" w:rsidP="00F94CFE">
            <w:pPr>
              <w:jc w:val="left"/>
              <w:rPr>
                <w:sz w:val="20"/>
                <w:szCs w:val="20"/>
                <w:lang w:val="en-US"/>
              </w:rPr>
            </w:pPr>
            <w:r w:rsidRPr="00CB3AF8">
              <w:rPr>
                <w:sz w:val="20"/>
                <w:szCs w:val="20"/>
                <w:lang w:val="en-US"/>
              </w:rPr>
              <w:t>R-407C</w:t>
            </w:r>
          </w:p>
        </w:tc>
        <w:tc>
          <w:tcPr>
            <w:tcW w:w="2565" w:type="dxa"/>
            <w:tcBorders>
              <w:left w:val="single" w:sz="4" w:space="0" w:color="auto"/>
              <w:right w:val="single" w:sz="4" w:space="0" w:color="auto"/>
            </w:tcBorders>
          </w:tcPr>
          <w:p w14:paraId="20ADFC32" w14:textId="57F357DB" w:rsidR="00F94CFE" w:rsidRPr="00CB3AF8" w:rsidRDefault="00F94CFE" w:rsidP="00F94CFE">
            <w:pPr>
              <w:jc w:val="right"/>
              <w:rPr>
                <w:sz w:val="20"/>
                <w:szCs w:val="20"/>
                <w:lang w:val="en-US"/>
              </w:rPr>
            </w:pPr>
            <w:r w:rsidRPr="00CB3AF8">
              <w:rPr>
                <w:sz w:val="20"/>
                <w:szCs w:val="20"/>
                <w:lang w:val="en-US"/>
              </w:rPr>
              <w:t>49.95</w:t>
            </w:r>
            <w:r w:rsidR="00483202" w:rsidRPr="00CB3AF8">
              <w:rPr>
                <w:rFonts w:hint="eastAsia"/>
                <w:sz w:val="20"/>
                <w:szCs w:val="20"/>
                <w:lang w:val="en-US" w:eastAsia="zh-CN"/>
              </w:rPr>
              <w:t>公吨</w:t>
            </w:r>
          </w:p>
        </w:tc>
      </w:tr>
      <w:tr w:rsidR="00F94CFE" w:rsidRPr="00CB3AF8" w14:paraId="2CE58FEA" w14:textId="77777777" w:rsidTr="00727081">
        <w:trPr>
          <w:trHeight w:val="277"/>
          <w:jc w:val="center"/>
        </w:trPr>
        <w:tc>
          <w:tcPr>
            <w:tcW w:w="6232" w:type="dxa"/>
            <w:vMerge/>
            <w:tcBorders>
              <w:left w:val="single" w:sz="4" w:space="0" w:color="auto"/>
              <w:bottom w:val="single" w:sz="4" w:space="0" w:color="auto"/>
              <w:right w:val="single" w:sz="4" w:space="0" w:color="auto"/>
            </w:tcBorders>
          </w:tcPr>
          <w:p w14:paraId="404D6431" w14:textId="77777777" w:rsidR="00F94CFE" w:rsidRPr="00CB3AF8" w:rsidRDefault="00F94CFE" w:rsidP="00F94CFE">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bottom w:val="single" w:sz="4" w:space="0" w:color="auto"/>
              <w:right w:val="single" w:sz="4" w:space="0" w:color="auto"/>
            </w:tcBorders>
            <w:vAlign w:val="center"/>
          </w:tcPr>
          <w:p w14:paraId="5C8A0489" w14:textId="77777777" w:rsidR="00F94CFE" w:rsidRPr="00CB3AF8" w:rsidRDefault="00F94CFE" w:rsidP="00F94CFE">
            <w:pPr>
              <w:jc w:val="right"/>
              <w:rPr>
                <w:sz w:val="20"/>
                <w:szCs w:val="20"/>
                <w:lang w:val="en-US"/>
              </w:rPr>
            </w:pPr>
          </w:p>
        </w:tc>
        <w:tc>
          <w:tcPr>
            <w:tcW w:w="2565" w:type="dxa"/>
            <w:tcBorders>
              <w:left w:val="single" w:sz="4" w:space="0" w:color="auto"/>
              <w:bottom w:val="single" w:sz="4" w:space="0" w:color="auto"/>
              <w:right w:val="single" w:sz="4" w:space="0" w:color="auto"/>
            </w:tcBorders>
          </w:tcPr>
          <w:p w14:paraId="7409894F" w14:textId="436F8F41" w:rsidR="00F94CFE" w:rsidRPr="00CB3AF8" w:rsidRDefault="00F94CFE" w:rsidP="00F94CFE">
            <w:pPr>
              <w:jc w:val="right"/>
              <w:rPr>
                <w:sz w:val="20"/>
                <w:szCs w:val="20"/>
                <w:lang w:val="en-US"/>
              </w:rPr>
            </w:pPr>
            <w:r w:rsidRPr="00CB3AF8">
              <w:rPr>
                <w:sz w:val="20"/>
                <w:szCs w:val="20"/>
                <w:lang w:val="en-US"/>
              </w:rPr>
              <w:t>88,602</w:t>
            </w:r>
            <w:r w:rsidR="00483202" w:rsidRPr="00CB3AF8">
              <w:rPr>
                <w:rFonts w:hint="eastAsia"/>
                <w:sz w:val="20"/>
                <w:szCs w:val="20"/>
              </w:rPr>
              <w:t>吨二氧化碳当量</w:t>
            </w:r>
          </w:p>
        </w:tc>
      </w:tr>
      <w:tr w:rsidR="00B450AB" w:rsidRPr="00CB3AF8" w14:paraId="50F92D3B" w14:textId="77777777" w:rsidTr="00727081">
        <w:trPr>
          <w:trHeight w:val="277"/>
          <w:jc w:val="center"/>
        </w:trPr>
        <w:tc>
          <w:tcPr>
            <w:tcW w:w="6232" w:type="dxa"/>
            <w:tcBorders>
              <w:top w:val="single" w:sz="4" w:space="0" w:color="auto"/>
              <w:left w:val="single" w:sz="4" w:space="0" w:color="auto"/>
              <w:bottom w:val="single" w:sz="4" w:space="0" w:color="auto"/>
              <w:right w:val="single" w:sz="4" w:space="0" w:color="auto"/>
            </w:tcBorders>
          </w:tcPr>
          <w:p w14:paraId="7036BA08" w14:textId="5F738449"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r w:rsidRPr="00CB3AF8">
              <w:rPr>
                <w:rFonts w:hint="eastAsia"/>
                <w:sz w:val="20"/>
                <w:szCs w:val="20"/>
              </w:rPr>
              <w:t>项目工期（月）：</w:t>
            </w:r>
          </w:p>
        </w:tc>
        <w:tc>
          <w:tcPr>
            <w:tcW w:w="3983" w:type="dxa"/>
            <w:gridSpan w:val="2"/>
            <w:tcBorders>
              <w:top w:val="single" w:sz="4" w:space="0" w:color="auto"/>
              <w:left w:val="single" w:sz="4" w:space="0" w:color="auto"/>
              <w:bottom w:val="single" w:sz="4" w:space="0" w:color="auto"/>
              <w:right w:val="single" w:sz="4" w:space="0" w:color="auto"/>
            </w:tcBorders>
          </w:tcPr>
          <w:p w14:paraId="7E8BB705" w14:textId="6798443B" w:rsidR="00B450AB" w:rsidRPr="00CB3AF8" w:rsidRDefault="00B450AB" w:rsidP="001F5004">
            <w:pPr>
              <w:jc w:val="right"/>
              <w:rPr>
                <w:sz w:val="20"/>
                <w:szCs w:val="20"/>
              </w:rPr>
            </w:pPr>
            <w:r w:rsidRPr="00CB3AF8">
              <w:rPr>
                <w:sz w:val="20"/>
                <w:szCs w:val="20"/>
                <w:lang w:val="en-US"/>
              </w:rPr>
              <w:t xml:space="preserve">36 </w:t>
            </w:r>
            <w:r w:rsidR="00483202" w:rsidRPr="00CB3AF8">
              <w:rPr>
                <w:rFonts w:hint="eastAsia"/>
                <w:sz w:val="20"/>
                <w:szCs w:val="20"/>
                <w:lang w:val="en-US" w:eastAsia="zh-CN"/>
              </w:rPr>
              <w:t>个月</w:t>
            </w:r>
          </w:p>
        </w:tc>
      </w:tr>
      <w:tr w:rsidR="00387F00" w:rsidRPr="00CB3AF8" w14:paraId="11B30F49" w14:textId="77777777" w:rsidTr="00727081">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0249185D" w14:textId="1574994F" w:rsidR="00387F00" w:rsidRPr="00CB3AF8" w:rsidRDefault="00430362" w:rsidP="00387F00">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初始</w:t>
            </w:r>
            <w:r w:rsidR="0006047E" w:rsidRPr="00CB3AF8">
              <w:rPr>
                <w:rFonts w:hint="eastAsia"/>
                <w:sz w:val="20"/>
                <w:szCs w:val="20"/>
                <w:lang w:eastAsia="zh-CN"/>
              </w:rPr>
              <w:t>申请</w:t>
            </w:r>
            <w:r w:rsidR="00483202" w:rsidRPr="00CB3AF8">
              <w:rPr>
                <w:rFonts w:hint="eastAsia"/>
                <w:sz w:val="20"/>
                <w:szCs w:val="20"/>
                <w:lang w:eastAsia="zh-CN"/>
              </w:rPr>
              <w:t>的金额（美元）：</w:t>
            </w:r>
          </w:p>
        </w:tc>
        <w:tc>
          <w:tcPr>
            <w:tcW w:w="3983" w:type="dxa"/>
            <w:gridSpan w:val="2"/>
            <w:tcBorders>
              <w:top w:val="single" w:sz="4" w:space="0" w:color="auto"/>
              <w:left w:val="single" w:sz="4" w:space="0" w:color="auto"/>
              <w:bottom w:val="single" w:sz="4" w:space="0" w:color="auto"/>
              <w:right w:val="single" w:sz="4" w:space="0" w:color="auto"/>
            </w:tcBorders>
          </w:tcPr>
          <w:p w14:paraId="493858CA" w14:textId="2333EA15" w:rsidR="00387F00" w:rsidRPr="00CB3AF8" w:rsidRDefault="00387F00" w:rsidP="00387F00">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2,705,000</w:t>
            </w:r>
          </w:p>
        </w:tc>
      </w:tr>
      <w:tr w:rsidR="00387F00" w:rsidRPr="00CB3AF8" w14:paraId="49A3FEA7" w14:textId="77777777" w:rsidTr="00727081">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1D5E1C18" w14:textId="6CCDA078" w:rsidR="00387F00" w:rsidRPr="00CB3AF8" w:rsidRDefault="00430362" w:rsidP="00387F00">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最终项目成本（美元）</w:t>
            </w:r>
          </w:p>
        </w:tc>
        <w:tc>
          <w:tcPr>
            <w:tcW w:w="3983" w:type="dxa"/>
            <w:gridSpan w:val="2"/>
            <w:tcBorders>
              <w:top w:val="single" w:sz="4" w:space="0" w:color="auto"/>
              <w:left w:val="single" w:sz="4" w:space="0" w:color="auto"/>
              <w:bottom w:val="single" w:sz="4" w:space="0" w:color="auto"/>
              <w:right w:val="single" w:sz="4" w:space="0" w:color="auto"/>
            </w:tcBorders>
          </w:tcPr>
          <w:p w14:paraId="3E687D84" w14:textId="0C0B50E3" w:rsidR="00387F00" w:rsidRPr="00CB3AF8" w:rsidRDefault="00F9065F" w:rsidP="00387F00">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1,255,250</w:t>
            </w:r>
          </w:p>
        </w:tc>
      </w:tr>
      <w:tr w:rsidR="00B450AB" w:rsidRPr="00CB3AF8" w14:paraId="41D648B8" w14:textId="77777777" w:rsidTr="00727081">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336D345F" w14:textId="1EC69B44"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执行机构支助费用（美元）：</w:t>
            </w:r>
          </w:p>
        </w:tc>
        <w:tc>
          <w:tcPr>
            <w:tcW w:w="3983" w:type="dxa"/>
            <w:gridSpan w:val="2"/>
            <w:tcBorders>
              <w:top w:val="single" w:sz="4" w:space="0" w:color="auto"/>
              <w:left w:val="single" w:sz="4" w:space="0" w:color="auto"/>
              <w:bottom w:val="single" w:sz="4" w:space="0" w:color="auto"/>
              <w:right w:val="single" w:sz="4" w:space="0" w:color="auto"/>
            </w:tcBorders>
          </w:tcPr>
          <w:p w14:paraId="7F7EE2F8" w14:textId="568F0B02" w:rsidR="00B450AB" w:rsidRPr="00CB3AF8" w:rsidRDefault="00E40A7A"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87</w:t>
            </w:r>
            <w:r w:rsidR="00C844C4" w:rsidRPr="00CB3AF8">
              <w:rPr>
                <w:sz w:val="20"/>
                <w:szCs w:val="20"/>
              </w:rPr>
              <w:t>,</w:t>
            </w:r>
            <w:r w:rsidRPr="00CB3AF8">
              <w:rPr>
                <w:sz w:val="20"/>
                <w:szCs w:val="20"/>
              </w:rPr>
              <w:t>86</w:t>
            </w:r>
            <w:r w:rsidR="00D45015" w:rsidRPr="00CB3AF8">
              <w:rPr>
                <w:sz w:val="20"/>
                <w:szCs w:val="20"/>
              </w:rPr>
              <w:t>8</w:t>
            </w:r>
          </w:p>
        </w:tc>
      </w:tr>
      <w:tr w:rsidR="00B450AB" w:rsidRPr="00CB3AF8" w14:paraId="7E7F40D3" w14:textId="77777777" w:rsidTr="00727081">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54B081CD" w14:textId="3AE211CD"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多边基金项目总成本（美元）：</w:t>
            </w:r>
          </w:p>
        </w:tc>
        <w:tc>
          <w:tcPr>
            <w:tcW w:w="3983" w:type="dxa"/>
            <w:gridSpan w:val="2"/>
            <w:tcBorders>
              <w:top w:val="single" w:sz="4" w:space="0" w:color="auto"/>
              <w:left w:val="single" w:sz="4" w:space="0" w:color="auto"/>
              <w:bottom w:val="single" w:sz="4" w:space="0" w:color="auto"/>
              <w:right w:val="single" w:sz="4" w:space="0" w:color="auto"/>
            </w:tcBorders>
          </w:tcPr>
          <w:p w14:paraId="12706FD7" w14:textId="09F673BF" w:rsidR="00B450AB" w:rsidRPr="00CB3AF8" w:rsidRDefault="0030673A"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1,343,134</w:t>
            </w:r>
          </w:p>
        </w:tc>
      </w:tr>
      <w:tr w:rsidR="00B450AB" w:rsidRPr="00CB3AF8" w14:paraId="2B4E42AB" w14:textId="77777777" w:rsidTr="00727081">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72E6E7EB" w14:textId="7FC1512D"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lang w:eastAsia="zh-CN"/>
              </w:rPr>
            </w:pPr>
            <w:r w:rsidRPr="00CB3AF8">
              <w:rPr>
                <w:rFonts w:hint="eastAsia"/>
                <w:sz w:val="20"/>
                <w:szCs w:val="20"/>
                <w:lang w:eastAsia="zh-CN"/>
              </w:rPr>
              <w:t>能源效率节约</w:t>
            </w:r>
            <w:r w:rsidRPr="00CB3AF8">
              <w:rPr>
                <w:rFonts w:hint="eastAsia"/>
                <w:sz w:val="20"/>
                <w:szCs w:val="20"/>
                <w:lang w:eastAsia="zh-CN"/>
              </w:rPr>
              <w:t>*</w:t>
            </w:r>
            <w:r w:rsidRPr="00CB3AF8">
              <w:rPr>
                <w:rFonts w:hint="eastAsia"/>
                <w:sz w:val="20"/>
                <w:szCs w:val="20"/>
                <w:lang w:eastAsia="zh-CN"/>
              </w:rPr>
              <w:t>（美元</w:t>
            </w:r>
            <w:r w:rsidRPr="00CB3AF8">
              <w:rPr>
                <w:rFonts w:hint="eastAsia"/>
                <w:sz w:val="20"/>
                <w:szCs w:val="20"/>
                <w:lang w:eastAsia="zh-CN"/>
              </w:rPr>
              <w:t>/</w:t>
            </w:r>
            <w:r w:rsidRPr="00CB3AF8">
              <w:rPr>
                <w:rFonts w:hint="eastAsia"/>
                <w:sz w:val="20"/>
                <w:szCs w:val="20"/>
                <w:lang w:eastAsia="zh-CN"/>
              </w:rPr>
              <w:t>千瓦时</w:t>
            </w:r>
            <w:r w:rsidRPr="00CB3AF8">
              <w:rPr>
                <w:rFonts w:hint="eastAsia"/>
                <w:sz w:val="20"/>
                <w:szCs w:val="20"/>
                <w:lang w:eastAsia="zh-CN"/>
              </w:rPr>
              <w:t>/</w:t>
            </w:r>
            <w:r w:rsidRPr="00CB3AF8">
              <w:rPr>
                <w:rFonts w:hint="eastAsia"/>
                <w:sz w:val="20"/>
                <w:szCs w:val="20"/>
                <w:lang w:eastAsia="zh-CN"/>
              </w:rPr>
              <w:t>年）：</w:t>
            </w:r>
          </w:p>
        </w:tc>
        <w:tc>
          <w:tcPr>
            <w:tcW w:w="3983" w:type="dxa"/>
            <w:gridSpan w:val="2"/>
            <w:tcBorders>
              <w:top w:val="single" w:sz="4" w:space="0" w:color="auto"/>
              <w:left w:val="single" w:sz="4" w:space="0" w:color="auto"/>
              <w:bottom w:val="single" w:sz="4" w:space="0" w:color="auto"/>
              <w:right w:val="single" w:sz="4" w:space="0" w:color="auto"/>
            </w:tcBorders>
          </w:tcPr>
          <w:p w14:paraId="1F5C1996" w14:textId="52F604BE" w:rsidR="00B450AB" w:rsidRPr="00CB3AF8" w:rsidRDefault="00312AD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0.009</w:t>
            </w:r>
          </w:p>
        </w:tc>
      </w:tr>
      <w:tr w:rsidR="00B450AB" w:rsidRPr="00CB3AF8" w14:paraId="183D09B6" w14:textId="77777777" w:rsidTr="00727081">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74607648" w14:textId="538E1E66"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对应资金状况（是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33A69208" w14:textId="6D4F4E5C"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val="en-US" w:eastAsia="zh-CN"/>
              </w:rPr>
              <w:t>是</w:t>
            </w:r>
          </w:p>
        </w:tc>
      </w:tr>
      <w:tr w:rsidR="00B450AB" w:rsidRPr="00CB3AF8" w14:paraId="7EB2621F" w14:textId="77777777" w:rsidTr="00727081">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78AA458F" w14:textId="09D9DFA9"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项目监控里程碑包括（是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373B72DD" w14:textId="4C187E45"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是</w:t>
            </w:r>
          </w:p>
        </w:tc>
      </w:tr>
      <w:tr w:rsidR="00B450AB" w:rsidRPr="00CB3AF8" w14:paraId="0CB7E5F8" w14:textId="77777777" w:rsidTr="00727081">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1C6B374D" w14:textId="6AB87973"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相关行业可用的最低能源性能标准（是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58353826" w14:textId="724DD125" w:rsidR="00B450AB" w:rsidRPr="00CB3AF8" w:rsidRDefault="0048320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否</w:t>
            </w:r>
          </w:p>
        </w:tc>
      </w:tr>
    </w:tbl>
    <w:p w14:paraId="05FE1E9C" w14:textId="74E3F783" w:rsidR="00B450AB" w:rsidRPr="00BE2B78" w:rsidRDefault="00B450AB" w:rsidP="008A624D">
      <w:pPr>
        <w:ind w:left="-284" w:right="-421"/>
        <w:jc w:val="left"/>
        <w:rPr>
          <w:sz w:val="18"/>
          <w:szCs w:val="18"/>
          <w:lang w:eastAsia="zh-CN"/>
        </w:rPr>
      </w:pPr>
      <w:r w:rsidRPr="00BE2B78">
        <w:rPr>
          <w:sz w:val="18"/>
          <w:szCs w:val="18"/>
          <w:lang w:eastAsia="zh-CN"/>
        </w:rPr>
        <w:t xml:space="preserve">* </w:t>
      </w:r>
      <w:r w:rsidR="00430362" w:rsidRPr="00BE2B78">
        <w:rPr>
          <w:rFonts w:hint="eastAsia"/>
          <w:sz w:val="18"/>
          <w:szCs w:val="18"/>
          <w:lang w:eastAsia="zh-CN"/>
        </w:rPr>
        <w:t>项目完成后的第一年。根据当年和随后几年制造的设备的运行情况，每年将产生额外的</w:t>
      </w:r>
      <w:r w:rsidR="00727081" w:rsidRPr="00BE2B78">
        <w:rPr>
          <w:rFonts w:hint="eastAsia"/>
          <w:sz w:val="18"/>
          <w:szCs w:val="18"/>
          <w:lang w:eastAsia="zh-CN"/>
        </w:rPr>
        <w:t>效益</w:t>
      </w:r>
      <w:r w:rsidR="00430362" w:rsidRPr="00BE2B78">
        <w:rPr>
          <w:rFonts w:hint="eastAsia"/>
          <w:sz w:val="18"/>
          <w:szCs w:val="18"/>
          <w:lang w:eastAsia="zh-CN"/>
        </w:rPr>
        <w:t>。</w:t>
      </w:r>
    </w:p>
    <w:p w14:paraId="00E8ED0A" w14:textId="77777777" w:rsidR="00B450AB" w:rsidRPr="00CB3AF8" w:rsidRDefault="00B450AB" w:rsidP="00B450AB">
      <w:pPr>
        <w:rPr>
          <w:sz w:val="20"/>
          <w:szCs w:val="20"/>
          <w:lang w:eastAsia="zh-CN"/>
        </w:rPr>
      </w:pPr>
    </w:p>
    <w:p w14:paraId="02DA4C1D" w14:textId="77777777" w:rsidR="00B450AB" w:rsidRPr="00CB3AF8" w:rsidRDefault="00B450AB" w:rsidP="00B450AB">
      <w:pPr>
        <w:rPr>
          <w:sz w:val="20"/>
          <w:szCs w:val="20"/>
          <w:lang w:eastAsia="zh-CN"/>
        </w:rPr>
      </w:pPr>
    </w:p>
    <w:tbl>
      <w:tblPr>
        <w:tblW w:w="1017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663"/>
        <w:gridCol w:w="3507"/>
      </w:tblGrid>
      <w:tr w:rsidR="00B450AB" w:rsidRPr="00CB3AF8" w14:paraId="7CB3BD4C" w14:textId="77777777" w:rsidTr="001F5004">
        <w:trPr>
          <w:trHeight w:val="296"/>
          <w:jc w:val="center"/>
        </w:trPr>
        <w:tc>
          <w:tcPr>
            <w:tcW w:w="6663" w:type="dxa"/>
            <w:tcBorders>
              <w:top w:val="single" w:sz="4" w:space="0" w:color="auto"/>
              <w:left w:val="single" w:sz="4" w:space="0" w:color="auto"/>
              <w:bottom w:val="single" w:sz="4" w:space="0" w:color="auto"/>
              <w:right w:val="single" w:sz="4" w:space="0" w:color="auto"/>
            </w:tcBorders>
          </w:tcPr>
          <w:p w14:paraId="0BA69FD9" w14:textId="26668CB6"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
                <w:sz w:val="20"/>
                <w:szCs w:val="20"/>
              </w:rPr>
            </w:pPr>
            <w:r w:rsidRPr="00CB3AF8">
              <w:rPr>
                <w:rFonts w:hint="eastAsia"/>
                <w:b/>
                <w:sz w:val="20"/>
                <w:szCs w:val="20"/>
              </w:rPr>
              <w:t>秘书处的建议</w:t>
            </w:r>
          </w:p>
        </w:tc>
        <w:tc>
          <w:tcPr>
            <w:tcW w:w="3507" w:type="dxa"/>
            <w:tcBorders>
              <w:top w:val="single" w:sz="4" w:space="0" w:color="auto"/>
              <w:left w:val="single" w:sz="4" w:space="0" w:color="auto"/>
              <w:bottom w:val="single" w:sz="4" w:space="0" w:color="auto"/>
              <w:right w:val="single" w:sz="4" w:space="0" w:color="auto"/>
            </w:tcBorders>
          </w:tcPr>
          <w:p w14:paraId="124F065C" w14:textId="1954B522" w:rsidR="00B450AB" w:rsidRPr="00CB3AF8" w:rsidRDefault="0043036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单独审议</w:t>
            </w:r>
          </w:p>
        </w:tc>
      </w:tr>
    </w:tbl>
    <w:p w14:paraId="0A137531" w14:textId="77777777" w:rsidR="005D60C1" w:rsidRDefault="005D60C1" w:rsidP="00711BE6">
      <w:pPr>
        <w:tabs>
          <w:tab w:val="left" w:pos="2880"/>
          <w:tab w:val="left" w:pos="5760"/>
        </w:tabs>
        <w:spacing w:before="240" w:after="240"/>
        <w:jc w:val="center"/>
        <w:rPr>
          <w:b/>
        </w:rPr>
        <w:sectPr w:rsidR="005D60C1" w:rsidSect="004D456A">
          <w:headerReference w:type="even" r:id="rId13"/>
          <w:headerReference w:type="default" r:id="rId14"/>
          <w:footerReference w:type="even" r:id="rId15"/>
          <w:footerReference w:type="default" r:id="rId16"/>
          <w:footerReference w:type="first" r:id="rId17"/>
          <w:footnotePr>
            <w:numRestart w:val="eachSect"/>
          </w:footnotePr>
          <w:pgSz w:w="12240" w:h="15840" w:code="1"/>
          <w:pgMar w:top="720" w:right="1440" w:bottom="864" w:left="1440" w:header="720" w:footer="475" w:gutter="0"/>
          <w:pgNumType w:start="1"/>
          <w:cols w:space="720"/>
          <w:titlePg/>
          <w:docGrid w:linePitch="299"/>
        </w:sectPr>
      </w:pPr>
    </w:p>
    <w:p w14:paraId="7BA38245" w14:textId="56386F7D" w:rsidR="00711BE6" w:rsidRPr="00CB3AF8" w:rsidRDefault="0073059D" w:rsidP="0073059D">
      <w:pPr>
        <w:tabs>
          <w:tab w:val="left" w:pos="2880"/>
          <w:tab w:val="left" w:pos="7401"/>
        </w:tabs>
        <w:spacing w:before="240" w:after="240"/>
        <w:jc w:val="center"/>
        <w:rPr>
          <w:rFonts w:ascii="SimHei" w:eastAsia="SimHei" w:hAnsi="SimHei"/>
          <w:bCs/>
          <w:sz w:val="28"/>
          <w:szCs w:val="28"/>
        </w:rPr>
      </w:pPr>
      <w:r w:rsidRPr="00CB3AF8">
        <w:rPr>
          <w:rFonts w:ascii="SimHei" w:eastAsia="SimHei" w:hAnsi="SimHei" w:hint="eastAsia"/>
          <w:bCs/>
          <w:sz w:val="28"/>
          <w:szCs w:val="28"/>
          <w:lang w:eastAsia="zh-CN"/>
        </w:rPr>
        <w:lastRenderedPageBreak/>
        <w:t>项目说明</w:t>
      </w:r>
    </w:p>
    <w:p w14:paraId="494A8E43" w14:textId="7508BF68" w:rsidR="00711BE6" w:rsidRPr="0073059D" w:rsidRDefault="0073059D" w:rsidP="00711BE6">
      <w:pPr>
        <w:pStyle w:val="Heading1"/>
        <w:keepNext/>
        <w:numPr>
          <w:ilvl w:val="0"/>
          <w:numId w:val="0"/>
        </w:numPr>
        <w:rPr>
          <w:rFonts w:ascii="SimHei" w:eastAsia="SimHei" w:hAnsi="SimHei"/>
          <w:bCs/>
          <w:sz w:val="24"/>
          <w:szCs w:val="24"/>
        </w:rPr>
      </w:pPr>
      <w:r w:rsidRPr="0073059D">
        <w:rPr>
          <w:rFonts w:ascii="SimHei" w:eastAsia="SimHei" w:hAnsi="SimHei" w:hint="eastAsia"/>
          <w:bCs/>
          <w:sz w:val="24"/>
          <w:szCs w:val="24"/>
          <w:lang w:eastAsia="zh-CN"/>
        </w:rPr>
        <w:t>背景</w:t>
      </w:r>
    </w:p>
    <w:p w14:paraId="5FB6186B" w14:textId="6A1B5425" w:rsidR="003570DF" w:rsidRPr="00171E48" w:rsidRDefault="00A23AEE" w:rsidP="0073059D">
      <w:pPr>
        <w:pStyle w:val="Heading1"/>
        <w:tabs>
          <w:tab w:val="num" w:pos="451"/>
        </w:tabs>
        <w:rPr>
          <w:sz w:val="24"/>
          <w:szCs w:val="24"/>
          <w:lang w:eastAsia="zh-CN"/>
        </w:rPr>
      </w:pPr>
      <w:r w:rsidRPr="00171E48">
        <w:rPr>
          <w:rFonts w:hint="eastAsia"/>
          <w:sz w:val="24"/>
          <w:szCs w:val="24"/>
          <w:lang w:eastAsia="zh-CN"/>
        </w:rPr>
        <w:t>根据第</w:t>
      </w:r>
      <w:r w:rsidRPr="00171E48">
        <w:rPr>
          <w:rFonts w:hint="eastAsia"/>
          <w:sz w:val="24"/>
          <w:szCs w:val="24"/>
          <w:lang w:eastAsia="zh-CN"/>
        </w:rPr>
        <w:t>95/87</w:t>
      </w:r>
      <w:r w:rsidRPr="00171E48">
        <w:rPr>
          <w:rFonts w:hint="eastAsia"/>
          <w:sz w:val="24"/>
          <w:szCs w:val="24"/>
          <w:lang w:eastAsia="zh-CN"/>
        </w:rPr>
        <w:t>号决定，工发组织代表埃及政府提交了一份将新鲜压缩机厂的密封式压缩机转换为变频压缩机技术的项目申请，金额为</w:t>
      </w:r>
      <w:r w:rsidRPr="00171E48">
        <w:rPr>
          <w:rFonts w:hint="eastAsia"/>
          <w:sz w:val="24"/>
          <w:szCs w:val="24"/>
          <w:lang w:eastAsia="zh-CN"/>
        </w:rPr>
        <w:t>2</w:t>
      </w:r>
      <w:r w:rsidRPr="00171E48">
        <w:rPr>
          <w:sz w:val="24"/>
          <w:szCs w:val="24"/>
          <w:lang w:eastAsia="zh-CN"/>
        </w:rPr>
        <w:t>,</w:t>
      </w:r>
      <w:r w:rsidRPr="00171E48">
        <w:rPr>
          <w:rFonts w:hint="eastAsia"/>
          <w:sz w:val="24"/>
          <w:szCs w:val="24"/>
          <w:lang w:eastAsia="zh-CN"/>
        </w:rPr>
        <w:t>705</w:t>
      </w:r>
      <w:r w:rsidRPr="00171E48">
        <w:rPr>
          <w:sz w:val="24"/>
          <w:szCs w:val="24"/>
          <w:lang w:eastAsia="zh-CN"/>
        </w:rPr>
        <w:t>,</w:t>
      </w:r>
      <w:r w:rsidRPr="00171E48">
        <w:rPr>
          <w:rFonts w:hint="eastAsia"/>
          <w:sz w:val="24"/>
          <w:szCs w:val="24"/>
          <w:lang w:eastAsia="zh-CN"/>
        </w:rPr>
        <w:t>000</w:t>
      </w:r>
      <w:r w:rsidRPr="00171E48">
        <w:rPr>
          <w:rFonts w:hint="eastAsia"/>
          <w:sz w:val="24"/>
          <w:szCs w:val="24"/>
          <w:lang w:eastAsia="zh-CN"/>
        </w:rPr>
        <w:t>美元，外加最初提交的</w:t>
      </w:r>
      <w:r w:rsidRPr="00171E48">
        <w:rPr>
          <w:rFonts w:hint="eastAsia"/>
          <w:sz w:val="24"/>
          <w:szCs w:val="24"/>
          <w:lang w:eastAsia="zh-CN"/>
        </w:rPr>
        <w:t>189</w:t>
      </w:r>
      <w:r w:rsidRPr="00171E48">
        <w:rPr>
          <w:sz w:val="24"/>
          <w:szCs w:val="24"/>
          <w:lang w:eastAsia="zh-CN"/>
        </w:rPr>
        <w:t>,</w:t>
      </w:r>
      <w:r w:rsidRPr="00171E48">
        <w:rPr>
          <w:rFonts w:hint="eastAsia"/>
          <w:sz w:val="24"/>
          <w:szCs w:val="24"/>
          <w:lang w:eastAsia="zh-CN"/>
        </w:rPr>
        <w:t>350</w:t>
      </w:r>
      <w:r w:rsidRPr="00171E48">
        <w:rPr>
          <w:rFonts w:hint="eastAsia"/>
          <w:sz w:val="24"/>
          <w:szCs w:val="24"/>
          <w:lang w:eastAsia="zh-CN"/>
        </w:rPr>
        <w:t>美元的机构支助费用。</w:t>
      </w:r>
      <w:r w:rsidR="00BF1197" w:rsidRPr="00171E48">
        <w:rPr>
          <w:rStyle w:val="FootnoteReference"/>
          <w:sz w:val="24"/>
          <w:szCs w:val="24"/>
        </w:rPr>
        <w:footnoteReference w:id="15"/>
      </w:r>
      <w:r w:rsidRPr="00171E48">
        <w:rPr>
          <w:sz w:val="24"/>
          <w:szCs w:val="24"/>
          <w:lang w:eastAsia="zh-CN"/>
        </w:rPr>
        <w:t xml:space="preserve"> </w:t>
      </w:r>
      <w:r w:rsidRPr="00171E48">
        <w:rPr>
          <w:rFonts w:hint="eastAsia"/>
          <w:sz w:val="24"/>
          <w:szCs w:val="24"/>
          <w:lang w:eastAsia="zh-CN"/>
        </w:rPr>
        <w:t>如本文件第</w:t>
      </w:r>
      <w:r w:rsidRPr="00171E48">
        <w:rPr>
          <w:rFonts w:hint="eastAsia"/>
          <w:sz w:val="24"/>
          <w:szCs w:val="24"/>
          <w:lang w:eastAsia="zh-CN"/>
        </w:rPr>
        <w:t>81</w:t>
      </w:r>
      <w:r w:rsidRPr="00171E48">
        <w:rPr>
          <w:rFonts w:hint="eastAsia"/>
          <w:sz w:val="24"/>
          <w:szCs w:val="24"/>
          <w:lang w:eastAsia="zh-CN"/>
        </w:rPr>
        <w:t>至</w:t>
      </w:r>
      <w:r w:rsidRPr="00171E48">
        <w:rPr>
          <w:rFonts w:hint="eastAsia"/>
          <w:sz w:val="24"/>
          <w:szCs w:val="24"/>
          <w:lang w:eastAsia="zh-CN"/>
        </w:rPr>
        <w:t>115</w:t>
      </w:r>
      <w:r w:rsidRPr="00171E48">
        <w:rPr>
          <w:rFonts w:hint="eastAsia"/>
          <w:sz w:val="24"/>
          <w:szCs w:val="24"/>
          <w:lang w:eastAsia="zh-CN"/>
        </w:rPr>
        <w:t>段所述，工发组织还根据第</w:t>
      </w:r>
      <w:r w:rsidRPr="00171E48">
        <w:rPr>
          <w:rFonts w:hint="eastAsia"/>
          <w:sz w:val="24"/>
          <w:szCs w:val="24"/>
          <w:lang w:eastAsia="zh-CN"/>
        </w:rPr>
        <w:t>94/60</w:t>
      </w:r>
      <w:r w:rsidRPr="00171E48">
        <w:rPr>
          <w:rFonts w:hint="eastAsia"/>
          <w:sz w:val="24"/>
          <w:szCs w:val="24"/>
          <w:lang w:eastAsia="zh-CN"/>
        </w:rPr>
        <w:t>号决定提交了一个项目，以提高将使用新鲜压缩机厂制造的密封压缩机的企业制造家用冰箱和冷冻柜的能源效率。</w:t>
      </w:r>
    </w:p>
    <w:p w14:paraId="5FBB2D06" w14:textId="230C661D" w:rsidR="00BF1197" w:rsidRPr="00171E48" w:rsidRDefault="00162D69" w:rsidP="00BF1197">
      <w:pPr>
        <w:pStyle w:val="Heading1"/>
        <w:numPr>
          <w:ilvl w:val="0"/>
          <w:numId w:val="0"/>
        </w:numPr>
        <w:spacing w:before="240"/>
        <w:rPr>
          <w:sz w:val="24"/>
          <w:szCs w:val="24"/>
          <w:u w:val="single"/>
          <w:lang w:eastAsia="zh-CN"/>
        </w:rPr>
      </w:pPr>
      <w:r w:rsidRPr="00171E48">
        <w:rPr>
          <w:rFonts w:hint="eastAsia"/>
          <w:sz w:val="24"/>
          <w:szCs w:val="24"/>
          <w:u w:val="single"/>
          <w:lang w:eastAsia="zh-CN"/>
        </w:rPr>
        <w:t>多边基金资助的能源效率相关活动的执行情况</w:t>
      </w:r>
    </w:p>
    <w:p w14:paraId="1DEF3720" w14:textId="591B9162" w:rsidR="00C02057" w:rsidRPr="00171E48" w:rsidRDefault="007F5A1A" w:rsidP="0073059D">
      <w:pPr>
        <w:pStyle w:val="Heading1"/>
        <w:tabs>
          <w:tab w:val="num" w:pos="451"/>
        </w:tabs>
        <w:rPr>
          <w:sz w:val="24"/>
          <w:szCs w:val="24"/>
          <w:lang w:eastAsia="zh-CN"/>
        </w:rPr>
      </w:pPr>
      <w:r w:rsidRPr="00171E48">
        <w:rPr>
          <w:rFonts w:hint="eastAsia"/>
          <w:sz w:val="24"/>
          <w:szCs w:val="24"/>
          <w:lang w:eastAsia="zh-CN"/>
        </w:rPr>
        <w:t>在第</w:t>
      </w:r>
      <w:r w:rsidR="004C534A">
        <w:rPr>
          <w:rFonts w:hint="eastAsia"/>
          <w:sz w:val="24"/>
          <w:szCs w:val="24"/>
          <w:lang w:eastAsia="zh-CN"/>
        </w:rPr>
        <w:t>八十一</w:t>
      </w:r>
      <w:r w:rsidRPr="00171E48">
        <w:rPr>
          <w:rFonts w:hint="eastAsia"/>
          <w:sz w:val="24"/>
          <w:szCs w:val="24"/>
          <w:lang w:eastAsia="zh-CN"/>
        </w:rPr>
        <w:t>次会议上，埃及收到了工发组织和环境规划署联合执行的氢氟碳化合物逐步减少扶持活动的资金（</w:t>
      </w:r>
      <w:r w:rsidRPr="00171E48">
        <w:rPr>
          <w:rFonts w:hint="eastAsia"/>
          <w:sz w:val="24"/>
          <w:szCs w:val="24"/>
          <w:lang w:eastAsia="zh-CN"/>
        </w:rPr>
        <w:t>250</w:t>
      </w:r>
      <w:r w:rsidRPr="00171E48">
        <w:rPr>
          <w:sz w:val="24"/>
          <w:szCs w:val="24"/>
          <w:lang w:eastAsia="zh-CN"/>
        </w:rPr>
        <w:t>,</w:t>
      </w:r>
      <w:r w:rsidRPr="00171E48">
        <w:rPr>
          <w:rFonts w:hint="eastAsia"/>
          <w:sz w:val="24"/>
          <w:szCs w:val="24"/>
          <w:lang w:eastAsia="zh-CN"/>
        </w:rPr>
        <w:t>000</w:t>
      </w:r>
      <w:r w:rsidRPr="00171E48">
        <w:rPr>
          <w:rFonts w:hint="eastAsia"/>
          <w:sz w:val="24"/>
          <w:szCs w:val="24"/>
          <w:lang w:eastAsia="zh-CN"/>
        </w:rPr>
        <w:t>美元），这些活动</w:t>
      </w:r>
      <w:r w:rsidR="0086699B">
        <w:rPr>
          <w:rFonts w:hint="eastAsia"/>
          <w:sz w:val="24"/>
          <w:szCs w:val="24"/>
          <w:lang w:eastAsia="zh-CN"/>
        </w:rPr>
        <w:t>已经</w:t>
      </w:r>
      <w:r w:rsidRPr="00171E48">
        <w:rPr>
          <w:rFonts w:hint="eastAsia"/>
          <w:sz w:val="24"/>
          <w:szCs w:val="24"/>
          <w:lang w:eastAsia="zh-CN"/>
        </w:rPr>
        <w:t>于</w:t>
      </w:r>
      <w:r w:rsidRPr="00171E48">
        <w:rPr>
          <w:rFonts w:hint="eastAsia"/>
          <w:sz w:val="24"/>
          <w:szCs w:val="24"/>
          <w:lang w:eastAsia="zh-CN"/>
        </w:rPr>
        <w:t>2022</w:t>
      </w:r>
      <w:r w:rsidRPr="00171E48">
        <w:rPr>
          <w:rFonts w:hint="eastAsia"/>
          <w:sz w:val="24"/>
          <w:szCs w:val="24"/>
          <w:lang w:eastAsia="zh-CN"/>
        </w:rPr>
        <w:t>年</w:t>
      </w:r>
      <w:r w:rsidRPr="00171E48">
        <w:rPr>
          <w:rFonts w:hint="eastAsia"/>
          <w:sz w:val="24"/>
          <w:szCs w:val="24"/>
          <w:lang w:eastAsia="zh-CN"/>
        </w:rPr>
        <w:t>6</w:t>
      </w:r>
      <w:r w:rsidRPr="00171E48">
        <w:rPr>
          <w:rFonts w:hint="eastAsia"/>
          <w:sz w:val="24"/>
          <w:szCs w:val="24"/>
          <w:lang w:eastAsia="zh-CN"/>
        </w:rPr>
        <w:t>月完成。除其它活动外，扶持活动项目加强了与电力和可再生能源部气候变化司的伙伴关系，以确定氢氟碳化合物逐步减少与能源效率之间的联系，并商定国家臭氧机构将与埃及标准化组织合作，执行制冷和空调设备的最低能源性能标准。</w:t>
      </w:r>
    </w:p>
    <w:p w14:paraId="7D227AB2" w14:textId="318C8479" w:rsidR="00C02057" w:rsidRPr="00171E48" w:rsidRDefault="007F5A1A" w:rsidP="0073059D">
      <w:pPr>
        <w:pStyle w:val="Heading1"/>
        <w:numPr>
          <w:ilvl w:val="0"/>
          <w:numId w:val="1"/>
        </w:numPr>
        <w:tabs>
          <w:tab w:val="num" w:pos="451"/>
        </w:tabs>
        <w:rPr>
          <w:sz w:val="24"/>
          <w:szCs w:val="24"/>
          <w:lang w:eastAsia="zh-CN"/>
        </w:rPr>
      </w:pPr>
      <w:r w:rsidRPr="00171E48">
        <w:rPr>
          <w:rFonts w:hint="eastAsia"/>
          <w:sz w:val="24"/>
          <w:szCs w:val="24"/>
          <w:lang w:eastAsia="zh-CN"/>
        </w:rPr>
        <w:t>2023</w:t>
      </w:r>
      <w:r w:rsidRPr="00171E48">
        <w:rPr>
          <w:rFonts w:hint="eastAsia"/>
          <w:sz w:val="24"/>
          <w:szCs w:val="24"/>
          <w:lang w:eastAsia="zh-CN"/>
        </w:rPr>
        <w:t>年，在第</w:t>
      </w:r>
      <w:r w:rsidR="004C534A">
        <w:rPr>
          <w:rFonts w:hint="eastAsia"/>
          <w:sz w:val="24"/>
          <w:szCs w:val="24"/>
          <w:lang w:eastAsia="zh-CN"/>
        </w:rPr>
        <w:t>九十三</w:t>
      </w:r>
      <w:r w:rsidRPr="00171E48">
        <w:rPr>
          <w:rFonts w:hint="eastAsia"/>
          <w:sz w:val="24"/>
          <w:szCs w:val="24"/>
          <w:lang w:eastAsia="zh-CN"/>
        </w:rPr>
        <w:t>次会议上，执行委员会核准了</w:t>
      </w:r>
      <w:r w:rsidRPr="00171E48">
        <w:rPr>
          <w:rFonts w:hint="eastAsia"/>
          <w:sz w:val="24"/>
          <w:szCs w:val="24"/>
          <w:lang w:eastAsia="zh-CN"/>
        </w:rPr>
        <w:t>285</w:t>
      </w:r>
      <w:r w:rsidRPr="00171E48">
        <w:rPr>
          <w:sz w:val="24"/>
          <w:szCs w:val="24"/>
          <w:lang w:eastAsia="zh-CN"/>
        </w:rPr>
        <w:t>,</w:t>
      </w:r>
      <w:r w:rsidRPr="00171E48">
        <w:rPr>
          <w:rFonts w:hint="eastAsia"/>
          <w:sz w:val="24"/>
          <w:szCs w:val="24"/>
          <w:lang w:eastAsia="zh-CN"/>
        </w:rPr>
        <w:t>000</w:t>
      </w:r>
      <w:r w:rsidRPr="00171E48">
        <w:rPr>
          <w:rFonts w:hint="eastAsia"/>
          <w:sz w:val="24"/>
          <w:szCs w:val="24"/>
          <w:lang w:eastAsia="zh-CN"/>
        </w:rPr>
        <w:t>美元的技术援助，以在氢氟碳化合物逐步减少的背景下维持和</w:t>
      </w:r>
      <w:r w:rsidRPr="00171E48">
        <w:rPr>
          <w:rFonts w:hint="eastAsia"/>
          <w:sz w:val="24"/>
          <w:szCs w:val="24"/>
          <w:lang w:eastAsia="zh-CN"/>
        </w:rPr>
        <w:t>/</w:t>
      </w:r>
      <w:r w:rsidRPr="00171E48">
        <w:rPr>
          <w:rFonts w:hint="eastAsia"/>
          <w:sz w:val="24"/>
          <w:szCs w:val="24"/>
          <w:lang w:eastAsia="zh-CN"/>
        </w:rPr>
        <w:t>或提高替代技术和设备的能源效率。该项目提议将最低能源性能标准与定于</w:t>
      </w:r>
      <w:r w:rsidRPr="00171E48">
        <w:rPr>
          <w:rFonts w:hint="eastAsia"/>
          <w:sz w:val="24"/>
          <w:szCs w:val="24"/>
          <w:lang w:eastAsia="zh-CN"/>
        </w:rPr>
        <w:t>2024</w:t>
      </w:r>
      <w:r w:rsidRPr="00171E48">
        <w:rPr>
          <w:rFonts w:hint="eastAsia"/>
          <w:sz w:val="24"/>
          <w:szCs w:val="24"/>
          <w:lang w:eastAsia="zh-CN"/>
        </w:rPr>
        <w:t>年</w:t>
      </w:r>
      <w:r w:rsidRPr="00171E48">
        <w:rPr>
          <w:rFonts w:hint="eastAsia"/>
          <w:sz w:val="24"/>
          <w:szCs w:val="24"/>
          <w:lang w:eastAsia="zh-CN"/>
        </w:rPr>
        <w:t>6</w:t>
      </w:r>
      <w:r w:rsidRPr="00171E48">
        <w:rPr>
          <w:rFonts w:hint="eastAsia"/>
          <w:sz w:val="24"/>
          <w:szCs w:val="24"/>
          <w:lang w:eastAsia="zh-CN"/>
        </w:rPr>
        <w:t>月生效的住宅空调机组的新季节性能源效率比</w:t>
      </w:r>
      <w:r w:rsidR="00CB3AF8">
        <w:rPr>
          <w:sz w:val="24"/>
          <w:szCs w:val="24"/>
          <w:lang w:val="en-US" w:eastAsia="zh-CN"/>
        </w:rPr>
        <w:t xml:space="preserve"> (</w:t>
      </w:r>
      <w:r w:rsidRPr="00171E48">
        <w:rPr>
          <w:rFonts w:hint="eastAsia"/>
          <w:sz w:val="24"/>
          <w:szCs w:val="24"/>
          <w:lang w:eastAsia="zh-CN"/>
        </w:rPr>
        <w:t>SEER</w:t>
      </w:r>
      <w:r w:rsidR="00CB3AF8">
        <w:rPr>
          <w:sz w:val="24"/>
          <w:szCs w:val="24"/>
          <w:lang w:val="en-US" w:eastAsia="zh-CN"/>
        </w:rPr>
        <w:t xml:space="preserve">) </w:t>
      </w:r>
      <w:r w:rsidRPr="00171E48">
        <w:rPr>
          <w:rFonts w:hint="eastAsia"/>
          <w:sz w:val="24"/>
          <w:szCs w:val="24"/>
          <w:lang w:eastAsia="zh-CN"/>
        </w:rPr>
        <w:t>水平保持一致；根据最新标准和技术进一步升级最低能源性能标准；升级埃及三个经认证的热量测试实验室，用于使用低</w:t>
      </w:r>
      <w:r w:rsidRPr="00171E48">
        <w:rPr>
          <w:rFonts w:hint="eastAsia"/>
          <w:sz w:val="24"/>
          <w:szCs w:val="24"/>
          <w:lang w:eastAsia="zh-CN"/>
        </w:rPr>
        <w:t>/</w:t>
      </w:r>
      <w:r w:rsidRPr="00171E48">
        <w:rPr>
          <w:rFonts w:hint="eastAsia"/>
          <w:sz w:val="24"/>
          <w:szCs w:val="24"/>
          <w:lang w:eastAsia="zh-CN"/>
        </w:rPr>
        <w:t>较低全球变暖潜能值制冷剂的空调机组和冰箱；建设埃及实验室的测试能力，包括认证</w:t>
      </w:r>
      <w:r w:rsidRPr="00171E48">
        <w:rPr>
          <w:rFonts w:hint="eastAsia"/>
          <w:sz w:val="24"/>
          <w:szCs w:val="24"/>
          <w:lang w:eastAsia="zh-CN"/>
        </w:rPr>
        <w:t>/</w:t>
      </w:r>
      <w:r w:rsidRPr="00171E48">
        <w:rPr>
          <w:rFonts w:hint="eastAsia"/>
          <w:sz w:val="24"/>
          <w:szCs w:val="24"/>
          <w:lang w:eastAsia="zh-CN"/>
        </w:rPr>
        <w:t>认可流程以及如何进行新季节性能源效率比和最低能源性能标准测试的方法；为工程师开发一门关于量热实验室设计和操作的大学课程；开展关于新季节性能源效率比和标签的认识和能力建设活动，包括升级快速响应</w:t>
      </w:r>
      <w:r w:rsidR="00CB3AF8">
        <w:rPr>
          <w:sz w:val="24"/>
          <w:szCs w:val="24"/>
          <w:lang w:val="en-US" w:eastAsia="zh-CN"/>
        </w:rPr>
        <w:t xml:space="preserve"> (</w:t>
      </w:r>
      <w:r w:rsidRPr="00171E48">
        <w:rPr>
          <w:rFonts w:hint="eastAsia"/>
          <w:sz w:val="24"/>
          <w:szCs w:val="24"/>
          <w:lang w:eastAsia="zh-CN"/>
        </w:rPr>
        <w:t>QR</w:t>
      </w:r>
      <w:r w:rsidR="00CB3AF8">
        <w:rPr>
          <w:sz w:val="24"/>
          <w:szCs w:val="24"/>
          <w:lang w:val="en-US" w:eastAsia="zh-CN"/>
        </w:rPr>
        <w:t xml:space="preserve">) </w:t>
      </w:r>
      <w:r w:rsidRPr="00171E48">
        <w:rPr>
          <w:rFonts w:hint="eastAsia"/>
          <w:sz w:val="24"/>
          <w:szCs w:val="24"/>
          <w:lang w:eastAsia="zh-CN"/>
        </w:rPr>
        <w:t>代码，以包括新季节性能源效率比，并根据颜色编码标度显示制冷剂的全球变暖潜能值。</w:t>
      </w:r>
    </w:p>
    <w:p w14:paraId="2F1A42CF" w14:textId="2186315F" w:rsidR="002D5494" w:rsidRPr="00171E48" w:rsidRDefault="00171E48" w:rsidP="002D5494">
      <w:pPr>
        <w:pStyle w:val="Heading1"/>
        <w:keepNext/>
        <w:numPr>
          <w:ilvl w:val="0"/>
          <w:numId w:val="0"/>
        </w:numPr>
        <w:tabs>
          <w:tab w:val="num" w:pos="709"/>
        </w:tabs>
        <w:spacing w:before="240"/>
        <w:rPr>
          <w:rFonts w:ascii="SimHei" w:eastAsia="SimHei" w:hAnsi="SimHei"/>
          <w:sz w:val="24"/>
          <w:szCs w:val="24"/>
        </w:rPr>
      </w:pPr>
      <w:r w:rsidRPr="00171E48">
        <w:rPr>
          <w:rFonts w:ascii="SimHei" w:eastAsia="SimHei" w:hAnsi="SimHei" w:hint="eastAsia"/>
          <w:sz w:val="24"/>
          <w:szCs w:val="24"/>
          <w:lang w:eastAsia="zh-CN"/>
        </w:rPr>
        <w:t>能源效率项目</w:t>
      </w:r>
    </w:p>
    <w:p w14:paraId="2ECA0815" w14:textId="04F3E67E" w:rsidR="00C02057" w:rsidRPr="00266157" w:rsidRDefault="00171E48" w:rsidP="0073059D">
      <w:pPr>
        <w:pStyle w:val="Heading1"/>
        <w:tabs>
          <w:tab w:val="num" w:pos="451"/>
        </w:tabs>
        <w:rPr>
          <w:sz w:val="24"/>
          <w:szCs w:val="24"/>
          <w:lang w:eastAsia="zh-CN"/>
        </w:rPr>
      </w:pPr>
      <w:r w:rsidRPr="00266157">
        <w:rPr>
          <w:rFonts w:hint="eastAsia"/>
          <w:sz w:val="24"/>
          <w:szCs w:val="24"/>
          <w:lang w:eastAsia="zh-CN"/>
        </w:rPr>
        <w:t>第</w:t>
      </w:r>
      <w:r w:rsidR="004C534A">
        <w:rPr>
          <w:rFonts w:hint="eastAsia"/>
          <w:sz w:val="24"/>
          <w:szCs w:val="24"/>
          <w:lang w:eastAsia="zh-CN"/>
        </w:rPr>
        <w:t>九十六</w:t>
      </w:r>
      <w:r w:rsidRPr="00266157">
        <w:rPr>
          <w:rFonts w:hint="eastAsia"/>
          <w:sz w:val="24"/>
          <w:szCs w:val="24"/>
          <w:lang w:eastAsia="zh-CN"/>
        </w:rPr>
        <w:t>次会议核准了埃及基加利氢氟碳化合物执行计划第一阶段，其中包括五个制造行业（聚氨酯泡沫塑料、挤塑聚苯乙烯、家用制冷、商业制冷和家用空调行业）的项目。基加利氢氟碳化合物执行计划的非投资活动包括在各个行业（计量吸入器、移动空调和制冷空调）开展活动，以提高人们对氢氟碳化合物逐步减少、能源效率和可持续冷却的认识。</w:t>
      </w:r>
    </w:p>
    <w:p w14:paraId="74446249" w14:textId="746FC0D8" w:rsidR="00404F85" w:rsidRPr="00266157" w:rsidRDefault="00171E48" w:rsidP="002761CE">
      <w:pPr>
        <w:keepNext/>
        <w:keepLines/>
        <w:spacing w:after="240"/>
        <w:rPr>
          <w:sz w:val="24"/>
          <w:szCs w:val="24"/>
          <w:u w:val="single"/>
          <w:lang w:eastAsia="zh-CN"/>
        </w:rPr>
      </w:pPr>
      <w:r w:rsidRPr="00266157">
        <w:rPr>
          <w:rFonts w:hint="eastAsia"/>
          <w:sz w:val="24"/>
          <w:szCs w:val="24"/>
          <w:u w:val="single"/>
          <w:lang w:eastAsia="zh-CN"/>
        </w:rPr>
        <w:t>政策、监管和体制框架</w:t>
      </w:r>
    </w:p>
    <w:p w14:paraId="2CE69602" w14:textId="05AB9AD7" w:rsidR="00B44218" w:rsidRPr="00266157" w:rsidRDefault="00171E48" w:rsidP="0073059D">
      <w:pPr>
        <w:pStyle w:val="Heading1"/>
        <w:tabs>
          <w:tab w:val="num" w:pos="451"/>
        </w:tabs>
        <w:rPr>
          <w:sz w:val="24"/>
          <w:szCs w:val="24"/>
          <w:lang w:eastAsia="zh-CN"/>
        </w:rPr>
      </w:pPr>
      <w:r w:rsidRPr="00266157">
        <w:rPr>
          <w:rFonts w:hint="eastAsia"/>
          <w:sz w:val="24"/>
          <w:szCs w:val="24"/>
          <w:lang w:eastAsia="zh-CN"/>
        </w:rPr>
        <w:t>埃及政府通过了《国家能</w:t>
      </w:r>
      <w:r w:rsidR="00266157" w:rsidRPr="00266157">
        <w:rPr>
          <w:rFonts w:hint="eastAsia"/>
          <w:sz w:val="24"/>
          <w:szCs w:val="24"/>
          <w:lang w:eastAsia="zh-CN"/>
        </w:rPr>
        <w:t>源</w:t>
      </w:r>
      <w:r w:rsidRPr="00266157">
        <w:rPr>
          <w:rFonts w:hint="eastAsia"/>
          <w:sz w:val="24"/>
          <w:szCs w:val="24"/>
          <w:lang w:eastAsia="zh-CN"/>
        </w:rPr>
        <w:t>效</w:t>
      </w:r>
      <w:r w:rsidR="00266157" w:rsidRPr="00266157">
        <w:rPr>
          <w:rFonts w:hint="eastAsia"/>
          <w:sz w:val="24"/>
          <w:szCs w:val="24"/>
          <w:lang w:eastAsia="zh-CN"/>
        </w:rPr>
        <w:t>率</w:t>
      </w:r>
      <w:r w:rsidRPr="00266157">
        <w:rPr>
          <w:rFonts w:hint="eastAsia"/>
          <w:sz w:val="24"/>
          <w:szCs w:val="24"/>
          <w:lang w:eastAsia="zh-CN"/>
        </w:rPr>
        <w:t>行动计划》，目标是到</w:t>
      </w:r>
      <w:r w:rsidRPr="00266157">
        <w:rPr>
          <w:rFonts w:hint="eastAsia"/>
          <w:sz w:val="24"/>
          <w:szCs w:val="24"/>
          <w:lang w:eastAsia="zh-CN"/>
        </w:rPr>
        <w:t>2030</w:t>
      </w:r>
      <w:r w:rsidRPr="00266157">
        <w:rPr>
          <w:rFonts w:hint="eastAsia"/>
          <w:sz w:val="24"/>
          <w:szCs w:val="24"/>
          <w:lang w:eastAsia="zh-CN"/>
        </w:rPr>
        <w:t>年将埃及的能源消耗量减少</w:t>
      </w:r>
      <w:r w:rsidRPr="00266157">
        <w:rPr>
          <w:rFonts w:hint="eastAsia"/>
          <w:sz w:val="24"/>
          <w:szCs w:val="24"/>
          <w:lang w:eastAsia="zh-CN"/>
        </w:rPr>
        <w:t>18%</w:t>
      </w:r>
      <w:r w:rsidRPr="00266157">
        <w:rPr>
          <w:rFonts w:hint="eastAsia"/>
          <w:sz w:val="24"/>
          <w:szCs w:val="24"/>
          <w:lang w:eastAsia="zh-CN"/>
        </w:rPr>
        <w:t>。</w:t>
      </w:r>
      <w:r w:rsidR="00266157" w:rsidRPr="00266157">
        <w:rPr>
          <w:rFonts w:hint="eastAsia"/>
          <w:sz w:val="24"/>
          <w:szCs w:val="24"/>
          <w:lang w:eastAsia="zh-CN"/>
        </w:rPr>
        <w:t>《国家能源效率行动计划》</w:t>
      </w:r>
      <w:r w:rsidRPr="00266157">
        <w:rPr>
          <w:rFonts w:hint="eastAsia"/>
          <w:sz w:val="24"/>
          <w:szCs w:val="24"/>
          <w:lang w:eastAsia="zh-CN"/>
        </w:rPr>
        <w:t>强调了标准和标签作为提高该国能源效率的措施的重要性。</w:t>
      </w:r>
      <w:r w:rsidR="00266157" w:rsidRPr="00266157">
        <w:rPr>
          <w:rFonts w:hint="eastAsia"/>
          <w:sz w:val="24"/>
          <w:szCs w:val="24"/>
          <w:lang w:eastAsia="zh-CN"/>
        </w:rPr>
        <w:t>电力和可再生能源部</w:t>
      </w:r>
      <w:r w:rsidRPr="00266157">
        <w:rPr>
          <w:rFonts w:hint="eastAsia"/>
          <w:sz w:val="24"/>
          <w:szCs w:val="24"/>
          <w:lang w:eastAsia="zh-CN"/>
        </w:rPr>
        <w:t>监督管理和调节该国的发电、输电和配电。能源效率活动是</w:t>
      </w:r>
      <w:r w:rsidRPr="00266157">
        <w:rPr>
          <w:rFonts w:hint="eastAsia"/>
          <w:sz w:val="24"/>
          <w:szCs w:val="24"/>
          <w:lang w:eastAsia="zh-CN"/>
        </w:rPr>
        <w:lastRenderedPageBreak/>
        <w:t>与能源效率评估中心、能源效率评估机构、新能源和可再生能源管理局以及国家臭氧机构协调</w:t>
      </w:r>
      <w:r w:rsidR="00266157" w:rsidRPr="00266157">
        <w:rPr>
          <w:rFonts w:hint="eastAsia"/>
          <w:sz w:val="24"/>
          <w:szCs w:val="24"/>
          <w:lang w:eastAsia="zh-CN"/>
        </w:rPr>
        <w:t>执行</w:t>
      </w:r>
      <w:r w:rsidRPr="00266157">
        <w:rPr>
          <w:rFonts w:hint="eastAsia"/>
          <w:sz w:val="24"/>
          <w:szCs w:val="24"/>
          <w:lang w:eastAsia="zh-CN"/>
        </w:rPr>
        <w:t>的。</w:t>
      </w:r>
    </w:p>
    <w:p w14:paraId="2515A41E" w14:textId="0DE83189" w:rsidR="00B44218" w:rsidRPr="00F6024B" w:rsidRDefault="004B14CB" w:rsidP="0073059D">
      <w:pPr>
        <w:pStyle w:val="Heading1"/>
        <w:numPr>
          <w:ilvl w:val="0"/>
          <w:numId w:val="1"/>
        </w:numPr>
        <w:tabs>
          <w:tab w:val="num" w:pos="451"/>
        </w:tabs>
        <w:rPr>
          <w:sz w:val="24"/>
          <w:szCs w:val="24"/>
          <w:lang w:eastAsia="zh-CN"/>
        </w:rPr>
      </w:pPr>
      <w:r w:rsidRPr="00F6024B">
        <w:rPr>
          <w:rFonts w:hint="eastAsia"/>
          <w:sz w:val="24"/>
          <w:szCs w:val="24"/>
          <w:lang w:eastAsia="zh-CN"/>
        </w:rPr>
        <w:t>埃及标准化组织负责通过技术委员会和专家制定和发布所有标准，并与工业控制局一起检查当地制造的电器；这是埃及定义和执行能源效率标准的关键组织。新能源和可再生能源管理局有权促进和发展可再生能源项目，并管理专门的实验室来测试不同电器的效率。新能源和可再生能源管理局还有一个实验室，在空调进入市场之前对其进行测试。</w:t>
      </w:r>
    </w:p>
    <w:p w14:paraId="4A45E120" w14:textId="6ADFF487" w:rsidR="00B44218" w:rsidRPr="00F6024B" w:rsidRDefault="004B14CB" w:rsidP="0073059D">
      <w:pPr>
        <w:pStyle w:val="Heading1"/>
        <w:numPr>
          <w:ilvl w:val="0"/>
          <w:numId w:val="1"/>
        </w:numPr>
        <w:tabs>
          <w:tab w:val="num" w:pos="451"/>
        </w:tabs>
        <w:rPr>
          <w:sz w:val="24"/>
          <w:szCs w:val="24"/>
          <w:lang w:eastAsia="zh-CN"/>
        </w:rPr>
      </w:pPr>
      <w:r w:rsidRPr="00F6024B">
        <w:rPr>
          <w:rFonts w:hint="eastAsia"/>
          <w:sz w:val="24"/>
          <w:szCs w:val="24"/>
          <w:lang w:eastAsia="zh-CN"/>
        </w:rPr>
        <w:t>环境部长于</w:t>
      </w:r>
      <w:r w:rsidRPr="00F6024B">
        <w:rPr>
          <w:rFonts w:hint="eastAsia"/>
          <w:sz w:val="24"/>
          <w:szCs w:val="24"/>
          <w:lang w:eastAsia="zh-CN"/>
        </w:rPr>
        <w:t>2023</w:t>
      </w:r>
      <w:r w:rsidRPr="00F6024B">
        <w:rPr>
          <w:rFonts w:hint="eastAsia"/>
          <w:sz w:val="24"/>
          <w:szCs w:val="24"/>
          <w:lang w:eastAsia="zh-CN"/>
        </w:rPr>
        <w:t>年颁布了一项法令，在国家臭氧委员会中增加了一名来自环境与能源部的代表，该委员会中已经包括一名来自埃及标准化组织的代表。</w:t>
      </w:r>
      <w:r w:rsidRPr="00F6024B">
        <w:rPr>
          <w:rFonts w:hint="eastAsia"/>
          <w:sz w:val="24"/>
          <w:szCs w:val="24"/>
          <w:lang w:eastAsia="zh-CN"/>
        </w:rPr>
        <w:t>2024</w:t>
      </w:r>
      <w:r w:rsidRPr="00F6024B">
        <w:rPr>
          <w:rFonts w:hint="eastAsia"/>
          <w:sz w:val="24"/>
          <w:szCs w:val="24"/>
          <w:lang w:eastAsia="zh-CN"/>
        </w:rPr>
        <w:t>年</w:t>
      </w:r>
      <w:r w:rsidRPr="00F6024B">
        <w:rPr>
          <w:rFonts w:hint="eastAsia"/>
          <w:sz w:val="24"/>
          <w:szCs w:val="24"/>
          <w:lang w:eastAsia="zh-CN"/>
        </w:rPr>
        <w:t>1</w:t>
      </w:r>
      <w:r w:rsidRPr="00F6024B">
        <w:rPr>
          <w:rFonts w:hint="eastAsia"/>
          <w:sz w:val="24"/>
          <w:szCs w:val="24"/>
          <w:lang w:eastAsia="zh-CN"/>
        </w:rPr>
        <w:t>月，埃及颁布了第</w:t>
      </w:r>
      <w:r w:rsidRPr="00F6024B">
        <w:rPr>
          <w:rFonts w:hint="eastAsia"/>
          <w:sz w:val="24"/>
          <w:szCs w:val="24"/>
          <w:lang w:eastAsia="zh-CN"/>
        </w:rPr>
        <w:t>502/2023</w:t>
      </w:r>
      <w:r w:rsidRPr="00F6024B">
        <w:rPr>
          <w:rFonts w:hint="eastAsia"/>
          <w:sz w:val="24"/>
          <w:szCs w:val="24"/>
          <w:lang w:eastAsia="zh-CN"/>
        </w:rPr>
        <w:t>号部长令，采用了</w:t>
      </w:r>
      <w:r w:rsidRPr="00F6024B">
        <w:rPr>
          <w:rFonts w:hint="eastAsia"/>
          <w:sz w:val="24"/>
          <w:szCs w:val="24"/>
          <w:lang w:eastAsia="zh-CN"/>
        </w:rPr>
        <w:t>ES 3795-2023</w:t>
      </w:r>
      <w:r w:rsidRPr="00F6024B">
        <w:rPr>
          <w:rFonts w:hint="eastAsia"/>
          <w:sz w:val="24"/>
          <w:szCs w:val="24"/>
          <w:lang w:eastAsia="zh-CN"/>
        </w:rPr>
        <w:t>标准，对房间和管道式空调进行季节性能</w:t>
      </w:r>
      <w:r w:rsidR="00F6024B" w:rsidRPr="00F6024B">
        <w:rPr>
          <w:rFonts w:hint="eastAsia"/>
          <w:sz w:val="24"/>
          <w:szCs w:val="24"/>
          <w:lang w:eastAsia="zh-CN"/>
        </w:rPr>
        <w:t>源</w:t>
      </w:r>
      <w:r w:rsidRPr="00F6024B">
        <w:rPr>
          <w:rFonts w:hint="eastAsia"/>
          <w:sz w:val="24"/>
          <w:szCs w:val="24"/>
          <w:lang w:eastAsia="zh-CN"/>
        </w:rPr>
        <w:t>效</w:t>
      </w:r>
      <w:r w:rsidR="00F6024B" w:rsidRPr="00F6024B">
        <w:rPr>
          <w:rFonts w:hint="eastAsia"/>
          <w:sz w:val="24"/>
          <w:szCs w:val="24"/>
          <w:lang w:eastAsia="zh-CN"/>
        </w:rPr>
        <w:t>率</w:t>
      </w:r>
      <w:r w:rsidRPr="00F6024B">
        <w:rPr>
          <w:rFonts w:hint="eastAsia"/>
          <w:sz w:val="24"/>
          <w:szCs w:val="24"/>
          <w:lang w:eastAsia="zh-CN"/>
        </w:rPr>
        <w:t>监管，并统一了固定速度和逆变器交流的要求。埃及没有针对压缩机的具体</w:t>
      </w:r>
      <w:r w:rsidR="00F6024B" w:rsidRPr="00F6024B">
        <w:rPr>
          <w:rFonts w:hint="eastAsia"/>
          <w:sz w:val="24"/>
          <w:szCs w:val="24"/>
          <w:lang w:eastAsia="zh-CN"/>
        </w:rPr>
        <w:t>最低能源性能标准</w:t>
      </w:r>
      <w:r w:rsidRPr="00F6024B">
        <w:rPr>
          <w:rFonts w:hint="eastAsia"/>
          <w:sz w:val="24"/>
          <w:szCs w:val="24"/>
          <w:lang w:eastAsia="zh-CN"/>
        </w:rPr>
        <w:t>。然而，家用冰箱和冷冻柜</w:t>
      </w:r>
      <w:r w:rsidR="0086699B">
        <w:rPr>
          <w:rFonts w:hint="eastAsia"/>
          <w:sz w:val="24"/>
          <w:szCs w:val="24"/>
          <w:lang w:eastAsia="zh-CN"/>
        </w:rPr>
        <w:t xml:space="preserve"> </w:t>
      </w:r>
      <w:r w:rsidR="00F6024B" w:rsidRPr="00F6024B">
        <w:rPr>
          <w:sz w:val="24"/>
          <w:szCs w:val="24"/>
          <w:vertAlign w:val="superscript"/>
        </w:rPr>
        <w:footnoteReference w:id="16"/>
      </w:r>
      <w:r w:rsidR="0086699B">
        <w:rPr>
          <w:rFonts w:hint="eastAsia"/>
          <w:sz w:val="24"/>
          <w:szCs w:val="24"/>
          <w:lang w:eastAsia="zh-CN"/>
        </w:rPr>
        <w:t xml:space="preserve"> </w:t>
      </w:r>
      <w:r w:rsidRPr="00F6024B">
        <w:rPr>
          <w:rFonts w:hint="eastAsia"/>
          <w:sz w:val="24"/>
          <w:szCs w:val="24"/>
          <w:lang w:eastAsia="zh-CN"/>
        </w:rPr>
        <w:t>有</w:t>
      </w:r>
      <w:r w:rsidR="00F6024B" w:rsidRPr="00F6024B">
        <w:rPr>
          <w:rFonts w:hint="eastAsia"/>
          <w:sz w:val="24"/>
          <w:szCs w:val="24"/>
          <w:lang w:eastAsia="zh-CN"/>
        </w:rPr>
        <w:t>最低能源性能标准</w:t>
      </w:r>
      <w:r w:rsidRPr="00F6024B">
        <w:rPr>
          <w:rFonts w:hint="eastAsia"/>
          <w:sz w:val="24"/>
          <w:szCs w:val="24"/>
          <w:lang w:eastAsia="zh-CN"/>
        </w:rPr>
        <w:t>和能</w:t>
      </w:r>
      <w:r w:rsidR="00F6024B" w:rsidRPr="00F6024B">
        <w:rPr>
          <w:rFonts w:hint="eastAsia"/>
          <w:sz w:val="24"/>
          <w:szCs w:val="24"/>
          <w:lang w:eastAsia="zh-CN"/>
        </w:rPr>
        <w:t>源</w:t>
      </w:r>
      <w:r w:rsidRPr="00F6024B">
        <w:rPr>
          <w:rFonts w:hint="eastAsia"/>
          <w:sz w:val="24"/>
          <w:szCs w:val="24"/>
          <w:lang w:eastAsia="zh-CN"/>
        </w:rPr>
        <w:t>效</w:t>
      </w:r>
      <w:r w:rsidR="00F6024B" w:rsidRPr="00F6024B">
        <w:rPr>
          <w:rFonts w:hint="eastAsia"/>
          <w:sz w:val="24"/>
          <w:szCs w:val="24"/>
          <w:lang w:eastAsia="zh-CN"/>
        </w:rPr>
        <w:t>率</w:t>
      </w:r>
      <w:r w:rsidRPr="00F6024B">
        <w:rPr>
          <w:rFonts w:hint="eastAsia"/>
          <w:sz w:val="24"/>
          <w:szCs w:val="24"/>
          <w:lang w:eastAsia="zh-CN"/>
        </w:rPr>
        <w:t>标签，这些标签会定期修订，以反映技术进步，并确保与包括国际电工委员会</w:t>
      </w:r>
      <w:r w:rsidR="00BE2B78">
        <w:rPr>
          <w:sz w:val="24"/>
          <w:szCs w:val="24"/>
          <w:lang w:val="en-US" w:eastAsia="zh-CN"/>
        </w:rPr>
        <w:t xml:space="preserve"> (</w:t>
      </w:r>
      <w:r w:rsidRPr="00F6024B">
        <w:rPr>
          <w:rFonts w:hint="eastAsia"/>
          <w:sz w:val="24"/>
          <w:szCs w:val="24"/>
          <w:lang w:eastAsia="zh-CN"/>
        </w:rPr>
        <w:t>IEC</w:t>
      </w:r>
      <w:r w:rsidR="00BE2B78">
        <w:rPr>
          <w:sz w:val="24"/>
          <w:szCs w:val="24"/>
          <w:lang w:val="en-US" w:eastAsia="zh-CN"/>
        </w:rPr>
        <w:t xml:space="preserve">) </w:t>
      </w:r>
      <w:r w:rsidRPr="00F6024B">
        <w:rPr>
          <w:rFonts w:hint="eastAsia"/>
          <w:sz w:val="24"/>
          <w:szCs w:val="24"/>
          <w:lang w:eastAsia="zh-CN"/>
        </w:rPr>
        <w:t>标准在内的国际基准相协调。第</w:t>
      </w:r>
      <w:r w:rsidRPr="00F6024B">
        <w:rPr>
          <w:rFonts w:hint="eastAsia"/>
          <w:sz w:val="24"/>
          <w:szCs w:val="24"/>
          <w:lang w:eastAsia="zh-CN"/>
        </w:rPr>
        <w:t>87</w:t>
      </w:r>
      <w:r w:rsidRPr="00F6024B">
        <w:rPr>
          <w:rFonts w:hint="eastAsia"/>
          <w:sz w:val="24"/>
          <w:szCs w:val="24"/>
          <w:lang w:eastAsia="zh-CN"/>
        </w:rPr>
        <w:t>至</w:t>
      </w:r>
      <w:r w:rsidRPr="00F6024B">
        <w:rPr>
          <w:rFonts w:hint="eastAsia"/>
          <w:sz w:val="24"/>
          <w:szCs w:val="24"/>
          <w:lang w:eastAsia="zh-CN"/>
        </w:rPr>
        <w:t>115</w:t>
      </w:r>
      <w:r w:rsidRPr="00F6024B">
        <w:rPr>
          <w:rFonts w:hint="eastAsia"/>
          <w:sz w:val="24"/>
          <w:szCs w:val="24"/>
          <w:lang w:eastAsia="zh-CN"/>
        </w:rPr>
        <w:t>段概述了提交给本次会议的第二个</w:t>
      </w:r>
      <w:r w:rsidR="00F6024B" w:rsidRPr="00F6024B">
        <w:rPr>
          <w:rFonts w:hint="eastAsia"/>
          <w:sz w:val="24"/>
          <w:szCs w:val="24"/>
          <w:lang w:eastAsia="zh-CN"/>
        </w:rPr>
        <w:t>能源效率</w:t>
      </w:r>
      <w:r w:rsidRPr="00F6024B">
        <w:rPr>
          <w:rFonts w:hint="eastAsia"/>
          <w:sz w:val="24"/>
          <w:szCs w:val="24"/>
          <w:lang w:eastAsia="zh-CN"/>
        </w:rPr>
        <w:t>项目，该项目将提高家用制冷制造业的能</w:t>
      </w:r>
      <w:r w:rsidR="00F6024B" w:rsidRPr="00F6024B">
        <w:rPr>
          <w:rFonts w:hint="eastAsia"/>
          <w:sz w:val="24"/>
          <w:szCs w:val="24"/>
          <w:lang w:eastAsia="zh-CN"/>
        </w:rPr>
        <w:t>源</w:t>
      </w:r>
      <w:r w:rsidRPr="00F6024B">
        <w:rPr>
          <w:rFonts w:hint="eastAsia"/>
          <w:sz w:val="24"/>
          <w:szCs w:val="24"/>
          <w:lang w:eastAsia="zh-CN"/>
        </w:rPr>
        <w:t>效</w:t>
      </w:r>
      <w:r w:rsidR="00F6024B" w:rsidRPr="00F6024B">
        <w:rPr>
          <w:rFonts w:hint="eastAsia"/>
          <w:sz w:val="24"/>
          <w:szCs w:val="24"/>
          <w:lang w:eastAsia="zh-CN"/>
        </w:rPr>
        <w:t>率</w:t>
      </w:r>
      <w:r w:rsidRPr="00F6024B">
        <w:rPr>
          <w:rFonts w:hint="eastAsia"/>
          <w:sz w:val="24"/>
          <w:szCs w:val="24"/>
          <w:lang w:eastAsia="zh-CN"/>
        </w:rPr>
        <w:t>。</w:t>
      </w:r>
    </w:p>
    <w:p w14:paraId="1457EF67" w14:textId="4852FCCF" w:rsidR="006C3626" w:rsidRPr="00F6024B" w:rsidRDefault="00F6024B" w:rsidP="006C3626">
      <w:pPr>
        <w:spacing w:after="240"/>
        <w:rPr>
          <w:sz w:val="24"/>
          <w:szCs w:val="24"/>
          <w:u w:val="single"/>
          <w:lang w:eastAsia="zh-CN"/>
        </w:rPr>
      </w:pPr>
      <w:r w:rsidRPr="00F6024B">
        <w:rPr>
          <w:rFonts w:hint="eastAsia"/>
          <w:sz w:val="24"/>
          <w:szCs w:val="24"/>
          <w:u w:val="single"/>
          <w:lang w:eastAsia="zh-CN"/>
        </w:rPr>
        <w:t>氢氟碳化合物消费报告</w:t>
      </w:r>
    </w:p>
    <w:p w14:paraId="0C87EDBB" w14:textId="0210C9A6" w:rsidR="006C3626" w:rsidRPr="00F6024B" w:rsidRDefault="00F6024B" w:rsidP="0073059D">
      <w:pPr>
        <w:pStyle w:val="Heading1"/>
        <w:tabs>
          <w:tab w:val="num" w:pos="451"/>
        </w:tabs>
        <w:rPr>
          <w:sz w:val="24"/>
          <w:szCs w:val="24"/>
          <w:lang w:eastAsia="zh-CN"/>
        </w:rPr>
      </w:pPr>
      <w:r w:rsidRPr="00F6024B">
        <w:rPr>
          <w:rFonts w:hint="eastAsia"/>
          <w:sz w:val="24"/>
          <w:szCs w:val="24"/>
          <w:lang w:eastAsia="zh-CN"/>
        </w:rPr>
        <w:t>埃及的氢氟碳化合物基准为</w:t>
      </w:r>
      <w:r w:rsidRPr="00F6024B">
        <w:rPr>
          <w:rFonts w:hint="eastAsia"/>
          <w:sz w:val="24"/>
          <w:szCs w:val="24"/>
          <w:lang w:eastAsia="zh-CN"/>
        </w:rPr>
        <w:t>19</w:t>
      </w:r>
      <w:r w:rsidRPr="00F6024B">
        <w:rPr>
          <w:sz w:val="24"/>
          <w:szCs w:val="24"/>
          <w:lang w:eastAsia="zh-CN"/>
        </w:rPr>
        <w:t>,</w:t>
      </w:r>
      <w:r w:rsidRPr="00F6024B">
        <w:rPr>
          <w:rFonts w:hint="eastAsia"/>
          <w:sz w:val="24"/>
          <w:szCs w:val="24"/>
          <w:lang w:eastAsia="zh-CN"/>
        </w:rPr>
        <w:t>290</w:t>
      </w:r>
      <w:r w:rsidRPr="00F6024B">
        <w:rPr>
          <w:sz w:val="24"/>
          <w:szCs w:val="24"/>
          <w:lang w:eastAsia="zh-CN"/>
        </w:rPr>
        <w:t>,</w:t>
      </w:r>
      <w:r w:rsidRPr="00F6024B">
        <w:rPr>
          <w:rFonts w:hint="eastAsia"/>
          <w:sz w:val="24"/>
          <w:szCs w:val="24"/>
          <w:lang w:eastAsia="zh-CN"/>
        </w:rPr>
        <w:t>350</w:t>
      </w:r>
      <w:r w:rsidRPr="00F6024B">
        <w:rPr>
          <w:rFonts w:hint="eastAsia"/>
          <w:sz w:val="24"/>
          <w:szCs w:val="24"/>
          <w:lang w:eastAsia="zh-CN"/>
        </w:rPr>
        <w:t>吨二氧化碳当量，该国承诺在</w:t>
      </w:r>
      <w:r w:rsidRPr="00F6024B">
        <w:rPr>
          <w:rFonts w:hint="eastAsia"/>
          <w:sz w:val="24"/>
          <w:szCs w:val="24"/>
          <w:lang w:eastAsia="zh-CN"/>
        </w:rPr>
        <w:t>2029</w:t>
      </w:r>
      <w:r w:rsidRPr="00F6024B">
        <w:rPr>
          <w:rFonts w:hint="eastAsia"/>
          <w:sz w:val="24"/>
          <w:szCs w:val="24"/>
          <w:lang w:eastAsia="zh-CN"/>
        </w:rPr>
        <w:t>年减少</w:t>
      </w:r>
      <w:r w:rsidRPr="00F6024B">
        <w:rPr>
          <w:rFonts w:hint="eastAsia"/>
          <w:sz w:val="24"/>
          <w:szCs w:val="24"/>
          <w:lang w:eastAsia="zh-CN"/>
        </w:rPr>
        <w:t>22%</w:t>
      </w:r>
      <w:r w:rsidRPr="00F6024B">
        <w:rPr>
          <w:rFonts w:hint="eastAsia"/>
          <w:sz w:val="24"/>
          <w:szCs w:val="24"/>
          <w:lang w:eastAsia="zh-CN"/>
        </w:rPr>
        <w:t>。埃及政府报告称，</w:t>
      </w:r>
      <w:r w:rsidRPr="00F6024B">
        <w:rPr>
          <w:rFonts w:hint="eastAsia"/>
          <w:sz w:val="24"/>
          <w:szCs w:val="24"/>
          <w:lang w:eastAsia="zh-CN"/>
        </w:rPr>
        <w:t>2024</w:t>
      </w:r>
      <w:r w:rsidRPr="00F6024B">
        <w:rPr>
          <w:rFonts w:hint="eastAsia"/>
          <w:sz w:val="24"/>
          <w:szCs w:val="24"/>
          <w:lang w:eastAsia="zh-CN"/>
        </w:rPr>
        <w:t>年氢氟碳化合物的消费为</w:t>
      </w:r>
      <w:r w:rsidRPr="00F6024B">
        <w:rPr>
          <w:rFonts w:hint="eastAsia"/>
          <w:sz w:val="24"/>
          <w:szCs w:val="24"/>
          <w:lang w:eastAsia="zh-CN"/>
        </w:rPr>
        <w:t>17</w:t>
      </w:r>
      <w:r w:rsidRPr="00F6024B">
        <w:rPr>
          <w:sz w:val="24"/>
          <w:szCs w:val="24"/>
          <w:lang w:eastAsia="zh-CN"/>
        </w:rPr>
        <w:t>,</w:t>
      </w:r>
      <w:r w:rsidRPr="00F6024B">
        <w:rPr>
          <w:rFonts w:hint="eastAsia"/>
          <w:sz w:val="24"/>
          <w:szCs w:val="24"/>
          <w:lang w:eastAsia="zh-CN"/>
        </w:rPr>
        <w:t>259</w:t>
      </w:r>
      <w:r w:rsidRPr="00F6024B">
        <w:rPr>
          <w:sz w:val="24"/>
          <w:szCs w:val="24"/>
          <w:lang w:eastAsia="zh-CN"/>
        </w:rPr>
        <w:t>,</w:t>
      </w:r>
      <w:r w:rsidRPr="00F6024B">
        <w:rPr>
          <w:rFonts w:hint="eastAsia"/>
          <w:sz w:val="24"/>
          <w:szCs w:val="24"/>
          <w:lang w:eastAsia="zh-CN"/>
        </w:rPr>
        <w:t>729</w:t>
      </w:r>
      <w:r w:rsidRPr="00F6024B">
        <w:rPr>
          <w:rFonts w:hint="eastAsia"/>
          <w:sz w:val="24"/>
          <w:szCs w:val="24"/>
          <w:lang w:eastAsia="zh-CN"/>
        </w:rPr>
        <w:t>吨二氧化碳当量，比</w:t>
      </w:r>
      <w:r w:rsidRPr="00F6024B">
        <w:rPr>
          <w:rFonts w:hint="eastAsia"/>
          <w:sz w:val="24"/>
          <w:szCs w:val="24"/>
          <w:lang w:eastAsia="zh-CN"/>
        </w:rPr>
        <w:t>2023</w:t>
      </w:r>
      <w:r w:rsidRPr="00F6024B">
        <w:rPr>
          <w:rFonts w:hint="eastAsia"/>
          <w:sz w:val="24"/>
          <w:szCs w:val="24"/>
          <w:lang w:eastAsia="zh-CN"/>
        </w:rPr>
        <w:t>年的</w:t>
      </w:r>
      <w:r w:rsidRPr="00F6024B">
        <w:rPr>
          <w:rFonts w:hint="eastAsia"/>
          <w:sz w:val="24"/>
          <w:szCs w:val="24"/>
          <w:lang w:eastAsia="zh-CN"/>
        </w:rPr>
        <w:t>14</w:t>
      </w:r>
      <w:r w:rsidRPr="00F6024B">
        <w:rPr>
          <w:sz w:val="24"/>
          <w:szCs w:val="24"/>
          <w:lang w:eastAsia="zh-CN"/>
        </w:rPr>
        <w:t>,</w:t>
      </w:r>
      <w:r w:rsidRPr="00F6024B">
        <w:rPr>
          <w:rFonts w:hint="eastAsia"/>
          <w:sz w:val="24"/>
          <w:szCs w:val="24"/>
          <w:lang w:eastAsia="zh-CN"/>
        </w:rPr>
        <w:t>890</w:t>
      </w:r>
      <w:r w:rsidRPr="00F6024B">
        <w:rPr>
          <w:sz w:val="24"/>
          <w:szCs w:val="24"/>
          <w:lang w:eastAsia="zh-CN"/>
        </w:rPr>
        <w:t>,</w:t>
      </w:r>
      <w:r w:rsidRPr="00F6024B">
        <w:rPr>
          <w:rFonts w:hint="eastAsia"/>
          <w:sz w:val="24"/>
          <w:szCs w:val="24"/>
          <w:lang w:eastAsia="zh-CN"/>
        </w:rPr>
        <w:t>881</w:t>
      </w:r>
      <w:r w:rsidRPr="00F6024B">
        <w:rPr>
          <w:rFonts w:hint="eastAsia"/>
          <w:sz w:val="24"/>
          <w:szCs w:val="24"/>
          <w:lang w:eastAsia="zh-CN"/>
        </w:rPr>
        <w:t>吨二氧化碳当量增加了</w:t>
      </w:r>
      <w:r w:rsidRPr="00F6024B">
        <w:rPr>
          <w:rFonts w:hint="eastAsia"/>
          <w:sz w:val="24"/>
          <w:szCs w:val="24"/>
          <w:lang w:eastAsia="zh-CN"/>
        </w:rPr>
        <w:t>16%</w:t>
      </w:r>
      <w:r w:rsidRPr="00F6024B">
        <w:rPr>
          <w:rFonts w:hint="eastAsia"/>
          <w:sz w:val="24"/>
          <w:szCs w:val="24"/>
          <w:lang w:eastAsia="zh-CN"/>
        </w:rPr>
        <w:t>，比既定基准低</w:t>
      </w:r>
      <w:r w:rsidRPr="00F6024B">
        <w:rPr>
          <w:rFonts w:hint="eastAsia"/>
          <w:sz w:val="24"/>
          <w:szCs w:val="24"/>
          <w:lang w:eastAsia="zh-CN"/>
        </w:rPr>
        <w:t>11%</w:t>
      </w:r>
      <w:r w:rsidRPr="00F6024B">
        <w:rPr>
          <w:rFonts w:hint="eastAsia"/>
          <w:sz w:val="24"/>
          <w:szCs w:val="24"/>
          <w:lang w:eastAsia="zh-CN"/>
        </w:rPr>
        <w:t>。</w:t>
      </w:r>
    </w:p>
    <w:p w14:paraId="646F4B48" w14:textId="4F630629" w:rsidR="00A10257" w:rsidRPr="00F6024B" w:rsidRDefault="00F6024B" w:rsidP="00A10257">
      <w:pPr>
        <w:pStyle w:val="Heading1"/>
        <w:numPr>
          <w:ilvl w:val="0"/>
          <w:numId w:val="0"/>
        </w:numPr>
        <w:rPr>
          <w:sz w:val="24"/>
          <w:szCs w:val="24"/>
          <w:u w:val="single"/>
        </w:rPr>
      </w:pPr>
      <w:r w:rsidRPr="00F6024B">
        <w:rPr>
          <w:rFonts w:hint="eastAsia"/>
          <w:sz w:val="24"/>
          <w:szCs w:val="24"/>
          <w:u w:val="single"/>
          <w:lang w:eastAsia="zh-CN"/>
        </w:rPr>
        <w:t>项目目标</w:t>
      </w:r>
    </w:p>
    <w:p w14:paraId="7CAC81D3" w14:textId="69A4A23E" w:rsidR="00637108" w:rsidRPr="002879A6" w:rsidRDefault="00F6024B" w:rsidP="0073059D">
      <w:pPr>
        <w:pStyle w:val="Heading1"/>
        <w:numPr>
          <w:ilvl w:val="0"/>
          <w:numId w:val="1"/>
        </w:numPr>
        <w:tabs>
          <w:tab w:val="num" w:pos="451"/>
        </w:tabs>
        <w:rPr>
          <w:sz w:val="24"/>
          <w:szCs w:val="24"/>
          <w:lang w:eastAsia="zh-CN"/>
        </w:rPr>
      </w:pPr>
      <w:bookmarkStart w:id="14" w:name="_Hlk213848588"/>
      <w:r w:rsidRPr="002879A6">
        <w:rPr>
          <w:rFonts w:hint="eastAsia"/>
          <w:sz w:val="24"/>
          <w:szCs w:val="24"/>
          <w:lang w:eastAsia="zh-CN"/>
        </w:rPr>
        <w:t>该项目的目标是通过引入变频压缩机技术，升级一家企业</w:t>
      </w:r>
      <w:r w:rsidR="002879A6" w:rsidRPr="002879A6">
        <w:rPr>
          <w:rFonts w:hint="eastAsia"/>
          <w:sz w:val="24"/>
          <w:szCs w:val="24"/>
          <w:lang w:eastAsia="zh-CN"/>
        </w:rPr>
        <w:t>，</w:t>
      </w:r>
      <w:r w:rsidRPr="002879A6">
        <w:rPr>
          <w:rFonts w:hint="eastAsia"/>
          <w:sz w:val="24"/>
          <w:szCs w:val="24"/>
          <w:lang w:eastAsia="zh-CN"/>
        </w:rPr>
        <w:t>新鲜压缩机厂</w:t>
      </w:r>
      <w:r w:rsidR="002879A6" w:rsidRPr="002879A6">
        <w:rPr>
          <w:rFonts w:hint="eastAsia"/>
          <w:sz w:val="24"/>
          <w:szCs w:val="24"/>
          <w:lang w:eastAsia="zh-CN"/>
        </w:rPr>
        <w:t>，</w:t>
      </w:r>
      <w:r w:rsidRPr="002879A6">
        <w:rPr>
          <w:rFonts w:hint="eastAsia"/>
          <w:sz w:val="24"/>
          <w:szCs w:val="24"/>
          <w:lang w:eastAsia="zh-CN"/>
        </w:rPr>
        <w:t>的压缩机生产线，该技术允许变速运行，以提高能源效率，预计将节省约</w:t>
      </w:r>
      <w:r w:rsidRPr="002879A6">
        <w:rPr>
          <w:rFonts w:hint="eastAsia"/>
          <w:sz w:val="24"/>
          <w:szCs w:val="24"/>
          <w:lang w:eastAsia="zh-CN"/>
        </w:rPr>
        <w:t>30%</w:t>
      </w:r>
      <w:r w:rsidRPr="002879A6">
        <w:rPr>
          <w:rFonts w:hint="eastAsia"/>
          <w:sz w:val="24"/>
          <w:szCs w:val="24"/>
          <w:lang w:eastAsia="zh-CN"/>
        </w:rPr>
        <w:t>的能源。虽然该压缩机设施目前正在制造用于制冷设备的</w:t>
      </w:r>
      <w:r w:rsidRPr="002879A6">
        <w:rPr>
          <w:rFonts w:hint="eastAsia"/>
          <w:sz w:val="24"/>
          <w:szCs w:val="24"/>
          <w:lang w:eastAsia="zh-CN"/>
        </w:rPr>
        <w:t>HFC-134a</w:t>
      </w:r>
      <w:r w:rsidRPr="002879A6">
        <w:rPr>
          <w:rFonts w:hint="eastAsia"/>
          <w:sz w:val="24"/>
          <w:szCs w:val="24"/>
          <w:lang w:eastAsia="zh-CN"/>
        </w:rPr>
        <w:t>兼容压缩机，但该企业正在利用自己的资源将其压缩机制造设施转换为制造专为</w:t>
      </w:r>
      <w:r w:rsidRPr="002879A6">
        <w:rPr>
          <w:rFonts w:hint="eastAsia"/>
          <w:sz w:val="24"/>
          <w:szCs w:val="24"/>
          <w:lang w:eastAsia="zh-CN"/>
        </w:rPr>
        <w:t>R-600a</w:t>
      </w:r>
      <w:r w:rsidRPr="002879A6">
        <w:rPr>
          <w:rFonts w:hint="eastAsia"/>
          <w:sz w:val="24"/>
          <w:szCs w:val="24"/>
          <w:lang w:eastAsia="zh-CN"/>
        </w:rPr>
        <w:t>制冷剂设计的压缩机。</w:t>
      </w:r>
      <w:r w:rsidR="00637108" w:rsidRPr="002879A6">
        <w:rPr>
          <w:sz w:val="24"/>
          <w:szCs w:val="24"/>
          <w:vertAlign w:val="superscript"/>
        </w:rPr>
        <w:footnoteReference w:id="17"/>
      </w:r>
      <w:r w:rsidR="00637108" w:rsidRPr="002879A6">
        <w:rPr>
          <w:sz w:val="24"/>
          <w:szCs w:val="24"/>
          <w:lang w:eastAsia="zh-CN"/>
        </w:rPr>
        <w:t xml:space="preserve"> </w:t>
      </w:r>
      <w:r w:rsidRPr="002879A6">
        <w:rPr>
          <w:rFonts w:hint="eastAsia"/>
          <w:sz w:val="24"/>
          <w:szCs w:val="24"/>
          <w:lang w:eastAsia="zh-CN"/>
        </w:rPr>
        <w:t>将产量转移到供应针对</w:t>
      </w:r>
      <w:r w:rsidRPr="002879A6">
        <w:rPr>
          <w:rFonts w:hint="eastAsia"/>
          <w:sz w:val="24"/>
          <w:szCs w:val="24"/>
          <w:lang w:eastAsia="zh-CN"/>
        </w:rPr>
        <w:t>R-600a</w:t>
      </w:r>
      <w:r w:rsidRPr="002879A6">
        <w:rPr>
          <w:rFonts w:hint="eastAsia"/>
          <w:sz w:val="24"/>
          <w:szCs w:val="24"/>
          <w:lang w:eastAsia="zh-CN"/>
        </w:rPr>
        <w:t>优化的压缩机将对下游产生影响，因为主要在国内市场的电器制造商更有可能在其产品中采用</w:t>
      </w:r>
      <w:r w:rsidRPr="002879A6">
        <w:rPr>
          <w:rFonts w:hint="eastAsia"/>
          <w:sz w:val="24"/>
          <w:szCs w:val="24"/>
          <w:lang w:eastAsia="zh-CN"/>
        </w:rPr>
        <w:t>R-600a</w:t>
      </w:r>
      <w:r w:rsidRPr="002879A6">
        <w:rPr>
          <w:rFonts w:hint="eastAsia"/>
          <w:sz w:val="24"/>
          <w:szCs w:val="24"/>
          <w:lang w:eastAsia="zh-CN"/>
        </w:rPr>
        <w:t>作为制冷剂。该项目预计每年间接淘汰</w:t>
      </w:r>
      <w:r w:rsidRPr="002879A6">
        <w:rPr>
          <w:rFonts w:hint="eastAsia"/>
          <w:sz w:val="24"/>
          <w:szCs w:val="24"/>
          <w:lang w:eastAsia="zh-CN"/>
        </w:rPr>
        <w:t>200</w:t>
      </w:r>
      <w:r w:rsidRPr="002879A6">
        <w:rPr>
          <w:rFonts w:hint="eastAsia"/>
          <w:sz w:val="24"/>
          <w:szCs w:val="24"/>
          <w:lang w:eastAsia="zh-CN"/>
        </w:rPr>
        <w:t>公吨或</w:t>
      </w:r>
      <w:r w:rsidRPr="002879A6">
        <w:rPr>
          <w:rFonts w:hint="eastAsia"/>
          <w:sz w:val="24"/>
          <w:szCs w:val="24"/>
          <w:lang w:eastAsia="zh-CN"/>
        </w:rPr>
        <w:t>286</w:t>
      </w:r>
      <w:r w:rsidRPr="002879A6">
        <w:rPr>
          <w:sz w:val="24"/>
          <w:szCs w:val="24"/>
          <w:lang w:eastAsia="zh-CN"/>
        </w:rPr>
        <w:t>,</w:t>
      </w:r>
      <w:r w:rsidRPr="002879A6">
        <w:rPr>
          <w:rFonts w:hint="eastAsia"/>
          <w:sz w:val="24"/>
          <w:szCs w:val="24"/>
          <w:lang w:eastAsia="zh-CN"/>
        </w:rPr>
        <w:t>000</w:t>
      </w:r>
      <w:r w:rsidRPr="002879A6">
        <w:rPr>
          <w:rFonts w:hint="eastAsia"/>
          <w:sz w:val="24"/>
          <w:szCs w:val="24"/>
          <w:lang w:eastAsia="zh-CN"/>
        </w:rPr>
        <w:t>吨二氧化碳当量的</w:t>
      </w:r>
      <w:r w:rsidRPr="002879A6">
        <w:rPr>
          <w:rFonts w:hint="eastAsia"/>
          <w:sz w:val="24"/>
          <w:szCs w:val="24"/>
          <w:lang w:eastAsia="zh-CN"/>
        </w:rPr>
        <w:t>HFC-134a</w:t>
      </w:r>
      <w:r w:rsidRPr="002879A6">
        <w:rPr>
          <w:rFonts w:hint="eastAsia"/>
          <w:sz w:val="24"/>
          <w:szCs w:val="24"/>
          <w:lang w:eastAsia="zh-CN"/>
        </w:rPr>
        <w:t>，</w:t>
      </w:r>
      <w:r w:rsidR="00DE45BE" w:rsidRPr="002879A6">
        <w:rPr>
          <w:sz w:val="24"/>
          <w:szCs w:val="24"/>
          <w:vertAlign w:val="superscript"/>
        </w:rPr>
        <w:footnoteReference w:id="18"/>
      </w:r>
      <w:r w:rsidR="00DE45BE" w:rsidRPr="002879A6">
        <w:rPr>
          <w:sz w:val="24"/>
          <w:szCs w:val="24"/>
          <w:lang w:eastAsia="zh-CN"/>
        </w:rPr>
        <w:t xml:space="preserve"> </w:t>
      </w:r>
      <w:bookmarkEnd w:id="14"/>
      <w:r w:rsidRPr="002879A6">
        <w:rPr>
          <w:rFonts w:hint="eastAsia"/>
          <w:sz w:val="24"/>
          <w:szCs w:val="24"/>
          <w:lang w:eastAsia="zh-CN"/>
        </w:rPr>
        <w:t>用于制冷设备制造的压缩机。制冷剂的变化也有望带来边际能源效率提升（估计约为</w:t>
      </w:r>
      <w:r w:rsidRPr="002879A6">
        <w:rPr>
          <w:rFonts w:hint="eastAsia"/>
          <w:sz w:val="24"/>
          <w:szCs w:val="24"/>
          <w:lang w:eastAsia="zh-CN"/>
        </w:rPr>
        <w:t>5%</w:t>
      </w:r>
      <w:r w:rsidRPr="002879A6">
        <w:rPr>
          <w:rFonts w:hint="eastAsia"/>
          <w:sz w:val="24"/>
          <w:szCs w:val="24"/>
          <w:lang w:eastAsia="zh-CN"/>
        </w:rPr>
        <w:t>）。</w:t>
      </w:r>
    </w:p>
    <w:p w14:paraId="3BE0C562" w14:textId="05D079C4" w:rsidR="007C24C1" w:rsidRPr="0086699B" w:rsidRDefault="002879A6" w:rsidP="007C24C1">
      <w:pPr>
        <w:pStyle w:val="Heading1"/>
        <w:numPr>
          <w:ilvl w:val="0"/>
          <w:numId w:val="1"/>
        </w:numPr>
        <w:tabs>
          <w:tab w:val="num" w:pos="451"/>
        </w:tabs>
        <w:rPr>
          <w:sz w:val="24"/>
          <w:szCs w:val="24"/>
          <w:lang w:eastAsia="zh-CN"/>
        </w:rPr>
      </w:pPr>
      <w:r w:rsidRPr="002879A6">
        <w:rPr>
          <w:rFonts w:hint="eastAsia"/>
          <w:sz w:val="24"/>
          <w:szCs w:val="24"/>
          <w:lang w:eastAsia="zh-CN"/>
        </w:rPr>
        <w:t>埃及密封式压缩机市场每年约有</w:t>
      </w:r>
      <w:r w:rsidRPr="002879A6">
        <w:rPr>
          <w:rFonts w:hint="eastAsia"/>
          <w:sz w:val="24"/>
          <w:szCs w:val="24"/>
          <w:lang w:eastAsia="zh-CN"/>
        </w:rPr>
        <w:t>340</w:t>
      </w:r>
      <w:r w:rsidRPr="002879A6">
        <w:rPr>
          <w:rFonts w:hint="eastAsia"/>
          <w:sz w:val="24"/>
          <w:szCs w:val="24"/>
          <w:lang w:eastAsia="zh-CN"/>
        </w:rPr>
        <w:t>万台压缩机；据估计，所有制造的压缩机中约有</w:t>
      </w:r>
      <w:r w:rsidRPr="002879A6">
        <w:rPr>
          <w:rFonts w:hint="eastAsia"/>
          <w:sz w:val="24"/>
          <w:szCs w:val="24"/>
          <w:lang w:eastAsia="zh-CN"/>
        </w:rPr>
        <w:t>56%</w:t>
      </w:r>
      <w:r w:rsidRPr="002879A6">
        <w:rPr>
          <w:rFonts w:hint="eastAsia"/>
          <w:sz w:val="24"/>
          <w:szCs w:val="24"/>
          <w:lang w:eastAsia="zh-CN"/>
        </w:rPr>
        <w:t>用于家用制冷，</w:t>
      </w:r>
      <w:r w:rsidRPr="002879A6">
        <w:rPr>
          <w:rFonts w:hint="eastAsia"/>
          <w:sz w:val="24"/>
          <w:szCs w:val="24"/>
          <w:lang w:eastAsia="zh-CN"/>
        </w:rPr>
        <w:t>20%</w:t>
      </w:r>
      <w:r w:rsidRPr="002879A6">
        <w:rPr>
          <w:rFonts w:hint="eastAsia"/>
          <w:sz w:val="24"/>
          <w:szCs w:val="24"/>
          <w:lang w:eastAsia="zh-CN"/>
        </w:rPr>
        <w:t>用于冷冻柜，</w:t>
      </w:r>
      <w:r w:rsidRPr="002879A6">
        <w:rPr>
          <w:rFonts w:hint="eastAsia"/>
          <w:sz w:val="24"/>
          <w:szCs w:val="24"/>
          <w:lang w:eastAsia="zh-CN"/>
        </w:rPr>
        <w:t>15%</w:t>
      </w:r>
      <w:r w:rsidRPr="002879A6">
        <w:rPr>
          <w:rFonts w:hint="eastAsia"/>
          <w:sz w:val="24"/>
          <w:szCs w:val="24"/>
          <w:lang w:eastAsia="zh-CN"/>
        </w:rPr>
        <w:t>用于饮水机，</w:t>
      </w:r>
      <w:r w:rsidRPr="002879A6">
        <w:rPr>
          <w:rFonts w:hint="eastAsia"/>
          <w:sz w:val="24"/>
          <w:szCs w:val="24"/>
          <w:lang w:eastAsia="zh-CN"/>
        </w:rPr>
        <w:t>9%</w:t>
      </w:r>
      <w:r w:rsidRPr="002879A6">
        <w:rPr>
          <w:rFonts w:hint="eastAsia"/>
          <w:sz w:val="24"/>
          <w:szCs w:val="24"/>
          <w:lang w:eastAsia="zh-CN"/>
        </w:rPr>
        <w:t>用于小型企业的不同应用。埃及大多数家用冰箱制造商已经开始推出</w:t>
      </w:r>
      <w:r w:rsidRPr="002879A6">
        <w:rPr>
          <w:rFonts w:hint="eastAsia"/>
          <w:sz w:val="24"/>
          <w:szCs w:val="24"/>
          <w:lang w:eastAsia="zh-CN"/>
        </w:rPr>
        <w:t>R-600a</w:t>
      </w:r>
      <w:r w:rsidRPr="002879A6">
        <w:rPr>
          <w:rFonts w:hint="eastAsia"/>
          <w:sz w:val="24"/>
          <w:szCs w:val="24"/>
          <w:lang w:eastAsia="zh-CN"/>
        </w:rPr>
        <w:t>产品；然而，冷冻柜仍然仅依赖</w:t>
      </w:r>
      <w:r w:rsidRPr="002879A6">
        <w:rPr>
          <w:rFonts w:hint="eastAsia"/>
          <w:sz w:val="24"/>
          <w:szCs w:val="24"/>
          <w:lang w:eastAsia="zh-CN"/>
        </w:rPr>
        <w:t>HFC</w:t>
      </w:r>
      <w:r w:rsidRPr="002879A6">
        <w:rPr>
          <w:sz w:val="24"/>
          <w:szCs w:val="24"/>
          <w:lang w:eastAsia="zh-CN"/>
        </w:rPr>
        <w:t>-</w:t>
      </w:r>
      <w:r w:rsidRPr="002879A6">
        <w:rPr>
          <w:rFonts w:hint="eastAsia"/>
          <w:sz w:val="24"/>
          <w:szCs w:val="24"/>
          <w:lang w:eastAsia="zh-CN"/>
        </w:rPr>
        <w:t>134a</w:t>
      </w:r>
      <w:r w:rsidRPr="002879A6">
        <w:rPr>
          <w:rFonts w:hint="eastAsia"/>
          <w:sz w:val="24"/>
          <w:szCs w:val="24"/>
          <w:lang w:eastAsia="zh-CN"/>
        </w:rPr>
        <w:t>。</w:t>
      </w:r>
    </w:p>
    <w:p w14:paraId="6C8AC07C" w14:textId="29DC0A4E" w:rsidR="00EA40CA" w:rsidRPr="00E821F6" w:rsidRDefault="00E821F6" w:rsidP="0073059D">
      <w:pPr>
        <w:pStyle w:val="Heading1"/>
        <w:tabs>
          <w:tab w:val="num" w:pos="451"/>
        </w:tabs>
        <w:rPr>
          <w:sz w:val="24"/>
          <w:szCs w:val="24"/>
          <w:lang w:eastAsia="zh-CN"/>
        </w:rPr>
      </w:pPr>
      <w:r w:rsidRPr="00E821F6">
        <w:rPr>
          <w:rFonts w:hint="eastAsia"/>
          <w:sz w:val="24"/>
          <w:szCs w:val="24"/>
          <w:lang w:eastAsia="zh-CN"/>
        </w:rPr>
        <w:lastRenderedPageBreak/>
        <w:t>目前，新鲜压缩机厂是非洲唯一的压缩机制造商，其产品价格与进口压缩机相当。拥有新鲜压缩机厂的新鲜集团也生产家用冰箱和冰柜，在埃及这些产品的市场份额最高，预计随着内部更高效压缩机的可用性，这一份额将增长。除新鲜集团外，埃及还有其他五家生产家用冰箱的企业</w:t>
      </w:r>
      <w:r w:rsidR="0086699B">
        <w:rPr>
          <w:rFonts w:hint="eastAsia"/>
          <w:sz w:val="24"/>
          <w:szCs w:val="24"/>
          <w:lang w:eastAsia="zh-CN"/>
        </w:rPr>
        <w:t xml:space="preserve"> </w:t>
      </w:r>
      <w:r w:rsidR="00EA40CA" w:rsidRPr="00E821F6">
        <w:rPr>
          <w:sz w:val="24"/>
          <w:szCs w:val="24"/>
          <w:vertAlign w:val="superscript"/>
        </w:rPr>
        <w:footnoteReference w:id="19"/>
      </w:r>
      <w:r w:rsidRPr="00E821F6">
        <w:rPr>
          <w:rFonts w:hint="eastAsia"/>
          <w:sz w:val="24"/>
          <w:szCs w:val="24"/>
          <w:lang w:eastAsia="zh-CN"/>
        </w:rPr>
        <w:t>（不包括中小型企业），</w:t>
      </w:r>
      <w:r w:rsidRPr="00E821F6">
        <w:rPr>
          <w:rFonts w:hint="eastAsia"/>
          <w:sz w:val="24"/>
          <w:szCs w:val="24"/>
          <w:lang w:eastAsia="zh-CN"/>
        </w:rPr>
        <w:t>2024</w:t>
      </w:r>
      <w:r w:rsidRPr="00E821F6">
        <w:rPr>
          <w:rFonts w:hint="eastAsia"/>
          <w:sz w:val="24"/>
          <w:szCs w:val="24"/>
          <w:lang w:eastAsia="zh-CN"/>
        </w:rPr>
        <w:t>年共消耗了</w:t>
      </w:r>
      <w:r w:rsidRPr="00E821F6">
        <w:rPr>
          <w:rFonts w:hint="eastAsia"/>
          <w:sz w:val="24"/>
          <w:szCs w:val="24"/>
          <w:lang w:eastAsia="zh-CN"/>
        </w:rPr>
        <w:t>306.9</w:t>
      </w:r>
      <w:r w:rsidRPr="00E821F6">
        <w:rPr>
          <w:rFonts w:hint="eastAsia"/>
          <w:sz w:val="24"/>
          <w:szCs w:val="24"/>
          <w:lang w:eastAsia="zh-CN"/>
        </w:rPr>
        <w:t>公吨（</w:t>
      </w:r>
      <w:r w:rsidRPr="00E821F6">
        <w:rPr>
          <w:rFonts w:hint="eastAsia"/>
          <w:sz w:val="24"/>
          <w:szCs w:val="24"/>
          <w:lang w:eastAsia="zh-CN"/>
        </w:rPr>
        <w:t>438</w:t>
      </w:r>
      <w:r w:rsidR="00464C72">
        <w:rPr>
          <w:sz w:val="24"/>
          <w:szCs w:val="24"/>
          <w:lang w:eastAsia="zh-CN"/>
        </w:rPr>
        <w:t>,</w:t>
      </w:r>
      <w:r w:rsidRPr="00E821F6">
        <w:rPr>
          <w:rFonts w:hint="eastAsia"/>
          <w:sz w:val="24"/>
          <w:szCs w:val="24"/>
          <w:lang w:eastAsia="zh-CN"/>
        </w:rPr>
        <w:t>870</w:t>
      </w:r>
      <w:r w:rsidRPr="00E821F6">
        <w:rPr>
          <w:rFonts w:hint="eastAsia"/>
          <w:sz w:val="24"/>
          <w:szCs w:val="24"/>
          <w:lang w:eastAsia="zh-CN"/>
        </w:rPr>
        <w:t>吨二氧化碳当量）的</w:t>
      </w:r>
      <w:r w:rsidRPr="00E821F6">
        <w:rPr>
          <w:rFonts w:hint="eastAsia"/>
          <w:sz w:val="24"/>
          <w:szCs w:val="24"/>
          <w:lang w:eastAsia="zh-CN"/>
        </w:rPr>
        <w:t>HFC-134a</w:t>
      </w:r>
      <w:r w:rsidRPr="00E821F6">
        <w:rPr>
          <w:rFonts w:hint="eastAsia"/>
          <w:sz w:val="24"/>
          <w:szCs w:val="24"/>
          <w:lang w:eastAsia="zh-CN"/>
        </w:rPr>
        <w:t>。新鲜集团目前正在从其内部子公司（即新鲜压缩机厂）以及进口压缩机采购压缩机，以制造冰箱和冰柜。</w:t>
      </w:r>
    </w:p>
    <w:p w14:paraId="65E793A1" w14:textId="4FC64077" w:rsidR="006C3C42" w:rsidRPr="00464C72" w:rsidRDefault="00E821F6" w:rsidP="006C3C42">
      <w:pPr>
        <w:spacing w:after="240"/>
        <w:rPr>
          <w:rFonts w:ascii="KaiTi" w:eastAsia="KaiTi" w:hAnsi="KaiTi"/>
          <w:sz w:val="24"/>
          <w:szCs w:val="24"/>
        </w:rPr>
      </w:pPr>
      <w:r w:rsidRPr="00464C72">
        <w:rPr>
          <w:rFonts w:ascii="KaiTi" w:eastAsia="KaiTi" w:hAnsi="KaiTi" w:hint="eastAsia"/>
          <w:sz w:val="24"/>
          <w:szCs w:val="24"/>
        </w:rPr>
        <w:t>企业背景及制造设备</w:t>
      </w:r>
    </w:p>
    <w:p w14:paraId="480B6664" w14:textId="7FB3C13C" w:rsidR="00FF7AF6" w:rsidRPr="00464C72" w:rsidRDefault="00464C72" w:rsidP="0073059D">
      <w:pPr>
        <w:pStyle w:val="Heading1"/>
        <w:tabs>
          <w:tab w:val="num" w:pos="451"/>
        </w:tabs>
        <w:rPr>
          <w:sz w:val="24"/>
          <w:szCs w:val="24"/>
          <w:lang w:eastAsia="zh-CN"/>
        </w:rPr>
      </w:pPr>
      <w:r w:rsidRPr="00464C72">
        <w:rPr>
          <w:rFonts w:hint="eastAsia"/>
          <w:sz w:val="24"/>
          <w:szCs w:val="24"/>
          <w:lang w:eastAsia="zh-CN"/>
        </w:rPr>
        <w:t>新鲜压缩机厂成立于</w:t>
      </w:r>
      <w:r w:rsidRPr="00464C72">
        <w:rPr>
          <w:rFonts w:hint="eastAsia"/>
          <w:sz w:val="24"/>
          <w:szCs w:val="24"/>
          <w:lang w:eastAsia="zh-CN"/>
        </w:rPr>
        <w:t>1989</w:t>
      </w:r>
      <w:r w:rsidRPr="00464C72">
        <w:rPr>
          <w:rFonts w:hint="eastAsia"/>
          <w:sz w:val="24"/>
          <w:szCs w:val="24"/>
          <w:lang w:eastAsia="zh-CN"/>
        </w:rPr>
        <w:t>年，原名</w:t>
      </w:r>
      <w:r w:rsidRPr="00464C72">
        <w:rPr>
          <w:rFonts w:hint="eastAsia"/>
          <w:sz w:val="24"/>
          <w:szCs w:val="24"/>
          <w:lang w:eastAsia="zh-CN"/>
        </w:rPr>
        <w:t>Misr</w:t>
      </w:r>
      <w:r w:rsidRPr="00464C72">
        <w:rPr>
          <w:rFonts w:hint="eastAsia"/>
          <w:sz w:val="24"/>
          <w:szCs w:val="24"/>
          <w:lang w:eastAsia="zh-CN"/>
        </w:rPr>
        <w:t>压缩机制造公司，生产</w:t>
      </w:r>
      <w:r w:rsidRPr="00464C72">
        <w:rPr>
          <w:rFonts w:hint="eastAsia"/>
          <w:sz w:val="24"/>
          <w:szCs w:val="24"/>
          <w:lang w:eastAsia="zh-CN"/>
        </w:rPr>
        <w:t>HFC-134a</w:t>
      </w:r>
      <w:r w:rsidRPr="00464C72">
        <w:rPr>
          <w:rFonts w:hint="eastAsia"/>
          <w:sz w:val="24"/>
          <w:szCs w:val="24"/>
          <w:lang w:eastAsia="zh-CN"/>
        </w:rPr>
        <w:t>压缩机，</w:t>
      </w:r>
      <w:r w:rsidRPr="00464C72">
        <w:rPr>
          <w:rFonts w:hint="eastAsia"/>
          <w:sz w:val="24"/>
          <w:szCs w:val="24"/>
          <w:lang w:eastAsia="zh-CN"/>
        </w:rPr>
        <w:t>2023</w:t>
      </w:r>
      <w:r w:rsidRPr="00464C72">
        <w:rPr>
          <w:rFonts w:hint="eastAsia"/>
          <w:sz w:val="24"/>
          <w:szCs w:val="24"/>
          <w:lang w:eastAsia="zh-CN"/>
        </w:rPr>
        <w:t>年被新鲜收购。自收购以来，新鲜已开始升级其两条生产线中的一条。新鲜压缩机厂有两条生产线，分别生产电动机、压缩机外壳和其他压缩机部件。报告的装机容量为每年</w:t>
      </w:r>
      <w:r w:rsidRPr="00464C72">
        <w:rPr>
          <w:rFonts w:hint="eastAsia"/>
          <w:sz w:val="24"/>
          <w:szCs w:val="24"/>
          <w:lang w:eastAsia="zh-CN"/>
        </w:rPr>
        <w:t>200</w:t>
      </w:r>
      <w:r w:rsidRPr="00464C72">
        <w:rPr>
          <w:rFonts w:hint="eastAsia"/>
          <w:sz w:val="24"/>
          <w:szCs w:val="24"/>
          <w:lang w:eastAsia="zh-CN"/>
        </w:rPr>
        <w:t>万台压缩机。现场设有五个实验室，用于测试和检查压缩机及相关部件和耗材的性能和可靠性。过去三年生产的数量如下表</w:t>
      </w:r>
      <w:r w:rsidRPr="00464C72">
        <w:rPr>
          <w:rFonts w:hint="eastAsia"/>
          <w:sz w:val="24"/>
          <w:szCs w:val="24"/>
          <w:lang w:eastAsia="zh-CN"/>
        </w:rPr>
        <w:t>1</w:t>
      </w:r>
      <w:r w:rsidRPr="00464C72">
        <w:rPr>
          <w:rFonts w:hint="eastAsia"/>
          <w:sz w:val="24"/>
          <w:szCs w:val="24"/>
          <w:lang w:eastAsia="zh-CN"/>
        </w:rPr>
        <w:t>所示。与企业生产的不同型号压缩机的能源性能相关的信息被视为机密，可应要求提供给执行委员会成员。</w:t>
      </w:r>
    </w:p>
    <w:p w14:paraId="566338A4" w14:textId="3F9D4272" w:rsidR="001A5BDA" w:rsidRPr="00CB3AF8" w:rsidRDefault="00464C72" w:rsidP="006F4FBD">
      <w:pPr>
        <w:rPr>
          <w:rFonts w:ascii="SimHei" w:eastAsia="SimHei" w:hAnsi="SimHei"/>
          <w:lang w:eastAsia="zh-CN"/>
        </w:rPr>
      </w:pPr>
      <w:r w:rsidRPr="00CB3AF8">
        <w:rPr>
          <w:rFonts w:ascii="SimHei" w:eastAsia="SimHei" w:hAnsi="SimHei" w:hint="eastAsia"/>
          <w:lang w:eastAsia="zh-CN"/>
        </w:rPr>
        <w:t>表</w:t>
      </w:r>
      <w:r w:rsidRPr="00CB3AF8">
        <w:rPr>
          <w:rFonts w:eastAsia="SimHei"/>
          <w:lang w:eastAsia="zh-CN"/>
        </w:rPr>
        <w:t>1.</w:t>
      </w:r>
      <w:r w:rsidRPr="00CB3AF8">
        <w:rPr>
          <w:rFonts w:ascii="SimHei" w:eastAsia="SimHei" w:hAnsi="SimHei"/>
          <w:lang w:eastAsia="zh-CN"/>
        </w:rPr>
        <w:t xml:space="preserve"> </w:t>
      </w:r>
      <w:r w:rsidRPr="00CB3AF8">
        <w:rPr>
          <w:rFonts w:ascii="SimHei" w:eastAsia="SimHei" w:hAnsi="SimHei" w:hint="eastAsia"/>
          <w:lang w:eastAsia="zh-CN"/>
        </w:rPr>
        <w:t>过去三年（</w:t>
      </w:r>
      <w:r w:rsidRPr="00CB3AF8">
        <w:rPr>
          <w:rFonts w:eastAsia="SimHei"/>
          <w:lang w:eastAsia="zh-CN"/>
        </w:rPr>
        <w:t>2022</w:t>
      </w:r>
      <w:r w:rsidRPr="00CB3AF8">
        <w:rPr>
          <w:rFonts w:ascii="SimHei" w:eastAsia="SimHei" w:hAnsi="SimHei" w:hint="eastAsia"/>
          <w:lang w:eastAsia="zh-CN"/>
        </w:rPr>
        <w:t>年至</w:t>
      </w:r>
      <w:r w:rsidRPr="00CB3AF8">
        <w:rPr>
          <w:rFonts w:eastAsia="SimHei"/>
          <w:lang w:eastAsia="zh-CN"/>
        </w:rPr>
        <w:t>2024</w:t>
      </w:r>
      <w:r w:rsidRPr="00CB3AF8">
        <w:rPr>
          <w:rFonts w:ascii="SimHei" w:eastAsia="SimHei" w:hAnsi="SimHei" w:hint="eastAsia"/>
          <w:lang w:eastAsia="zh-CN"/>
        </w:rPr>
        <w:t>年）制造的压缩机数量</w:t>
      </w:r>
    </w:p>
    <w:tbl>
      <w:tblPr>
        <w:tblStyle w:val="2"/>
        <w:tblW w:w="948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32"/>
        <w:gridCol w:w="1689"/>
        <w:gridCol w:w="1689"/>
        <w:gridCol w:w="1689"/>
        <w:gridCol w:w="1690"/>
      </w:tblGrid>
      <w:tr w:rsidR="001A5BDA" w:rsidRPr="001A5BDA" w14:paraId="0CFD0C71" w14:textId="77777777" w:rsidTr="008F35E9">
        <w:trPr>
          <w:trHeight w:val="197"/>
        </w:trPr>
        <w:tc>
          <w:tcPr>
            <w:tcW w:w="2732" w:type="dxa"/>
          </w:tcPr>
          <w:p w14:paraId="3780D36E" w14:textId="7CF374BA" w:rsidR="001A5BDA" w:rsidRPr="001A5BDA" w:rsidRDefault="00464C72" w:rsidP="001A5BDA">
            <w:pPr>
              <w:jc w:val="center"/>
              <w:rPr>
                <w:b/>
                <w:bCs/>
                <w:sz w:val="20"/>
                <w:szCs w:val="20"/>
                <w:lang w:eastAsia="zh-CN"/>
              </w:rPr>
            </w:pPr>
            <w:r>
              <w:rPr>
                <w:rFonts w:hint="eastAsia"/>
                <w:b/>
                <w:bCs/>
                <w:sz w:val="20"/>
                <w:szCs w:val="20"/>
                <w:lang w:eastAsia="zh-CN"/>
              </w:rPr>
              <w:t>年份</w:t>
            </w:r>
          </w:p>
        </w:tc>
        <w:tc>
          <w:tcPr>
            <w:tcW w:w="1689" w:type="dxa"/>
          </w:tcPr>
          <w:p w14:paraId="643BF35B" w14:textId="046CA1BA" w:rsidR="001A5BDA" w:rsidRPr="001A5BDA" w:rsidRDefault="001A5BDA" w:rsidP="001A5BDA">
            <w:pPr>
              <w:jc w:val="center"/>
              <w:rPr>
                <w:b/>
                <w:bCs/>
                <w:sz w:val="20"/>
                <w:szCs w:val="20"/>
              </w:rPr>
            </w:pPr>
            <w:r w:rsidRPr="001A5BDA">
              <w:rPr>
                <w:b/>
                <w:bCs/>
                <w:sz w:val="20"/>
                <w:szCs w:val="20"/>
              </w:rPr>
              <w:t>2022</w:t>
            </w:r>
            <w:r w:rsidR="00CB3AF8">
              <w:rPr>
                <w:rFonts w:hint="eastAsia"/>
                <w:b/>
                <w:bCs/>
                <w:sz w:val="20"/>
                <w:szCs w:val="20"/>
                <w:lang w:eastAsia="zh-CN"/>
              </w:rPr>
              <w:t>年</w:t>
            </w:r>
          </w:p>
        </w:tc>
        <w:tc>
          <w:tcPr>
            <w:tcW w:w="1689" w:type="dxa"/>
          </w:tcPr>
          <w:p w14:paraId="6AF3E670" w14:textId="7663EF8E" w:rsidR="001A5BDA" w:rsidRPr="001A5BDA" w:rsidRDefault="001A5BDA" w:rsidP="001A5BDA">
            <w:pPr>
              <w:jc w:val="center"/>
              <w:rPr>
                <w:b/>
                <w:bCs/>
                <w:sz w:val="20"/>
                <w:szCs w:val="20"/>
              </w:rPr>
            </w:pPr>
            <w:r w:rsidRPr="001A5BDA">
              <w:rPr>
                <w:b/>
                <w:bCs/>
                <w:sz w:val="20"/>
                <w:szCs w:val="20"/>
              </w:rPr>
              <w:t>2023</w:t>
            </w:r>
            <w:r w:rsidR="00464C72">
              <w:rPr>
                <w:rFonts w:hint="eastAsia"/>
                <w:b/>
                <w:bCs/>
                <w:sz w:val="20"/>
                <w:szCs w:val="20"/>
                <w:lang w:eastAsia="zh-CN"/>
              </w:rPr>
              <w:t>年</w:t>
            </w:r>
          </w:p>
        </w:tc>
        <w:tc>
          <w:tcPr>
            <w:tcW w:w="1689" w:type="dxa"/>
          </w:tcPr>
          <w:p w14:paraId="29DC449C" w14:textId="5A32BB10" w:rsidR="001A5BDA" w:rsidRPr="001A5BDA" w:rsidRDefault="001A5BDA" w:rsidP="001A5BDA">
            <w:pPr>
              <w:jc w:val="center"/>
              <w:rPr>
                <w:b/>
                <w:bCs/>
                <w:sz w:val="20"/>
                <w:szCs w:val="20"/>
              </w:rPr>
            </w:pPr>
            <w:r w:rsidRPr="001A5BDA">
              <w:rPr>
                <w:b/>
                <w:bCs/>
                <w:sz w:val="20"/>
                <w:szCs w:val="20"/>
              </w:rPr>
              <w:t>2024</w:t>
            </w:r>
            <w:r w:rsidR="00464C72">
              <w:rPr>
                <w:rFonts w:hint="eastAsia"/>
                <w:b/>
                <w:bCs/>
                <w:sz w:val="20"/>
                <w:szCs w:val="20"/>
                <w:lang w:eastAsia="zh-CN"/>
              </w:rPr>
              <w:t>年</w:t>
            </w:r>
          </w:p>
        </w:tc>
        <w:tc>
          <w:tcPr>
            <w:tcW w:w="1690" w:type="dxa"/>
          </w:tcPr>
          <w:p w14:paraId="0240DA22" w14:textId="6C73D9B1" w:rsidR="001A5BDA" w:rsidRPr="001A5BDA" w:rsidRDefault="00464C72" w:rsidP="001A5BDA">
            <w:pPr>
              <w:jc w:val="center"/>
              <w:rPr>
                <w:b/>
                <w:bCs/>
                <w:sz w:val="20"/>
                <w:szCs w:val="20"/>
              </w:rPr>
            </w:pPr>
            <w:r>
              <w:rPr>
                <w:rFonts w:hint="eastAsia"/>
                <w:b/>
                <w:bCs/>
                <w:sz w:val="20"/>
                <w:szCs w:val="20"/>
                <w:lang w:eastAsia="zh-CN"/>
              </w:rPr>
              <w:t>三年平均</w:t>
            </w:r>
          </w:p>
        </w:tc>
      </w:tr>
      <w:tr w:rsidR="001A5BDA" w:rsidRPr="001A5BDA" w14:paraId="2F87FD5B" w14:textId="77777777" w:rsidTr="008F35E9">
        <w:trPr>
          <w:trHeight w:val="185"/>
        </w:trPr>
        <w:tc>
          <w:tcPr>
            <w:tcW w:w="2732" w:type="dxa"/>
          </w:tcPr>
          <w:p w14:paraId="62D30678" w14:textId="001248D1" w:rsidR="001A5BDA" w:rsidRPr="001A5BDA" w:rsidRDefault="00464C72" w:rsidP="00464C72">
            <w:pPr>
              <w:jc w:val="center"/>
              <w:rPr>
                <w:b/>
                <w:bCs/>
                <w:sz w:val="20"/>
                <w:szCs w:val="20"/>
              </w:rPr>
            </w:pPr>
            <w:r>
              <w:rPr>
                <w:rFonts w:hint="eastAsia"/>
                <w:b/>
                <w:bCs/>
                <w:sz w:val="20"/>
                <w:szCs w:val="20"/>
                <w:lang w:eastAsia="zh-CN"/>
              </w:rPr>
              <w:t>制造量</w:t>
            </w:r>
          </w:p>
        </w:tc>
        <w:tc>
          <w:tcPr>
            <w:tcW w:w="1689" w:type="dxa"/>
          </w:tcPr>
          <w:p w14:paraId="54AC1C00" w14:textId="77777777" w:rsidR="001A5BDA" w:rsidRPr="001A5BDA" w:rsidRDefault="001A5BDA" w:rsidP="001A5BDA">
            <w:pPr>
              <w:jc w:val="center"/>
              <w:rPr>
                <w:sz w:val="20"/>
                <w:szCs w:val="20"/>
              </w:rPr>
            </w:pPr>
            <w:r w:rsidRPr="001A5BDA">
              <w:rPr>
                <w:sz w:val="20"/>
                <w:szCs w:val="20"/>
              </w:rPr>
              <w:t>280,632</w:t>
            </w:r>
          </w:p>
        </w:tc>
        <w:tc>
          <w:tcPr>
            <w:tcW w:w="1689" w:type="dxa"/>
          </w:tcPr>
          <w:p w14:paraId="69BB0490" w14:textId="77777777" w:rsidR="001A5BDA" w:rsidRPr="001A5BDA" w:rsidRDefault="001A5BDA" w:rsidP="001A5BDA">
            <w:pPr>
              <w:jc w:val="center"/>
              <w:rPr>
                <w:sz w:val="20"/>
                <w:szCs w:val="20"/>
              </w:rPr>
            </w:pPr>
            <w:r w:rsidRPr="001A5BDA">
              <w:rPr>
                <w:sz w:val="20"/>
                <w:szCs w:val="20"/>
              </w:rPr>
              <w:t>78,029*</w:t>
            </w:r>
          </w:p>
        </w:tc>
        <w:tc>
          <w:tcPr>
            <w:tcW w:w="1689" w:type="dxa"/>
          </w:tcPr>
          <w:p w14:paraId="46AAFCFA" w14:textId="77777777" w:rsidR="001A5BDA" w:rsidRPr="001A5BDA" w:rsidRDefault="001A5BDA" w:rsidP="001A5BDA">
            <w:pPr>
              <w:jc w:val="center"/>
              <w:rPr>
                <w:sz w:val="20"/>
                <w:szCs w:val="20"/>
              </w:rPr>
            </w:pPr>
            <w:r w:rsidRPr="001A5BDA">
              <w:rPr>
                <w:sz w:val="20"/>
                <w:szCs w:val="20"/>
              </w:rPr>
              <w:t>189,347</w:t>
            </w:r>
          </w:p>
        </w:tc>
        <w:tc>
          <w:tcPr>
            <w:tcW w:w="1690" w:type="dxa"/>
          </w:tcPr>
          <w:p w14:paraId="28B7D58B" w14:textId="77777777" w:rsidR="001A5BDA" w:rsidRPr="001A5BDA" w:rsidRDefault="001A5BDA" w:rsidP="001A5BDA">
            <w:pPr>
              <w:jc w:val="center"/>
              <w:rPr>
                <w:sz w:val="20"/>
                <w:szCs w:val="20"/>
              </w:rPr>
            </w:pPr>
            <w:r w:rsidRPr="001A5BDA">
              <w:rPr>
                <w:color w:val="000000"/>
                <w:sz w:val="20"/>
                <w:szCs w:val="20"/>
              </w:rPr>
              <w:t>182,669</w:t>
            </w:r>
          </w:p>
        </w:tc>
      </w:tr>
    </w:tbl>
    <w:p w14:paraId="0F0F46F5" w14:textId="77308F4D" w:rsidR="001A5BDA" w:rsidRPr="001A5BDA" w:rsidRDefault="001A5BDA" w:rsidP="006F4FBD">
      <w:pPr>
        <w:rPr>
          <w:sz w:val="18"/>
          <w:szCs w:val="18"/>
          <w:lang w:eastAsia="zh-CN"/>
        </w:rPr>
      </w:pPr>
      <w:r w:rsidRPr="001A5BDA">
        <w:rPr>
          <w:sz w:val="18"/>
          <w:szCs w:val="18"/>
          <w:lang w:eastAsia="zh-CN"/>
        </w:rPr>
        <w:t>*</w:t>
      </w:r>
      <w:r w:rsidR="00C4725D">
        <w:rPr>
          <w:sz w:val="18"/>
          <w:szCs w:val="18"/>
          <w:lang w:eastAsia="zh-CN"/>
        </w:rPr>
        <w:t xml:space="preserve"> </w:t>
      </w:r>
      <w:r w:rsidR="00464C72" w:rsidRPr="00464C72">
        <w:rPr>
          <w:rFonts w:hint="eastAsia"/>
          <w:sz w:val="18"/>
          <w:szCs w:val="18"/>
          <w:lang w:eastAsia="zh-CN"/>
        </w:rPr>
        <w:t>2023</w:t>
      </w:r>
      <w:r w:rsidR="00464C72" w:rsidRPr="00464C72">
        <w:rPr>
          <w:rFonts w:hint="eastAsia"/>
          <w:sz w:val="18"/>
          <w:szCs w:val="18"/>
          <w:lang w:eastAsia="zh-CN"/>
        </w:rPr>
        <w:t>年，由于企业正在进行管理转型，某些工厂改造导致制造量减少，因此制造量较低。</w:t>
      </w:r>
    </w:p>
    <w:p w14:paraId="6B0E3B35" w14:textId="77777777" w:rsidR="00FF7AF6" w:rsidRPr="00FF7AF6" w:rsidRDefault="00FF7AF6" w:rsidP="003C589D">
      <w:pPr>
        <w:rPr>
          <w:lang w:eastAsia="zh-CN"/>
        </w:rPr>
      </w:pPr>
    </w:p>
    <w:p w14:paraId="03EDE3BD" w14:textId="2E3F78E6" w:rsidR="0044553F" w:rsidRPr="004A00CA" w:rsidRDefault="004A00CA" w:rsidP="00DC3A6C">
      <w:pPr>
        <w:pStyle w:val="Heading1"/>
        <w:numPr>
          <w:ilvl w:val="0"/>
          <w:numId w:val="0"/>
        </w:numPr>
        <w:rPr>
          <w:sz w:val="24"/>
          <w:szCs w:val="24"/>
          <w:u w:val="single"/>
          <w:lang w:eastAsia="zh-CN"/>
        </w:rPr>
      </w:pPr>
      <w:r w:rsidRPr="004A00CA">
        <w:rPr>
          <w:rFonts w:hint="eastAsia"/>
          <w:sz w:val="24"/>
          <w:szCs w:val="24"/>
          <w:u w:val="single"/>
          <w:lang w:eastAsia="zh-CN"/>
        </w:rPr>
        <w:t>拟议活动和</w:t>
      </w:r>
      <w:r w:rsidR="0006047E">
        <w:rPr>
          <w:rFonts w:hint="eastAsia"/>
          <w:sz w:val="24"/>
          <w:szCs w:val="24"/>
          <w:u w:val="single"/>
          <w:lang w:eastAsia="zh-CN"/>
        </w:rPr>
        <w:t>申请</w:t>
      </w:r>
      <w:r w:rsidRPr="004A00CA">
        <w:rPr>
          <w:rFonts w:hint="eastAsia"/>
          <w:sz w:val="24"/>
          <w:szCs w:val="24"/>
          <w:u w:val="single"/>
          <w:lang w:eastAsia="zh-CN"/>
        </w:rPr>
        <w:t>费用</w:t>
      </w:r>
    </w:p>
    <w:p w14:paraId="584675F1" w14:textId="4E7DAAE1" w:rsidR="0044553F" w:rsidRPr="004A00CA" w:rsidRDefault="004A00CA" w:rsidP="0073059D">
      <w:pPr>
        <w:pStyle w:val="Heading1"/>
        <w:tabs>
          <w:tab w:val="num" w:pos="451"/>
        </w:tabs>
        <w:rPr>
          <w:sz w:val="24"/>
          <w:szCs w:val="24"/>
          <w:lang w:eastAsia="zh-CN"/>
        </w:rPr>
      </w:pPr>
      <w:r w:rsidRPr="004A00CA">
        <w:rPr>
          <w:rFonts w:hint="eastAsia"/>
          <w:sz w:val="24"/>
          <w:szCs w:val="24"/>
          <w:lang w:eastAsia="zh-CN"/>
        </w:rPr>
        <w:t>该项目将升级两条压缩机生产线以及五个实验室，并将在</w:t>
      </w:r>
      <w:r w:rsidRPr="004A00CA">
        <w:rPr>
          <w:rFonts w:hint="eastAsia"/>
          <w:sz w:val="24"/>
          <w:szCs w:val="24"/>
          <w:lang w:eastAsia="zh-CN"/>
        </w:rPr>
        <w:t>36</w:t>
      </w:r>
      <w:r w:rsidRPr="004A00CA">
        <w:rPr>
          <w:rFonts w:hint="eastAsia"/>
          <w:sz w:val="24"/>
          <w:szCs w:val="24"/>
          <w:lang w:eastAsia="zh-CN"/>
        </w:rPr>
        <w:t>个月内完成。该企业承诺在项目完成时制造能源效率性能提高</w:t>
      </w:r>
      <w:r w:rsidRPr="004A00CA">
        <w:rPr>
          <w:rFonts w:hint="eastAsia"/>
          <w:sz w:val="24"/>
          <w:szCs w:val="24"/>
          <w:lang w:eastAsia="zh-CN"/>
        </w:rPr>
        <w:t>35%</w:t>
      </w:r>
      <w:r w:rsidRPr="004A00CA">
        <w:rPr>
          <w:rFonts w:hint="eastAsia"/>
          <w:sz w:val="24"/>
          <w:szCs w:val="24"/>
          <w:lang w:eastAsia="zh-CN"/>
        </w:rPr>
        <w:t>的压缩机，</w:t>
      </w:r>
      <w:r w:rsidR="0044553F" w:rsidRPr="004A00CA">
        <w:rPr>
          <w:sz w:val="24"/>
          <w:szCs w:val="24"/>
          <w:vertAlign w:val="superscript"/>
        </w:rPr>
        <w:footnoteReference w:id="20"/>
      </w:r>
      <w:r w:rsidRPr="004A00CA">
        <w:rPr>
          <w:sz w:val="24"/>
          <w:szCs w:val="24"/>
          <w:lang w:eastAsia="zh-CN"/>
        </w:rPr>
        <w:t xml:space="preserve"> </w:t>
      </w:r>
      <w:r w:rsidRPr="004A00CA">
        <w:rPr>
          <w:rFonts w:hint="eastAsia"/>
          <w:sz w:val="24"/>
          <w:szCs w:val="24"/>
          <w:lang w:eastAsia="zh-CN"/>
        </w:rPr>
        <w:t>并在项目结束后自费尽最大努力继续提高压缩机的能源效率。虽然新鲜压缩机厂目前不出口压缩机，但如果将来这样做，该企业承诺确保出口的压缩机具有高于国内销售的能源性能。国家臭氧机构和执行机构将在项目完成之日起两年内监测该项目所涵盖的压缩机的性能。</w:t>
      </w:r>
    </w:p>
    <w:p w14:paraId="6BFC5C0F" w14:textId="514298D7" w:rsidR="00EA40CA" w:rsidRPr="004A00CA" w:rsidRDefault="004A00CA" w:rsidP="00F93E28">
      <w:pPr>
        <w:spacing w:after="240"/>
        <w:rPr>
          <w:rFonts w:ascii="KaiTi" w:eastAsia="KaiTi" w:hAnsi="KaiTi"/>
          <w:sz w:val="24"/>
          <w:szCs w:val="24"/>
        </w:rPr>
      </w:pPr>
      <w:r w:rsidRPr="004A00CA">
        <w:rPr>
          <w:rFonts w:ascii="KaiTi" w:eastAsia="KaiTi" w:hAnsi="KaiTi" w:hint="eastAsia"/>
          <w:sz w:val="24"/>
          <w:szCs w:val="24"/>
        </w:rPr>
        <w:t>政策层面的活动</w:t>
      </w:r>
    </w:p>
    <w:p w14:paraId="6836FADB" w14:textId="50AE3363" w:rsidR="001A2F8A" w:rsidRPr="0006047E" w:rsidRDefault="001A2F8A" w:rsidP="001A2F8A">
      <w:pPr>
        <w:pStyle w:val="Heading1"/>
        <w:numPr>
          <w:ilvl w:val="0"/>
          <w:numId w:val="1"/>
        </w:numPr>
        <w:tabs>
          <w:tab w:val="num" w:pos="451"/>
        </w:tabs>
        <w:rPr>
          <w:sz w:val="24"/>
          <w:szCs w:val="24"/>
          <w:lang w:eastAsia="zh-CN"/>
        </w:rPr>
      </w:pPr>
      <w:r w:rsidRPr="001A2F8A">
        <w:rPr>
          <w:rFonts w:hint="eastAsia"/>
          <w:sz w:val="24"/>
          <w:szCs w:val="24"/>
          <w:lang w:eastAsia="zh-CN"/>
        </w:rPr>
        <w:t>目前，埃及没有关于压缩机能源性能水平的法规或标准。埃及压缩机的能源性能水平是根据</w:t>
      </w:r>
      <w:r w:rsidRPr="001A2F8A">
        <w:rPr>
          <w:rFonts w:hint="eastAsia"/>
          <w:sz w:val="24"/>
          <w:szCs w:val="24"/>
          <w:lang w:eastAsia="zh-CN"/>
        </w:rPr>
        <w:t>ASHRAE</w:t>
      </w:r>
      <w:r w:rsidRPr="001A2F8A">
        <w:rPr>
          <w:rFonts w:hint="eastAsia"/>
          <w:sz w:val="24"/>
          <w:szCs w:val="24"/>
          <w:lang w:eastAsia="zh-CN"/>
        </w:rPr>
        <w:t>和</w:t>
      </w:r>
      <w:r w:rsidRPr="001A2F8A">
        <w:rPr>
          <w:rFonts w:hint="eastAsia"/>
          <w:sz w:val="24"/>
          <w:szCs w:val="24"/>
          <w:lang w:eastAsia="zh-CN"/>
        </w:rPr>
        <w:t>CECOMAF</w:t>
      </w:r>
      <w:r w:rsidRPr="001A2F8A">
        <w:rPr>
          <w:rFonts w:hint="eastAsia"/>
          <w:sz w:val="24"/>
          <w:szCs w:val="24"/>
          <w:lang w:eastAsia="zh-CN"/>
        </w:rPr>
        <w:t>等其他标准来衡量的。</w:t>
      </w:r>
      <w:r w:rsidR="001F4280" w:rsidRPr="001A2F8A">
        <w:rPr>
          <w:sz w:val="24"/>
          <w:szCs w:val="24"/>
          <w:vertAlign w:val="superscript"/>
        </w:rPr>
        <w:footnoteReference w:id="21"/>
      </w:r>
      <w:r w:rsidRPr="001A2F8A">
        <w:rPr>
          <w:sz w:val="24"/>
          <w:szCs w:val="24"/>
          <w:lang w:eastAsia="zh-CN"/>
        </w:rPr>
        <w:t xml:space="preserve"> </w:t>
      </w:r>
      <w:r w:rsidRPr="001A2F8A">
        <w:rPr>
          <w:rFonts w:hint="eastAsia"/>
          <w:sz w:val="24"/>
          <w:szCs w:val="24"/>
          <w:lang w:eastAsia="zh-CN"/>
        </w:rPr>
        <w:t>因此，采用节能压缩机将主要受到用压缩机制造的设备的更高能源效率标准的推动，而这反过来又取决于不同设备的最低能源性能标准水平</w:t>
      </w:r>
    </w:p>
    <w:p w14:paraId="3D61E4E6" w14:textId="76E77B84" w:rsidR="001F4280" w:rsidRPr="001A2F8A" w:rsidRDefault="001A2F8A" w:rsidP="0073059D">
      <w:pPr>
        <w:pStyle w:val="Heading1"/>
        <w:tabs>
          <w:tab w:val="num" w:pos="451"/>
        </w:tabs>
        <w:rPr>
          <w:sz w:val="24"/>
          <w:szCs w:val="24"/>
          <w:lang w:eastAsia="zh-CN"/>
        </w:rPr>
      </w:pPr>
      <w:r w:rsidRPr="001A2F8A">
        <w:rPr>
          <w:rFonts w:hint="eastAsia"/>
          <w:sz w:val="24"/>
          <w:szCs w:val="24"/>
          <w:lang w:eastAsia="zh-CN"/>
        </w:rPr>
        <w:t>埃及政府承诺定期更新制冷和空调设备的最低能源性能标准法规和标签方案，并开展宣传和信息外联活动，以确保在不同利益相关方之间宣传该设备项目下的目标能源效率水平信息。政府还将采取措施执行法规，确保压缩机的制造、进口和销售最迟在项目完成之日起三年内至少达到目标能源效率水平，通过在压缩机市场企业之间创造公平的竞争环境，</w:t>
      </w:r>
      <w:r w:rsidRPr="001A2F8A">
        <w:rPr>
          <w:rFonts w:hint="eastAsia"/>
          <w:sz w:val="24"/>
          <w:szCs w:val="24"/>
          <w:lang w:eastAsia="zh-CN"/>
        </w:rPr>
        <w:lastRenderedPageBreak/>
        <w:t>确保项目目标能源效率水平的可持续性。本文件第</w:t>
      </w:r>
      <w:r w:rsidRPr="001A2F8A">
        <w:rPr>
          <w:rFonts w:hint="eastAsia"/>
          <w:sz w:val="24"/>
          <w:szCs w:val="24"/>
          <w:lang w:eastAsia="zh-CN"/>
        </w:rPr>
        <w:t>96</w:t>
      </w:r>
      <w:r w:rsidRPr="001A2F8A">
        <w:rPr>
          <w:rFonts w:hint="eastAsia"/>
          <w:sz w:val="24"/>
          <w:szCs w:val="24"/>
          <w:lang w:eastAsia="zh-CN"/>
        </w:rPr>
        <w:t>至</w:t>
      </w:r>
      <w:r w:rsidRPr="001A2F8A">
        <w:rPr>
          <w:rFonts w:hint="eastAsia"/>
          <w:sz w:val="24"/>
          <w:szCs w:val="24"/>
          <w:lang w:eastAsia="zh-CN"/>
        </w:rPr>
        <w:t>100</w:t>
      </w:r>
      <w:r w:rsidRPr="001A2F8A">
        <w:rPr>
          <w:rFonts w:hint="eastAsia"/>
          <w:sz w:val="24"/>
          <w:szCs w:val="24"/>
          <w:lang w:eastAsia="zh-CN"/>
        </w:rPr>
        <w:t>段介绍了与此有关的更多细节。</w:t>
      </w:r>
    </w:p>
    <w:p w14:paraId="4DFB25AB" w14:textId="14A3ABDA" w:rsidR="0060488F" w:rsidRPr="00CB2818" w:rsidRDefault="0006047E" w:rsidP="0060488F">
      <w:pPr>
        <w:spacing w:after="240"/>
        <w:jc w:val="left"/>
        <w:rPr>
          <w:rFonts w:ascii="KaiTi" w:eastAsia="KaiTi" w:hAnsi="KaiTi"/>
          <w:sz w:val="24"/>
          <w:szCs w:val="24"/>
        </w:rPr>
      </w:pPr>
      <w:r>
        <w:rPr>
          <w:rFonts w:ascii="KaiTi" w:eastAsia="KaiTi" w:hAnsi="KaiTi" w:hint="eastAsia"/>
          <w:sz w:val="24"/>
          <w:szCs w:val="24"/>
          <w:lang w:eastAsia="zh-CN"/>
        </w:rPr>
        <w:t>申请</w:t>
      </w:r>
      <w:r w:rsidR="001A2F8A" w:rsidRPr="00CB2818">
        <w:rPr>
          <w:rFonts w:ascii="KaiTi" w:eastAsia="KaiTi" w:hAnsi="KaiTi" w:hint="eastAsia"/>
          <w:sz w:val="24"/>
          <w:szCs w:val="24"/>
          <w:lang w:eastAsia="zh-CN"/>
        </w:rPr>
        <w:t>的供资</w:t>
      </w:r>
    </w:p>
    <w:p w14:paraId="550129AD" w14:textId="4B2C11E2" w:rsidR="00B14B3A" w:rsidRPr="00CB2818" w:rsidRDefault="001A2F8A" w:rsidP="0073059D">
      <w:pPr>
        <w:pStyle w:val="Heading1"/>
        <w:tabs>
          <w:tab w:val="num" w:pos="451"/>
        </w:tabs>
        <w:rPr>
          <w:sz w:val="24"/>
          <w:szCs w:val="24"/>
          <w:lang w:eastAsia="zh-CN"/>
        </w:rPr>
      </w:pPr>
      <w:r w:rsidRPr="00CB2818">
        <w:rPr>
          <w:rFonts w:hint="eastAsia"/>
          <w:sz w:val="24"/>
          <w:szCs w:val="24"/>
          <w:lang w:eastAsia="zh-CN"/>
        </w:rPr>
        <w:t>下表</w:t>
      </w:r>
      <w:r w:rsidRPr="00CB2818">
        <w:rPr>
          <w:rFonts w:hint="eastAsia"/>
          <w:sz w:val="24"/>
          <w:szCs w:val="24"/>
          <w:lang w:eastAsia="zh-CN"/>
        </w:rPr>
        <w:t>2</w:t>
      </w:r>
      <w:r w:rsidRPr="00CB2818">
        <w:rPr>
          <w:rFonts w:hint="eastAsia"/>
          <w:sz w:val="24"/>
          <w:szCs w:val="24"/>
          <w:lang w:eastAsia="zh-CN"/>
        </w:rPr>
        <w:t>列出了两条生产线转换的增量资本费用，包括从</w:t>
      </w:r>
      <w:r w:rsidRPr="00CB2818">
        <w:rPr>
          <w:rFonts w:hint="eastAsia"/>
          <w:sz w:val="24"/>
          <w:szCs w:val="24"/>
          <w:lang w:eastAsia="zh-CN"/>
        </w:rPr>
        <w:t>HFC-134a</w:t>
      </w:r>
      <w:r w:rsidRPr="00CB2818">
        <w:rPr>
          <w:rFonts w:hint="eastAsia"/>
          <w:sz w:val="24"/>
          <w:szCs w:val="24"/>
          <w:lang w:eastAsia="zh-CN"/>
        </w:rPr>
        <w:t>到</w:t>
      </w:r>
      <w:r w:rsidRPr="00CB2818">
        <w:rPr>
          <w:rFonts w:hint="eastAsia"/>
          <w:sz w:val="24"/>
          <w:szCs w:val="24"/>
          <w:lang w:eastAsia="zh-CN"/>
        </w:rPr>
        <w:t>R-600a</w:t>
      </w:r>
      <w:r w:rsidRPr="00CB2818">
        <w:rPr>
          <w:rFonts w:hint="eastAsia"/>
          <w:sz w:val="24"/>
          <w:szCs w:val="24"/>
          <w:lang w:eastAsia="zh-CN"/>
        </w:rPr>
        <w:t>的转换费用和提高压缩机能源性能的费用。该企业将为该项目做出贡献，并将承担升级</w:t>
      </w:r>
      <w:r w:rsidRPr="00CB2818">
        <w:rPr>
          <w:rFonts w:hint="eastAsia"/>
          <w:sz w:val="24"/>
          <w:szCs w:val="24"/>
          <w:lang w:eastAsia="zh-CN"/>
        </w:rPr>
        <w:t>1</w:t>
      </w:r>
      <w:r w:rsidRPr="00CB2818">
        <w:rPr>
          <w:rFonts w:hint="eastAsia"/>
          <w:sz w:val="24"/>
          <w:szCs w:val="24"/>
          <w:lang w:eastAsia="zh-CN"/>
        </w:rPr>
        <w:t>号生产线的费用，将其制造从</w:t>
      </w:r>
      <w:r w:rsidR="00CB2818" w:rsidRPr="00CB2818">
        <w:rPr>
          <w:rFonts w:hint="eastAsia"/>
          <w:sz w:val="24"/>
          <w:szCs w:val="24"/>
          <w:lang w:eastAsia="zh-CN"/>
        </w:rPr>
        <w:t>HFC-</w:t>
      </w:r>
      <w:r w:rsidRPr="00CB2818">
        <w:rPr>
          <w:rFonts w:hint="eastAsia"/>
          <w:sz w:val="24"/>
          <w:szCs w:val="24"/>
          <w:lang w:eastAsia="zh-CN"/>
        </w:rPr>
        <w:t>134a</w:t>
      </w:r>
      <w:r w:rsidRPr="00CB2818">
        <w:rPr>
          <w:rFonts w:hint="eastAsia"/>
          <w:sz w:val="24"/>
          <w:szCs w:val="24"/>
          <w:lang w:eastAsia="zh-CN"/>
        </w:rPr>
        <w:t>转换为</w:t>
      </w:r>
      <w:r w:rsidRPr="00CB2818">
        <w:rPr>
          <w:rFonts w:hint="eastAsia"/>
          <w:sz w:val="24"/>
          <w:szCs w:val="24"/>
          <w:lang w:eastAsia="zh-CN"/>
        </w:rPr>
        <w:t>R-600a</w:t>
      </w:r>
      <w:r w:rsidRPr="00CB2818">
        <w:rPr>
          <w:rFonts w:hint="eastAsia"/>
          <w:sz w:val="24"/>
          <w:szCs w:val="24"/>
          <w:lang w:eastAsia="zh-CN"/>
        </w:rPr>
        <w:t>的费用，并将共同资助实验室改造的费用。</w:t>
      </w:r>
    </w:p>
    <w:p w14:paraId="1111128B" w14:textId="76D64621" w:rsidR="00CB2818" w:rsidRPr="00CB3AF8" w:rsidRDefault="00CB2818" w:rsidP="00CB2818">
      <w:pPr>
        <w:rPr>
          <w:b/>
          <w:bCs/>
          <w:sz w:val="20"/>
          <w:szCs w:val="20"/>
          <w:lang w:eastAsia="zh-CN"/>
        </w:rPr>
      </w:pPr>
      <w:r w:rsidRPr="00CB3AF8">
        <w:rPr>
          <w:rFonts w:ascii="SimHei" w:eastAsia="SimHei" w:hAnsi="SimHei" w:hint="eastAsia"/>
          <w:lang w:eastAsia="zh-CN"/>
        </w:rPr>
        <w:t>表</w:t>
      </w:r>
      <w:r w:rsidRPr="00CB3AF8">
        <w:rPr>
          <w:rFonts w:eastAsia="SimHei"/>
          <w:lang w:eastAsia="zh-CN"/>
        </w:rPr>
        <w:t>2.</w:t>
      </w:r>
      <w:r w:rsidR="00CB3AF8">
        <w:rPr>
          <w:rFonts w:eastAsia="SimHei" w:hint="eastAsia"/>
          <w:lang w:eastAsia="zh-CN"/>
        </w:rPr>
        <w:t xml:space="preserve"> </w:t>
      </w:r>
      <w:r w:rsidRPr="00CB3AF8">
        <w:rPr>
          <w:rFonts w:ascii="SimHei" w:eastAsia="SimHei" w:hAnsi="SimHei" w:hint="eastAsia"/>
          <w:lang w:eastAsia="zh-CN"/>
        </w:rPr>
        <w:t>拟议的增量资本费用以升级实验室和两条生产线，和</w:t>
      </w:r>
      <w:r w:rsidR="0006047E" w:rsidRPr="00CB3AF8">
        <w:rPr>
          <w:rFonts w:ascii="SimHei" w:eastAsia="SimHei" w:hAnsi="SimHei" w:hint="eastAsia"/>
          <w:lang w:eastAsia="zh-CN"/>
        </w:rPr>
        <w:t>申请</w:t>
      </w:r>
      <w:r w:rsidRPr="00CB3AF8">
        <w:rPr>
          <w:rFonts w:ascii="SimHei" w:eastAsia="SimHei" w:hAnsi="SimHei" w:hint="eastAsia"/>
          <w:lang w:eastAsia="zh-CN"/>
        </w:rPr>
        <w:t>的金额</w:t>
      </w:r>
    </w:p>
    <w:tbl>
      <w:tblPr>
        <w:tblStyle w:val="TableGrid"/>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61"/>
        <w:gridCol w:w="1176"/>
        <w:gridCol w:w="1276"/>
        <w:gridCol w:w="1843"/>
      </w:tblGrid>
      <w:tr w:rsidR="00CB2818" w:rsidRPr="001F4BFD" w14:paraId="6B75FCDE" w14:textId="77777777" w:rsidTr="00FE593A">
        <w:trPr>
          <w:trHeight w:val="355"/>
          <w:tblHeader/>
        </w:trPr>
        <w:tc>
          <w:tcPr>
            <w:tcW w:w="5061" w:type="dxa"/>
            <w:vAlign w:val="center"/>
          </w:tcPr>
          <w:p w14:paraId="57010A07" w14:textId="56D2B2FE" w:rsidR="00CB2818" w:rsidRPr="001F4BFD" w:rsidRDefault="00452EF4" w:rsidP="00FE593A">
            <w:pPr>
              <w:pStyle w:val="Heading1"/>
              <w:widowControl w:val="0"/>
              <w:numPr>
                <w:ilvl w:val="0"/>
                <w:numId w:val="0"/>
              </w:numPr>
              <w:spacing w:after="0"/>
              <w:jc w:val="center"/>
              <w:rPr>
                <w:b/>
                <w:bCs/>
                <w:sz w:val="20"/>
                <w:szCs w:val="20"/>
              </w:rPr>
            </w:pPr>
            <w:r w:rsidRPr="001F4BFD">
              <w:rPr>
                <w:rFonts w:hint="eastAsia"/>
                <w:b/>
                <w:bCs/>
                <w:sz w:val="20"/>
                <w:szCs w:val="20"/>
                <w:lang w:eastAsia="zh-CN"/>
              </w:rPr>
              <w:t>活动</w:t>
            </w:r>
          </w:p>
        </w:tc>
        <w:tc>
          <w:tcPr>
            <w:tcW w:w="1176" w:type="dxa"/>
            <w:vAlign w:val="center"/>
          </w:tcPr>
          <w:p w14:paraId="5DEA9CD6" w14:textId="77E17257" w:rsidR="00CB2818" w:rsidRPr="001F4BFD" w:rsidRDefault="002D4B8F" w:rsidP="00FE593A">
            <w:pPr>
              <w:pStyle w:val="Heading1"/>
              <w:widowControl w:val="0"/>
              <w:numPr>
                <w:ilvl w:val="0"/>
                <w:numId w:val="0"/>
              </w:numPr>
              <w:spacing w:after="0"/>
              <w:jc w:val="center"/>
              <w:rPr>
                <w:b/>
                <w:bCs/>
                <w:sz w:val="20"/>
                <w:szCs w:val="20"/>
              </w:rPr>
            </w:pPr>
            <w:r w:rsidRPr="001F4BFD">
              <w:rPr>
                <w:rFonts w:hint="eastAsia"/>
                <w:b/>
                <w:bCs/>
                <w:sz w:val="20"/>
                <w:szCs w:val="20"/>
                <w:lang w:eastAsia="zh-CN"/>
              </w:rPr>
              <w:t>单位</w:t>
            </w:r>
            <w:r w:rsidR="00452EF4" w:rsidRPr="001F4BFD">
              <w:rPr>
                <w:rFonts w:hint="eastAsia"/>
                <w:b/>
                <w:bCs/>
                <w:sz w:val="20"/>
                <w:szCs w:val="20"/>
              </w:rPr>
              <w:t>数量</w:t>
            </w:r>
          </w:p>
        </w:tc>
        <w:tc>
          <w:tcPr>
            <w:tcW w:w="1276" w:type="dxa"/>
            <w:vAlign w:val="center"/>
          </w:tcPr>
          <w:p w14:paraId="0C8FA5F9" w14:textId="6F5E9F3F" w:rsidR="00CB2818" w:rsidRPr="001F4BFD" w:rsidRDefault="00452EF4" w:rsidP="00FE593A">
            <w:pPr>
              <w:pStyle w:val="Heading1"/>
              <w:widowControl w:val="0"/>
              <w:numPr>
                <w:ilvl w:val="0"/>
                <w:numId w:val="0"/>
              </w:numPr>
              <w:spacing w:after="0"/>
              <w:jc w:val="center"/>
              <w:rPr>
                <w:b/>
                <w:bCs/>
                <w:sz w:val="20"/>
                <w:szCs w:val="20"/>
              </w:rPr>
            </w:pPr>
            <w:r w:rsidRPr="001F4BFD">
              <w:rPr>
                <w:rFonts w:hint="eastAsia"/>
                <w:b/>
                <w:bCs/>
                <w:sz w:val="20"/>
                <w:szCs w:val="20"/>
                <w:lang w:eastAsia="zh-CN"/>
              </w:rPr>
              <w:t>费用</w:t>
            </w:r>
            <w:r w:rsidR="00CB2818" w:rsidRPr="001F4BFD">
              <w:rPr>
                <w:b/>
                <w:bCs/>
                <w:sz w:val="20"/>
                <w:szCs w:val="20"/>
              </w:rPr>
              <w:br/>
            </w:r>
            <w:r w:rsidRPr="001F4BFD">
              <w:rPr>
                <w:rFonts w:hint="eastAsia"/>
                <w:b/>
                <w:bCs/>
                <w:sz w:val="20"/>
                <w:szCs w:val="20"/>
                <w:lang w:eastAsia="zh-CN"/>
              </w:rPr>
              <w:t>（美元）</w:t>
            </w:r>
          </w:p>
        </w:tc>
        <w:tc>
          <w:tcPr>
            <w:tcW w:w="1843" w:type="dxa"/>
            <w:vAlign w:val="center"/>
          </w:tcPr>
          <w:p w14:paraId="7DDEE7F7" w14:textId="567B33F7" w:rsidR="00CB2818" w:rsidRPr="001F4BFD" w:rsidRDefault="00452EF4" w:rsidP="00FE593A">
            <w:pPr>
              <w:pStyle w:val="Heading1"/>
              <w:widowControl w:val="0"/>
              <w:numPr>
                <w:ilvl w:val="0"/>
                <w:numId w:val="0"/>
              </w:numPr>
              <w:spacing w:after="0"/>
              <w:jc w:val="center"/>
              <w:rPr>
                <w:b/>
                <w:bCs/>
                <w:sz w:val="20"/>
                <w:szCs w:val="20"/>
                <w:lang w:eastAsia="zh-CN"/>
              </w:rPr>
            </w:pPr>
            <w:r w:rsidRPr="001F4BFD">
              <w:rPr>
                <w:rFonts w:hint="eastAsia"/>
                <w:b/>
                <w:bCs/>
                <w:sz w:val="20"/>
                <w:szCs w:val="20"/>
                <w:lang w:eastAsia="zh-CN"/>
              </w:rPr>
              <w:t>向多边基金</w:t>
            </w:r>
            <w:r w:rsidR="0006047E" w:rsidRPr="001F4BFD">
              <w:rPr>
                <w:rFonts w:hint="eastAsia"/>
                <w:b/>
                <w:bCs/>
                <w:sz w:val="20"/>
                <w:szCs w:val="20"/>
                <w:lang w:eastAsia="zh-CN"/>
              </w:rPr>
              <w:t>申请</w:t>
            </w:r>
            <w:r w:rsidRPr="001F4BFD">
              <w:rPr>
                <w:rFonts w:hint="eastAsia"/>
                <w:b/>
                <w:bCs/>
                <w:sz w:val="20"/>
                <w:szCs w:val="20"/>
                <w:lang w:eastAsia="zh-CN"/>
              </w:rPr>
              <w:t>的资金（美元）</w:t>
            </w:r>
          </w:p>
        </w:tc>
      </w:tr>
      <w:tr w:rsidR="00CB2818" w:rsidRPr="001F4BFD" w14:paraId="55506922" w14:textId="77777777" w:rsidTr="00FE593A">
        <w:trPr>
          <w:trHeight w:val="224"/>
        </w:trPr>
        <w:tc>
          <w:tcPr>
            <w:tcW w:w="9356" w:type="dxa"/>
            <w:gridSpan w:val="4"/>
          </w:tcPr>
          <w:p w14:paraId="2872C085" w14:textId="299EC389" w:rsidR="00CB2818" w:rsidRPr="002E7650" w:rsidRDefault="00452EF4" w:rsidP="00FE593A">
            <w:pPr>
              <w:pStyle w:val="Heading1"/>
              <w:widowControl w:val="0"/>
              <w:numPr>
                <w:ilvl w:val="0"/>
                <w:numId w:val="0"/>
              </w:numPr>
              <w:spacing w:after="0"/>
              <w:ind w:right="64"/>
              <w:jc w:val="left"/>
              <w:rPr>
                <w:rFonts w:ascii="KaiTi" w:eastAsia="KaiTi" w:hAnsi="KaiTi"/>
                <w:sz w:val="20"/>
                <w:szCs w:val="20"/>
              </w:rPr>
            </w:pPr>
            <w:r w:rsidRPr="002E7650">
              <w:rPr>
                <w:rFonts w:ascii="KaiTi" w:eastAsia="KaiTi" w:hAnsi="KaiTi" w:hint="eastAsia"/>
                <w:sz w:val="20"/>
                <w:szCs w:val="20"/>
              </w:rPr>
              <w:t>电动机生产线</w:t>
            </w:r>
            <w:r w:rsidRPr="002E7650">
              <w:rPr>
                <w:rFonts w:eastAsia="KaiTi"/>
                <w:sz w:val="20"/>
                <w:szCs w:val="20"/>
              </w:rPr>
              <w:t>1</w:t>
            </w:r>
            <w:r w:rsidRPr="002E7650">
              <w:rPr>
                <w:rFonts w:ascii="KaiTi" w:eastAsia="KaiTi" w:hAnsi="KaiTi" w:hint="eastAsia"/>
                <w:sz w:val="20"/>
                <w:szCs w:val="20"/>
              </w:rPr>
              <w:t>的改造</w:t>
            </w:r>
          </w:p>
        </w:tc>
      </w:tr>
      <w:tr w:rsidR="00CB2818" w:rsidRPr="001F4BFD" w14:paraId="1AB72EC6" w14:textId="77777777" w:rsidTr="00FE593A">
        <w:trPr>
          <w:trHeight w:val="224"/>
        </w:trPr>
        <w:tc>
          <w:tcPr>
            <w:tcW w:w="5061" w:type="dxa"/>
          </w:tcPr>
          <w:p w14:paraId="08DE2DBF" w14:textId="5E53C8A2" w:rsidR="00CB2818" w:rsidRPr="001F4BFD" w:rsidRDefault="00452EF4" w:rsidP="00FE593A">
            <w:pPr>
              <w:pStyle w:val="Heading1"/>
              <w:widowControl w:val="0"/>
              <w:numPr>
                <w:ilvl w:val="0"/>
                <w:numId w:val="0"/>
              </w:numPr>
              <w:tabs>
                <w:tab w:val="left" w:pos="1080"/>
              </w:tabs>
              <w:spacing w:after="0"/>
              <w:ind w:right="64"/>
              <w:jc w:val="left"/>
              <w:rPr>
                <w:sz w:val="20"/>
                <w:szCs w:val="20"/>
              </w:rPr>
            </w:pPr>
            <w:r w:rsidRPr="001F4BFD">
              <w:rPr>
                <w:rFonts w:hint="eastAsia"/>
                <w:sz w:val="20"/>
                <w:szCs w:val="20"/>
              </w:rPr>
              <w:t>为装配线</w:t>
            </w:r>
            <w:r w:rsidRPr="001F4BFD">
              <w:rPr>
                <w:rFonts w:hint="eastAsia"/>
                <w:sz w:val="20"/>
                <w:szCs w:val="20"/>
              </w:rPr>
              <w:t>1</w:t>
            </w:r>
            <w:r w:rsidRPr="001F4BFD">
              <w:rPr>
                <w:rFonts w:hint="eastAsia"/>
                <w:sz w:val="20"/>
                <w:szCs w:val="20"/>
              </w:rPr>
              <w:t>移动托盘</w:t>
            </w:r>
          </w:p>
        </w:tc>
        <w:tc>
          <w:tcPr>
            <w:tcW w:w="1176" w:type="dxa"/>
            <w:vAlign w:val="center"/>
          </w:tcPr>
          <w:p w14:paraId="4E8DBD8C"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150</w:t>
            </w:r>
          </w:p>
        </w:tc>
        <w:tc>
          <w:tcPr>
            <w:tcW w:w="1276" w:type="dxa"/>
            <w:vAlign w:val="center"/>
          </w:tcPr>
          <w:p w14:paraId="2EAD7070"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58,500</w:t>
            </w:r>
          </w:p>
        </w:tc>
        <w:tc>
          <w:tcPr>
            <w:tcW w:w="1843" w:type="dxa"/>
            <w:vAlign w:val="center"/>
          </w:tcPr>
          <w:p w14:paraId="4EBF4497"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5856F6EA" w14:textId="77777777" w:rsidTr="00FE593A">
        <w:trPr>
          <w:trHeight w:val="224"/>
        </w:trPr>
        <w:tc>
          <w:tcPr>
            <w:tcW w:w="5061" w:type="dxa"/>
          </w:tcPr>
          <w:p w14:paraId="008A1436" w14:textId="2A148C7D" w:rsidR="00CB2818" w:rsidRPr="001F4BFD" w:rsidRDefault="00452EF4" w:rsidP="00FE593A">
            <w:pPr>
              <w:pStyle w:val="Heading1"/>
              <w:widowControl w:val="0"/>
              <w:numPr>
                <w:ilvl w:val="0"/>
                <w:numId w:val="0"/>
              </w:numPr>
              <w:tabs>
                <w:tab w:val="left" w:pos="1080"/>
              </w:tabs>
              <w:spacing w:after="0"/>
              <w:ind w:right="64"/>
              <w:jc w:val="left"/>
              <w:rPr>
                <w:sz w:val="20"/>
                <w:szCs w:val="20"/>
                <w:lang w:eastAsia="zh-CN"/>
              </w:rPr>
            </w:pPr>
            <w:r w:rsidRPr="001F4BFD">
              <w:rPr>
                <w:rFonts w:hint="eastAsia"/>
                <w:sz w:val="20"/>
                <w:szCs w:val="20"/>
                <w:lang w:eastAsia="zh-CN"/>
              </w:rPr>
              <w:t>用于预装配</w:t>
            </w:r>
            <w:r w:rsidR="00CB3AF8" w:rsidRPr="001F4BFD">
              <w:rPr>
                <w:sz w:val="20"/>
                <w:szCs w:val="20"/>
                <w:lang w:val="en-US" w:eastAsia="zh-CN"/>
              </w:rPr>
              <w:t xml:space="preserve"> (</w:t>
            </w:r>
            <w:r w:rsidRPr="001F4BFD">
              <w:rPr>
                <w:rFonts w:hint="eastAsia"/>
                <w:sz w:val="20"/>
                <w:szCs w:val="20"/>
                <w:lang w:eastAsia="zh-CN"/>
              </w:rPr>
              <w:t>2</w:t>
            </w:r>
            <w:r w:rsidR="00CB3AF8" w:rsidRPr="001F4BFD">
              <w:rPr>
                <w:sz w:val="20"/>
                <w:szCs w:val="20"/>
                <w:lang w:val="en-US" w:eastAsia="zh-CN"/>
              </w:rPr>
              <w:t>)</w:t>
            </w:r>
            <w:r w:rsidRPr="001F4BFD">
              <w:rPr>
                <w:rFonts w:hint="eastAsia"/>
                <w:sz w:val="20"/>
                <w:szCs w:val="20"/>
                <w:lang w:eastAsia="zh-CN"/>
              </w:rPr>
              <w:t>、装配线维修</w:t>
            </w:r>
            <w:r w:rsidR="00CB3AF8" w:rsidRPr="001F4BFD">
              <w:rPr>
                <w:sz w:val="20"/>
                <w:szCs w:val="20"/>
                <w:lang w:val="en-US" w:eastAsia="zh-CN"/>
              </w:rPr>
              <w:t xml:space="preserve"> (</w:t>
            </w:r>
            <w:r w:rsidRPr="001F4BFD">
              <w:rPr>
                <w:rFonts w:hint="eastAsia"/>
                <w:sz w:val="20"/>
                <w:szCs w:val="20"/>
                <w:lang w:eastAsia="zh-CN"/>
              </w:rPr>
              <w:t>1</w:t>
            </w:r>
            <w:r w:rsidR="00CB3AF8" w:rsidRPr="001F4BFD">
              <w:rPr>
                <w:sz w:val="20"/>
                <w:szCs w:val="20"/>
                <w:lang w:val="en-US" w:eastAsia="zh-CN"/>
              </w:rPr>
              <w:t>)</w:t>
            </w:r>
            <w:r w:rsidRPr="001F4BFD">
              <w:rPr>
                <w:rFonts w:hint="eastAsia"/>
                <w:sz w:val="20"/>
                <w:szCs w:val="20"/>
                <w:lang w:eastAsia="zh-CN"/>
              </w:rPr>
              <w:t>、最终检查线</w:t>
            </w:r>
            <w:r w:rsidR="00CB3AF8" w:rsidRPr="001F4BFD">
              <w:rPr>
                <w:sz w:val="20"/>
                <w:szCs w:val="20"/>
                <w:lang w:val="en-US" w:eastAsia="zh-CN"/>
              </w:rPr>
              <w:t xml:space="preserve"> (</w:t>
            </w:r>
            <w:r w:rsidRPr="001F4BFD">
              <w:rPr>
                <w:rFonts w:hint="eastAsia"/>
                <w:sz w:val="20"/>
                <w:szCs w:val="20"/>
                <w:lang w:eastAsia="zh-CN"/>
              </w:rPr>
              <w:t>2</w:t>
            </w:r>
            <w:r w:rsidR="00CB3AF8" w:rsidRPr="001F4BFD">
              <w:rPr>
                <w:sz w:val="20"/>
                <w:szCs w:val="20"/>
                <w:lang w:val="en-US" w:eastAsia="zh-CN"/>
              </w:rPr>
              <w:t xml:space="preserve">) </w:t>
            </w:r>
            <w:r w:rsidRPr="001F4BFD">
              <w:rPr>
                <w:rFonts w:hint="eastAsia"/>
                <w:sz w:val="20"/>
                <w:szCs w:val="20"/>
                <w:lang w:eastAsia="zh-CN"/>
              </w:rPr>
              <w:t>和最终检查线维修</w:t>
            </w:r>
            <w:r w:rsidR="00CB3AF8" w:rsidRPr="001F4BFD">
              <w:rPr>
                <w:sz w:val="20"/>
                <w:szCs w:val="20"/>
                <w:lang w:val="en-US" w:eastAsia="zh-CN"/>
              </w:rPr>
              <w:t xml:space="preserve"> (</w:t>
            </w:r>
            <w:r w:rsidR="002E7650">
              <w:rPr>
                <w:rFonts w:hint="eastAsia"/>
                <w:sz w:val="20"/>
                <w:szCs w:val="20"/>
                <w:lang w:eastAsia="zh-CN"/>
              </w:rPr>
              <w:t>1</w:t>
            </w:r>
            <w:r w:rsidR="00CB3AF8" w:rsidRPr="001F4BFD">
              <w:rPr>
                <w:sz w:val="20"/>
                <w:szCs w:val="20"/>
                <w:lang w:val="en-US" w:eastAsia="zh-CN"/>
              </w:rPr>
              <w:t xml:space="preserve">) </w:t>
            </w:r>
            <w:r w:rsidRPr="001F4BFD">
              <w:rPr>
                <w:rFonts w:hint="eastAsia"/>
                <w:sz w:val="20"/>
                <w:szCs w:val="20"/>
                <w:lang w:eastAsia="zh-CN"/>
              </w:rPr>
              <w:t>的冰箱压缩机试验机</w:t>
            </w:r>
          </w:p>
        </w:tc>
        <w:tc>
          <w:tcPr>
            <w:tcW w:w="1176" w:type="dxa"/>
            <w:vAlign w:val="center"/>
          </w:tcPr>
          <w:p w14:paraId="4C360A86"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6</w:t>
            </w:r>
          </w:p>
        </w:tc>
        <w:tc>
          <w:tcPr>
            <w:tcW w:w="1276" w:type="dxa"/>
            <w:vAlign w:val="center"/>
          </w:tcPr>
          <w:p w14:paraId="503E8548"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69,600</w:t>
            </w:r>
          </w:p>
        </w:tc>
        <w:tc>
          <w:tcPr>
            <w:tcW w:w="1843" w:type="dxa"/>
            <w:vAlign w:val="center"/>
          </w:tcPr>
          <w:p w14:paraId="098BEEDB"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6162987B" w14:textId="77777777" w:rsidTr="00FE593A">
        <w:trPr>
          <w:trHeight w:val="224"/>
        </w:trPr>
        <w:tc>
          <w:tcPr>
            <w:tcW w:w="5061" w:type="dxa"/>
          </w:tcPr>
          <w:p w14:paraId="1B4B410F" w14:textId="0A90C269" w:rsidR="00CB2818" w:rsidRPr="001F4BFD" w:rsidRDefault="00452EF4" w:rsidP="00FE593A">
            <w:pPr>
              <w:pStyle w:val="Heading1"/>
              <w:widowControl w:val="0"/>
              <w:numPr>
                <w:ilvl w:val="0"/>
                <w:numId w:val="0"/>
              </w:numPr>
              <w:tabs>
                <w:tab w:val="left" w:pos="1080"/>
              </w:tabs>
              <w:spacing w:after="0"/>
              <w:ind w:right="64"/>
              <w:jc w:val="left"/>
              <w:rPr>
                <w:i/>
                <w:iCs/>
                <w:sz w:val="20"/>
                <w:szCs w:val="20"/>
              </w:rPr>
            </w:pPr>
            <w:r w:rsidRPr="001F4BFD">
              <w:rPr>
                <w:rFonts w:hint="eastAsia"/>
                <w:sz w:val="20"/>
                <w:szCs w:val="20"/>
              </w:rPr>
              <w:t>定子生产线</w:t>
            </w:r>
          </w:p>
        </w:tc>
        <w:tc>
          <w:tcPr>
            <w:tcW w:w="1176" w:type="dxa"/>
            <w:vAlign w:val="center"/>
          </w:tcPr>
          <w:p w14:paraId="310B8BF4"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1</w:t>
            </w:r>
          </w:p>
        </w:tc>
        <w:tc>
          <w:tcPr>
            <w:tcW w:w="1276" w:type="dxa"/>
          </w:tcPr>
          <w:p w14:paraId="2304EFA0"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708,542</w:t>
            </w:r>
          </w:p>
        </w:tc>
        <w:tc>
          <w:tcPr>
            <w:tcW w:w="1843" w:type="dxa"/>
          </w:tcPr>
          <w:p w14:paraId="0F699AC1"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38E9AD31" w14:textId="77777777" w:rsidTr="00FE593A">
        <w:trPr>
          <w:trHeight w:val="224"/>
        </w:trPr>
        <w:tc>
          <w:tcPr>
            <w:tcW w:w="5061" w:type="dxa"/>
          </w:tcPr>
          <w:p w14:paraId="1E8093A2" w14:textId="58DA506A" w:rsidR="00CB2818" w:rsidRPr="001F4BFD" w:rsidRDefault="00B66479" w:rsidP="00FE593A">
            <w:pPr>
              <w:pStyle w:val="Heading1"/>
              <w:widowControl w:val="0"/>
              <w:numPr>
                <w:ilvl w:val="0"/>
                <w:numId w:val="0"/>
              </w:numPr>
              <w:spacing w:after="0"/>
              <w:ind w:right="64"/>
              <w:jc w:val="left"/>
              <w:rPr>
                <w:i/>
                <w:iCs/>
                <w:sz w:val="20"/>
                <w:szCs w:val="20"/>
              </w:rPr>
            </w:pPr>
            <w:r w:rsidRPr="001F4BFD">
              <w:rPr>
                <w:rFonts w:hint="eastAsia"/>
                <w:sz w:val="20"/>
                <w:szCs w:val="20"/>
              </w:rPr>
              <w:t>高速冲压层压模具</w:t>
            </w:r>
          </w:p>
        </w:tc>
        <w:tc>
          <w:tcPr>
            <w:tcW w:w="1176" w:type="dxa"/>
            <w:vAlign w:val="center"/>
          </w:tcPr>
          <w:p w14:paraId="45AC6560"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1</w:t>
            </w:r>
          </w:p>
        </w:tc>
        <w:tc>
          <w:tcPr>
            <w:tcW w:w="1276" w:type="dxa"/>
          </w:tcPr>
          <w:p w14:paraId="01B9DE35"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111,153</w:t>
            </w:r>
          </w:p>
        </w:tc>
        <w:tc>
          <w:tcPr>
            <w:tcW w:w="1843" w:type="dxa"/>
          </w:tcPr>
          <w:p w14:paraId="528E51EC"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38880382" w14:textId="77777777" w:rsidTr="00FE593A">
        <w:trPr>
          <w:trHeight w:val="224"/>
        </w:trPr>
        <w:tc>
          <w:tcPr>
            <w:tcW w:w="5061" w:type="dxa"/>
          </w:tcPr>
          <w:p w14:paraId="77A61534" w14:textId="442CAD14" w:rsidR="00CB2818" w:rsidRPr="001F4BFD" w:rsidRDefault="00B66479" w:rsidP="00FE593A">
            <w:pPr>
              <w:pStyle w:val="Heading1"/>
              <w:widowControl w:val="0"/>
              <w:numPr>
                <w:ilvl w:val="0"/>
                <w:numId w:val="0"/>
              </w:numPr>
              <w:spacing w:after="0"/>
              <w:ind w:right="64"/>
              <w:jc w:val="left"/>
              <w:rPr>
                <w:i/>
                <w:iCs/>
                <w:sz w:val="20"/>
                <w:szCs w:val="20"/>
              </w:rPr>
            </w:pPr>
            <w:r w:rsidRPr="001F4BFD">
              <w:rPr>
                <w:rFonts w:hint="eastAsia"/>
                <w:sz w:val="20"/>
                <w:szCs w:val="20"/>
              </w:rPr>
              <w:t>转子压铸模具</w:t>
            </w:r>
          </w:p>
        </w:tc>
        <w:tc>
          <w:tcPr>
            <w:tcW w:w="1176" w:type="dxa"/>
            <w:vAlign w:val="center"/>
          </w:tcPr>
          <w:p w14:paraId="39885504"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1</w:t>
            </w:r>
          </w:p>
        </w:tc>
        <w:tc>
          <w:tcPr>
            <w:tcW w:w="1276" w:type="dxa"/>
          </w:tcPr>
          <w:p w14:paraId="3E324E4C"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57,000</w:t>
            </w:r>
          </w:p>
        </w:tc>
        <w:tc>
          <w:tcPr>
            <w:tcW w:w="1843" w:type="dxa"/>
          </w:tcPr>
          <w:p w14:paraId="2AF29D44"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2FAE32B6" w14:textId="77777777" w:rsidTr="00FE593A">
        <w:trPr>
          <w:trHeight w:val="224"/>
        </w:trPr>
        <w:tc>
          <w:tcPr>
            <w:tcW w:w="5061" w:type="dxa"/>
          </w:tcPr>
          <w:p w14:paraId="54FB68D8" w14:textId="3C4C3E58" w:rsidR="00CB2818" w:rsidRPr="001F4BFD" w:rsidRDefault="00B66479" w:rsidP="00FE593A">
            <w:pPr>
              <w:pStyle w:val="Heading1"/>
              <w:widowControl w:val="0"/>
              <w:numPr>
                <w:ilvl w:val="0"/>
                <w:numId w:val="0"/>
              </w:numPr>
              <w:spacing w:after="0"/>
              <w:ind w:right="64"/>
              <w:jc w:val="left"/>
              <w:rPr>
                <w:i/>
                <w:iCs/>
                <w:sz w:val="20"/>
                <w:szCs w:val="20"/>
              </w:rPr>
            </w:pPr>
            <w:r w:rsidRPr="001F4BFD">
              <w:rPr>
                <w:rFonts w:hint="eastAsia"/>
                <w:sz w:val="20"/>
                <w:szCs w:val="20"/>
              </w:rPr>
              <w:t>安装和培训</w:t>
            </w:r>
          </w:p>
        </w:tc>
        <w:tc>
          <w:tcPr>
            <w:tcW w:w="1176" w:type="dxa"/>
            <w:vAlign w:val="center"/>
          </w:tcPr>
          <w:p w14:paraId="4BF1FF69" w14:textId="77777777" w:rsidR="00CB2818" w:rsidRPr="001F4BFD" w:rsidRDefault="00CB2818" w:rsidP="00FE593A">
            <w:pPr>
              <w:pStyle w:val="Heading1"/>
              <w:widowControl w:val="0"/>
              <w:numPr>
                <w:ilvl w:val="0"/>
                <w:numId w:val="0"/>
              </w:numPr>
              <w:spacing w:after="0"/>
              <w:ind w:right="64"/>
              <w:jc w:val="center"/>
              <w:rPr>
                <w:sz w:val="20"/>
                <w:szCs w:val="20"/>
              </w:rPr>
            </w:pPr>
            <w:r w:rsidRPr="001F4BFD">
              <w:rPr>
                <w:sz w:val="20"/>
                <w:szCs w:val="20"/>
              </w:rPr>
              <w:t>1</w:t>
            </w:r>
          </w:p>
        </w:tc>
        <w:tc>
          <w:tcPr>
            <w:tcW w:w="1276" w:type="dxa"/>
          </w:tcPr>
          <w:p w14:paraId="1DE029ED"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30,000</w:t>
            </w:r>
          </w:p>
        </w:tc>
        <w:tc>
          <w:tcPr>
            <w:tcW w:w="1843" w:type="dxa"/>
          </w:tcPr>
          <w:p w14:paraId="3BB52737" w14:textId="77777777" w:rsidR="00CB2818" w:rsidRPr="001F4BFD" w:rsidRDefault="00CB2818" w:rsidP="00FE593A">
            <w:pPr>
              <w:pStyle w:val="Heading1"/>
              <w:widowControl w:val="0"/>
              <w:numPr>
                <w:ilvl w:val="0"/>
                <w:numId w:val="0"/>
              </w:numPr>
              <w:spacing w:after="0"/>
              <w:ind w:right="64"/>
              <w:jc w:val="right"/>
              <w:rPr>
                <w:sz w:val="20"/>
                <w:szCs w:val="20"/>
              </w:rPr>
            </w:pPr>
            <w:r w:rsidRPr="001F4BFD">
              <w:rPr>
                <w:sz w:val="20"/>
                <w:szCs w:val="20"/>
              </w:rPr>
              <w:t>0</w:t>
            </w:r>
          </w:p>
        </w:tc>
      </w:tr>
      <w:tr w:rsidR="00CB2818" w:rsidRPr="001F4BFD" w14:paraId="0CA679D0" w14:textId="77777777" w:rsidTr="00FE593A">
        <w:trPr>
          <w:trHeight w:val="224"/>
        </w:trPr>
        <w:tc>
          <w:tcPr>
            <w:tcW w:w="6237" w:type="dxa"/>
            <w:gridSpan w:val="2"/>
          </w:tcPr>
          <w:p w14:paraId="48DC3FC4" w14:textId="37498592" w:rsidR="00CB2818" w:rsidRPr="001F4BFD" w:rsidRDefault="00B66479" w:rsidP="00FE593A">
            <w:pPr>
              <w:pStyle w:val="Heading1"/>
              <w:widowControl w:val="0"/>
              <w:numPr>
                <w:ilvl w:val="0"/>
                <w:numId w:val="0"/>
              </w:numPr>
              <w:spacing w:after="0"/>
              <w:ind w:right="64"/>
              <w:jc w:val="left"/>
              <w:rPr>
                <w:i/>
                <w:iCs/>
                <w:sz w:val="20"/>
                <w:szCs w:val="20"/>
                <w:lang w:eastAsia="zh-CN"/>
              </w:rPr>
            </w:pPr>
            <w:r w:rsidRPr="002E7650">
              <w:rPr>
                <w:rFonts w:ascii="KaiTi" w:eastAsia="KaiTi" w:hAnsi="KaiTi" w:hint="eastAsia"/>
                <w:sz w:val="20"/>
                <w:szCs w:val="20"/>
                <w:lang w:eastAsia="zh-CN"/>
              </w:rPr>
              <w:t>电动机生产线</w:t>
            </w:r>
            <w:r w:rsidRPr="002E7650">
              <w:rPr>
                <w:rFonts w:eastAsia="KaiTi"/>
                <w:sz w:val="20"/>
                <w:szCs w:val="20"/>
                <w:lang w:eastAsia="zh-CN"/>
              </w:rPr>
              <w:t>1</w:t>
            </w:r>
            <w:r w:rsidRPr="002E7650">
              <w:rPr>
                <w:rFonts w:ascii="KaiTi" w:eastAsia="KaiTi" w:hAnsi="KaiTi" w:hint="eastAsia"/>
                <w:sz w:val="20"/>
                <w:szCs w:val="20"/>
                <w:lang w:eastAsia="zh-CN"/>
              </w:rPr>
              <w:t>的改造小计</w:t>
            </w:r>
          </w:p>
        </w:tc>
        <w:tc>
          <w:tcPr>
            <w:tcW w:w="1276" w:type="dxa"/>
          </w:tcPr>
          <w:p w14:paraId="44871F44" w14:textId="77777777" w:rsidR="00CB2818" w:rsidRPr="001F4BFD" w:rsidRDefault="00CB2818" w:rsidP="00FE593A">
            <w:pPr>
              <w:pStyle w:val="Heading1"/>
              <w:widowControl w:val="0"/>
              <w:numPr>
                <w:ilvl w:val="0"/>
                <w:numId w:val="0"/>
              </w:numPr>
              <w:spacing w:after="0"/>
              <w:ind w:right="64"/>
              <w:jc w:val="right"/>
              <w:rPr>
                <w:i/>
                <w:iCs/>
                <w:sz w:val="20"/>
                <w:szCs w:val="20"/>
              </w:rPr>
            </w:pPr>
            <w:r w:rsidRPr="001F4BFD">
              <w:rPr>
                <w:i/>
                <w:iCs/>
                <w:sz w:val="20"/>
                <w:szCs w:val="20"/>
              </w:rPr>
              <w:t>1,034,795</w:t>
            </w:r>
          </w:p>
        </w:tc>
        <w:tc>
          <w:tcPr>
            <w:tcW w:w="1843" w:type="dxa"/>
          </w:tcPr>
          <w:p w14:paraId="0EC73E1C" w14:textId="77777777" w:rsidR="00CB2818" w:rsidRPr="001F4BFD" w:rsidRDefault="00CB2818" w:rsidP="00FE593A">
            <w:pPr>
              <w:pStyle w:val="Heading1"/>
              <w:widowControl w:val="0"/>
              <w:numPr>
                <w:ilvl w:val="0"/>
                <w:numId w:val="0"/>
              </w:numPr>
              <w:spacing w:after="0"/>
              <w:ind w:right="64"/>
              <w:jc w:val="right"/>
              <w:rPr>
                <w:i/>
                <w:iCs/>
                <w:sz w:val="20"/>
                <w:szCs w:val="20"/>
              </w:rPr>
            </w:pPr>
            <w:r w:rsidRPr="001F4BFD">
              <w:rPr>
                <w:i/>
                <w:iCs/>
                <w:sz w:val="20"/>
                <w:szCs w:val="20"/>
              </w:rPr>
              <w:t>0</w:t>
            </w:r>
          </w:p>
        </w:tc>
      </w:tr>
      <w:tr w:rsidR="00CB2818" w:rsidRPr="001F4BFD" w14:paraId="1ACECD8C" w14:textId="77777777" w:rsidTr="00FE593A">
        <w:trPr>
          <w:trHeight w:val="155"/>
        </w:trPr>
        <w:tc>
          <w:tcPr>
            <w:tcW w:w="9356" w:type="dxa"/>
            <w:gridSpan w:val="4"/>
          </w:tcPr>
          <w:p w14:paraId="699BD888" w14:textId="4478F583" w:rsidR="00CB2818" w:rsidRPr="002E7650" w:rsidRDefault="00B66479" w:rsidP="00FE593A">
            <w:pPr>
              <w:pStyle w:val="Heading1"/>
              <w:widowControl w:val="0"/>
              <w:numPr>
                <w:ilvl w:val="0"/>
                <w:numId w:val="0"/>
              </w:numPr>
              <w:spacing w:after="0"/>
              <w:jc w:val="left"/>
              <w:rPr>
                <w:rFonts w:ascii="KaiTi" w:eastAsia="KaiTi" w:hAnsi="KaiTi"/>
                <w:sz w:val="20"/>
                <w:szCs w:val="20"/>
              </w:rPr>
            </w:pPr>
            <w:r w:rsidRPr="002E7650">
              <w:rPr>
                <w:rFonts w:ascii="KaiTi" w:eastAsia="KaiTi" w:hAnsi="KaiTi" w:hint="eastAsia"/>
                <w:sz w:val="20"/>
                <w:szCs w:val="20"/>
              </w:rPr>
              <w:t>产品设计和开发</w:t>
            </w:r>
          </w:p>
        </w:tc>
      </w:tr>
      <w:tr w:rsidR="00CB2818" w:rsidRPr="001F4BFD" w14:paraId="1261E67E" w14:textId="77777777" w:rsidTr="00B66479">
        <w:trPr>
          <w:trHeight w:val="213"/>
        </w:trPr>
        <w:tc>
          <w:tcPr>
            <w:tcW w:w="5061" w:type="dxa"/>
          </w:tcPr>
          <w:p w14:paraId="0AB03C2B" w14:textId="33DF57F9" w:rsidR="00CB2818" w:rsidRPr="001F4BFD" w:rsidRDefault="00B66479" w:rsidP="00FE593A">
            <w:pPr>
              <w:pStyle w:val="Heading1"/>
              <w:widowControl w:val="0"/>
              <w:numPr>
                <w:ilvl w:val="0"/>
                <w:numId w:val="0"/>
              </w:numPr>
              <w:spacing w:after="0"/>
              <w:jc w:val="left"/>
              <w:rPr>
                <w:sz w:val="20"/>
                <w:szCs w:val="20"/>
                <w:lang w:eastAsia="zh-CN"/>
              </w:rPr>
            </w:pPr>
            <w:r w:rsidRPr="001F4BFD">
              <w:rPr>
                <w:rFonts w:hint="eastAsia"/>
                <w:sz w:val="20"/>
                <w:szCs w:val="20"/>
                <w:lang w:eastAsia="zh-CN"/>
              </w:rPr>
              <w:t>节能压缩机设计开发技术人员</w:t>
            </w:r>
          </w:p>
        </w:tc>
        <w:tc>
          <w:tcPr>
            <w:tcW w:w="1176" w:type="dxa"/>
            <w:vAlign w:val="center"/>
          </w:tcPr>
          <w:p w14:paraId="2600FBF7"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vAlign w:val="center"/>
          </w:tcPr>
          <w:p w14:paraId="0ECEEB01"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350,000</w:t>
            </w:r>
          </w:p>
        </w:tc>
        <w:tc>
          <w:tcPr>
            <w:tcW w:w="1843" w:type="dxa"/>
            <w:vAlign w:val="center"/>
          </w:tcPr>
          <w:p w14:paraId="331A48A6"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350,000</w:t>
            </w:r>
          </w:p>
        </w:tc>
      </w:tr>
      <w:tr w:rsidR="00CB2818" w:rsidRPr="001F4BFD" w14:paraId="53CB9D75" w14:textId="77777777" w:rsidTr="00FE593A">
        <w:trPr>
          <w:trHeight w:val="224"/>
        </w:trPr>
        <w:tc>
          <w:tcPr>
            <w:tcW w:w="6237" w:type="dxa"/>
            <w:gridSpan w:val="2"/>
          </w:tcPr>
          <w:p w14:paraId="50D42F9D" w14:textId="0BA60C84" w:rsidR="00CB2818" w:rsidRPr="001F4BFD" w:rsidRDefault="00B66479" w:rsidP="002E7650">
            <w:pPr>
              <w:pStyle w:val="Heading1"/>
              <w:widowControl w:val="0"/>
              <w:numPr>
                <w:ilvl w:val="0"/>
                <w:numId w:val="0"/>
              </w:numPr>
              <w:spacing w:after="0"/>
              <w:ind w:right="64"/>
              <w:jc w:val="left"/>
              <w:rPr>
                <w:sz w:val="20"/>
                <w:szCs w:val="20"/>
              </w:rPr>
            </w:pPr>
            <w:r w:rsidRPr="002E7650">
              <w:rPr>
                <w:rFonts w:ascii="KaiTi" w:eastAsia="KaiTi" w:hAnsi="KaiTi" w:hint="eastAsia"/>
                <w:sz w:val="20"/>
                <w:szCs w:val="20"/>
              </w:rPr>
              <w:t>产品设计和开发</w:t>
            </w:r>
          </w:p>
        </w:tc>
        <w:tc>
          <w:tcPr>
            <w:tcW w:w="1276" w:type="dxa"/>
          </w:tcPr>
          <w:p w14:paraId="77336A94" w14:textId="77777777" w:rsidR="00CB2818" w:rsidRPr="001F4BFD" w:rsidRDefault="00CB2818" w:rsidP="00FE593A">
            <w:pPr>
              <w:pStyle w:val="Heading1"/>
              <w:widowControl w:val="0"/>
              <w:numPr>
                <w:ilvl w:val="0"/>
                <w:numId w:val="0"/>
              </w:numPr>
              <w:spacing w:after="0"/>
              <w:jc w:val="right"/>
              <w:rPr>
                <w:i/>
                <w:iCs/>
                <w:sz w:val="20"/>
                <w:szCs w:val="20"/>
              </w:rPr>
            </w:pPr>
            <w:r w:rsidRPr="001F4BFD">
              <w:rPr>
                <w:i/>
                <w:iCs/>
                <w:sz w:val="20"/>
                <w:szCs w:val="20"/>
              </w:rPr>
              <w:t>350,000</w:t>
            </w:r>
          </w:p>
        </w:tc>
        <w:tc>
          <w:tcPr>
            <w:tcW w:w="1843" w:type="dxa"/>
          </w:tcPr>
          <w:p w14:paraId="0A8CBA16" w14:textId="77777777" w:rsidR="00CB2818" w:rsidRPr="001F4BFD" w:rsidRDefault="00CB2818" w:rsidP="00FE593A">
            <w:pPr>
              <w:pStyle w:val="Heading1"/>
              <w:widowControl w:val="0"/>
              <w:numPr>
                <w:ilvl w:val="0"/>
                <w:numId w:val="0"/>
              </w:numPr>
              <w:spacing w:after="0"/>
              <w:jc w:val="right"/>
              <w:rPr>
                <w:i/>
                <w:iCs/>
                <w:sz w:val="20"/>
                <w:szCs w:val="20"/>
              </w:rPr>
            </w:pPr>
            <w:r w:rsidRPr="001F4BFD">
              <w:rPr>
                <w:i/>
                <w:iCs/>
                <w:sz w:val="20"/>
                <w:szCs w:val="20"/>
              </w:rPr>
              <w:t>350,000</w:t>
            </w:r>
          </w:p>
        </w:tc>
      </w:tr>
      <w:tr w:rsidR="00CB2818" w:rsidRPr="001F4BFD" w14:paraId="37998A99" w14:textId="77777777" w:rsidTr="00FE593A">
        <w:trPr>
          <w:trHeight w:val="224"/>
        </w:trPr>
        <w:tc>
          <w:tcPr>
            <w:tcW w:w="9356" w:type="dxa"/>
            <w:gridSpan w:val="4"/>
          </w:tcPr>
          <w:p w14:paraId="45646593" w14:textId="6FE11DB1" w:rsidR="00CB2818" w:rsidRPr="001F4BFD" w:rsidRDefault="00B66479" w:rsidP="002E7650">
            <w:pPr>
              <w:pStyle w:val="Heading1"/>
              <w:widowControl w:val="0"/>
              <w:numPr>
                <w:ilvl w:val="0"/>
                <w:numId w:val="0"/>
              </w:numPr>
              <w:spacing w:after="0"/>
              <w:ind w:right="64"/>
              <w:jc w:val="left"/>
              <w:rPr>
                <w:sz w:val="20"/>
                <w:szCs w:val="20"/>
              </w:rPr>
            </w:pPr>
            <w:r w:rsidRPr="002E7650">
              <w:rPr>
                <w:rFonts w:ascii="KaiTi" w:eastAsia="KaiTi" w:hAnsi="KaiTi" w:hint="eastAsia"/>
                <w:sz w:val="20"/>
                <w:szCs w:val="20"/>
              </w:rPr>
              <w:t>电动机生产线</w:t>
            </w:r>
            <w:r w:rsidRPr="002E7650">
              <w:rPr>
                <w:rFonts w:eastAsia="KaiTi"/>
                <w:sz w:val="20"/>
                <w:szCs w:val="20"/>
              </w:rPr>
              <w:t>2</w:t>
            </w:r>
            <w:r w:rsidRPr="002E7650">
              <w:rPr>
                <w:rFonts w:ascii="KaiTi" w:eastAsia="KaiTi" w:hAnsi="KaiTi" w:hint="eastAsia"/>
                <w:sz w:val="20"/>
                <w:szCs w:val="20"/>
              </w:rPr>
              <w:t>的改造</w:t>
            </w:r>
          </w:p>
        </w:tc>
      </w:tr>
      <w:tr w:rsidR="00CB2818" w:rsidRPr="001F4BFD" w14:paraId="695337F2" w14:textId="77777777" w:rsidTr="00FE593A">
        <w:trPr>
          <w:trHeight w:val="224"/>
        </w:trPr>
        <w:tc>
          <w:tcPr>
            <w:tcW w:w="5061" w:type="dxa"/>
          </w:tcPr>
          <w:p w14:paraId="1866F364" w14:textId="1A3F03AF" w:rsidR="00CB2818" w:rsidRPr="001F4BFD" w:rsidRDefault="00B66479" w:rsidP="00FE593A">
            <w:pPr>
              <w:pStyle w:val="Heading1"/>
              <w:widowControl w:val="0"/>
              <w:numPr>
                <w:ilvl w:val="0"/>
                <w:numId w:val="0"/>
              </w:numPr>
              <w:spacing w:after="0"/>
              <w:jc w:val="left"/>
              <w:rPr>
                <w:sz w:val="20"/>
                <w:szCs w:val="20"/>
              </w:rPr>
            </w:pPr>
            <w:r w:rsidRPr="001F4BFD">
              <w:rPr>
                <w:rFonts w:hint="eastAsia"/>
                <w:sz w:val="20"/>
                <w:szCs w:val="20"/>
              </w:rPr>
              <w:t>为装配线</w:t>
            </w:r>
            <w:r w:rsidRPr="001F4BFD">
              <w:rPr>
                <w:rFonts w:hint="eastAsia"/>
                <w:sz w:val="20"/>
                <w:szCs w:val="20"/>
              </w:rPr>
              <w:t>2</w:t>
            </w:r>
            <w:r w:rsidRPr="001F4BFD">
              <w:rPr>
                <w:rFonts w:hint="eastAsia"/>
                <w:sz w:val="20"/>
                <w:szCs w:val="20"/>
              </w:rPr>
              <w:t>移动托盘</w:t>
            </w:r>
          </w:p>
        </w:tc>
        <w:tc>
          <w:tcPr>
            <w:tcW w:w="1176" w:type="dxa"/>
            <w:vAlign w:val="center"/>
          </w:tcPr>
          <w:p w14:paraId="4093F4B5"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150</w:t>
            </w:r>
          </w:p>
        </w:tc>
        <w:tc>
          <w:tcPr>
            <w:tcW w:w="1276" w:type="dxa"/>
            <w:vAlign w:val="center"/>
          </w:tcPr>
          <w:p w14:paraId="071F9222"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58,500</w:t>
            </w:r>
          </w:p>
        </w:tc>
        <w:tc>
          <w:tcPr>
            <w:tcW w:w="1843" w:type="dxa"/>
            <w:vAlign w:val="center"/>
          </w:tcPr>
          <w:p w14:paraId="6135D5AD"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0</w:t>
            </w:r>
          </w:p>
        </w:tc>
      </w:tr>
      <w:tr w:rsidR="00CB2818" w:rsidRPr="001F4BFD" w14:paraId="78CE8982" w14:textId="77777777" w:rsidTr="00FE593A">
        <w:trPr>
          <w:trHeight w:val="224"/>
        </w:trPr>
        <w:tc>
          <w:tcPr>
            <w:tcW w:w="5061" w:type="dxa"/>
          </w:tcPr>
          <w:p w14:paraId="3896208C" w14:textId="4E765E12" w:rsidR="00CB2818" w:rsidRPr="001F4BFD" w:rsidRDefault="00B66479" w:rsidP="00FE593A">
            <w:pPr>
              <w:pStyle w:val="Heading1"/>
              <w:widowControl w:val="0"/>
              <w:numPr>
                <w:ilvl w:val="0"/>
                <w:numId w:val="0"/>
              </w:numPr>
              <w:spacing w:after="0"/>
              <w:jc w:val="left"/>
              <w:rPr>
                <w:sz w:val="20"/>
                <w:szCs w:val="20"/>
                <w:lang w:eastAsia="zh-CN"/>
              </w:rPr>
            </w:pPr>
            <w:r w:rsidRPr="001F4BFD">
              <w:rPr>
                <w:rFonts w:hint="eastAsia"/>
                <w:sz w:val="20"/>
                <w:szCs w:val="20"/>
                <w:lang w:eastAsia="zh-CN"/>
              </w:rPr>
              <w:t>用于预装配</w:t>
            </w:r>
            <w:r w:rsidR="00CB3AF8" w:rsidRPr="001F4BFD">
              <w:rPr>
                <w:sz w:val="20"/>
                <w:szCs w:val="20"/>
                <w:lang w:val="en-US" w:eastAsia="zh-CN"/>
              </w:rPr>
              <w:t xml:space="preserve"> (</w:t>
            </w:r>
            <w:r w:rsidRPr="001F4BFD">
              <w:rPr>
                <w:rFonts w:hint="eastAsia"/>
                <w:sz w:val="20"/>
                <w:szCs w:val="20"/>
                <w:lang w:eastAsia="zh-CN"/>
              </w:rPr>
              <w:t>2</w:t>
            </w:r>
            <w:r w:rsidR="00CB3AF8" w:rsidRPr="001F4BFD">
              <w:rPr>
                <w:sz w:val="20"/>
                <w:szCs w:val="20"/>
                <w:lang w:val="en-US" w:eastAsia="zh-CN"/>
              </w:rPr>
              <w:t>)</w:t>
            </w:r>
            <w:r w:rsidRPr="001F4BFD">
              <w:rPr>
                <w:rFonts w:hint="eastAsia"/>
                <w:sz w:val="20"/>
                <w:szCs w:val="20"/>
                <w:lang w:eastAsia="zh-CN"/>
              </w:rPr>
              <w:t>、装配线维修</w:t>
            </w:r>
            <w:r w:rsidR="00CB3AF8" w:rsidRPr="001F4BFD">
              <w:rPr>
                <w:sz w:val="20"/>
                <w:szCs w:val="20"/>
                <w:lang w:val="en-US" w:eastAsia="zh-CN"/>
              </w:rPr>
              <w:t xml:space="preserve"> (</w:t>
            </w:r>
            <w:r w:rsidRPr="001F4BFD">
              <w:rPr>
                <w:rFonts w:hint="eastAsia"/>
                <w:sz w:val="20"/>
                <w:szCs w:val="20"/>
                <w:lang w:eastAsia="zh-CN"/>
              </w:rPr>
              <w:t>1</w:t>
            </w:r>
            <w:r w:rsidR="00CB3AF8" w:rsidRPr="001F4BFD">
              <w:rPr>
                <w:sz w:val="20"/>
                <w:szCs w:val="20"/>
                <w:lang w:val="en-US" w:eastAsia="zh-CN"/>
              </w:rPr>
              <w:t>)</w:t>
            </w:r>
            <w:r w:rsidRPr="001F4BFD">
              <w:rPr>
                <w:rFonts w:hint="eastAsia"/>
                <w:sz w:val="20"/>
                <w:szCs w:val="20"/>
                <w:lang w:eastAsia="zh-CN"/>
              </w:rPr>
              <w:t>、最终检查线</w:t>
            </w:r>
            <w:r w:rsidR="00CB3AF8" w:rsidRPr="001F4BFD">
              <w:rPr>
                <w:sz w:val="20"/>
                <w:szCs w:val="20"/>
                <w:lang w:val="en-US" w:eastAsia="zh-CN"/>
              </w:rPr>
              <w:t xml:space="preserve"> (</w:t>
            </w:r>
            <w:r w:rsidRPr="001F4BFD">
              <w:rPr>
                <w:rFonts w:hint="eastAsia"/>
                <w:sz w:val="20"/>
                <w:szCs w:val="20"/>
                <w:lang w:eastAsia="zh-CN"/>
              </w:rPr>
              <w:t>2</w:t>
            </w:r>
            <w:r w:rsidR="00CB3AF8" w:rsidRPr="001F4BFD">
              <w:rPr>
                <w:sz w:val="20"/>
                <w:szCs w:val="20"/>
                <w:lang w:val="en-US" w:eastAsia="zh-CN"/>
              </w:rPr>
              <w:t xml:space="preserve">) </w:t>
            </w:r>
            <w:r w:rsidRPr="001F4BFD">
              <w:rPr>
                <w:rFonts w:hint="eastAsia"/>
                <w:sz w:val="20"/>
                <w:szCs w:val="20"/>
                <w:lang w:eastAsia="zh-CN"/>
              </w:rPr>
              <w:t>和最终检查线维修</w:t>
            </w:r>
            <w:r w:rsidR="00CB3AF8" w:rsidRPr="001F4BFD">
              <w:rPr>
                <w:sz w:val="20"/>
                <w:szCs w:val="20"/>
                <w:lang w:val="en-US" w:eastAsia="zh-CN"/>
              </w:rPr>
              <w:t xml:space="preserve"> (</w:t>
            </w:r>
            <w:r w:rsidR="002E7650">
              <w:rPr>
                <w:rFonts w:hint="eastAsia"/>
                <w:sz w:val="20"/>
                <w:szCs w:val="20"/>
                <w:lang w:eastAsia="zh-CN"/>
              </w:rPr>
              <w:t>1</w:t>
            </w:r>
            <w:r w:rsidR="00CB3AF8" w:rsidRPr="001F4BFD">
              <w:rPr>
                <w:sz w:val="20"/>
                <w:szCs w:val="20"/>
                <w:lang w:val="en-US" w:eastAsia="zh-CN"/>
              </w:rPr>
              <w:t xml:space="preserve">) </w:t>
            </w:r>
            <w:r w:rsidRPr="001F4BFD">
              <w:rPr>
                <w:rFonts w:hint="eastAsia"/>
                <w:sz w:val="20"/>
                <w:szCs w:val="20"/>
                <w:lang w:eastAsia="zh-CN"/>
              </w:rPr>
              <w:t>的冰箱压缩机试验机</w:t>
            </w:r>
          </w:p>
        </w:tc>
        <w:tc>
          <w:tcPr>
            <w:tcW w:w="1176" w:type="dxa"/>
            <w:vAlign w:val="center"/>
          </w:tcPr>
          <w:p w14:paraId="726B6855"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6</w:t>
            </w:r>
          </w:p>
        </w:tc>
        <w:tc>
          <w:tcPr>
            <w:tcW w:w="1276" w:type="dxa"/>
            <w:vAlign w:val="center"/>
          </w:tcPr>
          <w:p w14:paraId="1D8E7E0A"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69,600</w:t>
            </w:r>
          </w:p>
        </w:tc>
        <w:tc>
          <w:tcPr>
            <w:tcW w:w="1843" w:type="dxa"/>
            <w:vAlign w:val="center"/>
          </w:tcPr>
          <w:p w14:paraId="7E861487"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0</w:t>
            </w:r>
          </w:p>
        </w:tc>
      </w:tr>
      <w:tr w:rsidR="00CB2818" w:rsidRPr="001F4BFD" w14:paraId="17D224B7" w14:textId="77777777" w:rsidTr="00FE593A">
        <w:trPr>
          <w:trHeight w:val="224"/>
        </w:trPr>
        <w:tc>
          <w:tcPr>
            <w:tcW w:w="5061" w:type="dxa"/>
          </w:tcPr>
          <w:p w14:paraId="267E33D8" w14:textId="53C3E5D2" w:rsidR="00CB2818" w:rsidRPr="001F4BFD" w:rsidRDefault="00B66479" w:rsidP="00FE593A">
            <w:pPr>
              <w:pStyle w:val="Heading1"/>
              <w:widowControl w:val="0"/>
              <w:numPr>
                <w:ilvl w:val="0"/>
                <w:numId w:val="0"/>
              </w:numPr>
              <w:spacing w:after="0"/>
              <w:jc w:val="left"/>
              <w:rPr>
                <w:sz w:val="20"/>
                <w:szCs w:val="20"/>
              </w:rPr>
            </w:pPr>
            <w:r w:rsidRPr="001F4BFD">
              <w:rPr>
                <w:rFonts w:hint="eastAsia"/>
                <w:sz w:val="20"/>
                <w:szCs w:val="20"/>
              </w:rPr>
              <w:t>定子生产线</w:t>
            </w:r>
          </w:p>
        </w:tc>
        <w:tc>
          <w:tcPr>
            <w:tcW w:w="1176" w:type="dxa"/>
            <w:vAlign w:val="center"/>
          </w:tcPr>
          <w:p w14:paraId="5297A36F"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1E65BB7C" w14:textId="77777777" w:rsidR="00CB2818" w:rsidRPr="001F4BFD" w:rsidRDefault="00CB2818" w:rsidP="00FE593A">
            <w:pPr>
              <w:pStyle w:val="Heading1"/>
              <w:widowControl w:val="0"/>
              <w:numPr>
                <w:ilvl w:val="0"/>
                <w:numId w:val="0"/>
              </w:numPr>
              <w:spacing w:after="0"/>
              <w:jc w:val="right"/>
              <w:rPr>
                <w:sz w:val="20"/>
                <w:szCs w:val="20"/>
              </w:rPr>
            </w:pPr>
            <w:r w:rsidRPr="001F4BFD">
              <w:rPr>
                <w:sz w:val="20"/>
                <w:szCs w:val="20"/>
              </w:rPr>
              <w:t>800,000</w:t>
            </w:r>
          </w:p>
        </w:tc>
        <w:tc>
          <w:tcPr>
            <w:tcW w:w="1843" w:type="dxa"/>
            <w:vAlign w:val="center"/>
          </w:tcPr>
          <w:p w14:paraId="3FD63593"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800,000</w:t>
            </w:r>
          </w:p>
        </w:tc>
      </w:tr>
      <w:tr w:rsidR="00CB2818" w:rsidRPr="001F4BFD" w14:paraId="71EAA418" w14:textId="77777777" w:rsidTr="00FE593A">
        <w:trPr>
          <w:trHeight w:val="224"/>
        </w:trPr>
        <w:tc>
          <w:tcPr>
            <w:tcW w:w="5061" w:type="dxa"/>
          </w:tcPr>
          <w:p w14:paraId="73D751ED" w14:textId="3C186397"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高速冲压层压模具</w:t>
            </w:r>
          </w:p>
        </w:tc>
        <w:tc>
          <w:tcPr>
            <w:tcW w:w="1176" w:type="dxa"/>
            <w:vAlign w:val="center"/>
          </w:tcPr>
          <w:p w14:paraId="266EDBF3"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05F8ADA8"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115,000</w:t>
            </w:r>
          </w:p>
        </w:tc>
        <w:tc>
          <w:tcPr>
            <w:tcW w:w="1843" w:type="dxa"/>
            <w:vAlign w:val="center"/>
          </w:tcPr>
          <w:p w14:paraId="302AB83C"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115,000</w:t>
            </w:r>
          </w:p>
        </w:tc>
      </w:tr>
      <w:tr w:rsidR="00CB2818" w:rsidRPr="001F4BFD" w14:paraId="62E7C30E" w14:textId="77777777" w:rsidTr="00FE593A">
        <w:trPr>
          <w:trHeight w:val="224"/>
        </w:trPr>
        <w:tc>
          <w:tcPr>
            <w:tcW w:w="5061" w:type="dxa"/>
            <w:vAlign w:val="center"/>
          </w:tcPr>
          <w:p w14:paraId="51A625CD" w14:textId="21F9E156"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lang w:eastAsia="zh-CN"/>
              </w:rPr>
              <w:t>转</w:t>
            </w:r>
            <w:r w:rsidRPr="001F4BFD">
              <w:rPr>
                <w:rFonts w:hint="eastAsia"/>
                <w:sz w:val="20"/>
                <w:szCs w:val="20"/>
              </w:rPr>
              <w:t>子生产线</w:t>
            </w:r>
          </w:p>
        </w:tc>
        <w:tc>
          <w:tcPr>
            <w:tcW w:w="1176" w:type="dxa"/>
            <w:vAlign w:val="center"/>
          </w:tcPr>
          <w:p w14:paraId="6E0517B1" w14:textId="77777777" w:rsidR="00CB2818" w:rsidRPr="001F4BFD" w:rsidRDefault="00CB2818" w:rsidP="00FE593A">
            <w:pPr>
              <w:pStyle w:val="Heading1"/>
              <w:widowControl w:val="0"/>
              <w:numPr>
                <w:ilvl w:val="0"/>
                <w:numId w:val="0"/>
              </w:numPr>
              <w:spacing w:after="0"/>
              <w:jc w:val="center"/>
              <w:rPr>
                <w:i/>
                <w:iCs/>
                <w:sz w:val="20"/>
                <w:szCs w:val="20"/>
              </w:rPr>
            </w:pPr>
            <w:r w:rsidRPr="001F4BFD">
              <w:rPr>
                <w:sz w:val="20"/>
                <w:szCs w:val="20"/>
              </w:rPr>
              <w:t>1</w:t>
            </w:r>
          </w:p>
        </w:tc>
        <w:tc>
          <w:tcPr>
            <w:tcW w:w="1276" w:type="dxa"/>
          </w:tcPr>
          <w:p w14:paraId="546AC28F" w14:textId="77777777" w:rsidR="00CB2818" w:rsidRPr="001F4BFD" w:rsidRDefault="00CB2818" w:rsidP="00FE593A">
            <w:pPr>
              <w:pStyle w:val="Heading1"/>
              <w:widowControl w:val="0"/>
              <w:numPr>
                <w:ilvl w:val="0"/>
                <w:numId w:val="0"/>
              </w:numPr>
              <w:spacing w:after="0"/>
              <w:jc w:val="right"/>
              <w:rPr>
                <w:i/>
                <w:iCs/>
                <w:sz w:val="20"/>
                <w:szCs w:val="20"/>
              </w:rPr>
            </w:pPr>
            <w:r w:rsidRPr="001F4BFD">
              <w:rPr>
                <w:sz w:val="20"/>
                <w:szCs w:val="20"/>
              </w:rPr>
              <w:t>600,000</w:t>
            </w:r>
          </w:p>
        </w:tc>
        <w:tc>
          <w:tcPr>
            <w:tcW w:w="1843" w:type="dxa"/>
            <w:vAlign w:val="center"/>
          </w:tcPr>
          <w:p w14:paraId="1EB6B919"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600,000</w:t>
            </w:r>
          </w:p>
        </w:tc>
      </w:tr>
      <w:tr w:rsidR="00CB2818" w:rsidRPr="001F4BFD" w14:paraId="09AB030F" w14:textId="77777777" w:rsidTr="00FE593A">
        <w:trPr>
          <w:trHeight w:val="224"/>
        </w:trPr>
        <w:tc>
          <w:tcPr>
            <w:tcW w:w="5061" w:type="dxa"/>
            <w:vAlign w:val="center"/>
          </w:tcPr>
          <w:p w14:paraId="7032DB28" w14:textId="299643CE"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高速压力机</w:t>
            </w:r>
          </w:p>
        </w:tc>
        <w:tc>
          <w:tcPr>
            <w:tcW w:w="1176" w:type="dxa"/>
            <w:vAlign w:val="center"/>
          </w:tcPr>
          <w:p w14:paraId="6A0E7D06"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48DF33CF"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300,000</w:t>
            </w:r>
          </w:p>
        </w:tc>
        <w:tc>
          <w:tcPr>
            <w:tcW w:w="1843" w:type="dxa"/>
            <w:vAlign w:val="center"/>
          </w:tcPr>
          <w:p w14:paraId="35D363DE"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300,000</w:t>
            </w:r>
          </w:p>
        </w:tc>
      </w:tr>
      <w:tr w:rsidR="00CB2818" w:rsidRPr="001F4BFD" w14:paraId="3BF026F5" w14:textId="77777777" w:rsidTr="00FE593A">
        <w:trPr>
          <w:trHeight w:val="224"/>
        </w:trPr>
        <w:tc>
          <w:tcPr>
            <w:tcW w:w="5061" w:type="dxa"/>
            <w:vAlign w:val="center"/>
          </w:tcPr>
          <w:p w14:paraId="00A10DE6" w14:textId="4925F3A9"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转子压铸模具</w:t>
            </w:r>
          </w:p>
        </w:tc>
        <w:tc>
          <w:tcPr>
            <w:tcW w:w="1176" w:type="dxa"/>
            <w:vAlign w:val="center"/>
          </w:tcPr>
          <w:p w14:paraId="3D9EF3EA"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16003D2A"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60,000</w:t>
            </w:r>
          </w:p>
        </w:tc>
        <w:tc>
          <w:tcPr>
            <w:tcW w:w="1843" w:type="dxa"/>
            <w:vAlign w:val="center"/>
          </w:tcPr>
          <w:p w14:paraId="22373B71"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60,000</w:t>
            </w:r>
          </w:p>
        </w:tc>
      </w:tr>
      <w:tr w:rsidR="00CB2818" w:rsidRPr="001F4BFD" w14:paraId="3A7C123A" w14:textId="77777777" w:rsidTr="00FE593A">
        <w:trPr>
          <w:trHeight w:val="224"/>
        </w:trPr>
        <w:tc>
          <w:tcPr>
            <w:tcW w:w="5061" w:type="dxa"/>
            <w:vAlign w:val="center"/>
          </w:tcPr>
          <w:p w14:paraId="071354BB" w14:textId="4020E6C6"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压铸机</w:t>
            </w:r>
          </w:p>
        </w:tc>
        <w:tc>
          <w:tcPr>
            <w:tcW w:w="1176" w:type="dxa"/>
            <w:vAlign w:val="center"/>
          </w:tcPr>
          <w:p w14:paraId="0BA6479A"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0515A53B"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100,000</w:t>
            </w:r>
          </w:p>
        </w:tc>
        <w:tc>
          <w:tcPr>
            <w:tcW w:w="1843" w:type="dxa"/>
            <w:vAlign w:val="center"/>
          </w:tcPr>
          <w:p w14:paraId="2A708A72" w14:textId="77777777" w:rsidR="00CB2818" w:rsidRPr="001F4BFD" w:rsidRDefault="00CB2818" w:rsidP="00FE593A">
            <w:pPr>
              <w:pStyle w:val="Heading1"/>
              <w:widowControl w:val="0"/>
              <w:numPr>
                <w:ilvl w:val="0"/>
                <w:numId w:val="0"/>
              </w:numPr>
              <w:spacing w:after="0"/>
              <w:jc w:val="right"/>
              <w:rPr>
                <w:color w:val="000000"/>
                <w:sz w:val="20"/>
                <w:szCs w:val="20"/>
                <w:lang w:val="en-US"/>
              </w:rPr>
            </w:pPr>
            <w:r w:rsidRPr="001F4BFD">
              <w:rPr>
                <w:color w:val="000000"/>
                <w:sz w:val="20"/>
                <w:szCs w:val="20"/>
                <w:lang w:eastAsia="en-CA"/>
              </w:rPr>
              <w:t>75,000</w:t>
            </w:r>
          </w:p>
        </w:tc>
      </w:tr>
      <w:tr w:rsidR="00CB2818" w:rsidRPr="001F4BFD" w14:paraId="07430FF8" w14:textId="77777777" w:rsidTr="00FE593A">
        <w:trPr>
          <w:trHeight w:val="224"/>
        </w:trPr>
        <w:tc>
          <w:tcPr>
            <w:tcW w:w="5061" w:type="dxa"/>
            <w:vAlign w:val="center"/>
          </w:tcPr>
          <w:p w14:paraId="44D41A9B" w14:textId="2A370BCD"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热处理炉</w:t>
            </w:r>
          </w:p>
        </w:tc>
        <w:tc>
          <w:tcPr>
            <w:tcW w:w="1176" w:type="dxa"/>
            <w:vAlign w:val="center"/>
          </w:tcPr>
          <w:p w14:paraId="180D767E"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57876C81"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100,000</w:t>
            </w:r>
          </w:p>
        </w:tc>
        <w:tc>
          <w:tcPr>
            <w:tcW w:w="1843" w:type="dxa"/>
            <w:vAlign w:val="center"/>
          </w:tcPr>
          <w:p w14:paraId="015A7B91"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100,000</w:t>
            </w:r>
          </w:p>
        </w:tc>
      </w:tr>
      <w:tr w:rsidR="00CB2818" w:rsidRPr="001F4BFD" w14:paraId="0B5B3DC5" w14:textId="77777777" w:rsidTr="00FE593A">
        <w:trPr>
          <w:trHeight w:val="224"/>
        </w:trPr>
        <w:tc>
          <w:tcPr>
            <w:tcW w:w="5061" w:type="dxa"/>
            <w:vAlign w:val="center"/>
          </w:tcPr>
          <w:p w14:paraId="32C8499A" w14:textId="57A5BD1E"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转子测试仪</w:t>
            </w:r>
          </w:p>
        </w:tc>
        <w:tc>
          <w:tcPr>
            <w:tcW w:w="1176" w:type="dxa"/>
            <w:vAlign w:val="center"/>
          </w:tcPr>
          <w:p w14:paraId="48BC7A3D" w14:textId="77777777" w:rsidR="00CB2818" w:rsidRPr="001F4BFD" w:rsidRDefault="00CB2818" w:rsidP="00FE593A">
            <w:pPr>
              <w:pStyle w:val="Heading1"/>
              <w:widowControl w:val="0"/>
              <w:numPr>
                <w:ilvl w:val="0"/>
                <w:numId w:val="0"/>
              </w:numPr>
              <w:spacing w:after="0"/>
              <w:jc w:val="center"/>
              <w:rPr>
                <w:sz w:val="20"/>
                <w:szCs w:val="20"/>
              </w:rPr>
            </w:pPr>
            <w:r w:rsidRPr="001F4BFD">
              <w:rPr>
                <w:sz w:val="20"/>
                <w:szCs w:val="20"/>
              </w:rPr>
              <w:t>1</w:t>
            </w:r>
          </w:p>
        </w:tc>
        <w:tc>
          <w:tcPr>
            <w:tcW w:w="1276" w:type="dxa"/>
          </w:tcPr>
          <w:p w14:paraId="01AA5DD4"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70,000</w:t>
            </w:r>
          </w:p>
        </w:tc>
        <w:tc>
          <w:tcPr>
            <w:tcW w:w="1843" w:type="dxa"/>
            <w:vAlign w:val="center"/>
          </w:tcPr>
          <w:p w14:paraId="7FDE39C5"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70,000</w:t>
            </w:r>
          </w:p>
        </w:tc>
      </w:tr>
      <w:tr w:rsidR="00CB2818" w:rsidRPr="001F4BFD" w14:paraId="2A3CE3D6" w14:textId="77777777" w:rsidTr="00FE593A">
        <w:trPr>
          <w:trHeight w:val="224"/>
        </w:trPr>
        <w:tc>
          <w:tcPr>
            <w:tcW w:w="5061" w:type="dxa"/>
            <w:vAlign w:val="center"/>
          </w:tcPr>
          <w:p w14:paraId="465D6FAE" w14:textId="4485408E" w:rsidR="00CB2818" w:rsidRPr="001F4BFD" w:rsidRDefault="002D4B8F" w:rsidP="00FE593A">
            <w:pPr>
              <w:pStyle w:val="Heading1"/>
              <w:widowControl w:val="0"/>
              <w:numPr>
                <w:ilvl w:val="0"/>
                <w:numId w:val="0"/>
              </w:numPr>
              <w:spacing w:after="0"/>
              <w:jc w:val="left"/>
              <w:rPr>
                <w:sz w:val="20"/>
                <w:szCs w:val="20"/>
              </w:rPr>
            </w:pPr>
            <w:r w:rsidRPr="001F4BFD">
              <w:rPr>
                <w:rFonts w:hint="eastAsia"/>
                <w:sz w:val="20"/>
                <w:szCs w:val="20"/>
              </w:rPr>
              <w:t>安装和培训</w:t>
            </w:r>
          </w:p>
        </w:tc>
        <w:tc>
          <w:tcPr>
            <w:tcW w:w="1176" w:type="dxa"/>
            <w:vAlign w:val="center"/>
          </w:tcPr>
          <w:p w14:paraId="09923A22" w14:textId="77777777" w:rsidR="00CB2818" w:rsidRPr="001F4BFD" w:rsidRDefault="00CB2818" w:rsidP="00FE593A">
            <w:pPr>
              <w:pStyle w:val="Heading1"/>
              <w:widowControl w:val="0"/>
              <w:numPr>
                <w:ilvl w:val="0"/>
                <w:numId w:val="0"/>
              </w:numPr>
              <w:spacing w:after="0"/>
              <w:ind w:right="64"/>
              <w:jc w:val="center"/>
              <w:rPr>
                <w:sz w:val="20"/>
                <w:szCs w:val="20"/>
              </w:rPr>
            </w:pPr>
          </w:p>
        </w:tc>
        <w:tc>
          <w:tcPr>
            <w:tcW w:w="1276" w:type="dxa"/>
          </w:tcPr>
          <w:p w14:paraId="49CCEE9C"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val="en-US"/>
              </w:rPr>
              <w:t>30,000</w:t>
            </w:r>
          </w:p>
        </w:tc>
        <w:tc>
          <w:tcPr>
            <w:tcW w:w="1843" w:type="dxa"/>
            <w:vAlign w:val="center"/>
          </w:tcPr>
          <w:p w14:paraId="55EAC2B8" w14:textId="77777777" w:rsidR="00CB2818" w:rsidRPr="001F4BFD" w:rsidRDefault="00CB2818" w:rsidP="00FE593A">
            <w:pPr>
              <w:pStyle w:val="Heading1"/>
              <w:widowControl w:val="0"/>
              <w:numPr>
                <w:ilvl w:val="0"/>
                <w:numId w:val="0"/>
              </w:numPr>
              <w:spacing w:after="0"/>
              <w:jc w:val="right"/>
              <w:rPr>
                <w:sz w:val="20"/>
                <w:szCs w:val="20"/>
              </w:rPr>
            </w:pPr>
            <w:r w:rsidRPr="001F4BFD">
              <w:rPr>
                <w:color w:val="000000"/>
                <w:sz w:val="20"/>
                <w:szCs w:val="20"/>
                <w:lang w:eastAsia="en-CA"/>
              </w:rPr>
              <w:t>30,000</w:t>
            </w:r>
          </w:p>
        </w:tc>
      </w:tr>
      <w:tr w:rsidR="00CB2818" w:rsidRPr="001F4BFD" w14:paraId="365FF46B" w14:textId="77777777" w:rsidTr="00FE593A">
        <w:trPr>
          <w:trHeight w:val="224"/>
        </w:trPr>
        <w:tc>
          <w:tcPr>
            <w:tcW w:w="6237" w:type="dxa"/>
            <w:gridSpan w:val="2"/>
          </w:tcPr>
          <w:p w14:paraId="7CFD5E28" w14:textId="6D54DC2C" w:rsidR="00CB2818" w:rsidRPr="002E7650" w:rsidRDefault="002D4B8F" w:rsidP="002E7650">
            <w:pPr>
              <w:pStyle w:val="Heading1"/>
              <w:widowControl w:val="0"/>
              <w:numPr>
                <w:ilvl w:val="0"/>
                <w:numId w:val="0"/>
              </w:numPr>
              <w:spacing w:after="0"/>
              <w:ind w:right="64"/>
              <w:jc w:val="left"/>
              <w:rPr>
                <w:rFonts w:ascii="KaiTi" w:eastAsia="KaiTi" w:hAnsi="KaiTi"/>
                <w:sz w:val="20"/>
                <w:szCs w:val="20"/>
                <w:lang w:eastAsia="zh-CN"/>
              </w:rPr>
            </w:pPr>
            <w:r w:rsidRPr="002E7650">
              <w:rPr>
                <w:rFonts w:ascii="KaiTi" w:eastAsia="KaiTi" w:hAnsi="KaiTi" w:hint="eastAsia"/>
                <w:sz w:val="20"/>
                <w:szCs w:val="20"/>
                <w:lang w:eastAsia="zh-CN"/>
              </w:rPr>
              <w:t>电机生产线</w:t>
            </w:r>
            <w:r w:rsidRPr="002E7650">
              <w:rPr>
                <w:rFonts w:eastAsia="KaiTi"/>
                <w:sz w:val="20"/>
                <w:szCs w:val="20"/>
                <w:lang w:eastAsia="zh-CN"/>
              </w:rPr>
              <w:t>2</w:t>
            </w:r>
            <w:r w:rsidRPr="002E7650">
              <w:rPr>
                <w:rFonts w:ascii="KaiTi" w:eastAsia="KaiTi" w:hAnsi="KaiTi" w:hint="eastAsia"/>
                <w:sz w:val="20"/>
                <w:szCs w:val="20"/>
                <w:lang w:eastAsia="zh-CN"/>
              </w:rPr>
              <w:t>的改造小计</w:t>
            </w:r>
          </w:p>
        </w:tc>
        <w:tc>
          <w:tcPr>
            <w:tcW w:w="1276" w:type="dxa"/>
          </w:tcPr>
          <w:p w14:paraId="1F12276F" w14:textId="77777777" w:rsidR="00CB2818" w:rsidRPr="001F4BFD" w:rsidRDefault="00CB2818" w:rsidP="00FE593A">
            <w:pPr>
              <w:pStyle w:val="Heading1"/>
              <w:widowControl w:val="0"/>
              <w:numPr>
                <w:ilvl w:val="0"/>
                <w:numId w:val="0"/>
              </w:numPr>
              <w:spacing w:after="0"/>
              <w:jc w:val="right"/>
              <w:rPr>
                <w:i/>
                <w:iCs/>
                <w:sz w:val="20"/>
                <w:szCs w:val="20"/>
              </w:rPr>
            </w:pPr>
            <w:r w:rsidRPr="001F4BFD">
              <w:rPr>
                <w:i/>
                <w:iCs/>
                <w:sz w:val="20"/>
                <w:szCs w:val="20"/>
              </w:rPr>
              <w:t>2,303,100</w:t>
            </w:r>
          </w:p>
        </w:tc>
        <w:tc>
          <w:tcPr>
            <w:tcW w:w="1843" w:type="dxa"/>
          </w:tcPr>
          <w:p w14:paraId="167F8D64" w14:textId="77777777" w:rsidR="00CB2818" w:rsidRPr="001F4BFD" w:rsidRDefault="00CB2818" w:rsidP="00FE593A">
            <w:pPr>
              <w:pStyle w:val="Heading1"/>
              <w:widowControl w:val="0"/>
              <w:numPr>
                <w:ilvl w:val="0"/>
                <w:numId w:val="0"/>
              </w:numPr>
              <w:spacing w:after="0"/>
              <w:jc w:val="right"/>
              <w:rPr>
                <w:i/>
                <w:iCs/>
                <w:sz w:val="20"/>
                <w:szCs w:val="20"/>
              </w:rPr>
            </w:pPr>
            <w:r w:rsidRPr="001F4BFD">
              <w:rPr>
                <w:i/>
                <w:iCs/>
                <w:sz w:val="20"/>
                <w:szCs w:val="20"/>
              </w:rPr>
              <w:t>2,150,000*</w:t>
            </w:r>
          </w:p>
        </w:tc>
      </w:tr>
      <w:tr w:rsidR="00CB2818" w:rsidRPr="001F4BFD" w14:paraId="525689AB" w14:textId="77777777" w:rsidTr="00FE593A">
        <w:trPr>
          <w:trHeight w:val="224"/>
        </w:trPr>
        <w:tc>
          <w:tcPr>
            <w:tcW w:w="9356" w:type="dxa"/>
            <w:gridSpan w:val="4"/>
          </w:tcPr>
          <w:p w14:paraId="1A308477" w14:textId="0DC1588D" w:rsidR="00CB2818" w:rsidRPr="002E7650" w:rsidRDefault="002D4B8F" w:rsidP="002E7650">
            <w:pPr>
              <w:pStyle w:val="Heading1"/>
              <w:widowControl w:val="0"/>
              <w:numPr>
                <w:ilvl w:val="0"/>
                <w:numId w:val="0"/>
              </w:numPr>
              <w:spacing w:after="0"/>
              <w:ind w:right="64"/>
              <w:jc w:val="left"/>
              <w:rPr>
                <w:rFonts w:ascii="KaiTi" w:eastAsia="KaiTi" w:hAnsi="KaiTi"/>
                <w:sz w:val="20"/>
                <w:szCs w:val="20"/>
                <w:lang w:eastAsia="zh-CN"/>
              </w:rPr>
            </w:pPr>
            <w:r w:rsidRPr="002E7650">
              <w:rPr>
                <w:rFonts w:ascii="KaiTi" w:eastAsia="KaiTi" w:hAnsi="KaiTi" w:hint="eastAsia"/>
                <w:sz w:val="20"/>
                <w:szCs w:val="20"/>
                <w:lang w:eastAsia="zh-CN"/>
              </w:rPr>
              <w:t>制造设施和设备生产线</w:t>
            </w:r>
            <w:r w:rsidRPr="002E7650">
              <w:rPr>
                <w:rFonts w:eastAsia="KaiTi"/>
                <w:sz w:val="20"/>
                <w:szCs w:val="20"/>
                <w:lang w:eastAsia="zh-CN"/>
              </w:rPr>
              <w:t>1</w:t>
            </w:r>
            <w:r w:rsidRPr="002E7650">
              <w:rPr>
                <w:rFonts w:ascii="KaiTi" w:eastAsia="KaiTi" w:hAnsi="KaiTi" w:hint="eastAsia"/>
                <w:sz w:val="20"/>
                <w:szCs w:val="20"/>
                <w:lang w:eastAsia="zh-CN"/>
              </w:rPr>
              <w:t>和</w:t>
            </w:r>
            <w:r w:rsidRPr="002E7650">
              <w:rPr>
                <w:rFonts w:eastAsia="KaiTi"/>
                <w:sz w:val="20"/>
                <w:szCs w:val="20"/>
                <w:lang w:eastAsia="zh-CN"/>
              </w:rPr>
              <w:t>2</w:t>
            </w:r>
            <w:r w:rsidRPr="002E7650">
              <w:rPr>
                <w:rFonts w:ascii="KaiTi" w:eastAsia="KaiTi" w:hAnsi="KaiTi" w:hint="eastAsia"/>
                <w:sz w:val="20"/>
                <w:szCs w:val="20"/>
                <w:lang w:eastAsia="zh-CN"/>
              </w:rPr>
              <w:t>的改造</w:t>
            </w:r>
          </w:p>
        </w:tc>
      </w:tr>
      <w:tr w:rsidR="00CB2818" w:rsidRPr="001F4BFD" w14:paraId="40266B42" w14:textId="77777777" w:rsidTr="00FE593A">
        <w:trPr>
          <w:trHeight w:val="464"/>
        </w:trPr>
        <w:tc>
          <w:tcPr>
            <w:tcW w:w="5061" w:type="dxa"/>
            <w:vAlign w:val="center"/>
          </w:tcPr>
          <w:p w14:paraId="5CEC470D" w14:textId="50F634DC" w:rsidR="00CB2818" w:rsidRPr="001F4BFD" w:rsidRDefault="002D4B8F" w:rsidP="00FE593A">
            <w:pPr>
              <w:pStyle w:val="Heading1"/>
              <w:numPr>
                <w:ilvl w:val="0"/>
                <w:numId w:val="0"/>
              </w:numPr>
              <w:spacing w:after="0"/>
              <w:jc w:val="left"/>
              <w:rPr>
                <w:sz w:val="20"/>
                <w:szCs w:val="20"/>
                <w:lang w:eastAsia="zh-CN"/>
              </w:rPr>
            </w:pPr>
            <w:r w:rsidRPr="001F4BFD">
              <w:rPr>
                <w:rFonts w:hint="eastAsia"/>
                <w:color w:val="000000"/>
                <w:sz w:val="20"/>
                <w:szCs w:val="20"/>
                <w:lang w:val="en-US" w:eastAsia="zh-CN"/>
              </w:rPr>
              <w:t>曲轴箱生产线：与</w:t>
            </w:r>
            <w:r w:rsidRPr="001F4BFD">
              <w:rPr>
                <w:rFonts w:hint="eastAsia"/>
                <w:color w:val="000000"/>
                <w:sz w:val="20"/>
                <w:szCs w:val="20"/>
                <w:lang w:val="en-US" w:eastAsia="zh-CN"/>
              </w:rPr>
              <w:t>R</w:t>
            </w:r>
            <w:r w:rsidRPr="001F4BFD">
              <w:rPr>
                <w:color w:val="000000"/>
                <w:sz w:val="20"/>
                <w:szCs w:val="20"/>
                <w:lang w:val="en-US" w:eastAsia="zh-CN"/>
              </w:rPr>
              <w:t>-</w:t>
            </w:r>
            <w:r w:rsidRPr="001F4BFD">
              <w:rPr>
                <w:rFonts w:hint="eastAsia"/>
                <w:color w:val="000000"/>
                <w:sz w:val="20"/>
                <w:szCs w:val="20"/>
                <w:lang w:val="en-US" w:eastAsia="zh-CN"/>
              </w:rPr>
              <w:t>600a</w:t>
            </w:r>
            <w:r w:rsidRPr="001F4BFD">
              <w:rPr>
                <w:rFonts w:hint="eastAsia"/>
                <w:color w:val="000000"/>
                <w:sz w:val="20"/>
                <w:szCs w:val="20"/>
                <w:lang w:val="en-US" w:eastAsia="zh-CN"/>
              </w:rPr>
              <w:t>型号兼容的新型粗加工生产线</w:t>
            </w:r>
          </w:p>
        </w:tc>
        <w:tc>
          <w:tcPr>
            <w:tcW w:w="1176" w:type="dxa"/>
            <w:vAlign w:val="center"/>
          </w:tcPr>
          <w:p w14:paraId="6F6EA712" w14:textId="77777777" w:rsidR="00CB2818" w:rsidRPr="001F4BFD" w:rsidRDefault="00CB2818" w:rsidP="00FE593A">
            <w:pPr>
              <w:pStyle w:val="Heading1"/>
              <w:keepNext/>
              <w:numPr>
                <w:ilvl w:val="0"/>
                <w:numId w:val="0"/>
              </w:numPr>
              <w:spacing w:after="0"/>
              <w:jc w:val="center"/>
              <w:rPr>
                <w:sz w:val="20"/>
                <w:szCs w:val="20"/>
              </w:rPr>
            </w:pPr>
            <w:r w:rsidRPr="001F4BFD">
              <w:rPr>
                <w:color w:val="000000"/>
                <w:sz w:val="20"/>
                <w:szCs w:val="20"/>
                <w:lang w:val="en-US"/>
              </w:rPr>
              <w:t>1</w:t>
            </w:r>
          </w:p>
        </w:tc>
        <w:tc>
          <w:tcPr>
            <w:tcW w:w="1276" w:type="dxa"/>
            <w:vAlign w:val="center"/>
          </w:tcPr>
          <w:p w14:paraId="030C4638" w14:textId="77777777" w:rsidR="00CB2818" w:rsidRPr="001F4BFD" w:rsidRDefault="00CB2818" w:rsidP="00FE593A">
            <w:pPr>
              <w:pStyle w:val="Heading1"/>
              <w:numPr>
                <w:ilvl w:val="0"/>
                <w:numId w:val="0"/>
              </w:numPr>
              <w:spacing w:after="0"/>
              <w:jc w:val="right"/>
              <w:rPr>
                <w:sz w:val="20"/>
                <w:szCs w:val="20"/>
              </w:rPr>
            </w:pPr>
            <w:r w:rsidRPr="001F4BFD">
              <w:rPr>
                <w:color w:val="000000"/>
                <w:sz w:val="20"/>
                <w:szCs w:val="20"/>
                <w:lang w:val="en-US"/>
              </w:rPr>
              <w:t>1,100,000</w:t>
            </w:r>
          </w:p>
        </w:tc>
        <w:tc>
          <w:tcPr>
            <w:tcW w:w="1843" w:type="dxa"/>
            <w:vAlign w:val="center"/>
          </w:tcPr>
          <w:p w14:paraId="08EE7C62" w14:textId="77777777" w:rsidR="00CB2818" w:rsidRPr="001F4BFD" w:rsidRDefault="00CB2818" w:rsidP="00FE593A">
            <w:pPr>
              <w:pStyle w:val="Heading1"/>
              <w:numPr>
                <w:ilvl w:val="0"/>
                <w:numId w:val="0"/>
              </w:numPr>
              <w:spacing w:after="0"/>
              <w:jc w:val="right"/>
              <w:rPr>
                <w:sz w:val="20"/>
                <w:szCs w:val="20"/>
              </w:rPr>
            </w:pPr>
            <w:r w:rsidRPr="001F4BFD">
              <w:rPr>
                <w:sz w:val="20"/>
                <w:szCs w:val="20"/>
              </w:rPr>
              <w:t>0</w:t>
            </w:r>
          </w:p>
        </w:tc>
      </w:tr>
      <w:tr w:rsidR="00CB2818" w:rsidRPr="001F4BFD" w14:paraId="428DB394" w14:textId="77777777" w:rsidTr="00FE593A">
        <w:trPr>
          <w:trHeight w:val="449"/>
        </w:trPr>
        <w:tc>
          <w:tcPr>
            <w:tcW w:w="5061" w:type="dxa"/>
            <w:vAlign w:val="center"/>
          </w:tcPr>
          <w:p w14:paraId="1CEDA187" w14:textId="2F91E2A4" w:rsidR="00CB2818" w:rsidRPr="001F4BFD" w:rsidRDefault="002D4B8F" w:rsidP="00FE593A">
            <w:pPr>
              <w:pStyle w:val="Heading1"/>
              <w:numPr>
                <w:ilvl w:val="0"/>
                <w:numId w:val="0"/>
              </w:numPr>
              <w:spacing w:after="0"/>
              <w:jc w:val="left"/>
              <w:rPr>
                <w:sz w:val="20"/>
                <w:szCs w:val="20"/>
                <w:lang w:eastAsia="zh-CN"/>
              </w:rPr>
            </w:pPr>
            <w:r w:rsidRPr="001F4BFD">
              <w:rPr>
                <w:rFonts w:hint="eastAsia"/>
                <w:color w:val="000000"/>
                <w:sz w:val="20"/>
                <w:szCs w:val="20"/>
                <w:lang w:val="en-US" w:eastAsia="zh-CN"/>
              </w:rPr>
              <w:t>壳体焊接：新生产线焊接铜管（</w:t>
            </w:r>
            <w:r w:rsidRPr="001F4BFD">
              <w:rPr>
                <w:rFonts w:hint="eastAsia"/>
                <w:color w:val="000000"/>
                <w:sz w:val="20"/>
                <w:szCs w:val="20"/>
                <w:lang w:val="en-US" w:eastAsia="zh-CN"/>
              </w:rPr>
              <w:t>3</w:t>
            </w:r>
            <w:r w:rsidRPr="001F4BFD">
              <w:rPr>
                <w:rFonts w:hint="eastAsia"/>
                <w:color w:val="000000"/>
                <w:sz w:val="20"/>
                <w:szCs w:val="20"/>
                <w:lang w:val="en-US" w:eastAsia="zh-CN"/>
              </w:rPr>
              <w:t>台机器）</w:t>
            </w:r>
          </w:p>
        </w:tc>
        <w:tc>
          <w:tcPr>
            <w:tcW w:w="1176" w:type="dxa"/>
            <w:vAlign w:val="center"/>
          </w:tcPr>
          <w:p w14:paraId="635A8B70" w14:textId="77777777" w:rsidR="00CB2818" w:rsidRPr="001F4BFD" w:rsidRDefault="00CB2818" w:rsidP="00FE593A">
            <w:pPr>
              <w:pStyle w:val="Heading1"/>
              <w:keepNext/>
              <w:numPr>
                <w:ilvl w:val="0"/>
                <w:numId w:val="0"/>
              </w:numPr>
              <w:spacing w:after="0"/>
              <w:jc w:val="center"/>
              <w:rPr>
                <w:sz w:val="20"/>
                <w:szCs w:val="20"/>
              </w:rPr>
            </w:pPr>
            <w:r w:rsidRPr="001F4BFD">
              <w:rPr>
                <w:color w:val="000000"/>
                <w:sz w:val="20"/>
                <w:szCs w:val="20"/>
                <w:lang w:val="en-US"/>
              </w:rPr>
              <w:t>3</w:t>
            </w:r>
          </w:p>
        </w:tc>
        <w:tc>
          <w:tcPr>
            <w:tcW w:w="1276" w:type="dxa"/>
            <w:vAlign w:val="center"/>
          </w:tcPr>
          <w:p w14:paraId="23A427E6" w14:textId="77777777" w:rsidR="00CB2818" w:rsidRPr="001F4BFD" w:rsidRDefault="00CB2818" w:rsidP="00FE593A">
            <w:pPr>
              <w:pStyle w:val="Heading1"/>
              <w:numPr>
                <w:ilvl w:val="0"/>
                <w:numId w:val="0"/>
              </w:numPr>
              <w:spacing w:after="0"/>
              <w:jc w:val="right"/>
              <w:rPr>
                <w:sz w:val="20"/>
                <w:szCs w:val="20"/>
              </w:rPr>
            </w:pPr>
            <w:r w:rsidRPr="001F4BFD">
              <w:rPr>
                <w:color w:val="000000"/>
                <w:sz w:val="20"/>
                <w:szCs w:val="20"/>
                <w:lang w:val="en-US"/>
              </w:rPr>
              <w:t>99,000</w:t>
            </w:r>
          </w:p>
        </w:tc>
        <w:tc>
          <w:tcPr>
            <w:tcW w:w="1843" w:type="dxa"/>
            <w:vAlign w:val="center"/>
          </w:tcPr>
          <w:p w14:paraId="6B9B5EB8" w14:textId="77777777" w:rsidR="00CB2818" w:rsidRPr="001F4BFD" w:rsidRDefault="00CB2818" w:rsidP="00FE593A">
            <w:pPr>
              <w:pStyle w:val="Heading1"/>
              <w:numPr>
                <w:ilvl w:val="0"/>
                <w:numId w:val="0"/>
              </w:numPr>
              <w:spacing w:after="0"/>
              <w:jc w:val="right"/>
              <w:rPr>
                <w:sz w:val="20"/>
                <w:szCs w:val="20"/>
              </w:rPr>
            </w:pPr>
            <w:r w:rsidRPr="001F4BFD">
              <w:rPr>
                <w:sz w:val="20"/>
                <w:szCs w:val="20"/>
              </w:rPr>
              <w:t>0</w:t>
            </w:r>
          </w:p>
        </w:tc>
      </w:tr>
      <w:tr w:rsidR="00CB2818" w:rsidRPr="001F4BFD" w14:paraId="48B5AFAE" w14:textId="77777777" w:rsidTr="00FE593A">
        <w:trPr>
          <w:trHeight w:val="449"/>
        </w:trPr>
        <w:tc>
          <w:tcPr>
            <w:tcW w:w="5061" w:type="dxa"/>
            <w:vAlign w:val="center"/>
          </w:tcPr>
          <w:p w14:paraId="512EFC9F" w14:textId="72FDDCE4" w:rsidR="00CB2818" w:rsidRPr="001F4BFD" w:rsidRDefault="002D4B8F" w:rsidP="00FE593A">
            <w:pPr>
              <w:pStyle w:val="Heading1"/>
              <w:numPr>
                <w:ilvl w:val="0"/>
                <w:numId w:val="0"/>
              </w:numPr>
              <w:spacing w:after="0"/>
              <w:jc w:val="left"/>
              <w:rPr>
                <w:sz w:val="20"/>
                <w:szCs w:val="20"/>
                <w:lang w:eastAsia="zh-CN"/>
              </w:rPr>
            </w:pPr>
            <w:r w:rsidRPr="001F4BFD">
              <w:rPr>
                <w:rFonts w:hint="eastAsia"/>
                <w:color w:val="000000"/>
                <w:sz w:val="20"/>
                <w:szCs w:val="20"/>
                <w:lang w:val="en-US" w:eastAsia="zh-CN"/>
              </w:rPr>
              <w:t>壳体焊接：底部支撑弹簧自动焊接机</w:t>
            </w:r>
          </w:p>
        </w:tc>
        <w:tc>
          <w:tcPr>
            <w:tcW w:w="1176" w:type="dxa"/>
            <w:vAlign w:val="center"/>
          </w:tcPr>
          <w:p w14:paraId="129E4106" w14:textId="77777777" w:rsidR="00CB2818" w:rsidRPr="001F4BFD" w:rsidRDefault="00CB2818" w:rsidP="00FE593A">
            <w:pPr>
              <w:pStyle w:val="Heading1"/>
              <w:keepNext/>
              <w:numPr>
                <w:ilvl w:val="0"/>
                <w:numId w:val="0"/>
              </w:numPr>
              <w:spacing w:after="0"/>
              <w:ind w:right="64"/>
              <w:jc w:val="center"/>
              <w:rPr>
                <w:sz w:val="20"/>
                <w:szCs w:val="20"/>
              </w:rPr>
            </w:pPr>
            <w:r w:rsidRPr="001F4BFD">
              <w:rPr>
                <w:color w:val="000000"/>
                <w:sz w:val="20"/>
                <w:szCs w:val="20"/>
                <w:lang w:val="en-US"/>
              </w:rPr>
              <w:t>1</w:t>
            </w:r>
          </w:p>
        </w:tc>
        <w:tc>
          <w:tcPr>
            <w:tcW w:w="1276" w:type="dxa"/>
            <w:vAlign w:val="center"/>
          </w:tcPr>
          <w:p w14:paraId="5C312DD0" w14:textId="77777777" w:rsidR="00CB2818" w:rsidRPr="001F4BFD" w:rsidRDefault="00CB2818" w:rsidP="00FE593A">
            <w:pPr>
              <w:pStyle w:val="Heading1"/>
              <w:numPr>
                <w:ilvl w:val="0"/>
                <w:numId w:val="0"/>
              </w:numPr>
              <w:spacing w:after="0"/>
              <w:jc w:val="right"/>
              <w:rPr>
                <w:sz w:val="20"/>
                <w:szCs w:val="20"/>
              </w:rPr>
            </w:pPr>
            <w:r w:rsidRPr="001F4BFD">
              <w:rPr>
                <w:color w:val="000000"/>
                <w:sz w:val="20"/>
                <w:szCs w:val="20"/>
                <w:lang w:val="en-US"/>
              </w:rPr>
              <w:t>52,000</w:t>
            </w:r>
          </w:p>
        </w:tc>
        <w:tc>
          <w:tcPr>
            <w:tcW w:w="1843" w:type="dxa"/>
            <w:vAlign w:val="center"/>
          </w:tcPr>
          <w:p w14:paraId="65B76BF6" w14:textId="77777777" w:rsidR="00CB2818" w:rsidRPr="001F4BFD" w:rsidRDefault="00CB2818" w:rsidP="00FE593A">
            <w:pPr>
              <w:pStyle w:val="Heading1"/>
              <w:numPr>
                <w:ilvl w:val="0"/>
                <w:numId w:val="0"/>
              </w:numPr>
              <w:spacing w:after="0"/>
              <w:jc w:val="right"/>
              <w:rPr>
                <w:sz w:val="20"/>
                <w:szCs w:val="20"/>
              </w:rPr>
            </w:pPr>
            <w:r w:rsidRPr="001F4BFD">
              <w:rPr>
                <w:sz w:val="20"/>
                <w:szCs w:val="20"/>
              </w:rPr>
              <w:t>0</w:t>
            </w:r>
          </w:p>
        </w:tc>
      </w:tr>
      <w:tr w:rsidR="00CB2818" w:rsidRPr="001F4BFD" w14:paraId="2AE43627" w14:textId="77777777" w:rsidTr="00FE593A">
        <w:trPr>
          <w:trHeight w:val="449"/>
        </w:trPr>
        <w:tc>
          <w:tcPr>
            <w:tcW w:w="5061" w:type="dxa"/>
            <w:vAlign w:val="center"/>
          </w:tcPr>
          <w:p w14:paraId="7D2194F4" w14:textId="6E4A07BB" w:rsidR="00CB2818" w:rsidRPr="001F4BFD" w:rsidRDefault="002D4B8F" w:rsidP="00FE593A">
            <w:pPr>
              <w:pStyle w:val="Heading1"/>
              <w:numPr>
                <w:ilvl w:val="0"/>
                <w:numId w:val="0"/>
              </w:numPr>
              <w:spacing w:after="0"/>
              <w:jc w:val="left"/>
              <w:rPr>
                <w:sz w:val="20"/>
                <w:szCs w:val="20"/>
                <w:lang w:eastAsia="zh-CN"/>
              </w:rPr>
            </w:pPr>
            <w:r w:rsidRPr="001F4BFD">
              <w:rPr>
                <w:rFonts w:hint="eastAsia"/>
                <w:color w:val="000000"/>
                <w:sz w:val="20"/>
                <w:szCs w:val="20"/>
                <w:lang w:val="en-US" w:eastAsia="zh-CN"/>
              </w:rPr>
              <w:t>质量控制：用于测试部件加工精度的新型量规</w:t>
            </w:r>
          </w:p>
        </w:tc>
        <w:tc>
          <w:tcPr>
            <w:tcW w:w="1176" w:type="dxa"/>
            <w:vAlign w:val="center"/>
          </w:tcPr>
          <w:p w14:paraId="0C5C4051" w14:textId="77777777" w:rsidR="00CB2818" w:rsidRPr="001F4BFD" w:rsidRDefault="00CB2818" w:rsidP="00FE593A">
            <w:pPr>
              <w:pStyle w:val="Heading1"/>
              <w:keepNext/>
              <w:numPr>
                <w:ilvl w:val="0"/>
                <w:numId w:val="0"/>
              </w:numPr>
              <w:spacing w:after="0"/>
              <w:ind w:right="64"/>
              <w:jc w:val="center"/>
              <w:rPr>
                <w:sz w:val="20"/>
                <w:szCs w:val="20"/>
              </w:rPr>
            </w:pPr>
            <w:r w:rsidRPr="001F4BFD">
              <w:rPr>
                <w:color w:val="000000"/>
                <w:sz w:val="20"/>
                <w:szCs w:val="20"/>
                <w:lang w:val="en-US"/>
              </w:rPr>
              <w:t>1</w:t>
            </w:r>
          </w:p>
        </w:tc>
        <w:tc>
          <w:tcPr>
            <w:tcW w:w="1276" w:type="dxa"/>
            <w:vAlign w:val="center"/>
          </w:tcPr>
          <w:p w14:paraId="4A1C17A7" w14:textId="77777777" w:rsidR="00CB2818" w:rsidRPr="001F4BFD" w:rsidRDefault="00CB2818" w:rsidP="00FE593A">
            <w:pPr>
              <w:pStyle w:val="Heading1"/>
              <w:numPr>
                <w:ilvl w:val="0"/>
                <w:numId w:val="0"/>
              </w:numPr>
              <w:spacing w:after="0"/>
              <w:jc w:val="right"/>
              <w:rPr>
                <w:sz w:val="20"/>
                <w:szCs w:val="20"/>
              </w:rPr>
            </w:pPr>
            <w:r w:rsidRPr="001F4BFD">
              <w:rPr>
                <w:color w:val="000000"/>
                <w:sz w:val="20"/>
                <w:szCs w:val="20"/>
                <w:lang w:val="en-US"/>
              </w:rPr>
              <w:t>100,000</w:t>
            </w:r>
          </w:p>
        </w:tc>
        <w:tc>
          <w:tcPr>
            <w:tcW w:w="1843" w:type="dxa"/>
            <w:vAlign w:val="center"/>
          </w:tcPr>
          <w:p w14:paraId="32C42C4C" w14:textId="77777777" w:rsidR="00CB2818" w:rsidRPr="001F4BFD" w:rsidRDefault="00CB2818" w:rsidP="00FE593A">
            <w:pPr>
              <w:pStyle w:val="Heading1"/>
              <w:numPr>
                <w:ilvl w:val="0"/>
                <w:numId w:val="0"/>
              </w:numPr>
              <w:spacing w:after="0"/>
              <w:jc w:val="right"/>
              <w:rPr>
                <w:sz w:val="20"/>
                <w:szCs w:val="20"/>
              </w:rPr>
            </w:pPr>
            <w:r w:rsidRPr="001F4BFD">
              <w:rPr>
                <w:sz w:val="20"/>
                <w:szCs w:val="20"/>
              </w:rPr>
              <w:t>0</w:t>
            </w:r>
          </w:p>
        </w:tc>
      </w:tr>
      <w:tr w:rsidR="00CB2818" w:rsidRPr="001F4BFD" w14:paraId="03FF765A" w14:textId="77777777" w:rsidTr="00FE593A">
        <w:trPr>
          <w:trHeight w:val="449"/>
        </w:trPr>
        <w:tc>
          <w:tcPr>
            <w:tcW w:w="6237" w:type="dxa"/>
            <w:gridSpan w:val="2"/>
            <w:vAlign w:val="center"/>
          </w:tcPr>
          <w:p w14:paraId="0FFE4825" w14:textId="55013663" w:rsidR="00CB2818" w:rsidRPr="002E7650" w:rsidRDefault="002D4B8F" w:rsidP="002E7650">
            <w:pPr>
              <w:pStyle w:val="Heading1"/>
              <w:widowControl w:val="0"/>
              <w:numPr>
                <w:ilvl w:val="0"/>
                <w:numId w:val="0"/>
              </w:numPr>
              <w:spacing w:after="0"/>
              <w:ind w:right="64"/>
              <w:jc w:val="left"/>
              <w:rPr>
                <w:rFonts w:ascii="KaiTi" w:eastAsia="KaiTi" w:hAnsi="KaiTi"/>
                <w:sz w:val="20"/>
                <w:szCs w:val="20"/>
                <w:lang w:eastAsia="zh-CN"/>
              </w:rPr>
            </w:pPr>
            <w:r w:rsidRPr="002E7650">
              <w:rPr>
                <w:rFonts w:ascii="KaiTi" w:eastAsia="KaiTi" w:hAnsi="KaiTi" w:hint="eastAsia"/>
                <w:sz w:val="20"/>
                <w:szCs w:val="20"/>
                <w:lang w:eastAsia="zh-CN"/>
              </w:rPr>
              <w:t>制造设施和设备第</w:t>
            </w:r>
            <w:r w:rsidRPr="002E7650">
              <w:rPr>
                <w:rFonts w:eastAsia="KaiTi"/>
                <w:sz w:val="20"/>
                <w:szCs w:val="20"/>
                <w:lang w:eastAsia="zh-CN"/>
              </w:rPr>
              <w:t>1</w:t>
            </w:r>
            <w:r w:rsidRPr="002E7650">
              <w:rPr>
                <w:rFonts w:ascii="KaiTi" w:eastAsia="KaiTi" w:hAnsi="KaiTi" w:hint="eastAsia"/>
                <w:sz w:val="20"/>
                <w:szCs w:val="20"/>
                <w:lang w:eastAsia="zh-CN"/>
              </w:rPr>
              <w:t>和第</w:t>
            </w:r>
            <w:r w:rsidRPr="002E7650">
              <w:rPr>
                <w:rFonts w:eastAsia="KaiTi"/>
                <w:sz w:val="20"/>
                <w:szCs w:val="20"/>
                <w:lang w:eastAsia="zh-CN"/>
              </w:rPr>
              <w:t>2</w:t>
            </w:r>
            <w:r w:rsidRPr="002E7650">
              <w:rPr>
                <w:rFonts w:ascii="KaiTi" w:eastAsia="KaiTi" w:hAnsi="KaiTi" w:hint="eastAsia"/>
                <w:sz w:val="20"/>
                <w:szCs w:val="20"/>
                <w:lang w:eastAsia="zh-CN"/>
              </w:rPr>
              <w:t>条线的改造小计</w:t>
            </w:r>
          </w:p>
        </w:tc>
        <w:tc>
          <w:tcPr>
            <w:tcW w:w="1276" w:type="dxa"/>
            <w:vAlign w:val="center"/>
          </w:tcPr>
          <w:p w14:paraId="29225BFB" w14:textId="77777777" w:rsidR="00CB2818" w:rsidRPr="001F4BFD" w:rsidRDefault="00CB2818" w:rsidP="00FE593A">
            <w:pPr>
              <w:pStyle w:val="Heading1"/>
              <w:numPr>
                <w:ilvl w:val="0"/>
                <w:numId w:val="0"/>
              </w:numPr>
              <w:spacing w:after="0"/>
              <w:jc w:val="right"/>
              <w:rPr>
                <w:i/>
                <w:color w:val="000000"/>
                <w:sz w:val="20"/>
                <w:szCs w:val="20"/>
                <w:lang w:val="en-US"/>
              </w:rPr>
            </w:pPr>
            <w:r w:rsidRPr="001F4BFD">
              <w:rPr>
                <w:i/>
                <w:iCs/>
                <w:color w:val="000000"/>
                <w:sz w:val="20"/>
                <w:szCs w:val="20"/>
                <w:lang w:val="en-US"/>
              </w:rPr>
              <w:t>1,351,000</w:t>
            </w:r>
          </w:p>
        </w:tc>
        <w:tc>
          <w:tcPr>
            <w:tcW w:w="1843" w:type="dxa"/>
            <w:vAlign w:val="center"/>
          </w:tcPr>
          <w:p w14:paraId="262F69ED" w14:textId="77777777" w:rsidR="00CB2818" w:rsidRPr="001F4BFD" w:rsidRDefault="00CB2818" w:rsidP="00FE593A">
            <w:pPr>
              <w:pStyle w:val="Heading1"/>
              <w:numPr>
                <w:ilvl w:val="0"/>
                <w:numId w:val="0"/>
              </w:numPr>
              <w:spacing w:after="0"/>
              <w:jc w:val="right"/>
              <w:rPr>
                <w:i/>
                <w:iCs/>
                <w:sz w:val="20"/>
                <w:szCs w:val="20"/>
              </w:rPr>
            </w:pPr>
            <w:r w:rsidRPr="001F4BFD">
              <w:rPr>
                <w:i/>
                <w:iCs/>
                <w:sz w:val="20"/>
                <w:szCs w:val="20"/>
              </w:rPr>
              <w:t>0</w:t>
            </w:r>
          </w:p>
        </w:tc>
      </w:tr>
      <w:tr w:rsidR="00CB2818" w:rsidRPr="001F4BFD" w14:paraId="1FF80DAF" w14:textId="77777777" w:rsidTr="00FE593A">
        <w:trPr>
          <w:trHeight w:val="69"/>
        </w:trPr>
        <w:tc>
          <w:tcPr>
            <w:tcW w:w="9356" w:type="dxa"/>
            <w:gridSpan w:val="4"/>
          </w:tcPr>
          <w:p w14:paraId="7A6C1895" w14:textId="5DDC53A6" w:rsidR="00CB2818" w:rsidRPr="002E7650" w:rsidRDefault="002D4B8F" w:rsidP="002E7650">
            <w:pPr>
              <w:pStyle w:val="Heading1"/>
              <w:widowControl w:val="0"/>
              <w:numPr>
                <w:ilvl w:val="0"/>
                <w:numId w:val="0"/>
              </w:numPr>
              <w:spacing w:after="0"/>
              <w:ind w:right="64"/>
              <w:jc w:val="left"/>
              <w:rPr>
                <w:rFonts w:ascii="KaiTi" w:eastAsia="KaiTi" w:hAnsi="KaiTi"/>
                <w:sz w:val="20"/>
                <w:szCs w:val="20"/>
              </w:rPr>
            </w:pPr>
            <w:r w:rsidRPr="002E7650">
              <w:rPr>
                <w:rFonts w:ascii="KaiTi" w:eastAsia="KaiTi" w:hAnsi="KaiTi" w:hint="eastAsia"/>
                <w:sz w:val="20"/>
                <w:szCs w:val="20"/>
              </w:rPr>
              <w:t>实验室改造</w:t>
            </w:r>
          </w:p>
        </w:tc>
      </w:tr>
      <w:tr w:rsidR="00CB2818" w:rsidRPr="001F4BFD" w14:paraId="33A55762" w14:textId="77777777" w:rsidTr="00FE593A">
        <w:trPr>
          <w:trHeight w:val="224"/>
        </w:trPr>
        <w:tc>
          <w:tcPr>
            <w:tcW w:w="5061" w:type="dxa"/>
          </w:tcPr>
          <w:p w14:paraId="0A31A84D" w14:textId="6B169042" w:rsidR="00CB2818" w:rsidRPr="001F4BFD" w:rsidRDefault="002D4B8F" w:rsidP="00FE593A">
            <w:pPr>
              <w:pStyle w:val="Heading1"/>
              <w:numPr>
                <w:ilvl w:val="0"/>
                <w:numId w:val="0"/>
              </w:numPr>
              <w:spacing w:after="0"/>
              <w:rPr>
                <w:sz w:val="20"/>
                <w:szCs w:val="20"/>
              </w:rPr>
            </w:pPr>
            <w:r w:rsidRPr="001F4BFD">
              <w:rPr>
                <w:rFonts w:hint="eastAsia"/>
                <w:color w:val="000000"/>
                <w:sz w:val="20"/>
                <w:szCs w:val="20"/>
                <w:lang w:val="en-US"/>
              </w:rPr>
              <w:lastRenderedPageBreak/>
              <w:t>热量计测试装置</w:t>
            </w:r>
          </w:p>
        </w:tc>
        <w:tc>
          <w:tcPr>
            <w:tcW w:w="1176" w:type="dxa"/>
            <w:vAlign w:val="center"/>
          </w:tcPr>
          <w:p w14:paraId="2E124E84" w14:textId="77777777" w:rsidR="00CB2818" w:rsidRPr="001F4BFD" w:rsidRDefault="00CB2818" w:rsidP="00FE593A">
            <w:pPr>
              <w:pStyle w:val="Heading1"/>
              <w:keepNext/>
              <w:numPr>
                <w:ilvl w:val="0"/>
                <w:numId w:val="0"/>
              </w:numPr>
              <w:spacing w:after="0"/>
              <w:ind w:right="64"/>
              <w:jc w:val="center"/>
              <w:rPr>
                <w:sz w:val="20"/>
                <w:szCs w:val="20"/>
              </w:rPr>
            </w:pPr>
            <w:r w:rsidRPr="001F4BFD">
              <w:rPr>
                <w:color w:val="000000"/>
                <w:sz w:val="20"/>
                <w:szCs w:val="20"/>
                <w:lang w:val="en-US"/>
              </w:rPr>
              <w:t>1</w:t>
            </w:r>
          </w:p>
        </w:tc>
        <w:tc>
          <w:tcPr>
            <w:tcW w:w="1276" w:type="dxa"/>
          </w:tcPr>
          <w:p w14:paraId="0F5AEECE" w14:textId="77777777" w:rsidR="00CB2818" w:rsidRPr="001F4BFD" w:rsidRDefault="00CB2818" w:rsidP="00FE593A">
            <w:pPr>
              <w:pStyle w:val="Heading1"/>
              <w:numPr>
                <w:ilvl w:val="0"/>
                <w:numId w:val="0"/>
              </w:numPr>
              <w:spacing w:after="0"/>
              <w:jc w:val="right"/>
              <w:rPr>
                <w:sz w:val="20"/>
                <w:szCs w:val="20"/>
              </w:rPr>
            </w:pPr>
            <w:r w:rsidRPr="001F4BFD">
              <w:rPr>
                <w:sz w:val="20"/>
                <w:szCs w:val="20"/>
              </w:rPr>
              <w:t>250,000</w:t>
            </w:r>
          </w:p>
        </w:tc>
        <w:tc>
          <w:tcPr>
            <w:tcW w:w="1843" w:type="dxa"/>
          </w:tcPr>
          <w:p w14:paraId="2E8807F0" w14:textId="77777777" w:rsidR="00CB2818" w:rsidRPr="001F4BFD" w:rsidRDefault="00CB2818" w:rsidP="00FE593A">
            <w:pPr>
              <w:pStyle w:val="Heading1"/>
              <w:numPr>
                <w:ilvl w:val="0"/>
                <w:numId w:val="0"/>
              </w:numPr>
              <w:spacing w:after="0"/>
              <w:jc w:val="right"/>
              <w:rPr>
                <w:sz w:val="20"/>
                <w:szCs w:val="20"/>
              </w:rPr>
            </w:pPr>
            <w:r w:rsidRPr="001F4BFD">
              <w:rPr>
                <w:sz w:val="20"/>
                <w:szCs w:val="20"/>
              </w:rPr>
              <w:t>100,000</w:t>
            </w:r>
          </w:p>
        </w:tc>
      </w:tr>
      <w:tr w:rsidR="00CB2818" w:rsidRPr="001F4BFD" w14:paraId="68051749" w14:textId="77777777" w:rsidTr="00FE593A">
        <w:trPr>
          <w:trHeight w:val="224"/>
        </w:trPr>
        <w:tc>
          <w:tcPr>
            <w:tcW w:w="5061" w:type="dxa"/>
          </w:tcPr>
          <w:p w14:paraId="6916123B" w14:textId="71FC3005" w:rsidR="00CB2818" w:rsidRPr="001F4BFD" w:rsidRDefault="002D4B8F" w:rsidP="00FE593A">
            <w:pPr>
              <w:pStyle w:val="Heading1"/>
              <w:numPr>
                <w:ilvl w:val="0"/>
                <w:numId w:val="0"/>
              </w:numPr>
              <w:spacing w:after="0"/>
              <w:jc w:val="left"/>
              <w:rPr>
                <w:sz w:val="20"/>
                <w:szCs w:val="20"/>
              </w:rPr>
            </w:pPr>
            <w:r w:rsidRPr="001F4BFD">
              <w:rPr>
                <w:rFonts w:hint="eastAsia"/>
                <w:color w:val="000000"/>
                <w:sz w:val="20"/>
                <w:szCs w:val="20"/>
                <w:lang w:val="en-US"/>
              </w:rPr>
              <w:t>起动性能试验装置</w:t>
            </w:r>
          </w:p>
        </w:tc>
        <w:tc>
          <w:tcPr>
            <w:tcW w:w="1176" w:type="dxa"/>
            <w:vAlign w:val="center"/>
          </w:tcPr>
          <w:p w14:paraId="0EC65427" w14:textId="77777777" w:rsidR="00CB2818" w:rsidRPr="001F4BFD" w:rsidRDefault="00CB2818" w:rsidP="00FE593A">
            <w:pPr>
              <w:pStyle w:val="Heading1"/>
              <w:keepNext/>
              <w:numPr>
                <w:ilvl w:val="0"/>
                <w:numId w:val="0"/>
              </w:numPr>
              <w:spacing w:after="0"/>
              <w:ind w:right="64"/>
              <w:jc w:val="center"/>
              <w:rPr>
                <w:sz w:val="20"/>
                <w:szCs w:val="20"/>
              </w:rPr>
            </w:pPr>
            <w:r w:rsidRPr="001F4BFD">
              <w:rPr>
                <w:color w:val="000000"/>
                <w:sz w:val="20"/>
                <w:szCs w:val="20"/>
                <w:lang w:val="en-US"/>
              </w:rPr>
              <w:t>1</w:t>
            </w:r>
          </w:p>
        </w:tc>
        <w:tc>
          <w:tcPr>
            <w:tcW w:w="1276" w:type="dxa"/>
          </w:tcPr>
          <w:p w14:paraId="6997132A" w14:textId="77777777" w:rsidR="00CB2818" w:rsidRPr="001F4BFD" w:rsidRDefault="00CB2818" w:rsidP="00FE593A">
            <w:pPr>
              <w:pStyle w:val="Heading1"/>
              <w:numPr>
                <w:ilvl w:val="0"/>
                <w:numId w:val="0"/>
              </w:numPr>
              <w:spacing w:after="0"/>
              <w:jc w:val="right"/>
              <w:rPr>
                <w:sz w:val="20"/>
                <w:szCs w:val="20"/>
              </w:rPr>
            </w:pPr>
            <w:r w:rsidRPr="001F4BFD">
              <w:rPr>
                <w:sz w:val="20"/>
                <w:szCs w:val="20"/>
              </w:rPr>
              <w:t>150,000</w:t>
            </w:r>
          </w:p>
        </w:tc>
        <w:tc>
          <w:tcPr>
            <w:tcW w:w="1843" w:type="dxa"/>
          </w:tcPr>
          <w:p w14:paraId="63C71888" w14:textId="77777777" w:rsidR="00CB2818" w:rsidRPr="001F4BFD" w:rsidRDefault="00CB2818" w:rsidP="00FE593A">
            <w:pPr>
              <w:pStyle w:val="Heading1"/>
              <w:numPr>
                <w:ilvl w:val="0"/>
                <w:numId w:val="0"/>
              </w:numPr>
              <w:spacing w:after="0"/>
              <w:jc w:val="right"/>
              <w:rPr>
                <w:sz w:val="20"/>
                <w:szCs w:val="20"/>
              </w:rPr>
            </w:pPr>
            <w:r w:rsidRPr="001F4BFD">
              <w:rPr>
                <w:sz w:val="20"/>
                <w:szCs w:val="20"/>
              </w:rPr>
              <w:t>75,000</w:t>
            </w:r>
          </w:p>
        </w:tc>
      </w:tr>
      <w:tr w:rsidR="00CB2818" w:rsidRPr="001F4BFD" w14:paraId="28892054" w14:textId="77777777" w:rsidTr="00FE593A">
        <w:trPr>
          <w:trHeight w:val="224"/>
        </w:trPr>
        <w:tc>
          <w:tcPr>
            <w:tcW w:w="5061" w:type="dxa"/>
          </w:tcPr>
          <w:p w14:paraId="265B2B5B" w14:textId="46A53EEE" w:rsidR="00CB2818" w:rsidRPr="001F4BFD" w:rsidRDefault="002D4B8F" w:rsidP="00FE593A">
            <w:pPr>
              <w:pStyle w:val="Heading1"/>
              <w:numPr>
                <w:ilvl w:val="0"/>
                <w:numId w:val="0"/>
              </w:numPr>
              <w:spacing w:after="0"/>
              <w:rPr>
                <w:sz w:val="20"/>
                <w:szCs w:val="20"/>
                <w:lang w:eastAsia="zh-CN"/>
              </w:rPr>
            </w:pPr>
            <w:r w:rsidRPr="001F4BFD">
              <w:rPr>
                <w:rFonts w:hint="eastAsia"/>
                <w:color w:val="000000"/>
                <w:sz w:val="20"/>
                <w:szCs w:val="20"/>
                <w:lang w:val="en-US" w:eastAsia="zh-CN"/>
              </w:rPr>
              <w:t>旧量热计的维修和锁定转子试验</w:t>
            </w:r>
          </w:p>
        </w:tc>
        <w:tc>
          <w:tcPr>
            <w:tcW w:w="1176" w:type="dxa"/>
            <w:vAlign w:val="center"/>
          </w:tcPr>
          <w:p w14:paraId="129B01C0" w14:textId="77777777" w:rsidR="00CB2818" w:rsidRPr="001F4BFD" w:rsidRDefault="00CB2818" w:rsidP="00FE593A">
            <w:pPr>
              <w:pStyle w:val="Heading1"/>
              <w:keepNext/>
              <w:numPr>
                <w:ilvl w:val="0"/>
                <w:numId w:val="0"/>
              </w:numPr>
              <w:spacing w:after="0"/>
              <w:ind w:right="64"/>
              <w:jc w:val="center"/>
              <w:rPr>
                <w:sz w:val="20"/>
                <w:szCs w:val="20"/>
              </w:rPr>
            </w:pPr>
            <w:r w:rsidRPr="001F4BFD">
              <w:rPr>
                <w:color w:val="000000"/>
                <w:sz w:val="20"/>
                <w:szCs w:val="20"/>
                <w:lang w:val="en-US"/>
              </w:rPr>
              <w:t>1</w:t>
            </w:r>
          </w:p>
        </w:tc>
        <w:tc>
          <w:tcPr>
            <w:tcW w:w="1276" w:type="dxa"/>
          </w:tcPr>
          <w:p w14:paraId="5F9EE55C" w14:textId="77777777" w:rsidR="00CB2818" w:rsidRPr="001F4BFD" w:rsidRDefault="00CB2818" w:rsidP="00FE593A">
            <w:pPr>
              <w:pStyle w:val="Heading1"/>
              <w:numPr>
                <w:ilvl w:val="0"/>
                <w:numId w:val="0"/>
              </w:numPr>
              <w:spacing w:after="0"/>
              <w:jc w:val="right"/>
              <w:rPr>
                <w:sz w:val="20"/>
                <w:szCs w:val="20"/>
              </w:rPr>
            </w:pPr>
            <w:r w:rsidRPr="001F4BFD">
              <w:rPr>
                <w:sz w:val="20"/>
                <w:szCs w:val="20"/>
              </w:rPr>
              <w:t>50,000</w:t>
            </w:r>
          </w:p>
        </w:tc>
        <w:tc>
          <w:tcPr>
            <w:tcW w:w="1843" w:type="dxa"/>
          </w:tcPr>
          <w:p w14:paraId="6DD1E69E" w14:textId="77777777" w:rsidR="00CB2818" w:rsidRPr="001F4BFD" w:rsidRDefault="00CB2818" w:rsidP="00FE593A">
            <w:pPr>
              <w:pStyle w:val="Heading1"/>
              <w:numPr>
                <w:ilvl w:val="0"/>
                <w:numId w:val="0"/>
              </w:numPr>
              <w:spacing w:after="0"/>
              <w:jc w:val="right"/>
              <w:rPr>
                <w:sz w:val="20"/>
                <w:szCs w:val="20"/>
              </w:rPr>
            </w:pPr>
            <w:r w:rsidRPr="001F4BFD">
              <w:rPr>
                <w:sz w:val="20"/>
                <w:szCs w:val="20"/>
              </w:rPr>
              <w:t>0</w:t>
            </w:r>
          </w:p>
        </w:tc>
      </w:tr>
      <w:tr w:rsidR="00CB2818" w:rsidRPr="001F4BFD" w14:paraId="36330350" w14:textId="77777777" w:rsidTr="00FE593A">
        <w:trPr>
          <w:trHeight w:val="224"/>
        </w:trPr>
        <w:tc>
          <w:tcPr>
            <w:tcW w:w="6237" w:type="dxa"/>
            <w:gridSpan w:val="2"/>
          </w:tcPr>
          <w:p w14:paraId="2FAA03C5" w14:textId="55D28717" w:rsidR="00CB2818" w:rsidRPr="002E7650" w:rsidRDefault="002D4B8F" w:rsidP="00FE593A">
            <w:pPr>
              <w:pStyle w:val="Heading1"/>
              <w:keepNext/>
              <w:numPr>
                <w:ilvl w:val="0"/>
                <w:numId w:val="0"/>
              </w:numPr>
              <w:spacing w:after="0"/>
              <w:ind w:right="64"/>
              <w:jc w:val="right"/>
              <w:rPr>
                <w:rFonts w:ascii="KaiTi" w:eastAsia="KaiTi" w:hAnsi="KaiTi"/>
                <w:color w:val="000000"/>
                <w:sz w:val="20"/>
                <w:szCs w:val="20"/>
                <w:lang w:val="en-US"/>
              </w:rPr>
            </w:pPr>
            <w:r w:rsidRPr="002E7650">
              <w:rPr>
                <w:rFonts w:ascii="KaiTi" w:eastAsia="KaiTi" w:hAnsi="KaiTi" w:hint="eastAsia"/>
                <w:sz w:val="20"/>
                <w:szCs w:val="20"/>
              </w:rPr>
              <w:t>实验室修改小计</w:t>
            </w:r>
          </w:p>
        </w:tc>
        <w:tc>
          <w:tcPr>
            <w:tcW w:w="1276" w:type="dxa"/>
          </w:tcPr>
          <w:p w14:paraId="285F5A75" w14:textId="77777777" w:rsidR="00CB2818" w:rsidRPr="001F4BFD" w:rsidRDefault="00CB2818" w:rsidP="00FE593A">
            <w:pPr>
              <w:pStyle w:val="Heading1"/>
              <w:numPr>
                <w:ilvl w:val="0"/>
                <w:numId w:val="0"/>
              </w:numPr>
              <w:spacing w:after="0"/>
              <w:jc w:val="right"/>
              <w:rPr>
                <w:i/>
                <w:iCs/>
                <w:sz w:val="20"/>
                <w:szCs w:val="20"/>
              </w:rPr>
            </w:pPr>
            <w:r w:rsidRPr="001F4BFD">
              <w:rPr>
                <w:i/>
                <w:iCs/>
                <w:sz w:val="20"/>
                <w:szCs w:val="20"/>
              </w:rPr>
              <w:t>450,000</w:t>
            </w:r>
          </w:p>
        </w:tc>
        <w:tc>
          <w:tcPr>
            <w:tcW w:w="1843" w:type="dxa"/>
          </w:tcPr>
          <w:p w14:paraId="6D1E15B0" w14:textId="77777777" w:rsidR="00CB2818" w:rsidRPr="001F4BFD" w:rsidRDefault="00CB2818" w:rsidP="00FE593A">
            <w:pPr>
              <w:pStyle w:val="Heading1"/>
              <w:numPr>
                <w:ilvl w:val="0"/>
                <w:numId w:val="0"/>
              </w:numPr>
              <w:spacing w:after="0"/>
              <w:jc w:val="right"/>
              <w:rPr>
                <w:i/>
                <w:iCs/>
                <w:sz w:val="20"/>
                <w:szCs w:val="20"/>
              </w:rPr>
            </w:pPr>
            <w:r w:rsidRPr="001F4BFD">
              <w:rPr>
                <w:i/>
                <w:iCs/>
                <w:sz w:val="20"/>
                <w:szCs w:val="20"/>
              </w:rPr>
              <w:t>175,000</w:t>
            </w:r>
          </w:p>
        </w:tc>
      </w:tr>
      <w:tr w:rsidR="00CB2818" w:rsidRPr="001F4BFD" w14:paraId="3C261ECA" w14:textId="77777777" w:rsidTr="00FE593A">
        <w:trPr>
          <w:trHeight w:val="69"/>
        </w:trPr>
        <w:tc>
          <w:tcPr>
            <w:tcW w:w="6237" w:type="dxa"/>
            <w:gridSpan w:val="2"/>
          </w:tcPr>
          <w:p w14:paraId="5E12EFFF" w14:textId="16E5C8F8" w:rsidR="00CB2818" w:rsidRPr="001F4BFD" w:rsidRDefault="00463CED" w:rsidP="00FE593A">
            <w:pPr>
              <w:pStyle w:val="Heading1"/>
              <w:keepNext/>
              <w:numPr>
                <w:ilvl w:val="0"/>
                <w:numId w:val="0"/>
              </w:numPr>
              <w:spacing w:after="0"/>
              <w:ind w:right="64"/>
              <w:jc w:val="right"/>
              <w:rPr>
                <w:b/>
                <w:bCs/>
                <w:color w:val="000000"/>
                <w:sz w:val="20"/>
                <w:szCs w:val="20"/>
                <w:lang w:val="en-US"/>
              </w:rPr>
            </w:pPr>
            <w:r w:rsidRPr="001F4BFD">
              <w:rPr>
                <w:rFonts w:hint="eastAsia"/>
                <w:b/>
                <w:bCs/>
                <w:color w:val="000000"/>
                <w:sz w:val="20"/>
                <w:szCs w:val="20"/>
                <w:lang w:val="en-US" w:eastAsia="zh-CN"/>
              </w:rPr>
              <w:t>总计</w:t>
            </w:r>
          </w:p>
        </w:tc>
        <w:tc>
          <w:tcPr>
            <w:tcW w:w="1276" w:type="dxa"/>
          </w:tcPr>
          <w:p w14:paraId="178E04F9" w14:textId="77777777" w:rsidR="00CB2818" w:rsidRPr="001F4BFD" w:rsidRDefault="00CB2818" w:rsidP="00FE593A">
            <w:pPr>
              <w:pStyle w:val="Heading1"/>
              <w:numPr>
                <w:ilvl w:val="0"/>
                <w:numId w:val="0"/>
              </w:numPr>
              <w:spacing w:after="0"/>
              <w:jc w:val="right"/>
              <w:rPr>
                <w:b/>
                <w:bCs/>
                <w:sz w:val="20"/>
                <w:szCs w:val="20"/>
              </w:rPr>
            </w:pPr>
            <w:r w:rsidRPr="001F4BFD">
              <w:rPr>
                <w:b/>
                <w:bCs/>
                <w:sz w:val="20"/>
                <w:szCs w:val="20"/>
              </w:rPr>
              <w:t>**5,488,895</w:t>
            </w:r>
          </w:p>
        </w:tc>
        <w:tc>
          <w:tcPr>
            <w:tcW w:w="1843" w:type="dxa"/>
          </w:tcPr>
          <w:p w14:paraId="3E61772F" w14:textId="77777777" w:rsidR="00CB2818" w:rsidRPr="001F4BFD" w:rsidRDefault="00CB2818" w:rsidP="00FE593A">
            <w:pPr>
              <w:pStyle w:val="Heading1"/>
              <w:numPr>
                <w:ilvl w:val="0"/>
                <w:numId w:val="0"/>
              </w:numPr>
              <w:spacing w:after="0"/>
              <w:jc w:val="right"/>
              <w:rPr>
                <w:b/>
                <w:bCs/>
                <w:sz w:val="20"/>
                <w:szCs w:val="20"/>
              </w:rPr>
            </w:pPr>
            <w:r w:rsidRPr="001F4BFD">
              <w:rPr>
                <w:b/>
                <w:bCs/>
                <w:sz w:val="20"/>
                <w:szCs w:val="20"/>
              </w:rPr>
              <w:t>2,675,000</w:t>
            </w:r>
          </w:p>
        </w:tc>
      </w:tr>
    </w:tbl>
    <w:p w14:paraId="042B819D" w14:textId="60AD0D4C" w:rsidR="003B01E8" w:rsidRPr="00890756" w:rsidRDefault="003B01E8" w:rsidP="00CB2818">
      <w:pPr>
        <w:rPr>
          <w:sz w:val="18"/>
          <w:szCs w:val="18"/>
          <w:lang w:eastAsia="zh-CN"/>
        </w:rPr>
      </w:pPr>
      <w:r w:rsidRPr="00890756">
        <w:rPr>
          <w:sz w:val="18"/>
          <w:szCs w:val="18"/>
          <w:lang w:eastAsia="zh-CN"/>
        </w:rPr>
        <w:t xml:space="preserve">* </w:t>
      </w:r>
      <w:r w:rsidR="00463CED" w:rsidRPr="00463CED">
        <w:rPr>
          <w:rFonts w:hint="eastAsia"/>
          <w:sz w:val="18"/>
          <w:szCs w:val="18"/>
          <w:lang w:eastAsia="zh-CN"/>
        </w:rPr>
        <w:t>该企业将为电机生产线</w:t>
      </w:r>
      <w:r w:rsidR="00463CED" w:rsidRPr="00463CED">
        <w:rPr>
          <w:rFonts w:hint="eastAsia"/>
          <w:sz w:val="18"/>
          <w:szCs w:val="18"/>
          <w:lang w:eastAsia="zh-CN"/>
        </w:rPr>
        <w:t>2</w:t>
      </w:r>
      <w:r w:rsidR="00463CED" w:rsidRPr="00463CED">
        <w:rPr>
          <w:rFonts w:hint="eastAsia"/>
          <w:sz w:val="18"/>
          <w:szCs w:val="18"/>
          <w:lang w:eastAsia="zh-CN"/>
        </w:rPr>
        <w:t>的改造提供</w:t>
      </w:r>
      <w:r w:rsidR="00463CED" w:rsidRPr="00463CED">
        <w:rPr>
          <w:rFonts w:hint="eastAsia"/>
          <w:sz w:val="18"/>
          <w:szCs w:val="18"/>
          <w:lang w:eastAsia="zh-CN"/>
        </w:rPr>
        <w:t>153</w:t>
      </w:r>
      <w:r w:rsidR="00463CED">
        <w:rPr>
          <w:sz w:val="18"/>
          <w:szCs w:val="18"/>
          <w:lang w:eastAsia="zh-CN"/>
        </w:rPr>
        <w:t>,</w:t>
      </w:r>
      <w:r w:rsidR="00463CED" w:rsidRPr="00463CED">
        <w:rPr>
          <w:rFonts w:hint="eastAsia"/>
          <w:sz w:val="18"/>
          <w:szCs w:val="18"/>
          <w:lang w:eastAsia="zh-CN"/>
        </w:rPr>
        <w:t>100</w:t>
      </w:r>
      <w:r w:rsidR="00463CED" w:rsidRPr="00463CED">
        <w:rPr>
          <w:rFonts w:hint="eastAsia"/>
          <w:sz w:val="18"/>
          <w:szCs w:val="18"/>
          <w:lang w:eastAsia="zh-CN"/>
        </w:rPr>
        <w:t>美元</w:t>
      </w:r>
    </w:p>
    <w:p w14:paraId="0702DDFB" w14:textId="28A58D06" w:rsidR="00947E3C" w:rsidRPr="00F73530" w:rsidRDefault="00EE5EE5" w:rsidP="007D6F71">
      <w:pPr>
        <w:outlineLvl w:val="0"/>
        <w:rPr>
          <w:sz w:val="18"/>
          <w:szCs w:val="18"/>
          <w:lang w:eastAsia="zh-CN"/>
        </w:rPr>
      </w:pPr>
      <w:r w:rsidRPr="00890756">
        <w:rPr>
          <w:sz w:val="18"/>
          <w:szCs w:val="18"/>
          <w:lang w:eastAsia="zh-CN"/>
        </w:rPr>
        <w:t>**</w:t>
      </w:r>
      <w:r w:rsidR="00947E3C" w:rsidRPr="00890756">
        <w:rPr>
          <w:sz w:val="18"/>
          <w:szCs w:val="18"/>
          <w:lang w:eastAsia="zh-CN"/>
        </w:rPr>
        <w:t xml:space="preserve"> </w:t>
      </w:r>
      <w:r w:rsidR="00463CED" w:rsidRPr="00463CED">
        <w:rPr>
          <w:rFonts w:hint="eastAsia"/>
          <w:sz w:val="18"/>
          <w:szCs w:val="18"/>
          <w:lang w:eastAsia="zh-CN"/>
        </w:rPr>
        <w:t>所提交的</w:t>
      </w:r>
      <w:r w:rsidR="00463CED" w:rsidRPr="00463CED">
        <w:rPr>
          <w:rFonts w:hint="eastAsia"/>
          <w:sz w:val="18"/>
          <w:szCs w:val="18"/>
          <w:lang w:eastAsia="zh-CN"/>
        </w:rPr>
        <w:t>5</w:t>
      </w:r>
      <w:r w:rsidR="00463CED">
        <w:rPr>
          <w:sz w:val="18"/>
          <w:szCs w:val="18"/>
          <w:lang w:eastAsia="zh-CN"/>
        </w:rPr>
        <w:t>,</w:t>
      </w:r>
      <w:r w:rsidR="00463CED" w:rsidRPr="00463CED">
        <w:rPr>
          <w:rFonts w:hint="eastAsia"/>
          <w:sz w:val="18"/>
          <w:szCs w:val="18"/>
          <w:lang w:eastAsia="zh-CN"/>
        </w:rPr>
        <w:t>488</w:t>
      </w:r>
      <w:r w:rsidR="00463CED">
        <w:rPr>
          <w:sz w:val="18"/>
          <w:szCs w:val="18"/>
          <w:lang w:eastAsia="zh-CN"/>
        </w:rPr>
        <w:t>,</w:t>
      </w:r>
      <w:r w:rsidR="00463CED" w:rsidRPr="00463CED">
        <w:rPr>
          <w:rFonts w:hint="eastAsia"/>
          <w:sz w:val="18"/>
          <w:szCs w:val="18"/>
          <w:lang w:eastAsia="zh-CN"/>
        </w:rPr>
        <w:t>895</w:t>
      </w:r>
      <w:r w:rsidR="00463CED" w:rsidRPr="00463CED">
        <w:rPr>
          <w:rFonts w:hint="eastAsia"/>
          <w:sz w:val="18"/>
          <w:szCs w:val="18"/>
          <w:lang w:eastAsia="zh-CN"/>
        </w:rPr>
        <w:t>美元</w:t>
      </w:r>
      <w:r w:rsidR="00463CED">
        <w:rPr>
          <w:rFonts w:hint="eastAsia"/>
          <w:sz w:val="18"/>
          <w:szCs w:val="18"/>
          <w:lang w:eastAsia="zh-CN"/>
        </w:rPr>
        <w:t>供</w:t>
      </w:r>
      <w:r w:rsidR="00463CED" w:rsidRPr="00463CED">
        <w:rPr>
          <w:rFonts w:hint="eastAsia"/>
          <w:sz w:val="18"/>
          <w:szCs w:val="18"/>
          <w:lang w:eastAsia="zh-CN"/>
        </w:rPr>
        <w:t>资总额包括将制造设施从基于</w:t>
      </w:r>
      <w:r w:rsidR="00463CED">
        <w:rPr>
          <w:rFonts w:hint="eastAsia"/>
          <w:sz w:val="18"/>
          <w:szCs w:val="18"/>
          <w:lang w:eastAsia="zh-CN"/>
        </w:rPr>
        <w:t>HFC</w:t>
      </w:r>
      <w:r w:rsidR="00463CED">
        <w:rPr>
          <w:sz w:val="18"/>
          <w:szCs w:val="18"/>
          <w:lang w:eastAsia="zh-CN"/>
        </w:rPr>
        <w:t>-</w:t>
      </w:r>
      <w:r w:rsidR="00463CED" w:rsidRPr="00463CED">
        <w:rPr>
          <w:rFonts w:hint="eastAsia"/>
          <w:sz w:val="18"/>
          <w:szCs w:val="18"/>
          <w:lang w:eastAsia="zh-CN"/>
        </w:rPr>
        <w:t>134a</w:t>
      </w:r>
      <w:r w:rsidR="00463CED" w:rsidRPr="00463CED">
        <w:rPr>
          <w:rFonts w:hint="eastAsia"/>
          <w:sz w:val="18"/>
          <w:szCs w:val="18"/>
          <w:lang w:eastAsia="zh-CN"/>
        </w:rPr>
        <w:t>的压缩机制造转换为基于</w:t>
      </w:r>
      <w:r w:rsidR="00463CED" w:rsidRPr="00463CED">
        <w:rPr>
          <w:rFonts w:hint="eastAsia"/>
          <w:sz w:val="18"/>
          <w:szCs w:val="18"/>
          <w:lang w:eastAsia="zh-CN"/>
        </w:rPr>
        <w:t>R-600a</w:t>
      </w:r>
      <w:r w:rsidR="00463CED" w:rsidRPr="00463CED">
        <w:rPr>
          <w:rFonts w:hint="eastAsia"/>
          <w:sz w:val="18"/>
          <w:szCs w:val="18"/>
          <w:lang w:eastAsia="zh-CN"/>
        </w:rPr>
        <w:t>的压缩机制造的相关活动。多边基金提供的</w:t>
      </w:r>
      <w:r w:rsidR="00463CED">
        <w:rPr>
          <w:rFonts w:hint="eastAsia"/>
          <w:sz w:val="18"/>
          <w:szCs w:val="18"/>
          <w:lang w:eastAsia="zh-CN"/>
        </w:rPr>
        <w:t>供</w:t>
      </w:r>
      <w:r w:rsidR="00463CED" w:rsidRPr="00463CED">
        <w:rPr>
          <w:rFonts w:hint="eastAsia"/>
          <w:sz w:val="18"/>
          <w:szCs w:val="18"/>
          <w:lang w:eastAsia="zh-CN"/>
        </w:rPr>
        <w:t>资将使压缩机的能</w:t>
      </w:r>
      <w:r w:rsidR="00463CED">
        <w:rPr>
          <w:rFonts w:hint="eastAsia"/>
          <w:sz w:val="18"/>
          <w:szCs w:val="18"/>
          <w:lang w:eastAsia="zh-CN"/>
        </w:rPr>
        <w:t>源</w:t>
      </w:r>
      <w:r w:rsidR="00463CED" w:rsidRPr="00463CED">
        <w:rPr>
          <w:rFonts w:hint="eastAsia"/>
          <w:sz w:val="18"/>
          <w:szCs w:val="18"/>
          <w:lang w:eastAsia="zh-CN"/>
        </w:rPr>
        <w:t>效</w:t>
      </w:r>
      <w:r w:rsidR="00463CED">
        <w:rPr>
          <w:rFonts w:hint="eastAsia"/>
          <w:sz w:val="18"/>
          <w:szCs w:val="18"/>
          <w:lang w:eastAsia="zh-CN"/>
        </w:rPr>
        <w:t>率</w:t>
      </w:r>
      <w:r w:rsidR="00463CED" w:rsidRPr="00463CED">
        <w:rPr>
          <w:rFonts w:hint="eastAsia"/>
          <w:sz w:val="18"/>
          <w:szCs w:val="18"/>
          <w:lang w:eastAsia="zh-CN"/>
        </w:rPr>
        <w:t>提高</w:t>
      </w:r>
      <w:r w:rsidR="00463CED" w:rsidRPr="00463CED">
        <w:rPr>
          <w:rFonts w:hint="eastAsia"/>
          <w:sz w:val="18"/>
          <w:szCs w:val="18"/>
          <w:lang w:eastAsia="zh-CN"/>
        </w:rPr>
        <w:t>30%</w:t>
      </w:r>
      <w:r w:rsidR="00463CED" w:rsidRPr="00463CED">
        <w:rPr>
          <w:rFonts w:hint="eastAsia"/>
          <w:sz w:val="18"/>
          <w:szCs w:val="18"/>
          <w:lang w:eastAsia="zh-CN"/>
        </w:rPr>
        <w:t>，超过因制冷剂变化而提高的能</w:t>
      </w:r>
      <w:r w:rsidR="00463CED">
        <w:rPr>
          <w:rFonts w:hint="eastAsia"/>
          <w:sz w:val="18"/>
          <w:szCs w:val="18"/>
          <w:lang w:eastAsia="zh-CN"/>
        </w:rPr>
        <w:t>源</w:t>
      </w:r>
      <w:r w:rsidR="00463CED" w:rsidRPr="00463CED">
        <w:rPr>
          <w:rFonts w:hint="eastAsia"/>
          <w:sz w:val="18"/>
          <w:szCs w:val="18"/>
          <w:lang w:eastAsia="zh-CN"/>
        </w:rPr>
        <w:t>效</w:t>
      </w:r>
      <w:r w:rsidR="00463CED">
        <w:rPr>
          <w:rFonts w:hint="eastAsia"/>
          <w:sz w:val="18"/>
          <w:szCs w:val="18"/>
          <w:lang w:eastAsia="zh-CN"/>
        </w:rPr>
        <w:t>率</w:t>
      </w:r>
      <w:r w:rsidR="00463CED" w:rsidRPr="00463CED">
        <w:rPr>
          <w:rFonts w:hint="eastAsia"/>
          <w:sz w:val="18"/>
          <w:szCs w:val="18"/>
          <w:lang w:eastAsia="zh-CN"/>
        </w:rPr>
        <w:t>。</w:t>
      </w:r>
    </w:p>
    <w:p w14:paraId="73CF4351" w14:textId="03882F0A" w:rsidR="00EC69A9" w:rsidRPr="00463CED" w:rsidRDefault="00463CED" w:rsidP="00EC69A9">
      <w:pPr>
        <w:spacing w:before="240" w:after="240"/>
        <w:outlineLvl w:val="0"/>
        <w:rPr>
          <w:sz w:val="24"/>
          <w:szCs w:val="24"/>
          <w:u w:val="single"/>
        </w:rPr>
      </w:pPr>
      <w:r w:rsidRPr="00463CED">
        <w:rPr>
          <w:rFonts w:hint="eastAsia"/>
          <w:sz w:val="24"/>
          <w:szCs w:val="24"/>
          <w:u w:val="single"/>
        </w:rPr>
        <w:t>试点项目总</w:t>
      </w:r>
      <w:r w:rsidRPr="00463CED">
        <w:rPr>
          <w:rFonts w:hint="eastAsia"/>
          <w:sz w:val="24"/>
          <w:szCs w:val="24"/>
          <w:u w:val="single"/>
          <w:lang w:eastAsia="zh-CN"/>
        </w:rPr>
        <w:t>费用</w:t>
      </w:r>
    </w:p>
    <w:p w14:paraId="69457952" w14:textId="4B9E04A4" w:rsidR="00306F16" w:rsidRPr="00463CED" w:rsidRDefault="00463CED" w:rsidP="0073059D">
      <w:pPr>
        <w:pStyle w:val="Heading1"/>
        <w:numPr>
          <w:ilvl w:val="0"/>
          <w:numId w:val="1"/>
        </w:numPr>
        <w:tabs>
          <w:tab w:val="num" w:pos="451"/>
        </w:tabs>
        <w:rPr>
          <w:sz w:val="24"/>
          <w:szCs w:val="24"/>
          <w:lang w:eastAsia="zh-CN"/>
        </w:rPr>
      </w:pPr>
      <w:r w:rsidRPr="00463CED">
        <w:rPr>
          <w:rFonts w:hint="eastAsia"/>
          <w:sz w:val="24"/>
          <w:szCs w:val="24"/>
          <w:lang w:eastAsia="zh-CN"/>
        </w:rPr>
        <w:t>埃及政府共</w:t>
      </w:r>
      <w:r w:rsidR="0006047E">
        <w:rPr>
          <w:rFonts w:hint="eastAsia"/>
          <w:sz w:val="24"/>
          <w:szCs w:val="24"/>
          <w:lang w:eastAsia="zh-CN"/>
        </w:rPr>
        <w:t>申请</w:t>
      </w:r>
      <w:r w:rsidRPr="00463CED">
        <w:rPr>
          <w:rFonts w:hint="eastAsia"/>
          <w:sz w:val="24"/>
          <w:szCs w:val="24"/>
          <w:lang w:eastAsia="zh-CN"/>
        </w:rPr>
        <w:t>2</w:t>
      </w:r>
      <w:r w:rsidRPr="00463CED">
        <w:rPr>
          <w:sz w:val="24"/>
          <w:szCs w:val="24"/>
          <w:lang w:eastAsia="zh-CN"/>
        </w:rPr>
        <w:t>,</w:t>
      </w:r>
      <w:r w:rsidRPr="00463CED">
        <w:rPr>
          <w:rFonts w:hint="eastAsia"/>
          <w:sz w:val="24"/>
          <w:szCs w:val="24"/>
          <w:lang w:eastAsia="zh-CN"/>
        </w:rPr>
        <w:t>705</w:t>
      </w:r>
      <w:r w:rsidRPr="00463CED">
        <w:rPr>
          <w:sz w:val="24"/>
          <w:szCs w:val="24"/>
          <w:lang w:eastAsia="zh-CN"/>
        </w:rPr>
        <w:t>,</w:t>
      </w:r>
      <w:r w:rsidRPr="00463CED">
        <w:rPr>
          <w:rFonts w:hint="eastAsia"/>
          <w:sz w:val="24"/>
          <w:szCs w:val="24"/>
          <w:lang w:eastAsia="zh-CN"/>
        </w:rPr>
        <w:t>000</w:t>
      </w:r>
      <w:r w:rsidRPr="00463CED">
        <w:rPr>
          <w:rFonts w:hint="eastAsia"/>
          <w:sz w:val="24"/>
          <w:szCs w:val="24"/>
          <w:lang w:eastAsia="zh-CN"/>
        </w:rPr>
        <w:t>美元，其中包括</w:t>
      </w:r>
      <w:r w:rsidRPr="00463CED">
        <w:rPr>
          <w:rFonts w:hint="eastAsia"/>
          <w:sz w:val="24"/>
          <w:szCs w:val="24"/>
          <w:lang w:eastAsia="zh-CN"/>
        </w:rPr>
        <w:t>30</w:t>
      </w:r>
      <w:r w:rsidRPr="00463CED">
        <w:rPr>
          <w:sz w:val="24"/>
          <w:szCs w:val="24"/>
          <w:lang w:eastAsia="zh-CN"/>
        </w:rPr>
        <w:t>,</w:t>
      </w:r>
      <w:r w:rsidRPr="00463CED">
        <w:rPr>
          <w:rFonts w:hint="eastAsia"/>
          <w:sz w:val="24"/>
          <w:szCs w:val="24"/>
          <w:lang w:eastAsia="zh-CN"/>
        </w:rPr>
        <w:t>000</w:t>
      </w:r>
      <w:r w:rsidRPr="00463CED">
        <w:rPr>
          <w:rFonts w:hint="eastAsia"/>
          <w:sz w:val="24"/>
          <w:szCs w:val="24"/>
          <w:lang w:eastAsia="zh-CN"/>
        </w:rPr>
        <w:t>美元的项目管理费用和</w:t>
      </w:r>
      <w:r w:rsidRPr="00463CED">
        <w:rPr>
          <w:rFonts w:hint="eastAsia"/>
          <w:sz w:val="24"/>
          <w:szCs w:val="24"/>
          <w:lang w:eastAsia="zh-CN"/>
        </w:rPr>
        <w:t>2</w:t>
      </w:r>
      <w:r w:rsidRPr="00463CED">
        <w:rPr>
          <w:sz w:val="24"/>
          <w:szCs w:val="24"/>
          <w:lang w:eastAsia="zh-CN"/>
        </w:rPr>
        <w:t>,</w:t>
      </w:r>
      <w:r w:rsidRPr="00463CED">
        <w:rPr>
          <w:rFonts w:hint="eastAsia"/>
          <w:sz w:val="24"/>
          <w:szCs w:val="24"/>
          <w:lang w:eastAsia="zh-CN"/>
        </w:rPr>
        <w:t>675</w:t>
      </w:r>
      <w:r w:rsidRPr="00463CED">
        <w:rPr>
          <w:sz w:val="24"/>
          <w:szCs w:val="24"/>
          <w:lang w:eastAsia="zh-CN"/>
        </w:rPr>
        <w:t>,</w:t>
      </w:r>
      <w:r w:rsidRPr="00463CED">
        <w:rPr>
          <w:rFonts w:hint="eastAsia"/>
          <w:sz w:val="24"/>
          <w:szCs w:val="24"/>
          <w:lang w:eastAsia="zh-CN"/>
        </w:rPr>
        <w:t>000</w:t>
      </w:r>
      <w:r w:rsidRPr="00463CED">
        <w:rPr>
          <w:rFonts w:hint="eastAsia"/>
          <w:sz w:val="24"/>
          <w:szCs w:val="24"/>
          <w:lang w:eastAsia="zh-CN"/>
        </w:rPr>
        <w:t>美元用于升级新鲜压缩机厂的实验室和</w:t>
      </w:r>
      <w:r w:rsidRPr="00463CED">
        <w:rPr>
          <w:rFonts w:hint="eastAsia"/>
          <w:sz w:val="24"/>
          <w:szCs w:val="24"/>
          <w:lang w:eastAsia="zh-CN"/>
        </w:rPr>
        <w:t>2</w:t>
      </w:r>
      <w:r w:rsidRPr="00463CED">
        <w:rPr>
          <w:rFonts w:hint="eastAsia"/>
          <w:sz w:val="24"/>
          <w:szCs w:val="24"/>
          <w:lang w:eastAsia="zh-CN"/>
        </w:rPr>
        <w:t>号生产线，外加机构支持费用，以引入变频压缩机技术，使企业能够制造基于</w:t>
      </w:r>
      <w:r w:rsidRPr="00463CED">
        <w:rPr>
          <w:rFonts w:hint="eastAsia"/>
          <w:sz w:val="24"/>
          <w:szCs w:val="24"/>
          <w:lang w:eastAsia="zh-CN"/>
        </w:rPr>
        <w:t>R-600a</w:t>
      </w:r>
      <w:r w:rsidRPr="00463CED">
        <w:rPr>
          <w:rFonts w:hint="eastAsia"/>
          <w:sz w:val="24"/>
          <w:szCs w:val="24"/>
          <w:lang w:eastAsia="zh-CN"/>
        </w:rPr>
        <w:t>的压缩机，这些压缩机的能源效率比基于</w:t>
      </w:r>
      <w:r w:rsidRPr="00463CED">
        <w:rPr>
          <w:rFonts w:hint="eastAsia"/>
          <w:sz w:val="24"/>
          <w:szCs w:val="24"/>
          <w:lang w:eastAsia="zh-CN"/>
        </w:rPr>
        <w:t>HFC-134a</w:t>
      </w:r>
      <w:r w:rsidRPr="00463CED">
        <w:rPr>
          <w:rFonts w:hint="eastAsia"/>
          <w:sz w:val="24"/>
          <w:szCs w:val="24"/>
          <w:lang w:eastAsia="zh-CN"/>
        </w:rPr>
        <w:t>的基准单速压缩机高出约</w:t>
      </w:r>
      <w:r w:rsidRPr="00463CED">
        <w:rPr>
          <w:rFonts w:hint="eastAsia"/>
          <w:sz w:val="24"/>
          <w:szCs w:val="24"/>
          <w:lang w:eastAsia="zh-CN"/>
        </w:rPr>
        <w:t>35%</w:t>
      </w:r>
      <w:r w:rsidRPr="00463CED">
        <w:rPr>
          <w:rFonts w:hint="eastAsia"/>
          <w:sz w:val="24"/>
          <w:szCs w:val="24"/>
          <w:lang w:eastAsia="zh-CN"/>
        </w:rPr>
        <w:t>。该项目将于</w:t>
      </w:r>
      <w:r w:rsidRPr="00463CED">
        <w:rPr>
          <w:rFonts w:hint="eastAsia"/>
          <w:sz w:val="24"/>
          <w:szCs w:val="24"/>
          <w:lang w:eastAsia="zh-CN"/>
        </w:rPr>
        <w:t>2026</w:t>
      </w:r>
      <w:r w:rsidRPr="00463CED">
        <w:rPr>
          <w:rFonts w:hint="eastAsia"/>
          <w:sz w:val="24"/>
          <w:szCs w:val="24"/>
          <w:lang w:eastAsia="zh-CN"/>
        </w:rPr>
        <w:t>年</w:t>
      </w:r>
      <w:r w:rsidRPr="00463CED">
        <w:rPr>
          <w:rFonts w:hint="eastAsia"/>
          <w:sz w:val="24"/>
          <w:szCs w:val="24"/>
          <w:lang w:eastAsia="zh-CN"/>
        </w:rPr>
        <w:t>1</w:t>
      </w:r>
      <w:r w:rsidRPr="00463CED">
        <w:rPr>
          <w:rFonts w:hint="eastAsia"/>
          <w:sz w:val="24"/>
          <w:szCs w:val="24"/>
          <w:lang w:eastAsia="zh-CN"/>
        </w:rPr>
        <w:t>月至</w:t>
      </w:r>
      <w:r w:rsidRPr="00463CED">
        <w:rPr>
          <w:rFonts w:hint="eastAsia"/>
          <w:sz w:val="24"/>
          <w:szCs w:val="24"/>
          <w:lang w:eastAsia="zh-CN"/>
        </w:rPr>
        <w:t>2028</w:t>
      </w:r>
      <w:r w:rsidRPr="00463CED">
        <w:rPr>
          <w:rFonts w:hint="eastAsia"/>
          <w:sz w:val="24"/>
          <w:szCs w:val="24"/>
          <w:lang w:eastAsia="zh-CN"/>
        </w:rPr>
        <w:t>年</w:t>
      </w:r>
      <w:r w:rsidRPr="00463CED">
        <w:rPr>
          <w:rFonts w:hint="eastAsia"/>
          <w:sz w:val="24"/>
          <w:szCs w:val="24"/>
          <w:lang w:eastAsia="zh-CN"/>
        </w:rPr>
        <w:t>12</w:t>
      </w:r>
      <w:r w:rsidRPr="00463CED">
        <w:rPr>
          <w:rFonts w:hint="eastAsia"/>
          <w:sz w:val="24"/>
          <w:szCs w:val="24"/>
          <w:lang w:eastAsia="zh-CN"/>
        </w:rPr>
        <w:t>月执行。</w:t>
      </w:r>
    </w:p>
    <w:p w14:paraId="0AE53734" w14:textId="4BFAF4CA" w:rsidR="00711BE6" w:rsidRPr="00CB3AF8" w:rsidRDefault="00463CED" w:rsidP="00711BE6">
      <w:pPr>
        <w:keepNext/>
        <w:widowControl w:val="0"/>
        <w:spacing w:before="360" w:after="240"/>
        <w:jc w:val="center"/>
        <w:rPr>
          <w:rFonts w:ascii="SimHei" w:eastAsia="SimHei" w:hAnsi="SimHei"/>
          <w:bCs/>
          <w:sz w:val="28"/>
          <w:szCs w:val="28"/>
        </w:rPr>
      </w:pPr>
      <w:bookmarkStart w:id="15" w:name="_Hlk126916095"/>
      <w:r w:rsidRPr="00CB3AF8">
        <w:rPr>
          <w:rFonts w:ascii="SimHei" w:eastAsia="SimHei" w:hAnsi="SimHei" w:hint="eastAsia"/>
          <w:bCs/>
          <w:sz w:val="28"/>
          <w:szCs w:val="28"/>
        </w:rPr>
        <w:t>秘书处的评论和建议</w:t>
      </w:r>
    </w:p>
    <w:p w14:paraId="1B20839C" w14:textId="0B9DE556" w:rsidR="006D0313" w:rsidRPr="00463CED" w:rsidRDefault="00463CED" w:rsidP="006D0313">
      <w:pPr>
        <w:keepNext/>
        <w:spacing w:before="240" w:after="240"/>
        <w:rPr>
          <w:rFonts w:ascii="SimHei" w:eastAsia="SimHei" w:hAnsi="SimHei"/>
          <w:bCs/>
          <w:sz w:val="24"/>
          <w:szCs w:val="24"/>
        </w:rPr>
      </w:pPr>
      <w:r w:rsidRPr="00463CED">
        <w:rPr>
          <w:rFonts w:ascii="SimHei" w:eastAsia="SimHei" w:hAnsi="SimHei" w:hint="eastAsia"/>
          <w:bCs/>
          <w:sz w:val="24"/>
          <w:szCs w:val="24"/>
          <w:lang w:eastAsia="zh-CN"/>
        </w:rPr>
        <w:t>评论</w:t>
      </w:r>
    </w:p>
    <w:bookmarkEnd w:id="15"/>
    <w:p w14:paraId="42C3B944" w14:textId="4860043B" w:rsidR="008579A7" w:rsidRPr="00183399" w:rsidRDefault="00930435" w:rsidP="0073059D">
      <w:pPr>
        <w:pStyle w:val="Heading1"/>
        <w:tabs>
          <w:tab w:val="num" w:pos="451"/>
        </w:tabs>
        <w:rPr>
          <w:sz w:val="24"/>
          <w:szCs w:val="24"/>
          <w:lang w:eastAsia="zh-CN"/>
        </w:rPr>
      </w:pPr>
      <w:r w:rsidRPr="00183399">
        <w:rPr>
          <w:rFonts w:hint="eastAsia"/>
          <w:sz w:val="24"/>
          <w:szCs w:val="24"/>
          <w:lang w:eastAsia="zh-CN"/>
        </w:rPr>
        <w:t>上述项目仅涉及压缩机项目组成部分；总体提案包括压缩机制造和家用冰箱、商用制冷设备和空调制造企业的项目，以及政策层面的活动。本节介绍秘书处根据第</w:t>
      </w:r>
      <w:r w:rsidRPr="00183399">
        <w:rPr>
          <w:rFonts w:hint="eastAsia"/>
          <w:sz w:val="24"/>
          <w:szCs w:val="24"/>
          <w:lang w:eastAsia="zh-CN"/>
        </w:rPr>
        <w:t>95/87</w:t>
      </w:r>
      <w:r w:rsidRPr="00183399">
        <w:rPr>
          <w:rFonts w:hint="eastAsia"/>
          <w:sz w:val="24"/>
          <w:szCs w:val="24"/>
          <w:lang w:eastAsia="zh-CN"/>
        </w:rPr>
        <w:t>号决定对压缩机部件进行的审查；本文件第</w:t>
      </w:r>
      <w:r w:rsidRPr="00183399">
        <w:rPr>
          <w:rFonts w:hint="eastAsia"/>
          <w:sz w:val="24"/>
          <w:szCs w:val="24"/>
          <w:lang w:eastAsia="zh-CN"/>
        </w:rPr>
        <w:t>96</w:t>
      </w:r>
      <w:r w:rsidRPr="00183399">
        <w:rPr>
          <w:rFonts w:hint="eastAsia"/>
          <w:sz w:val="24"/>
          <w:szCs w:val="24"/>
          <w:lang w:eastAsia="zh-CN"/>
        </w:rPr>
        <w:t>至</w:t>
      </w:r>
      <w:r w:rsidRPr="00183399">
        <w:rPr>
          <w:rFonts w:hint="eastAsia"/>
          <w:sz w:val="24"/>
          <w:szCs w:val="24"/>
          <w:lang w:eastAsia="zh-CN"/>
        </w:rPr>
        <w:t>115</w:t>
      </w:r>
      <w:r w:rsidRPr="00183399">
        <w:rPr>
          <w:rFonts w:hint="eastAsia"/>
          <w:sz w:val="24"/>
          <w:szCs w:val="24"/>
          <w:lang w:eastAsia="zh-CN"/>
        </w:rPr>
        <w:t>段涵盖了对其它项目组成部分的分析，包括总体政策层面的活动和项目监测组成部分。</w:t>
      </w:r>
    </w:p>
    <w:p w14:paraId="0F2CB3F8" w14:textId="0F36F8EA" w:rsidR="00D631B7" w:rsidRPr="00183399" w:rsidRDefault="00930435" w:rsidP="00D631B7">
      <w:pPr>
        <w:rPr>
          <w:sz w:val="24"/>
          <w:szCs w:val="24"/>
          <w:u w:val="single"/>
          <w:lang w:eastAsia="zh-CN"/>
        </w:rPr>
      </w:pPr>
      <w:r w:rsidRPr="00183399">
        <w:rPr>
          <w:rFonts w:hint="eastAsia"/>
          <w:sz w:val="24"/>
          <w:szCs w:val="24"/>
          <w:u w:val="single"/>
          <w:lang w:eastAsia="zh-CN"/>
        </w:rPr>
        <w:t>政策、监管和体制框架</w:t>
      </w:r>
    </w:p>
    <w:p w14:paraId="40131740" w14:textId="036F3487" w:rsidR="00470190" w:rsidRPr="003C5EB4" w:rsidRDefault="00930435" w:rsidP="003C5EB4">
      <w:pPr>
        <w:pStyle w:val="Heading1"/>
        <w:numPr>
          <w:ilvl w:val="0"/>
          <w:numId w:val="1"/>
        </w:numPr>
        <w:tabs>
          <w:tab w:val="num" w:pos="451"/>
        </w:tabs>
        <w:spacing w:before="240"/>
        <w:rPr>
          <w:rStyle w:val="normaltextrun"/>
          <w:sz w:val="24"/>
          <w:szCs w:val="24"/>
          <w:lang w:eastAsia="zh-CN"/>
        </w:rPr>
      </w:pPr>
      <w:r w:rsidRPr="00183399">
        <w:rPr>
          <w:rFonts w:hint="eastAsia"/>
          <w:sz w:val="24"/>
          <w:szCs w:val="24"/>
          <w:lang w:eastAsia="zh-CN"/>
        </w:rPr>
        <w:t>秘书处与工发组织讨论了如何继续制造节能压缩机的问题，因为目前没有压缩机能</w:t>
      </w:r>
      <w:r w:rsidR="00183399" w:rsidRPr="00183399">
        <w:rPr>
          <w:rFonts w:hint="eastAsia"/>
          <w:sz w:val="24"/>
          <w:szCs w:val="24"/>
          <w:lang w:eastAsia="zh-CN"/>
        </w:rPr>
        <w:t>源</w:t>
      </w:r>
      <w:r w:rsidRPr="00183399">
        <w:rPr>
          <w:rFonts w:hint="eastAsia"/>
          <w:sz w:val="24"/>
          <w:szCs w:val="24"/>
          <w:lang w:eastAsia="zh-CN"/>
        </w:rPr>
        <w:t>效</w:t>
      </w:r>
      <w:r w:rsidR="00183399" w:rsidRPr="00183399">
        <w:rPr>
          <w:rFonts w:hint="eastAsia"/>
          <w:sz w:val="24"/>
          <w:szCs w:val="24"/>
          <w:lang w:eastAsia="zh-CN"/>
        </w:rPr>
        <w:t>率</w:t>
      </w:r>
      <w:r w:rsidRPr="00183399">
        <w:rPr>
          <w:rFonts w:hint="eastAsia"/>
          <w:sz w:val="24"/>
          <w:szCs w:val="24"/>
          <w:lang w:eastAsia="zh-CN"/>
        </w:rPr>
        <w:t>标准。</w:t>
      </w:r>
      <w:r w:rsidR="00183399" w:rsidRPr="00183399">
        <w:rPr>
          <w:rFonts w:hint="eastAsia"/>
          <w:sz w:val="24"/>
          <w:szCs w:val="24"/>
          <w:lang w:eastAsia="zh-CN"/>
        </w:rPr>
        <w:t>工发组织解释说，虽然埃及没有专门针对压缩机的最低能源性能标准，但这些压缩机是为了家用制冷设备所制造的，而这些家用制冷设备有最低能源性能标准。由于压缩机是直接影响制冷设备整体能源效率的关键部件，制造商需要使用更高效的压缩机来满足冰箱的最低能源性能标准要求。</w:t>
      </w:r>
      <w:r w:rsidRPr="00183399">
        <w:rPr>
          <w:rFonts w:hint="eastAsia"/>
          <w:sz w:val="24"/>
          <w:szCs w:val="24"/>
          <w:lang w:eastAsia="zh-CN"/>
        </w:rPr>
        <w:t>因此，</w:t>
      </w:r>
      <w:r w:rsidR="00183399" w:rsidRPr="00183399">
        <w:rPr>
          <w:rFonts w:hint="eastAsia"/>
          <w:sz w:val="24"/>
          <w:szCs w:val="24"/>
          <w:lang w:eastAsia="zh-CN"/>
        </w:rPr>
        <w:t>埃及标准化组织</w:t>
      </w:r>
      <w:r w:rsidRPr="00183399">
        <w:rPr>
          <w:rFonts w:hint="eastAsia"/>
          <w:sz w:val="24"/>
          <w:szCs w:val="24"/>
          <w:lang w:eastAsia="zh-CN"/>
        </w:rPr>
        <w:t>在制冷设备上</w:t>
      </w:r>
      <w:r w:rsidR="00183399" w:rsidRPr="00183399">
        <w:rPr>
          <w:rFonts w:hint="eastAsia"/>
          <w:sz w:val="24"/>
          <w:szCs w:val="24"/>
          <w:lang w:eastAsia="zh-CN"/>
        </w:rPr>
        <w:t>执行</w:t>
      </w:r>
      <w:r w:rsidRPr="00183399">
        <w:rPr>
          <w:rFonts w:hint="eastAsia"/>
          <w:sz w:val="24"/>
          <w:szCs w:val="24"/>
          <w:lang w:eastAsia="zh-CN"/>
        </w:rPr>
        <w:t>的</w:t>
      </w:r>
      <w:r w:rsidR="00183399" w:rsidRPr="00183399">
        <w:rPr>
          <w:rFonts w:hint="eastAsia"/>
          <w:sz w:val="24"/>
          <w:szCs w:val="24"/>
          <w:lang w:eastAsia="zh-CN"/>
        </w:rPr>
        <w:t>最低能源性能标准</w:t>
      </w:r>
      <w:r w:rsidRPr="00183399">
        <w:rPr>
          <w:rFonts w:hint="eastAsia"/>
          <w:sz w:val="24"/>
          <w:szCs w:val="24"/>
          <w:lang w:eastAsia="zh-CN"/>
        </w:rPr>
        <w:t>间接推动了更节能压缩机的制造和使用；</w:t>
      </w:r>
      <w:r w:rsidR="00183399" w:rsidRPr="00183399">
        <w:rPr>
          <w:rFonts w:hint="eastAsia"/>
          <w:sz w:val="24"/>
          <w:szCs w:val="24"/>
          <w:lang w:eastAsia="zh-CN"/>
        </w:rPr>
        <w:t>埃及标准化组织</w:t>
      </w:r>
      <w:r w:rsidRPr="00183399">
        <w:rPr>
          <w:rFonts w:hint="eastAsia"/>
          <w:sz w:val="24"/>
          <w:szCs w:val="24"/>
          <w:lang w:eastAsia="zh-CN"/>
        </w:rPr>
        <w:t>正在并将继续定期升级这些</w:t>
      </w:r>
      <w:r w:rsidR="00183399" w:rsidRPr="00183399">
        <w:rPr>
          <w:rFonts w:hint="eastAsia"/>
          <w:sz w:val="24"/>
          <w:szCs w:val="24"/>
          <w:lang w:eastAsia="zh-CN"/>
        </w:rPr>
        <w:t>最低能源性能标准</w:t>
      </w:r>
      <w:r w:rsidRPr="00183399">
        <w:rPr>
          <w:rFonts w:hint="eastAsia"/>
          <w:sz w:val="24"/>
          <w:szCs w:val="24"/>
          <w:lang w:eastAsia="zh-CN"/>
        </w:rPr>
        <w:t>。本文件第</w:t>
      </w:r>
      <w:r w:rsidRPr="00183399">
        <w:rPr>
          <w:rFonts w:hint="eastAsia"/>
          <w:sz w:val="24"/>
          <w:szCs w:val="24"/>
          <w:lang w:eastAsia="zh-CN"/>
        </w:rPr>
        <w:t>96</w:t>
      </w:r>
      <w:r w:rsidRPr="00183399">
        <w:rPr>
          <w:rFonts w:hint="eastAsia"/>
          <w:sz w:val="24"/>
          <w:szCs w:val="24"/>
          <w:lang w:eastAsia="zh-CN"/>
        </w:rPr>
        <w:t>至</w:t>
      </w:r>
      <w:r w:rsidRPr="00183399">
        <w:rPr>
          <w:rFonts w:hint="eastAsia"/>
          <w:sz w:val="24"/>
          <w:szCs w:val="24"/>
          <w:lang w:eastAsia="zh-CN"/>
        </w:rPr>
        <w:t>100</w:t>
      </w:r>
      <w:r w:rsidRPr="00183399">
        <w:rPr>
          <w:rFonts w:hint="eastAsia"/>
          <w:sz w:val="24"/>
          <w:szCs w:val="24"/>
          <w:lang w:eastAsia="zh-CN"/>
        </w:rPr>
        <w:t>段提供了有关</w:t>
      </w:r>
      <w:r w:rsidR="00183399" w:rsidRPr="00183399">
        <w:rPr>
          <w:rFonts w:hint="eastAsia"/>
          <w:sz w:val="24"/>
          <w:szCs w:val="24"/>
          <w:lang w:eastAsia="zh-CN"/>
        </w:rPr>
        <w:t>埃及标准化组织</w:t>
      </w:r>
      <w:r w:rsidRPr="00183399">
        <w:rPr>
          <w:rFonts w:hint="eastAsia"/>
          <w:sz w:val="24"/>
          <w:szCs w:val="24"/>
          <w:lang w:eastAsia="zh-CN"/>
        </w:rPr>
        <w:t>对设备</w:t>
      </w:r>
      <w:r w:rsidR="00183399" w:rsidRPr="00183399">
        <w:rPr>
          <w:rFonts w:hint="eastAsia"/>
          <w:sz w:val="24"/>
          <w:szCs w:val="24"/>
          <w:lang w:eastAsia="zh-CN"/>
        </w:rPr>
        <w:t>最低能源性能标准</w:t>
      </w:r>
      <w:r w:rsidRPr="00183399">
        <w:rPr>
          <w:rFonts w:hint="eastAsia"/>
          <w:sz w:val="24"/>
          <w:szCs w:val="24"/>
          <w:lang w:eastAsia="zh-CN"/>
        </w:rPr>
        <w:t>干预的更多详细信息。</w:t>
      </w:r>
    </w:p>
    <w:p w14:paraId="54891520" w14:textId="5E961E3E" w:rsidR="004638FD" w:rsidRPr="00C96406" w:rsidRDefault="00183399" w:rsidP="0055682A">
      <w:pPr>
        <w:keepNext/>
        <w:keepLines/>
        <w:spacing w:before="240" w:after="240"/>
        <w:jc w:val="left"/>
        <w:rPr>
          <w:rStyle w:val="eop"/>
          <w:color w:val="000000"/>
          <w:sz w:val="24"/>
          <w:szCs w:val="24"/>
          <w:shd w:val="clear" w:color="auto" w:fill="FFFFFF"/>
          <w:lang w:eastAsia="zh-CN"/>
        </w:rPr>
      </w:pPr>
      <w:r w:rsidRPr="00C96406">
        <w:rPr>
          <w:rStyle w:val="normaltextrun"/>
          <w:rFonts w:hint="eastAsia"/>
          <w:color w:val="000000"/>
          <w:sz w:val="24"/>
          <w:szCs w:val="24"/>
          <w:u w:val="single"/>
          <w:shd w:val="clear" w:color="auto" w:fill="FFFFFF"/>
          <w:lang w:eastAsia="zh-CN"/>
        </w:rPr>
        <w:t>技术和费用相关问题</w:t>
      </w:r>
    </w:p>
    <w:p w14:paraId="29FC433E" w14:textId="1A807B44" w:rsidR="004638FD" w:rsidRPr="00C96406" w:rsidRDefault="00183399" w:rsidP="0055682A">
      <w:pPr>
        <w:keepNext/>
        <w:keepLines/>
        <w:spacing w:before="240" w:after="240"/>
        <w:jc w:val="left"/>
        <w:rPr>
          <w:rFonts w:ascii="KaiTi" w:eastAsia="KaiTi" w:hAnsi="KaiTi"/>
          <w:color w:val="000000"/>
          <w:sz w:val="24"/>
          <w:szCs w:val="24"/>
          <w:shd w:val="clear" w:color="auto" w:fill="FFFFFF"/>
          <w:lang w:eastAsia="zh-CN"/>
        </w:rPr>
      </w:pPr>
      <w:r w:rsidRPr="00C96406">
        <w:rPr>
          <w:rFonts w:ascii="KaiTi" w:eastAsia="KaiTi" w:hAnsi="KaiTi" w:hint="eastAsia"/>
          <w:color w:val="000000"/>
          <w:sz w:val="24"/>
          <w:szCs w:val="24"/>
          <w:shd w:val="clear" w:color="auto" w:fill="FFFFFF"/>
          <w:lang w:eastAsia="zh-CN"/>
        </w:rPr>
        <w:t>企业</w:t>
      </w:r>
      <w:r w:rsidR="00C96406" w:rsidRPr="00C96406">
        <w:rPr>
          <w:rFonts w:ascii="KaiTi" w:eastAsia="KaiTi" w:hAnsi="KaiTi" w:hint="eastAsia"/>
          <w:color w:val="000000"/>
          <w:sz w:val="24"/>
          <w:szCs w:val="24"/>
          <w:shd w:val="clear" w:color="auto" w:fill="FFFFFF"/>
          <w:lang w:eastAsia="zh-CN"/>
        </w:rPr>
        <w:t>层</w:t>
      </w:r>
      <w:r w:rsidRPr="00C96406">
        <w:rPr>
          <w:rFonts w:ascii="KaiTi" w:eastAsia="KaiTi" w:hAnsi="KaiTi" w:hint="eastAsia"/>
          <w:color w:val="000000"/>
          <w:sz w:val="24"/>
          <w:szCs w:val="24"/>
          <w:shd w:val="clear" w:color="auto" w:fill="FFFFFF"/>
          <w:lang w:eastAsia="zh-CN"/>
        </w:rPr>
        <w:t>级</w:t>
      </w:r>
      <w:r w:rsidR="00C96406" w:rsidRPr="00C96406">
        <w:rPr>
          <w:rFonts w:ascii="KaiTi" w:eastAsia="KaiTi" w:hAnsi="KaiTi" w:hint="eastAsia"/>
          <w:color w:val="000000"/>
          <w:sz w:val="24"/>
          <w:szCs w:val="24"/>
          <w:shd w:val="clear" w:color="auto" w:fill="FFFFFF"/>
          <w:lang w:eastAsia="zh-CN"/>
        </w:rPr>
        <w:t>的</w:t>
      </w:r>
      <w:r w:rsidRPr="00C96406">
        <w:rPr>
          <w:rFonts w:ascii="KaiTi" w:eastAsia="KaiTi" w:hAnsi="KaiTi" w:hint="eastAsia"/>
          <w:color w:val="000000"/>
          <w:sz w:val="24"/>
          <w:szCs w:val="24"/>
          <w:shd w:val="clear" w:color="auto" w:fill="FFFFFF"/>
          <w:lang w:eastAsia="zh-CN"/>
        </w:rPr>
        <w:t>活动</w:t>
      </w:r>
    </w:p>
    <w:p w14:paraId="2DE2E48B" w14:textId="2C4809C4" w:rsidR="00BE70E7" w:rsidRPr="008B2549" w:rsidRDefault="008B2549" w:rsidP="0073059D">
      <w:pPr>
        <w:pStyle w:val="Heading1"/>
        <w:numPr>
          <w:ilvl w:val="0"/>
          <w:numId w:val="1"/>
        </w:numPr>
        <w:tabs>
          <w:tab w:val="num" w:pos="451"/>
        </w:tabs>
        <w:spacing w:before="240"/>
        <w:rPr>
          <w:sz w:val="24"/>
          <w:szCs w:val="24"/>
          <w:lang w:eastAsia="zh-CN"/>
        </w:rPr>
      </w:pPr>
      <w:r w:rsidRPr="008B2549">
        <w:rPr>
          <w:rFonts w:hint="eastAsia"/>
          <w:sz w:val="24"/>
          <w:szCs w:val="24"/>
          <w:lang w:eastAsia="zh-CN"/>
        </w:rPr>
        <w:t>秘书处注意到，相对于企业的名义产能，制造水平较低，因此希望得到保证，企业制造压缩机在财务上是可行的，并将在项目完成后继续进行。工发组织确认，该企业</w:t>
      </w:r>
      <w:r w:rsidR="003C5EB4">
        <w:rPr>
          <w:rFonts w:hint="eastAsia"/>
          <w:sz w:val="24"/>
          <w:szCs w:val="24"/>
          <w:lang w:eastAsia="zh-CN"/>
        </w:rPr>
        <w:t>具有</w:t>
      </w:r>
      <w:r w:rsidRPr="008B2549">
        <w:rPr>
          <w:rFonts w:hint="eastAsia"/>
          <w:sz w:val="24"/>
          <w:szCs w:val="24"/>
          <w:lang w:eastAsia="zh-CN"/>
        </w:rPr>
        <w:t>财务</w:t>
      </w:r>
      <w:r w:rsidR="003C5EB4">
        <w:rPr>
          <w:rFonts w:hint="eastAsia"/>
          <w:sz w:val="24"/>
          <w:szCs w:val="24"/>
          <w:lang w:eastAsia="zh-CN"/>
        </w:rPr>
        <w:t>能力</w:t>
      </w:r>
      <w:r w:rsidRPr="008B2549">
        <w:rPr>
          <w:rFonts w:hint="eastAsia"/>
          <w:sz w:val="24"/>
          <w:szCs w:val="24"/>
          <w:lang w:eastAsia="zh-CN"/>
        </w:rPr>
        <w:t>，并指出该企业还将为商业制冷设备制造节能的碳氢化合物压缩机，而新鲜集团制</w:t>
      </w:r>
      <w:r w:rsidRPr="008B2549">
        <w:rPr>
          <w:rFonts w:hint="eastAsia"/>
          <w:sz w:val="24"/>
          <w:szCs w:val="24"/>
          <w:lang w:eastAsia="zh-CN"/>
        </w:rPr>
        <w:lastRenderedPageBreak/>
        <w:t>造的家用冰箱和商业制冷设备将占新鲜压缩机设施名义产能的约</w:t>
      </w:r>
      <w:r w:rsidRPr="008B2549">
        <w:rPr>
          <w:rFonts w:hint="eastAsia"/>
          <w:sz w:val="24"/>
          <w:szCs w:val="24"/>
          <w:lang w:eastAsia="zh-CN"/>
        </w:rPr>
        <w:t>60%</w:t>
      </w:r>
      <w:r w:rsidRPr="008B2549">
        <w:rPr>
          <w:rFonts w:hint="eastAsia"/>
          <w:sz w:val="24"/>
          <w:szCs w:val="24"/>
          <w:lang w:eastAsia="zh-CN"/>
        </w:rPr>
        <w:t>。</w:t>
      </w:r>
      <w:r w:rsidR="00BE70E7" w:rsidRPr="008B2549">
        <w:rPr>
          <w:sz w:val="24"/>
          <w:szCs w:val="24"/>
          <w:vertAlign w:val="superscript"/>
        </w:rPr>
        <w:footnoteReference w:id="22"/>
      </w:r>
      <w:r w:rsidRPr="008B2549">
        <w:rPr>
          <w:sz w:val="24"/>
          <w:szCs w:val="24"/>
          <w:lang w:eastAsia="zh-CN"/>
        </w:rPr>
        <w:t xml:space="preserve"> </w:t>
      </w:r>
      <w:r w:rsidRPr="008B2549">
        <w:rPr>
          <w:rFonts w:hint="eastAsia"/>
          <w:sz w:val="24"/>
          <w:szCs w:val="24"/>
          <w:lang w:eastAsia="zh-CN"/>
        </w:rPr>
        <w:t>关于新鲜集团购买压缩机制造设施的商业案例，工发组织解释说，购买该设施的主要原因是建立一个压缩机制造设施，通过当地制造加快进入埃及市场的速度，通过当地采购缩短采购周转时间，并避免与进口相关的费用和对外币的需求。</w:t>
      </w:r>
    </w:p>
    <w:p w14:paraId="7466760B" w14:textId="04182424" w:rsidR="00BE70E7" w:rsidRPr="0030007E" w:rsidRDefault="0030007E" w:rsidP="0073059D">
      <w:pPr>
        <w:pStyle w:val="Heading1"/>
        <w:tabs>
          <w:tab w:val="num" w:pos="451"/>
        </w:tabs>
        <w:spacing w:before="240"/>
        <w:rPr>
          <w:sz w:val="24"/>
          <w:szCs w:val="24"/>
          <w:lang w:eastAsia="zh-CN"/>
        </w:rPr>
      </w:pPr>
      <w:r w:rsidRPr="0030007E">
        <w:rPr>
          <w:rFonts w:hint="eastAsia"/>
          <w:sz w:val="24"/>
          <w:szCs w:val="24"/>
          <w:lang w:eastAsia="zh-CN"/>
        </w:rPr>
        <w:t>此外，关于使用</w:t>
      </w:r>
      <w:r w:rsidRPr="0030007E">
        <w:rPr>
          <w:rFonts w:hint="eastAsia"/>
          <w:sz w:val="24"/>
          <w:szCs w:val="24"/>
          <w:lang w:eastAsia="zh-CN"/>
        </w:rPr>
        <w:t>HFC-134a</w:t>
      </w:r>
      <w:r w:rsidRPr="0030007E">
        <w:rPr>
          <w:rFonts w:hint="eastAsia"/>
          <w:sz w:val="24"/>
          <w:szCs w:val="24"/>
          <w:lang w:eastAsia="zh-CN"/>
        </w:rPr>
        <w:t>制造压缩机的现状，工发组织解释说，该企业目前正在投资自有资源，将其设施从制造家用和商用制冷设备的基于</w:t>
      </w:r>
      <w:r w:rsidRPr="0030007E">
        <w:rPr>
          <w:rFonts w:hint="eastAsia"/>
          <w:sz w:val="24"/>
          <w:szCs w:val="24"/>
          <w:lang w:eastAsia="zh-CN"/>
        </w:rPr>
        <w:t>HFC-134a</w:t>
      </w:r>
      <w:r w:rsidRPr="0030007E">
        <w:rPr>
          <w:rFonts w:hint="eastAsia"/>
          <w:sz w:val="24"/>
          <w:szCs w:val="24"/>
          <w:lang w:eastAsia="zh-CN"/>
        </w:rPr>
        <w:t>的压缩机转变为可以使用碳氢化合物的压缩机。这一转换预计将于</w:t>
      </w:r>
      <w:r w:rsidRPr="0030007E">
        <w:rPr>
          <w:rFonts w:hint="eastAsia"/>
          <w:sz w:val="24"/>
          <w:szCs w:val="24"/>
          <w:lang w:eastAsia="zh-CN"/>
        </w:rPr>
        <w:t>2027</w:t>
      </w:r>
      <w:r w:rsidRPr="0030007E">
        <w:rPr>
          <w:rFonts w:hint="eastAsia"/>
          <w:sz w:val="24"/>
          <w:szCs w:val="24"/>
          <w:lang w:eastAsia="zh-CN"/>
        </w:rPr>
        <w:t>年</w:t>
      </w:r>
      <w:r w:rsidRPr="0030007E">
        <w:rPr>
          <w:rFonts w:hint="eastAsia"/>
          <w:sz w:val="24"/>
          <w:szCs w:val="24"/>
          <w:lang w:eastAsia="zh-CN"/>
        </w:rPr>
        <w:t>12</w:t>
      </w:r>
      <w:r w:rsidRPr="0030007E">
        <w:rPr>
          <w:rFonts w:hint="eastAsia"/>
          <w:sz w:val="24"/>
          <w:szCs w:val="24"/>
          <w:lang w:eastAsia="zh-CN"/>
        </w:rPr>
        <w:t>月完成。为提高能源效率而对制造变频压缩机技术进行的改造将与这一转换同时执行，从而使市场上更容易获得基于低全球变暖潜能值制冷剂的节能压缩机。</w:t>
      </w:r>
    </w:p>
    <w:p w14:paraId="25CADEC0" w14:textId="2B789600" w:rsidR="00B51D56" w:rsidRPr="009D1205" w:rsidRDefault="0030007E" w:rsidP="0073059D">
      <w:pPr>
        <w:pStyle w:val="Heading1"/>
        <w:numPr>
          <w:ilvl w:val="0"/>
          <w:numId w:val="1"/>
        </w:numPr>
        <w:tabs>
          <w:tab w:val="num" w:pos="451"/>
        </w:tabs>
        <w:spacing w:before="240"/>
        <w:rPr>
          <w:lang w:eastAsia="zh-CN"/>
        </w:rPr>
      </w:pPr>
      <w:r w:rsidRPr="0030007E">
        <w:rPr>
          <w:rFonts w:hint="eastAsia"/>
          <w:sz w:val="24"/>
          <w:szCs w:val="24"/>
          <w:lang w:eastAsia="zh-CN"/>
        </w:rPr>
        <w:t>秘书处注意到，制造压缩机的两条生产线的申报产能为每年</w:t>
      </w:r>
      <w:r w:rsidRPr="0030007E">
        <w:rPr>
          <w:rFonts w:hint="eastAsia"/>
          <w:sz w:val="24"/>
          <w:szCs w:val="24"/>
          <w:lang w:eastAsia="zh-CN"/>
        </w:rPr>
        <w:t>200</w:t>
      </w:r>
      <w:r w:rsidRPr="0030007E">
        <w:rPr>
          <w:rFonts w:hint="eastAsia"/>
          <w:sz w:val="24"/>
          <w:szCs w:val="24"/>
          <w:lang w:eastAsia="zh-CN"/>
        </w:rPr>
        <w:t>万台，而过去三年的实际制造量要低得多，</w:t>
      </w:r>
      <w:r w:rsidRPr="0030007E">
        <w:rPr>
          <w:sz w:val="24"/>
          <w:szCs w:val="24"/>
          <w:vertAlign w:val="superscript"/>
        </w:rPr>
        <w:footnoteReference w:id="23"/>
      </w:r>
      <w:r w:rsidRPr="0030007E">
        <w:rPr>
          <w:rFonts w:hint="eastAsia"/>
          <w:sz w:val="24"/>
          <w:szCs w:val="24"/>
          <w:lang w:eastAsia="zh-CN"/>
        </w:rPr>
        <w:t xml:space="preserve"> </w:t>
      </w:r>
      <w:r w:rsidRPr="0030007E">
        <w:rPr>
          <w:rFonts w:hint="eastAsia"/>
          <w:sz w:val="24"/>
          <w:szCs w:val="24"/>
          <w:lang w:eastAsia="zh-CN"/>
        </w:rPr>
        <w:t>因此要求提供更多信息，说明如何评估</w:t>
      </w:r>
      <w:r w:rsidRPr="0030007E">
        <w:rPr>
          <w:rFonts w:hint="eastAsia"/>
          <w:sz w:val="24"/>
          <w:szCs w:val="24"/>
          <w:lang w:eastAsia="zh-CN"/>
        </w:rPr>
        <w:t>200</w:t>
      </w:r>
      <w:r w:rsidRPr="0030007E">
        <w:rPr>
          <w:rFonts w:hint="eastAsia"/>
          <w:sz w:val="24"/>
          <w:szCs w:val="24"/>
          <w:lang w:eastAsia="zh-CN"/>
        </w:rPr>
        <w:t>万台的制造能力。工发组织解释说，《新鲜压缩机厂工业登记证》显示，该厂每年的制造能力仅为</w:t>
      </w:r>
      <w:r w:rsidRPr="0030007E">
        <w:rPr>
          <w:rFonts w:hint="eastAsia"/>
          <w:sz w:val="24"/>
          <w:szCs w:val="24"/>
          <w:lang w:eastAsia="zh-CN"/>
        </w:rPr>
        <w:t>100</w:t>
      </w:r>
      <w:r w:rsidRPr="0030007E">
        <w:rPr>
          <w:rFonts w:hint="eastAsia"/>
          <w:sz w:val="24"/>
          <w:szCs w:val="24"/>
          <w:lang w:eastAsia="zh-CN"/>
        </w:rPr>
        <w:t>万台。实际制造量低于制造能力，主要是由于目前压缩机的市场占有率较低。过去三年制造业的下降也是由于新鲜集团收购该设施后管理层的过渡以及生产线的改造。一旦该工厂完成了从</w:t>
      </w:r>
      <w:r w:rsidRPr="0030007E">
        <w:rPr>
          <w:rFonts w:hint="eastAsia"/>
          <w:sz w:val="24"/>
          <w:szCs w:val="24"/>
          <w:lang w:eastAsia="zh-CN"/>
        </w:rPr>
        <w:t>HFC-134a</w:t>
      </w:r>
      <w:r w:rsidRPr="0030007E">
        <w:rPr>
          <w:rFonts w:hint="eastAsia"/>
          <w:sz w:val="24"/>
          <w:szCs w:val="24"/>
          <w:lang w:eastAsia="zh-CN"/>
        </w:rPr>
        <w:t>到</w:t>
      </w:r>
      <w:r w:rsidRPr="0030007E">
        <w:rPr>
          <w:rFonts w:hint="eastAsia"/>
          <w:sz w:val="24"/>
          <w:szCs w:val="24"/>
          <w:lang w:eastAsia="zh-CN"/>
        </w:rPr>
        <w:t>R-600a</w:t>
      </w:r>
      <w:r w:rsidRPr="0030007E">
        <w:rPr>
          <w:rFonts w:hint="eastAsia"/>
          <w:sz w:val="24"/>
          <w:szCs w:val="24"/>
          <w:lang w:eastAsia="zh-CN"/>
        </w:rPr>
        <w:t>压缩机的转换过程（预计到</w:t>
      </w:r>
      <w:r w:rsidRPr="0030007E">
        <w:rPr>
          <w:rFonts w:hint="eastAsia"/>
          <w:sz w:val="24"/>
          <w:szCs w:val="24"/>
          <w:lang w:eastAsia="zh-CN"/>
        </w:rPr>
        <w:t>2027</w:t>
      </w:r>
      <w:r w:rsidRPr="0030007E">
        <w:rPr>
          <w:rFonts w:hint="eastAsia"/>
          <w:sz w:val="24"/>
          <w:szCs w:val="24"/>
          <w:lang w:eastAsia="zh-CN"/>
        </w:rPr>
        <w:t>年</w:t>
      </w:r>
      <w:r w:rsidRPr="0030007E">
        <w:rPr>
          <w:rFonts w:hint="eastAsia"/>
          <w:sz w:val="24"/>
          <w:szCs w:val="24"/>
          <w:lang w:eastAsia="zh-CN"/>
        </w:rPr>
        <w:t>12</w:t>
      </w:r>
      <w:r w:rsidRPr="0030007E">
        <w:rPr>
          <w:rFonts w:hint="eastAsia"/>
          <w:sz w:val="24"/>
          <w:szCs w:val="24"/>
          <w:lang w:eastAsia="zh-CN"/>
        </w:rPr>
        <w:t>月），工发组织预计该企业将接近该设施的标称产能进行生产。</w:t>
      </w:r>
    </w:p>
    <w:p w14:paraId="285D3BAA" w14:textId="6CF1E419" w:rsidR="00B973E3" w:rsidRPr="0030007E" w:rsidRDefault="0030007E" w:rsidP="0073059D">
      <w:pPr>
        <w:pStyle w:val="Heading1"/>
        <w:numPr>
          <w:ilvl w:val="0"/>
          <w:numId w:val="1"/>
        </w:numPr>
        <w:tabs>
          <w:tab w:val="num" w:pos="451"/>
        </w:tabs>
        <w:spacing w:before="240"/>
        <w:rPr>
          <w:sz w:val="24"/>
          <w:szCs w:val="24"/>
          <w:lang w:eastAsia="zh-CN"/>
        </w:rPr>
      </w:pPr>
      <w:r w:rsidRPr="0030007E">
        <w:rPr>
          <w:rFonts w:hint="eastAsia"/>
          <w:sz w:val="24"/>
          <w:szCs w:val="24"/>
          <w:lang w:eastAsia="zh-CN"/>
        </w:rPr>
        <w:t>秘书处注意到，冰箱和冰柜压缩机制造设施的参考成本估计为</w:t>
      </w:r>
      <w:r w:rsidRPr="0030007E">
        <w:rPr>
          <w:rFonts w:hint="eastAsia"/>
          <w:sz w:val="24"/>
          <w:szCs w:val="24"/>
          <w:lang w:eastAsia="zh-CN"/>
        </w:rPr>
        <w:t>2675000</w:t>
      </w:r>
      <w:r w:rsidRPr="0030007E">
        <w:rPr>
          <w:rFonts w:hint="eastAsia"/>
          <w:sz w:val="24"/>
          <w:szCs w:val="24"/>
          <w:lang w:eastAsia="zh-CN"/>
        </w:rPr>
        <w:t>美元，年产能为</w:t>
      </w:r>
      <w:r w:rsidRPr="0030007E">
        <w:rPr>
          <w:rFonts w:hint="eastAsia"/>
          <w:sz w:val="24"/>
          <w:szCs w:val="24"/>
          <w:lang w:eastAsia="zh-CN"/>
        </w:rPr>
        <w:t>200</w:t>
      </w:r>
      <w:r w:rsidRPr="0030007E">
        <w:rPr>
          <w:rFonts w:hint="eastAsia"/>
          <w:sz w:val="24"/>
          <w:szCs w:val="24"/>
          <w:lang w:eastAsia="zh-CN"/>
        </w:rPr>
        <w:t>万台。</w:t>
      </w:r>
      <w:r w:rsidR="00B973E3" w:rsidRPr="0030007E">
        <w:rPr>
          <w:sz w:val="24"/>
          <w:szCs w:val="24"/>
          <w:vertAlign w:val="superscript"/>
        </w:rPr>
        <w:footnoteReference w:id="24"/>
      </w:r>
      <w:r w:rsidRPr="0030007E">
        <w:rPr>
          <w:sz w:val="24"/>
          <w:szCs w:val="24"/>
          <w:lang w:eastAsia="zh-CN"/>
        </w:rPr>
        <w:t xml:space="preserve"> </w:t>
      </w:r>
      <w:r w:rsidRPr="0030007E">
        <w:rPr>
          <w:rFonts w:hint="eastAsia"/>
          <w:sz w:val="24"/>
          <w:szCs w:val="24"/>
          <w:lang w:eastAsia="zh-CN"/>
        </w:rPr>
        <w:t>这相当于向制造节能、低全球变暖能潜值制冷剂压缩机转换所需的供资水平。考虑到</w:t>
      </w:r>
      <w:r w:rsidRPr="0030007E">
        <w:rPr>
          <w:rFonts w:hint="eastAsia"/>
          <w:sz w:val="24"/>
          <w:szCs w:val="24"/>
          <w:lang w:eastAsia="zh-CN"/>
        </w:rPr>
        <w:t>UNEP/OzL.Pro/ExCom/</w:t>
      </w:r>
      <w:r w:rsidRPr="0030007E">
        <w:rPr>
          <w:sz w:val="24"/>
          <w:szCs w:val="24"/>
          <w:lang w:eastAsia="zh-CN"/>
        </w:rPr>
        <w:t>95/87</w:t>
      </w:r>
      <w:r w:rsidRPr="0030007E">
        <w:rPr>
          <w:rFonts w:hint="eastAsia"/>
          <w:sz w:val="24"/>
          <w:szCs w:val="24"/>
          <w:lang w:eastAsia="zh-CN"/>
        </w:rPr>
        <w:t>号文件第</w:t>
      </w:r>
      <w:r w:rsidRPr="0030007E">
        <w:rPr>
          <w:rFonts w:hint="eastAsia"/>
          <w:sz w:val="24"/>
          <w:szCs w:val="24"/>
          <w:lang w:eastAsia="zh-CN"/>
        </w:rPr>
        <w:t>9</w:t>
      </w:r>
      <w:r w:rsidRPr="0030007E">
        <w:rPr>
          <w:rFonts w:hint="eastAsia"/>
          <w:sz w:val="24"/>
          <w:szCs w:val="24"/>
          <w:lang w:eastAsia="zh-CN"/>
        </w:rPr>
        <w:t>段中解释的方法，与工发组织商定了以下调整：</w:t>
      </w:r>
    </w:p>
    <w:p w14:paraId="4D456EA2" w14:textId="1159BFD2" w:rsidR="00F3273F" w:rsidRPr="0030007E" w:rsidRDefault="0030007E" w:rsidP="00556973">
      <w:pPr>
        <w:pStyle w:val="Heading2"/>
        <w:widowControl/>
        <w:rPr>
          <w:sz w:val="24"/>
          <w:szCs w:val="24"/>
          <w:lang w:eastAsia="zh-CN"/>
        </w:rPr>
      </w:pPr>
      <w:r w:rsidRPr="0030007E">
        <w:rPr>
          <w:rFonts w:hint="eastAsia"/>
          <w:sz w:val="24"/>
          <w:szCs w:val="24"/>
          <w:lang w:eastAsia="zh-CN"/>
        </w:rPr>
        <w:t>根据过去</w:t>
      </w:r>
      <w:r w:rsidRPr="0030007E">
        <w:rPr>
          <w:rFonts w:hint="eastAsia"/>
          <w:sz w:val="24"/>
          <w:szCs w:val="24"/>
          <w:lang w:eastAsia="zh-CN"/>
        </w:rPr>
        <w:t>10</w:t>
      </w:r>
      <w:r w:rsidRPr="0030007E">
        <w:rPr>
          <w:rFonts w:hint="eastAsia"/>
          <w:sz w:val="24"/>
          <w:szCs w:val="24"/>
          <w:lang w:eastAsia="zh-CN"/>
        </w:rPr>
        <w:t>年的最大制造量，并根据制造工厂的三班制操作进行调整，压缩机的制造量被认为是每年</w:t>
      </w:r>
      <w:r w:rsidRPr="0030007E">
        <w:rPr>
          <w:rFonts w:hint="eastAsia"/>
          <w:sz w:val="24"/>
          <w:szCs w:val="24"/>
          <w:lang w:eastAsia="zh-CN"/>
        </w:rPr>
        <w:t>100</w:t>
      </w:r>
      <w:r w:rsidRPr="0030007E">
        <w:rPr>
          <w:rFonts w:hint="eastAsia"/>
          <w:sz w:val="24"/>
          <w:szCs w:val="24"/>
          <w:lang w:eastAsia="zh-CN"/>
        </w:rPr>
        <w:t>万台，并与工厂的工业登记证一致；和</w:t>
      </w:r>
    </w:p>
    <w:p w14:paraId="51E8158B" w14:textId="1B740CF1" w:rsidR="00F3273F" w:rsidRPr="00470190" w:rsidRDefault="0030007E" w:rsidP="00F02299">
      <w:pPr>
        <w:pStyle w:val="Heading2"/>
        <w:widowControl/>
        <w:rPr>
          <w:sz w:val="24"/>
          <w:szCs w:val="24"/>
          <w:lang w:eastAsia="zh-CN"/>
        </w:rPr>
      </w:pPr>
      <w:r w:rsidRPr="00470190">
        <w:rPr>
          <w:rFonts w:hint="eastAsia"/>
          <w:sz w:val="24"/>
          <w:szCs w:val="24"/>
          <w:lang w:eastAsia="zh-CN"/>
        </w:rPr>
        <w:t>根据上述制造量，制造设施的改造费用按每年</w:t>
      </w:r>
      <w:r w:rsidRPr="00470190">
        <w:rPr>
          <w:rFonts w:hint="eastAsia"/>
          <w:sz w:val="24"/>
          <w:szCs w:val="24"/>
          <w:lang w:eastAsia="zh-CN"/>
        </w:rPr>
        <w:t>100</w:t>
      </w:r>
      <w:r w:rsidRPr="00470190">
        <w:rPr>
          <w:rFonts w:hint="eastAsia"/>
          <w:sz w:val="24"/>
          <w:szCs w:val="24"/>
          <w:lang w:eastAsia="zh-CN"/>
        </w:rPr>
        <w:t>万台压缩机的制造量按比例调整为</w:t>
      </w:r>
      <w:r w:rsidRPr="00470190">
        <w:rPr>
          <w:rFonts w:hint="eastAsia"/>
          <w:sz w:val="24"/>
          <w:szCs w:val="24"/>
          <w:lang w:eastAsia="zh-CN"/>
        </w:rPr>
        <w:t>1</w:t>
      </w:r>
      <w:r w:rsidRPr="00470190">
        <w:rPr>
          <w:sz w:val="24"/>
          <w:szCs w:val="24"/>
          <w:lang w:eastAsia="zh-CN"/>
        </w:rPr>
        <w:t>,</w:t>
      </w:r>
      <w:r w:rsidRPr="00470190">
        <w:rPr>
          <w:rFonts w:hint="eastAsia"/>
          <w:sz w:val="24"/>
          <w:szCs w:val="24"/>
          <w:lang w:eastAsia="zh-CN"/>
        </w:rPr>
        <w:t>075</w:t>
      </w:r>
      <w:r w:rsidRPr="00470190">
        <w:rPr>
          <w:sz w:val="24"/>
          <w:szCs w:val="24"/>
          <w:lang w:eastAsia="zh-CN"/>
        </w:rPr>
        <w:t>,</w:t>
      </w:r>
      <w:r w:rsidRPr="00470190">
        <w:rPr>
          <w:rFonts w:hint="eastAsia"/>
          <w:sz w:val="24"/>
          <w:szCs w:val="24"/>
          <w:lang w:eastAsia="zh-CN"/>
        </w:rPr>
        <w:t>000</w:t>
      </w:r>
      <w:r w:rsidRPr="00470190">
        <w:rPr>
          <w:rFonts w:hint="eastAsia"/>
          <w:sz w:val="24"/>
          <w:szCs w:val="24"/>
          <w:lang w:eastAsia="zh-CN"/>
        </w:rPr>
        <w:t>美元；产品设计和开发以及原型制造和测试的</w:t>
      </w:r>
      <w:r w:rsidR="00470190" w:rsidRPr="00470190">
        <w:rPr>
          <w:rFonts w:hint="eastAsia"/>
          <w:sz w:val="24"/>
          <w:szCs w:val="24"/>
          <w:lang w:eastAsia="zh-CN"/>
        </w:rPr>
        <w:t>供</w:t>
      </w:r>
      <w:r w:rsidRPr="00470190">
        <w:rPr>
          <w:rFonts w:hint="eastAsia"/>
          <w:sz w:val="24"/>
          <w:szCs w:val="24"/>
          <w:lang w:eastAsia="zh-CN"/>
        </w:rPr>
        <w:t>资没有变化，因此商定的</w:t>
      </w:r>
      <w:r w:rsidR="00470190" w:rsidRPr="00470190">
        <w:rPr>
          <w:rFonts w:hint="eastAsia"/>
          <w:sz w:val="24"/>
          <w:szCs w:val="24"/>
          <w:lang w:eastAsia="zh-CN"/>
        </w:rPr>
        <w:t>供</w:t>
      </w:r>
      <w:r w:rsidRPr="00470190">
        <w:rPr>
          <w:rFonts w:hint="eastAsia"/>
          <w:sz w:val="24"/>
          <w:szCs w:val="24"/>
          <w:lang w:eastAsia="zh-CN"/>
        </w:rPr>
        <w:t>资为</w:t>
      </w:r>
      <w:r w:rsidRPr="00470190">
        <w:rPr>
          <w:rFonts w:hint="eastAsia"/>
          <w:sz w:val="24"/>
          <w:szCs w:val="24"/>
          <w:lang w:eastAsia="zh-CN"/>
        </w:rPr>
        <w:t>160</w:t>
      </w:r>
      <w:r w:rsidRPr="00470190">
        <w:rPr>
          <w:rFonts w:hint="eastAsia"/>
          <w:sz w:val="24"/>
          <w:szCs w:val="24"/>
          <w:lang w:eastAsia="zh-CN"/>
        </w:rPr>
        <w:t>万美元。</w:t>
      </w:r>
    </w:p>
    <w:p w14:paraId="1E7FDAD5" w14:textId="4B91A21E" w:rsidR="00770F25" w:rsidRPr="00CE00A0" w:rsidRDefault="00C82F86" w:rsidP="0073059D">
      <w:pPr>
        <w:pStyle w:val="Heading1"/>
        <w:tabs>
          <w:tab w:val="num" w:pos="451"/>
        </w:tabs>
        <w:spacing w:before="240"/>
        <w:rPr>
          <w:sz w:val="24"/>
          <w:szCs w:val="24"/>
          <w:lang w:eastAsia="zh-CN"/>
        </w:rPr>
      </w:pPr>
      <w:r w:rsidRPr="00CE00A0">
        <w:rPr>
          <w:rFonts w:hint="eastAsia"/>
          <w:sz w:val="24"/>
          <w:szCs w:val="24"/>
          <w:lang w:eastAsia="zh-CN"/>
        </w:rPr>
        <w:t>除上述变化外，秘书处注意到，在埃及生产家用冰箱的</w:t>
      </w:r>
      <w:r w:rsidRPr="00CE00A0">
        <w:rPr>
          <w:rFonts w:hint="eastAsia"/>
          <w:sz w:val="24"/>
          <w:szCs w:val="24"/>
          <w:lang w:eastAsia="zh-CN"/>
        </w:rPr>
        <w:t>11</w:t>
      </w:r>
      <w:r w:rsidRPr="00CE00A0">
        <w:rPr>
          <w:rFonts w:hint="eastAsia"/>
          <w:sz w:val="24"/>
          <w:szCs w:val="24"/>
          <w:lang w:eastAsia="zh-CN"/>
        </w:rPr>
        <w:t>家企业在本次会议上要求提供资金，以提高其产品的能源效率，</w:t>
      </w:r>
      <w:r w:rsidR="00770F25" w:rsidRPr="00CE00A0">
        <w:rPr>
          <w:sz w:val="24"/>
          <w:szCs w:val="24"/>
          <w:vertAlign w:val="superscript"/>
        </w:rPr>
        <w:footnoteReference w:id="25"/>
      </w:r>
      <w:r w:rsidR="00770F25" w:rsidRPr="00CE00A0">
        <w:rPr>
          <w:sz w:val="24"/>
          <w:szCs w:val="24"/>
          <w:lang w:eastAsia="zh-CN"/>
        </w:rPr>
        <w:t xml:space="preserve"> </w:t>
      </w:r>
      <w:r w:rsidRPr="00CE00A0">
        <w:rPr>
          <w:rFonts w:hint="eastAsia"/>
          <w:sz w:val="24"/>
          <w:szCs w:val="24"/>
          <w:lang w:eastAsia="zh-CN"/>
        </w:rPr>
        <w:t>其中包括与额外</w:t>
      </w:r>
      <w:r w:rsidR="00CE00A0">
        <w:rPr>
          <w:rFonts w:hint="eastAsia"/>
          <w:sz w:val="24"/>
          <w:szCs w:val="24"/>
          <w:lang w:eastAsia="zh-CN"/>
        </w:rPr>
        <w:t>组</w:t>
      </w:r>
      <w:r w:rsidR="00C704AE">
        <w:rPr>
          <w:rFonts w:hint="eastAsia"/>
          <w:sz w:val="24"/>
          <w:szCs w:val="24"/>
          <w:lang w:eastAsia="zh-CN"/>
        </w:rPr>
        <w:t>件</w:t>
      </w:r>
      <w:r w:rsidRPr="00CE00A0">
        <w:rPr>
          <w:rFonts w:hint="eastAsia"/>
          <w:sz w:val="24"/>
          <w:szCs w:val="24"/>
          <w:lang w:eastAsia="zh-CN"/>
        </w:rPr>
        <w:t>费用相关的供资。</w:t>
      </w:r>
      <w:r w:rsidR="00770F25" w:rsidRPr="00CE00A0">
        <w:rPr>
          <w:sz w:val="24"/>
          <w:szCs w:val="24"/>
          <w:lang w:eastAsia="zh-CN"/>
        </w:rPr>
        <w:t xml:space="preserve"> </w:t>
      </w:r>
      <w:r w:rsidRPr="00CE00A0">
        <w:rPr>
          <w:rFonts w:hint="eastAsia"/>
          <w:sz w:val="24"/>
          <w:szCs w:val="24"/>
          <w:lang w:eastAsia="zh-CN"/>
        </w:rPr>
        <w:t>节能压缩机的额外成本平均占制造商额外组件总费用的</w:t>
      </w:r>
      <w:r w:rsidRPr="00CE00A0">
        <w:rPr>
          <w:rFonts w:hint="eastAsia"/>
          <w:sz w:val="24"/>
          <w:szCs w:val="24"/>
          <w:lang w:eastAsia="zh-CN"/>
        </w:rPr>
        <w:t>58.3%</w:t>
      </w:r>
      <w:r w:rsidRPr="00CE00A0">
        <w:rPr>
          <w:rFonts w:hint="eastAsia"/>
          <w:sz w:val="24"/>
          <w:szCs w:val="24"/>
          <w:lang w:eastAsia="zh-CN"/>
        </w:rPr>
        <w:t>。鉴于正在根据</w:t>
      </w:r>
      <w:r w:rsidRPr="00CE00A0">
        <w:rPr>
          <w:rFonts w:hint="eastAsia"/>
          <w:sz w:val="24"/>
          <w:szCs w:val="24"/>
          <w:lang w:eastAsia="zh-CN"/>
        </w:rPr>
        <w:t>UNEP/OzL.Pro/ExCom/95/87</w:t>
      </w:r>
      <w:r w:rsidRPr="00CE00A0">
        <w:rPr>
          <w:rFonts w:hint="eastAsia"/>
          <w:sz w:val="24"/>
          <w:szCs w:val="24"/>
          <w:lang w:eastAsia="zh-CN"/>
        </w:rPr>
        <w:t>号文件第</w:t>
      </w:r>
      <w:r w:rsidRPr="00CE00A0">
        <w:rPr>
          <w:rFonts w:hint="eastAsia"/>
          <w:sz w:val="24"/>
          <w:szCs w:val="24"/>
          <w:lang w:eastAsia="zh-CN"/>
        </w:rPr>
        <w:t>11</w:t>
      </w:r>
      <w:r w:rsidRPr="00CE00A0">
        <w:rPr>
          <w:rFonts w:hint="eastAsia"/>
          <w:sz w:val="24"/>
          <w:szCs w:val="24"/>
          <w:lang w:eastAsia="zh-CN"/>
        </w:rPr>
        <w:t>段向新鲜压缩机设施提供资，以提高其压缩机的能源效率，各方同意根据这一百分比以及新鲜压缩机设施的制造能力相对于埃及家用冰箱和冷冻柜（即</w:t>
      </w:r>
      <w:r w:rsidRPr="00CE00A0">
        <w:rPr>
          <w:rFonts w:hint="eastAsia"/>
          <w:sz w:val="24"/>
          <w:szCs w:val="24"/>
          <w:lang w:eastAsia="zh-CN"/>
        </w:rPr>
        <w:t>2</w:t>
      </w:r>
      <w:r w:rsidRPr="00CE00A0">
        <w:rPr>
          <w:sz w:val="24"/>
          <w:szCs w:val="24"/>
          <w:lang w:eastAsia="zh-CN"/>
        </w:rPr>
        <w:t>,</w:t>
      </w:r>
      <w:r w:rsidRPr="00CE00A0">
        <w:rPr>
          <w:rFonts w:hint="eastAsia"/>
          <w:sz w:val="24"/>
          <w:szCs w:val="24"/>
          <w:lang w:eastAsia="zh-CN"/>
        </w:rPr>
        <w:t>496</w:t>
      </w:r>
      <w:r w:rsidRPr="00CE00A0">
        <w:rPr>
          <w:sz w:val="24"/>
          <w:szCs w:val="24"/>
          <w:lang w:eastAsia="zh-CN"/>
        </w:rPr>
        <w:t>,</w:t>
      </w:r>
      <w:r w:rsidRPr="00CE00A0">
        <w:rPr>
          <w:rFonts w:hint="eastAsia"/>
          <w:sz w:val="24"/>
          <w:szCs w:val="24"/>
          <w:lang w:eastAsia="zh-CN"/>
        </w:rPr>
        <w:t>827</w:t>
      </w:r>
      <w:r w:rsidRPr="00CE00A0">
        <w:rPr>
          <w:rFonts w:hint="eastAsia"/>
          <w:sz w:val="24"/>
          <w:szCs w:val="24"/>
          <w:lang w:eastAsia="zh-CN"/>
        </w:rPr>
        <w:t>台）总制造量的百分比（即</w:t>
      </w:r>
      <w:r w:rsidRPr="00CE00A0">
        <w:rPr>
          <w:rFonts w:hint="eastAsia"/>
          <w:sz w:val="24"/>
          <w:szCs w:val="24"/>
          <w:lang w:eastAsia="zh-CN"/>
        </w:rPr>
        <w:t>40%</w:t>
      </w:r>
      <w:r w:rsidRPr="00CE00A0">
        <w:rPr>
          <w:rFonts w:hint="eastAsia"/>
          <w:sz w:val="24"/>
          <w:szCs w:val="24"/>
          <w:lang w:eastAsia="zh-CN"/>
        </w:rPr>
        <w:t>）调整能源效率项目的合格总费用，净调整额为</w:t>
      </w:r>
      <w:r w:rsidRPr="00CE00A0">
        <w:rPr>
          <w:rFonts w:hint="eastAsia"/>
          <w:sz w:val="24"/>
          <w:szCs w:val="24"/>
          <w:lang w:eastAsia="zh-CN"/>
        </w:rPr>
        <w:t>344</w:t>
      </w:r>
      <w:r w:rsidRPr="00CE00A0">
        <w:rPr>
          <w:sz w:val="24"/>
          <w:szCs w:val="24"/>
          <w:lang w:eastAsia="zh-CN"/>
        </w:rPr>
        <w:t>,</w:t>
      </w:r>
      <w:r w:rsidRPr="00CE00A0">
        <w:rPr>
          <w:rFonts w:hint="eastAsia"/>
          <w:sz w:val="24"/>
          <w:szCs w:val="24"/>
          <w:lang w:eastAsia="zh-CN"/>
        </w:rPr>
        <w:t>750</w:t>
      </w:r>
      <w:r w:rsidRPr="00CE00A0">
        <w:rPr>
          <w:rFonts w:hint="eastAsia"/>
          <w:sz w:val="24"/>
          <w:szCs w:val="24"/>
          <w:lang w:eastAsia="zh-CN"/>
        </w:rPr>
        <w:t>美元。秘书处认为，这一调整可以针对参与该项目的家用制冷和</w:t>
      </w:r>
      <w:r w:rsidRPr="00CE00A0">
        <w:rPr>
          <w:rFonts w:hint="eastAsia"/>
          <w:sz w:val="24"/>
          <w:szCs w:val="24"/>
          <w:lang w:eastAsia="zh-CN"/>
        </w:rPr>
        <w:lastRenderedPageBreak/>
        <w:t>冷冻柜制造企业的额外</w:t>
      </w:r>
      <w:r w:rsidR="00F95C60">
        <w:rPr>
          <w:rFonts w:hint="eastAsia"/>
          <w:sz w:val="24"/>
          <w:szCs w:val="24"/>
          <w:lang w:eastAsia="zh-CN"/>
        </w:rPr>
        <w:t>组</w:t>
      </w:r>
      <w:r w:rsidR="00C704AE">
        <w:rPr>
          <w:rFonts w:hint="eastAsia"/>
          <w:sz w:val="24"/>
          <w:szCs w:val="24"/>
          <w:lang w:eastAsia="zh-CN"/>
        </w:rPr>
        <w:t>件</w:t>
      </w:r>
      <w:r w:rsidRPr="00CE00A0">
        <w:rPr>
          <w:rFonts w:hint="eastAsia"/>
          <w:sz w:val="24"/>
          <w:szCs w:val="24"/>
          <w:lang w:eastAsia="zh-CN"/>
        </w:rPr>
        <w:t>费用进行，或者如果政府选择，可以针对新鲜压缩机设施。政府选择对后者进行调整，从而为新鲜压缩机设施商定了</w:t>
      </w:r>
      <w:r w:rsidRPr="00CE00A0">
        <w:rPr>
          <w:rFonts w:hint="eastAsia"/>
          <w:sz w:val="24"/>
          <w:szCs w:val="24"/>
          <w:lang w:eastAsia="zh-CN"/>
        </w:rPr>
        <w:t>1</w:t>
      </w:r>
      <w:r w:rsidRPr="00CE00A0">
        <w:rPr>
          <w:sz w:val="24"/>
          <w:szCs w:val="24"/>
          <w:lang w:eastAsia="zh-CN"/>
        </w:rPr>
        <w:t>,</w:t>
      </w:r>
      <w:r w:rsidRPr="00CE00A0">
        <w:rPr>
          <w:rFonts w:hint="eastAsia"/>
          <w:sz w:val="24"/>
          <w:szCs w:val="24"/>
          <w:lang w:eastAsia="zh-CN"/>
        </w:rPr>
        <w:t>255</w:t>
      </w:r>
      <w:r w:rsidRPr="00CE00A0">
        <w:rPr>
          <w:sz w:val="24"/>
          <w:szCs w:val="24"/>
          <w:lang w:eastAsia="zh-CN"/>
        </w:rPr>
        <w:t>,</w:t>
      </w:r>
      <w:r w:rsidRPr="00CE00A0">
        <w:rPr>
          <w:rFonts w:hint="eastAsia"/>
          <w:sz w:val="24"/>
          <w:szCs w:val="24"/>
          <w:lang w:eastAsia="zh-CN"/>
        </w:rPr>
        <w:t>250</w:t>
      </w:r>
      <w:r w:rsidRPr="00CE00A0">
        <w:rPr>
          <w:rFonts w:hint="eastAsia"/>
          <w:sz w:val="24"/>
          <w:szCs w:val="24"/>
          <w:lang w:eastAsia="zh-CN"/>
        </w:rPr>
        <w:t>美元的合格供资，以将其压缩机的能源效率提高约</w:t>
      </w:r>
      <w:r w:rsidRPr="00CE00A0">
        <w:rPr>
          <w:rFonts w:hint="eastAsia"/>
          <w:sz w:val="24"/>
          <w:szCs w:val="24"/>
          <w:lang w:eastAsia="zh-CN"/>
        </w:rPr>
        <w:t>30%</w:t>
      </w:r>
      <w:r w:rsidRPr="00CE00A0">
        <w:rPr>
          <w:rFonts w:hint="eastAsia"/>
          <w:sz w:val="24"/>
          <w:szCs w:val="24"/>
          <w:lang w:eastAsia="zh-CN"/>
        </w:rPr>
        <w:t>，并专门制造变频压缩机。新鲜压缩机设施将利用自己的资源为其从基于</w:t>
      </w:r>
      <w:r w:rsidRPr="00CE00A0">
        <w:rPr>
          <w:rFonts w:hint="eastAsia"/>
          <w:sz w:val="24"/>
          <w:szCs w:val="24"/>
          <w:lang w:eastAsia="zh-CN"/>
        </w:rPr>
        <w:t>HFC</w:t>
      </w:r>
      <w:r w:rsidRPr="00CE00A0">
        <w:rPr>
          <w:sz w:val="24"/>
          <w:szCs w:val="24"/>
          <w:lang w:eastAsia="zh-CN"/>
        </w:rPr>
        <w:t>-</w:t>
      </w:r>
      <w:r w:rsidRPr="00CE00A0">
        <w:rPr>
          <w:rFonts w:hint="eastAsia"/>
          <w:sz w:val="24"/>
          <w:szCs w:val="24"/>
          <w:lang w:eastAsia="zh-CN"/>
        </w:rPr>
        <w:t>134a</w:t>
      </w:r>
      <w:r w:rsidRPr="00CE00A0">
        <w:rPr>
          <w:rFonts w:hint="eastAsia"/>
          <w:sz w:val="24"/>
          <w:szCs w:val="24"/>
          <w:lang w:eastAsia="zh-CN"/>
        </w:rPr>
        <w:t>的制造业向基于</w:t>
      </w:r>
      <w:r w:rsidRPr="00CE00A0">
        <w:rPr>
          <w:rFonts w:hint="eastAsia"/>
          <w:sz w:val="24"/>
          <w:szCs w:val="24"/>
          <w:lang w:eastAsia="zh-CN"/>
        </w:rPr>
        <w:t>R</w:t>
      </w:r>
      <w:r w:rsidRPr="00CE00A0">
        <w:rPr>
          <w:sz w:val="24"/>
          <w:szCs w:val="24"/>
          <w:lang w:eastAsia="zh-CN"/>
        </w:rPr>
        <w:t>-</w:t>
      </w:r>
      <w:r w:rsidRPr="00CE00A0">
        <w:rPr>
          <w:rFonts w:hint="eastAsia"/>
          <w:sz w:val="24"/>
          <w:szCs w:val="24"/>
          <w:lang w:eastAsia="zh-CN"/>
        </w:rPr>
        <w:t>600a</w:t>
      </w:r>
      <w:r w:rsidRPr="00CE00A0">
        <w:rPr>
          <w:rFonts w:hint="eastAsia"/>
          <w:sz w:val="24"/>
          <w:szCs w:val="24"/>
          <w:lang w:eastAsia="zh-CN"/>
        </w:rPr>
        <w:t>的制造业的转换提供资金。</w:t>
      </w:r>
    </w:p>
    <w:p w14:paraId="29FAD8A6" w14:textId="29CE46F8" w:rsidR="00770F25" w:rsidRPr="00F95C60" w:rsidRDefault="00F95C60" w:rsidP="0073059D">
      <w:pPr>
        <w:pStyle w:val="Heading1"/>
        <w:tabs>
          <w:tab w:val="num" w:pos="451"/>
        </w:tabs>
        <w:spacing w:before="240"/>
        <w:rPr>
          <w:sz w:val="24"/>
          <w:szCs w:val="24"/>
          <w:lang w:eastAsia="zh-CN"/>
        </w:rPr>
      </w:pPr>
      <w:r w:rsidRPr="00F95C60">
        <w:rPr>
          <w:rFonts w:hint="eastAsia"/>
          <w:sz w:val="24"/>
          <w:szCs w:val="24"/>
          <w:lang w:eastAsia="zh-CN"/>
        </w:rPr>
        <w:t>秘书处认为，如本文件第</w:t>
      </w:r>
      <w:r w:rsidRPr="00F95C60">
        <w:rPr>
          <w:rFonts w:hint="eastAsia"/>
          <w:sz w:val="24"/>
          <w:szCs w:val="24"/>
          <w:lang w:eastAsia="zh-CN"/>
        </w:rPr>
        <w:t>110</w:t>
      </w:r>
      <w:r w:rsidRPr="00F95C60">
        <w:rPr>
          <w:rFonts w:hint="eastAsia"/>
          <w:sz w:val="24"/>
          <w:szCs w:val="24"/>
          <w:lang w:eastAsia="zh-CN"/>
        </w:rPr>
        <w:t>段进一步所述，将整个新鲜压缩机厂（商定为</w:t>
      </w:r>
      <w:r w:rsidRPr="00F95C60">
        <w:rPr>
          <w:rFonts w:hint="eastAsia"/>
          <w:sz w:val="24"/>
          <w:szCs w:val="24"/>
          <w:lang w:eastAsia="zh-CN"/>
        </w:rPr>
        <w:t>15</w:t>
      </w:r>
      <w:r w:rsidRPr="00F95C60">
        <w:rPr>
          <w:sz w:val="24"/>
          <w:szCs w:val="24"/>
          <w:lang w:eastAsia="zh-CN"/>
        </w:rPr>
        <w:t>,</w:t>
      </w:r>
      <w:r w:rsidRPr="00F95C60">
        <w:rPr>
          <w:rFonts w:hint="eastAsia"/>
          <w:sz w:val="24"/>
          <w:szCs w:val="24"/>
          <w:lang w:eastAsia="zh-CN"/>
        </w:rPr>
        <w:t>000</w:t>
      </w:r>
      <w:r w:rsidRPr="00F95C60">
        <w:rPr>
          <w:rFonts w:hint="eastAsia"/>
          <w:sz w:val="24"/>
          <w:szCs w:val="24"/>
          <w:lang w:eastAsia="zh-CN"/>
        </w:rPr>
        <w:t>美元）和设备制造商的监测和报告费用合并为一个组成部分是有意义的。</w:t>
      </w:r>
    </w:p>
    <w:p w14:paraId="4C329089" w14:textId="63E1CDC6" w:rsidR="005B5637" w:rsidRPr="00F95C60" w:rsidRDefault="00F95C60" w:rsidP="005B5637">
      <w:pPr>
        <w:spacing w:before="240" w:after="240"/>
        <w:rPr>
          <w:rStyle w:val="eop"/>
          <w:color w:val="000000"/>
          <w:sz w:val="24"/>
          <w:szCs w:val="24"/>
          <w:shd w:val="clear" w:color="auto" w:fill="FFFFFF"/>
          <w:lang w:eastAsia="zh-CN"/>
        </w:rPr>
      </w:pPr>
      <w:r w:rsidRPr="00F95C60">
        <w:rPr>
          <w:rStyle w:val="normaltextrun"/>
          <w:rFonts w:hint="eastAsia"/>
          <w:color w:val="000000"/>
          <w:sz w:val="24"/>
          <w:szCs w:val="24"/>
          <w:u w:val="single"/>
          <w:shd w:val="clear" w:color="auto" w:fill="FFFFFF"/>
          <w:lang w:eastAsia="zh-CN"/>
        </w:rPr>
        <w:t>试点项目的可持续性和风险评估</w:t>
      </w:r>
    </w:p>
    <w:p w14:paraId="23DF8D97" w14:textId="31FAE19E" w:rsidR="00CE46AE" w:rsidRPr="00F95C60" w:rsidRDefault="00F95C60" w:rsidP="0073059D">
      <w:pPr>
        <w:pStyle w:val="Heading1"/>
        <w:tabs>
          <w:tab w:val="num" w:pos="451"/>
        </w:tabs>
        <w:rPr>
          <w:sz w:val="24"/>
          <w:szCs w:val="24"/>
          <w:lang w:eastAsia="zh-CN"/>
        </w:rPr>
      </w:pPr>
      <w:r w:rsidRPr="00F95C60">
        <w:rPr>
          <w:rFonts w:hint="eastAsia"/>
          <w:sz w:val="24"/>
          <w:szCs w:val="24"/>
          <w:lang w:eastAsia="zh-CN"/>
        </w:rPr>
        <w:t>埃及家用冰箱和冷冻柜制造商将可以选择是进口节能变频压缩机，还是从新鲜压缩机厂购买此类压缩机。该项目面临的最大风险是新鲜压缩机厂与国际压缩机制造商竞争的能力，其中许多制造商受益于显著的规模经济。企业承诺在项目结束后尽最大努力继续提高压缩机的能效，政府承诺定期更新最低能源性能标准法规和标签计划；开展宣传和信息外联活动；并采取措施执行法规，确保压缩机的制造、进口和销售至少在项目完成之日起三年内达到目标能源效率水平，这将降低风险，并有助于确保项目的可持续性。工发组织还解释说，由于以美元支付的挑战，当地可用的压缩机比进口压缩机更受欢迎。</w:t>
      </w:r>
    </w:p>
    <w:p w14:paraId="2F5A75BD" w14:textId="330A8B31" w:rsidR="00253F0D" w:rsidRPr="002F14E3" w:rsidRDefault="004B5748" w:rsidP="002F14E3">
      <w:pPr>
        <w:pStyle w:val="Heading1"/>
        <w:tabs>
          <w:tab w:val="num" w:pos="451"/>
        </w:tabs>
        <w:rPr>
          <w:sz w:val="24"/>
          <w:szCs w:val="24"/>
          <w:lang w:eastAsia="zh-CN"/>
        </w:rPr>
      </w:pPr>
      <w:r w:rsidRPr="00253F0D">
        <w:rPr>
          <w:rFonts w:hint="eastAsia"/>
          <w:sz w:val="24"/>
          <w:szCs w:val="24"/>
          <w:lang w:eastAsia="zh-CN"/>
        </w:rPr>
        <w:t>支持节能压缩机制造的一个可能选择是禁止家用冰箱使用单速压缩机。关于这一禁令，值得注意的是，这将需要不同部委和利益相关方之间的协商，以及必要法规的制定、批准和生效，这可能需要相当长的时间。此外，鉴于这与能源效率有关，埃及</w:t>
      </w:r>
      <w:r w:rsidR="00253F0D" w:rsidRPr="00253F0D">
        <w:rPr>
          <w:rFonts w:hint="eastAsia"/>
          <w:sz w:val="24"/>
          <w:szCs w:val="24"/>
          <w:lang w:eastAsia="zh-CN"/>
        </w:rPr>
        <w:t>标准化组织</w:t>
      </w:r>
      <w:r w:rsidRPr="00253F0D">
        <w:rPr>
          <w:rFonts w:hint="eastAsia"/>
          <w:sz w:val="24"/>
          <w:szCs w:val="24"/>
          <w:lang w:eastAsia="zh-CN"/>
        </w:rPr>
        <w:t>和其他相关组织需要参与并考虑发布禁令的时间。因此，国家臭氧机构目前无法确认是否可以在项目完成后执行此类禁令。秘书处指出，设定在适当水平的最低能源性能标准可能会有效地阻止基于单速压缩机的家用冰箱进入市场。此外，</w:t>
      </w:r>
      <w:r w:rsidR="00253F0D" w:rsidRPr="00253F0D">
        <w:rPr>
          <w:rFonts w:hint="eastAsia"/>
          <w:sz w:val="24"/>
          <w:szCs w:val="24"/>
          <w:lang w:eastAsia="zh-CN"/>
        </w:rPr>
        <w:t>埃及标准化组织</w:t>
      </w:r>
      <w:r w:rsidRPr="00253F0D">
        <w:rPr>
          <w:rFonts w:hint="eastAsia"/>
          <w:sz w:val="24"/>
          <w:szCs w:val="24"/>
          <w:lang w:eastAsia="zh-CN"/>
        </w:rPr>
        <w:t>可以在升级最低能源性能标准的协商过程中考虑此事，并与相关利益相关方进行讨论，协商结果可以报告给国家臭氧机构和工发组织。</w:t>
      </w:r>
    </w:p>
    <w:p w14:paraId="1386F748" w14:textId="4333A555" w:rsidR="00D81EED" w:rsidRPr="00253F0D" w:rsidRDefault="00253F0D" w:rsidP="00D81EED">
      <w:pPr>
        <w:keepNext/>
        <w:spacing w:before="240" w:after="240"/>
        <w:rPr>
          <w:rFonts w:ascii="SimHei" w:eastAsia="SimHei" w:hAnsi="SimHei"/>
          <w:sz w:val="24"/>
          <w:szCs w:val="24"/>
        </w:rPr>
      </w:pPr>
      <w:r w:rsidRPr="00253F0D">
        <w:rPr>
          <w:rFonts w:ascii="SimHei" w:eastAsia="SimHei" w:hAnsi="SimHei" w:hint="eastAsia"/>
          <w:sz w:val="24"/>
          <w:szCs w:val="24"/>
          <w:lang w:eastAsia="zh-CN"/>
        </w:rPr>
        <w:t>建议</w:t>
      </w:r>
      <w:r w:rsidR="00633D9E" w:rsidRPr="00253F0D">
        <w:rPr>
          <w:rFonts w:ascii="Calibri" w:eastAsia="SimHei" w:hAnsi="Calibri" w:cs="Calibri"/>
          <w:sz w:val="24"/>
          <w:szCs w:val="24"/>
        </w:rPr>
        <w:t> </w:t>
      </w:r>
    </w:p>
    <w:p w14:paraId="1007FB82" w14:textId="0F8E0286" w:rsidR="00C444E5" w:rsidRPr="00253F0D" w:rsidRDefault="002F14E3" w:rsidP="0073059D">
      <w:pPr>
        <w:pStyle w:val="Heading1"/>
        <w:tabs>
          <w:tab w:val="num" w:pos="451"/>
        </w:tabs>
        <w:rPr>
          <w:sz w:val="24"/>
          <w:szCs w:val="24"/>
          <w:lang w:eastAsia="zh-CN"/>
        </w:rPr>
      </w:pPr>
      <w:r>
        <w:rPr>
          <w:rFonts w:hint="eastAsia"/>
          <w:sz w:val="24"/>
          <w:szCs w:val="24"/>
          <w:lang w:eastAsia="zh-CN"/>
        </w:rPr>
        <w:t>敬请</w:t>
      </w:r>
      <w:r w:rsidR="00253F0D" w:rsidRPr="00253F0D">
        <w:rPr>
          <w:rFonts w:hint="eastAsia"/>
          <w:sz w:val="24"/>
          <w:szCs w:val="24"/>
          <w:lang w:eastAsia="zh-CN"/>
        </w:rPr>
        <w:t>执行委员会考虑批准将新鲜压缩机厂的密封式压缩机转换为生产变频压缩机技术的项目，金额为</w:t>
      </w:r>
      <w:r w:rsidR="00253F0D" w:rsidRPr="00253F0D">
        <w:rPr>
          <w:rFonts w:hint="eastAsia"/>
          <w:sz w:val="24"/>
          <w:szCs w:val="24"/>
          <w:lang w:eastAsia="zh-CN"/>
        </w:rPr>
        <w:t>1</w:t>
      </w:r>
      <w:r w:rsidR="00253F0D" w:rsidRPr="00253F0D">
        <w:rPr>
          <w:sz w:val="24"/>
          <w:szCs w:val="24"/>
          <w:lang w:eastAsia="zh-CN"/>
        </w:rPr>
        <w:t>,</w:t>
      </w:r>
      <w:r w:rsidR="00253F0D" w:rsidRPr="00253F0D">
        <w:rPr>
          <w:rFonts w:hint="eastAsia"/>
          <w:sz w:val="24"/>
          <w:szCs w:val="24"/>
          <w:lang w:eastAsia="zh-CN"/>
        </w:rPr>
        <w:t>255</w:t>
      </w:r>
      <w:r w:rsidR="00253F0D" w:rsidRPr="00253F0D">
        <w:rPr>
          <w:sz w:val="24"/>
          <w:szCs w:val="24"/>
          <w:lang w:eastAsia="zh-CN"/>
        </w:rPr>
        <w:t>,</w:t>
      </w:r>
      <w:r w:rsidR="00253F0D" w:rsidRPr="00253F0D">
        <w:rPr>
          <w:rFonts w:hint="eastAsia"/>
          <w:sz w:val="24"/>
          <w:szCs w:val="24"/>
          <w:lang w:eastAsia="zh-CN"/>
        </w:rPr>
        <w:t>250</w:t>
      </w:r>
      <w:r w:rsidR="00253F0D" w:rsidRPr="00253F0D">
        <w:rPr>
          <w:rFonts w:hint="eastAsia"/>
          <w:sz w:val="24"/>
          <w:szCs w:val="24"/>
          <w:lang w:eastAsia="zh-CN"/>
        </w:rPr>
        <w:t>美元，外加给工发组织的</w:t>
      </w:r>
      <w:r w:rsidR="00253F0D" w:rsidRPr="00253F0D">
        <w:rPr>
          <w:rFonts w:hint="eastAsia"/>
          <w:sz w:val="24"/>
          <w:szCs w:val="24"/>
          <w:lang w:eastAsia="zh-CN"/>
        </w:rPr>
        <w:t>87</w:t>
      </w:r>
      <w:r w:rsidR="00253F0D" w:rsidRPr="00253F0D">
        <w:rPr>
          <w:sz w:val="24"/>
          <w:szCs w:val="24"/>
          <w:lang w:eastAsia="zh-CN"/>
        </w:rPr>
        <w:t>,</w:t>
      </w:r>
      <w:r w:rsidR="00253F0D" w:rsidRPr="00253F0D">
        <w:rPr>
          <w:rFonts w:hint="eastAsia"/>
          <w:sz w:val="24"/>
          <w:szCs w:val="24"/>
          <w:lang w:eastAsia="zh-CN"/>
        </w:rPr>
        <w:t>868</w:t>
      </w:r>
      <w:r w:rsidR="00253F0D" w:rsidRPr="00253F0D">
        <w:rPr>
          <w:rFonts w:hint="eastAsia"/>
          <w:sz w:val="24"/>
          <w:szCs w:val="24"/>
          <w:lang w:eastAsia="zh-CN"/>
        </w:rPr>
        <w:t>美元机构支助费用，并注意到：</w:t>
      </w:r>
    </w:p>
    <w:p w14:paraId="1C11D99D" w14:textId="5692FF2F" w:rsidR="00F13B6E" w:rsidRPr="00253F0D" w:rsidRDefault="00253F0D" w:rsidP="00D7192E">
      <w:pPr>
        <w:pStyle w:val="Heading2"/>
        <w:rPr>
          <w:sz w:val="24"/>
          <w:szCs w:val="24"/>
        </w:rPr>
      </w:pPr>
      <w:r w:rsidRPr="00253F0D">
        <w:rPr>
          <w:rFonts w:hint="eastAsia"/>
          <w:sz w:val="24"/>
          <w:szCs w:val="24"/>
        </w:rPr>
        <w:t>埃及政府已承诺遵守</w:t>
      </w:r>
      <w:r w:rsidRPr="00253F0D">
        <w:rPr>
          <w:sz w:val="24"/>
          <w:szCs w:val="24"/>
        </w:rPr>
        <w:t>UNEP/OzL.Pro/ExCom/95/87</w:t>
      </w:r>
      <w:r w:rsidRPr="00253F0D">
        <w:rPr>
          <w:rFonts w:hint="eastAsia"/>
          <w:sz w:val="24"/>
          <w:szCs w:val="24"/>
          <w:lang w:eastAsia="zh-CN"/>
        </w:rPr>
        <w:t>号文件</w:t>
      </w:r>
      <w:r w:rsidRPr="00253F0D">
        <w:rPr>
          <w:rFonts w:hint="eastAsia"/>
          <w:sz w:val="24"/>
          <w:szCs w:val="24"/>
        </w:rPr>
        <w:t>第</w:t>
      </w:r>
      <w:r w:rsidRPr="00253F0D">
        <w:rPr>
          <w:rFonts w:hint="eastAsia"/>
          <w:sz w:val="24"/>
          <w:szCs w:val="24"/>
        </w:rPr>
        <w:t>7</w:t>
      </w:r>
      <w:r w:rsidRPr="00253F0D">
        <w:rPr>
          <w:rFonts w:hint="eastAsia"/>
          <w:sz w:val="24"/>
          <w:szCs w:val="24"/>
        </w:rPr>
        <w:t>至</w:t>
      </w:r>
      <w:r w:rsidRPr="00253F0D">
        <w:rPr>
          <w:rFonts w:hint="eastAsia"/>
          <w:sz w:val="24"/>
          <w:szCs w:val="24"/>
        </w:rPr>
        <w:t>10</w:t>
      </w:r>
      <w:r w:rsidRPr="00253F0D">
        <w:rPr>
          <w:rFonts w:hint="eastAsia"/>
          <w:sz w:val="24"/>
          <w:szCs w:val="24"/>
        </w:rPr>
        <w:t>段和第</w:t>
      </w:r>
      <w:r w:rsidRPr="00253F0D">
        <w:rPr>
          <w:rFonts w:hint="eastAsia"/>
          <w:sz w:val="24"/>
          <w:szCs w:val="24"/>
        </w:rPr>
        <w:t>11</w:t>
      </w:r>
      <w:r w:rsidRPr="00253F0D">
        <w:rPr>
          <w:rFonts w:hint="eastAsia"/>
          <w:sz w:val="24"/>
          <w:szCs w:val="24"/>
        </w:rPr>
        <w:t>至</w:t>
      </w:r>
      <w:r w:rsidRPr="00253F0D">
        <w:rPr>
          <w:rFonts w:hint="eastAsia"/>
          <w:sz w:val="24"/>
          <w:szCs w:val="24"/>
        </w:rPr>
        <w:t>17</w:t>
      </w:r>
      <w:r w:rsidRPr="00253F0D">
        <w:rPr>
          <w:rFonts w:hint="eastAsia"/>
          <w:sz w:val="24"/>
          <w:szCs w:val="24"/>
        </w:rPr>
        <w:t>段分别提及的条件；</w:t>
      </w:r>
    </w:p>
    <w:p w14:paraId="73D6161A" w14:textId="7845A28D" w:rsidR="00F13B6E" w:rsidRPr="00253F0D" w:rsidRDefault="00253F0D" w:rsidP="00D7192E">
      <w:pPr>
        <w:pStyle w:val="Heading2"/>
        <w:rPr>
          <w:sz w:val="24"/>
          <w:szCs w:val="24"/>
          <w:lang w:eastAsia="zh-CN"/>
        </w:rPr>
      </w:pPr>
      <w:r w:rsidRPr="00253F0D">
        <w:rPr>
          <w:rFonts w:hint="eastAsia"/>
          <w:sz w:val="24"/>
          <w:szCs w:val="24"/>
          <w:lang w:eastAsia="zh-CN"/>
        </w:rPr>
        <w:t>新鲜压缩机厂承诺在项目完成前只生产变频压缩机；</w:t>
      </w:r>
    </w:p>
    <w:p w14:paraId="7EFF651D" w14:textId="2079280C" w:rsidR="0053426C" w:rsidRPr="00253F0D" w:rsidRDefault="00253F0D" w:rsidP="007C3986">
      <w:pPr>
        <w:pStyle w:val="Heading2"/>
        <w:rPr>
          <w:sz w:val="24"/>
          <w:szCs w:val="24"/>
          <w:lang w:eastAsia="zh-CN"/>
        </w:rPr>
      </w:pPr>
      <w:r w:rsidRPr="00253F0D">
        <w:rPr>
          <w:rFonts w:hint="eastAsia"/>
          <w:sz w:val="24"/>
          <w:szCs w:val="24"/>
          <w:lang w:eastAsia="zh-CN"/>
        </w:rPr>
        <w:t>为新鲜压缩机厂商定的供资，包括机构支助费用，将分配给第</w:t>
      </w:r>
      <w:r w:rsidRPr="00253F0D">
        <w:rPr>
          <w:rFonts w:hint="eastAsia"/>
          <w:sz w:val="24"/>
          <w:szCs w:val="24"/>
          <w:lang w:eastAsia="zh-CN"/>
        </w:rPr>
        <w:t>94/60</w:t>
      </w:r>
      <w:r w:rsidRPr="00253F0D">
        <w:rPr>
          <w:rFonts w:hint="eastAsia"/>
          <w:sz w:val="24"/>
          <w:szCs w:val="24"/>
          <w:lang w:eastAsia="zh-CN"/>
        </w:rPr>
        <w:t>号决定批准的供资窗口；和</w:t>
      </w:r>
    </w:p>
    <w:p w14:paraId="26D7046B" w14:textId="0275415F" w:rsidR="0053426C" w:rsidRPr="00253F0D" w:rsidRDefault="00253F0D" w:rsidP="007C3986">
      <w:pPr>
        <w:pStyle w:val="Heading2"/>
        <w:rPr>
          <w:sz w:val="24"/>
          <w:szCs w:val="24"/>
          <w:lang w:eastAsia="zh-CN"/>
        </w:rPr>
      </w:pPr>
      <w:r w:rsidRPr="00253F0D">
        <w:rPr>
          <w:rFonts w:hint="eastAsia"/>
          <w:sz w:val="24"/>
          <w:szCs w:val="24"/>
          <w:lang w:eastAsia="zh-CN"/>
        </w:rPr>
        <w:t>该项目将不迟于</w:t>
      </w:r>
      <w:r w:rsidRPr="00253F0D">
        <w:rPr>
          <w:rFonts w:hint="eastAsia"/>
          <w:sz w:val="24"/>
          <w:szCs w:val="24"/>
          <w:lang w:eastAsia="zh-CN"/>
        </w:rPr>
        <w:t>2028</w:t>
      </w:r>
      <w:r w:rsidRPr="00253F0D">
        <w:rPr>
          <w:rFonts w:hint="eastAsia"/>
          <w:sz w:val="24"/>
          <w:szCs w:val="24"/>
          <w:lang w:eastAsia="zh-CN"/>
        </w:rPr>
        <w:t>年</w:t>
      </w:r>
      <w:r w:rsidRPr="00253F0D">
        <w:rPr>
          <w:rFonts w:hint="eastAsia"/>
          <w:sz w:val="24"/>
          <w:szCs w:val="24"/>
          <w:lang w:eastAsia="zh-CN"/>
        </w:rPr>
        <w:t>12</w:t>
      </w:r>
      <w:r w:rsidRPr="00253F0D">
        <w:rPr>
          <w:rFonts w:hint="eastAsia"/>
          <w:sz w:val="24"/>
          <w:szCs w:val="24"/>
          <w:lang w:eastAsia="zh-CN"/>
        </w:rPr>
        <w:t>月</w:t>
      </w:r>
      <w:r w:rsidRPr="00253F0D">
        <w:rPr>
          <w:rFonts w:hint="eastAsia"/>
          <w:sz w:val="24"/>
          <w:szCs w:val="24"/>
          <w:lang w:eastAsia="zh-CN"/>
        </w:rPr>
        <w:t>31</w:t>
      </w:r>
      <w:r w:rsidRPr="00253F0D">
        <w:rPr>
          <w:rFonts w:hint="eastAsia"/>
          <w:sz w:val="24"/>
          <w:szCs w:val="24"/>
          <w:lang w:eastAsia="zh-CN"/>
        </w:rPr>
        <w:t>日在营运上完成，并将在项目完成之日起六个月内向执行委员会提交一份详细的项目报告。</w:t>
      </w:r>
    </w:p>
    <w:p w14:paraId="05014071" w14:textId="621F183D" w:rsidR="00913752" w:rsidRDefault="00913752" w:rsidP="00D631B7">
      <w:pPr>
        <w:rPr>
          <w:lang w:eastAsia="zh-CN"/>
        </w:rPr>
      </w:pPr>
      <w:r>
        <w:rPr>
          <w:lang w:eastAsia="zh-CN"/>
        </w:rPr>
        <w:br w:type="page"/>
      </w:r>
    </w:p>
    <w:p w14:paraId="6A5D996C" w14:textId="44A33261" w:rsidR="0077297E" w:rsidRPr="00CB3AF8" w:rsidRDefault="00253F0D" w:rsidP="0077297E">
      <w:pPr>
        <w:spacing w:after="120"/>
        <w:jc w:val="center"/>
        <w:rPr>
          <w:rFonts w:ascii="SimHei" w:eastAsia="SimHei" w:hAnsi="SimHei"/>
          <w:bCs/>
          <w:sz w:val="28"/>
          <w:szCs w:val="28"/>
          <w:lang w:eastAsia="zh-CN"/>
        </w:rPr>
      </w:pPr>
      <w:r w:rsidRPr="00CB3AF8">
        <w:rPr>
          <w:rFonts w:ascii="SimHei" w:eastAsia="SimHei" w:hAnsi="SimHei" w:hint="eastAsia"/>
          <w:bCs/>
          <w:sz w:val="28"/>
          <w:szCs w:val="28"/>
          <w:lang w:eastAsia="zh-CN"/>
        </w:rPr>
        <w:lastRenderedPageBreak/>
        <w:t xml:space="preserve">项目评估表 </w:t>
      </w:r>
      <w:r w:rsidRPr="00CB3AF8">
        <w:rPr>
          <w:rFonts w:ascii="SimHei" w:eastAsia="SimHei" w:hAnsi="SimHei"/>
          <w:bCs/>
          <w:sz w:val="28"/>
          <w:szCs w:val="28"/>
          <w:lang w:eastAsia="zh-CN"/>
        </w:rPr>
        <w:t xml:space="preserve">-- </w:t>
      </w:r>
      <w:r w:rsidRPr="00CB3AF8">
        <w:rPr>
          <w:rFonts w:ascii="SimHei" w:eastAsia="SimHei" w:hAnsi="SimHei" w:hint="eastAsia"/>
          <w:bCs/>
          <w:sz w:val="28"/>
          <w:szCs w:val="28"/>
          <w:lang w:eastAsia="zh-CN"/>
        </w:rPr>
        <w:t>非多年期项目</w:t>
      </w:r>
    </w:p>
    <w:p w14:paraId="23D3A4E5" w14:textId="0CB9EBF4" w:rsidR="0077297E" w:rsidRPr="00253F0D" w:rsidRDefault="00253F0D" w:rsidP="0077297E">
      <w:pPr>
        <w:spacing w:after="200"/>
        <w:jc w:val="center"/>
        <w:rPr>
          <w:rFonts w:ascii="SimHei" w:eastAsia="SimHei" w:hAnsi="SimHei"/>
          <w:bCs/>
          <w:sz w:val="24"/>
          <w:szCs w:val="24"/>
          <w:lang w:eastAsia="zh-CN"/>
        </w:rPr>
      </w:pPr>
      <w:r w:rsidRPr="00253F0D">
        <w:rPr>
          <w:rFonts w:ascii="SimHei" w:eastAsia="SimHei" w:hAnsi="SimHei" w:hint="eastAsia"/>
          <w:bCs/>
          <w:sz w:val="24"/>
          <w:szCs w:val="24"/>
          <w:lang w:eastAsia="zh-CN"/>
        </w:rPr>
        <w:t>埃及</w:t>
      </w:r>
    </w:p>
    <w:p w14:paraId="0969A4CF" w14:textId="658DDF90" w:rsidR="0077297E" w:rsidRPr="00CB3AF8" w:rsidRDefault="00956177" w:rsidP="0077297E">
      <w:pPr>
        <w:tabs>
          <w:tab w:val="left" w:pos="5580"/>
        </w:tabs>
        <w:ind w:right="-450" w:hanging="450"/>
        <w:rPr>
          <w:b/>
          <w:sz w:val="20"/>
          <w:szCs w:val="20"/>
          <w:lang w:eastAsia="zh-CN"/>
        </w:rPr>
      </w:pPr>
      <w:r w:rsidRPr="00CB3AF8">
        <w:rPr>
          <w:rFonts w:hint="eastAsia"/>
          <w:b/>
          <w:caps/>
          <w:sz w:val="20"/>
          <w:szCs w:val="20"/>
          <w:lang w:eastAsia="zh-CN"/>
        </w:rPr>
        <w:t>项目名称</w:t>
      </w:r>
      <w:r w:rsidR="0077297E" w:rsidRPr="00CB3AF8">
        <w:rPr>
          <w:b/>
          <w:sz w:val="20"/>
          <w:szCs w:val="20"/>
          <w:lang w:eastAsia="zh-CN"/>
        </w:rPr>
        <w:tab/>
      </w:r>
      <w:r w:rsidRPr="00CB3AF8">
        <w:rPr>
          <w:b/>
          <w:sz w:val="20"/>
          <w:szCs w:val="20"/>
          <w:lang w:eastAsia="zh-CN"/>
        </w:rPr>
        <w:tab/>
      </w:r>
      <w:r w:rsidRPr="00CB3AF8">
        <w:rPr>
          <w:b/>
          <w:sz w:val="20"/>
          <w:szCs w:val="20"/>
          <w:lang w:eastAsia="zh-CN"/>
        </w:rPr>
        <w:tab/>
      </w:r>
      <w:r w:rsidRPr="00CB3AF8">
        <w:rPr>
          <w:b/>
          <w:sz w:val="20"/>
          <w:szCs w:val="20"/>
          <w:lang w:eastAsia="zh-CN"/>
        </w:rPr>
        <w:tab/>
      </w:r>
      <w:r w:rsidRPr="00CB3AF8">
        <w:rPr>
          <w:b/>
          <w:sz w:val="20"/>
          <w:szCs w:val="20"/>
          <w:lang w:eastAsia="zh-CN"/>
        </w:rPr>
        <w:tab/>
        <w:t xml:space="preserve">       </w:t>
      </w:r>
      <w:r w:rsidR="00CB3AF8" w:rsidRPr="00CB3AF8">
        <w:rPr>
          <w:b/>
          <w:sz w:val="20"/>
          <w:szCs w:val="20"/>
          <w:lang w:eastAsia="zh-CN"/>
        </w:rPr>
        <w:t xml:space="preserve">   </w:t>
      </w:r>
      <w:r w:rsidRPr="00CB3AF8">
        <w:rPr>
          <w:b/>
          <w:sz w:val="20"/>
          <w:szCs w:val="20"/>
          <w:lang w:eastAsia="zh-CN"/>
        </w:rPr>
        <w:t xml:space="preserve"> </w:t>
      </w:r>
      <w:r w:rsidRPr="00CB3AF8">
        <w:rPr>
          <w:rFonts w:hint="eastAsia"/>
          <w:b/>
          <w:sz w:val="20"/>
          <w:szCs w:val="20"/>
          <w:lang w:eastAsia="zh-CN"/>
        </w:rPr>
        <w:t>双边</w:t>
      </w:r>
      <w:r w:rsidR="0077297E" w:rsidRPr="00CB3AF8">
        <w:rPr>
          <w:b/>
          <w:caps/>
          <w:sz w:val="20"/>
          <w:szCs w:val="20"/>
          <w:lang w:eastAsia="zh-CN"/>
        </w:rPr>
        <w:t>/</w:t>
      </w:r>
      <w:r w:rsidRPr="00CB3AF8">
        <w:rPr>
          <w:rFonts w:hint="eastAsia"/>
          <w:b/>
          <w:caps/>
          <w:sz w:val="20"/>
          <w:szCs w:val="20"/>
          <w:lang w:eastAsia="zh-CN"/>
        </w:rPr>
        <w:t>执行机构</w:t>
      </w:r>
    </w:p>
    <w:tbl>
      <w:tblPr>
        <w:tblStyle w:val="TableGrid"/>
        <w:tblpPr w:leftFromText="180" w:rightFromText="180" w:vertAnchor="text" w:horzAnchor="margin" w:tblpXSpec="center" w:tblpY="62"/>
        <w:tblW w:w="10165" w:type="dxa"/>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7039"/>
        <w:gridCol w:w="3126"/>
      </w:tblGrid>
      <w:tr w:rsidR="0077297E" w:rsidRPr="00CB3AF8" w14:paraId="73BE8FC9" w14:textId="77777777" w:rsidTr="001F5004">
        <w:trPr>
          <w:trHeight w:val="251"/>
        </w:trPr>
        <w:tc>
          <w:tcPr>
            <w:tcW w:w="7039" w:type="dxa"/>
            <w:tcBorders>
              <w:right w:val="single" w:sz="4" w:space="0" w:color="auto"/>
            </w:tcBorders>
          </w:tcPr>
          <w:p w14:paraId="34E454D8" w14:textId="12B3D2CC" w:rsidR="0077297E" w:rsidRPr="00CB3AF8" w:rsidRDefault="00956177" w:rsidP="001F5004">
            <w:pPr>
              <w:tabs>
                <w:tab w:val="left" w:pos="383"/>
              </w:tabs>
              <w:rPr>
                <w:sz w:val="20"/>
                <w:szCs w:val="20"/>
                <w:lang w:eastAsia="zh-CN"/>
              </w:rPr>
            </w:pPr>
            <w:r w:rsidRPr="00CB3AF8">
              <w:rPr>
                <w:rFonts w:hint="eastAsia"/>
                <w:sz w:val="20"/>
                <w:szCs w:val="20"/>
                <w:lang w:eastAsia="zh-CN"/>
              </w:rPr>
              <w:t>提高埃及家用冰箱、冷冻柜和家用空调制造能源效率的项目</w:t>
            </w:r>
          </w:p>
        </w:tc>
        <w:tc>
          <w:tcPr>
            <w:tcW w:w="3126" w:type="dxa"/>
            <w:tcBorders>
              <w:top w:val="single" w:sz="4" w:space="0" w:color="auto"/>
              <w:left w:val="single" w:sz="4" w:space="0" w:color="auto"/>
              <w:bottom w:val="single" w:sz="4" w:space="0" w:color="auto"/>
            </w:tcBorders>
          </w:tcPr>
          <w:p w14:paraId="3697AC6D" w14:textId="24BCF5D2" w:rsidR="0077297E" w:rsidRPr="00CB3AF8" w:rsidRDefault="00956177" w:rsidP="001F5004">
            <w:pPr>
              <w:jc w:val="right"/>
              <w:rPr>
                <w:sz w:val="20"/>
                <w:szCs w:val="20"/>
              </w:rPr>
            </w:pPr>
            <w:r w:rsidRPr="00CB3AF8">
              <w:rPr>
                <w:rFonts w:hint="eastAsia"/>
                <w:sz w:val="20"/>
                <w:szCs w:val="20"/>
                <w:lang w:eastAsia="zh-CN"/>
              </w:rPr>
              <w:t>工发组织</w:t>
            </w:r>
          </w:p>
        </w:tc>
      </w:tr>
    </w:tbl>
    <w:p w14:paraId="709F0914" w14:textId="77777777" w:rsidR="0077297E" w:rsidRPr="00CB3AF8" w:rsidRDefault="0077297E" w:rsidP="0077297E">
      <w:pPr>
        <w:rPr>
          <w:sz w:val="20"/>
          <w:szCs w:val="20"/>
        </w:rPr>
      </w:pPr>
    </w:p>
    <w:p w14:paraId="202C363C" w14:textId="48816944" w:rsidR="0077297E" w:rsidRPr="00CB3AF8" w:rsidRDefault="00956177" w:rsidP="0077297E">
      <w:pPr>
        <w:ind w:hanging="426"/>
        <w:rPr>
          <w:sz w:val="20"/>
          <w:szCs w:val="20"/>
        </w:rPr>
      </w:pPr>
      <w:r w:rsidRPr="00CB3AF8">
        <w:rPr>
          <w:rFonts w:hint="eastAsia"/>
          <w:b/>
          <w:caps/>
          <w:sz w:val="20"/>
          <w:szCs w:val="20"/>
          <w:lang w:eastAsia="zh-CN"/>
        </w:rPr>
        <w:t>项目目标</w:t>
      </w:r>
    </w:p>
    <w:tbl>
      <w:tblPr>
        <w:tblStyle w:val="TableGrid"/>
        <w:tblW w:w="10165" w:type="dxa"/>
        <w:jc w:val="center"/>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10165"/>
      </w:tblGrid>
      <w:tr w:rsidR="0077297E" w:rsidRPr="00CB3AF8" w14:paraId="5C6B2FBC" w14:textId="77777777" w:rsidTr="00DD77AE">
        <w:trPr>
          <w:jc w:val="center"/>
        </w:trPr>
        <w:tc>
          <w:tcPr>
            <w:tcW w:w="10165" w:type="dxa"/>
          </w:tcPr>
          <w:p w14:paraId="5B2959E9" w14:textId="6F71D25F" w:rsidR="0077297E" w:rsidRPr="00CB3AF8" w:rsidRDefault="00956177" w:rsidP="001F5004">
            <w:pPr>
              <w:rPr>
                <w:sz w:val="20"/>
                <w:szCs w:val="20"/>
                <w:highlight w:val="cyan"/>
                <w:lang w:eastAsia="zh-CN"/>
              </w:rPr>
            </w:pPr>
            <w:r w:rsidRPr="00CB3AF8">
              <w:rPr>
                <w:rFonts w:hint="eastAsia"/>
                <w:sz w:val="20"/>
                <w:szCs w:val="20"/>
                <w:lang w:eastAsia="zh-CN"/>
              </w:rPr>
              <w:t>该项目旨在将</w:t>
            </w:r>
            <w:r w:rsidRPr="00CB3AF8">
              <w:rPr>
                <w:rFonts w:hint="eastAsia"/>
                <w:sz w:val="20"/>
                <w:szCs w:val="20"/>
                <w:lang w:eastAsia="zh-CN"/>
              </w:rPr>
              <w:t>19</w:t>
            </w:r>
            <w:r w:rsidRPr="00CB3AF8">
              <w:rPr>
                <w:rFonts w:hint="eastAsia"/>
                <w:sz w:val="20"/>
                <w:szCs w:val="20"/>
                <w:lang w:eastAsia="zh-CN"/>
              </w:rPr>
              <w:t>家企业</w:t>
            </w:r>
            <w:r w:rsidRPr="00CB3AF8">
              <w:rPr>
                <w:rFonts w:hint="eastAsia"/>
                <w:sz w:val="20"/>
                <w:szCs w:val="20"/>
                <w:lang w:eastAsia="zh-CN"/>
              </w:rPr>
              <w:t>28</w:t>
            </w:r>
            <w:r w:rsidRPr="00CB3AF8">
              <w:rPr>
                <w:rFonts w:hint="eastAsia"/>
                <w:sz w:val="20"/>
                <w:szCs w:val="20"/>
                <w:lang w:eastAsia="zh-CN"/>
              </w:rPr>
              <w:t>家工厂生产的家用冰箱、冷冻柜和家用空调的能源效率提高到目标能源效率水平。</w:t>
            </w:r>
          </w:p>
        </w:tc>
      </w:tr>
    </w:tbl>
    <w:p w14:paraId="17133550" w14:textId="77777777" w:rsidR="0077297E" w:rsidRPr="00CB3AF8" w:rsidRDefault="0077297E" w:rsidP="0077297E">
      <w:pPr>
        <w:rPr>
          <w:sz w:val="20"/>
          <w:szCs w:val="20"/>
          <w:lang w:eastAsia="zh-CN"/>
        </w:rPr>
      </w:pPr>
    </w:p>
    <w:tbl>
      <w:tblPr>
        <w:tblStyle w:val="TableGrid"/>
        <w:tblW w:w="101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106"/>
        <w:gridCol w:w="6059"/>
      </w:tblGrid>
      <w:tr w:rsidR="0077297E" w:rsidRPr="00CB3AF8" w14:paraId="691EDD86" w14:textId="77777777" w:rsidTr="005E2A3C">
        <w:trPr>
          <w:jc w:val="center"/>
        </w:trPr>
        <w:tc>
          <w:tcPr>
            <w:tcW w:w="4106" w:type="dxa"/>
          </w:tcPr>
          <w:p w14:paraId="56F0F4C2" w14:textId="388F4D0A" w:rsidR="0077297E" w:rsidRPr="00CB3AF8" w:rsidRDefault="00956177" w:rsidP="001F5004">
            <w:pPr>
              <w:rPr>
                <w:sz w:val="20"/>
                <w:szCs w:val="20"/>
              </w:rPr>
            </w:pPr>
            <w:r w:rsidRPr="00CB3AF8">
              <w:rPr>
                <w:rFonts w:hint="eastAsia"/>
                <w:b/>
                <w:caps/>
                <w:sz w:val="20"/>
                <w:szCs w:val="20"/>
              </w:rPr>
              <w:t>国家协调机构</w:t>
            </w:r>
          </w:p>
        </w:tc>
        <w:tc>
          <w:tcPr>
            <w:tcW w:w="6059" w:type="dxa"/>
          </w:tcPr>
          <w:p w14:paraId="74EAA73E" w14:textId="0A6A0114" w:rsidR="0077297E" w:rsidRPr="00CB3AF8" w:rsidRDefault="00956177" w:rsidP="001F5004">
            <w:pPr>
              <w:jc w:val="right"/>
              <w:rPr>
                <w:sz w:val="20"/>
                <w:szCs w:val="20"/>
                <w:lang w:val="en-US" w:eastAsia="zh-CN"/>
              </w:rPr>
            </w:pPr>
            <w:r w:rsidRPr="00CB3AF8">
              <w:rPr>
                <w:rFonts w:hint="eastAsia"/>
                <w:sz w:val="20"/>
                <w:szCs w:val="20"/>
                <w:lang w:val="en-US" w:eastAsia="zh-CN"/>
              </w:rPr>
              <w:t>埃及环境事务局</w:t>
            </w:r>
            <w:r w:rsidR="00CB3AF8" w:rsidRPr="00CB3AF8">
              <w:rPr>
                <w:sz w:val="20"/>
                <w:szCs w:val="20"/>
                <w:lang w:val="en-US" w:eastAsia="zh-CN"/>
              </w:rPr>
              <w:t xml:space="preserve"> (</w:t>
            </w:r>
            <w:r w:rsidRPr="00CB3AF8">
              <w:rPr>
                <w:rFonts w:hint="eastAsia"/>
                <w:sz w:val="20"/>
                <w:szCs w:val="20"/>
                <w:lang w:val="en-US" w:eastAsia="zh-CN"/>
              </w:rPr>
              <w:t>EEAA</w:t>
            </w:r>
            <w:r w:rsidR="00CB3AF8" w:rsidRPr="00CB3AF8">
              <w:rPr>
                <w:sz w:val="20"/>
                <w:szCs w:val="20"/>
                <w:lang w:val="en-US" w:eastAsia="zh-CN"/>
              </w:rPr>
              <w:t>)</w:t>
            </w:r>
          </w:p>
        </w:tc>
      </w:tr>
    </w:tbl>
    <w:p w14:paraId="60253C03" w14:textId="77777777" w:rsidR="0077297E" w:rsidRPr="00CB3AF8" w:rsidRDefault="0077297E" w:rsidP="0077297E">
      <w:pPr>
        <w:rPr>
          <w:caps/>
          <w:sz w:val="20"/>
          <w:szCs w:val="20"/>
          <w:lang w:eastAsia="zh-CN"/>
        </w:rPr>
      </w:pPr>
    </w:p>
    <w:tbl>
      <w:tblPr>
        <w:tblStyle w:val="TableGrid"/>
        <w:tblW w:w="5458" w:type="pct"/>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bottom w:w="28" w:type="dxa"/>
        </w:tblCellMar>
        <w:tblLook w:val="04A0" w:firstRow="1" w:lastRow="0" w:firstColumn="1" w:lastColumn="0" w:noHBand="0" w:noVBand="1"/>
      </w:tblPr>
      <w:tblGrid>
        <w:gridCol w:w="4643"/>
        <w:gridCol w:w="1560"/>
        <w:gridCol w:w="1417"/>
        <w:gridCol w:w="2586"/>
      </w:tblGrid>
      <w:tr w:rsidR="0077297E" w:rsidRPr="00CB3AF8" w14:paraId="2DF3B585" w14:textId="77777777" w:rsidTr="005E2A3C">
        <w:trPr>
          <w:trHeight w:val="77"/>
        </w:trPr>
        <w:tc>
          <w:tcPr>
            <w:tcW w:w="4644" w:type="dxa"/>
          </w:tcPr>
          <w:p w14:paraId="0F7C333B" w14:textId="36E95BC0" w:rsidR="0077297E" w:rsidRPr="00CB3AF8" w:rsidRDefault="00956177" w:rsidP="001F5004">
            <w:pPr>
              <w:jc w:val="left"/>
              <w:rPr>
                <w:b/>
                <w:sz w:val="20"/>
                <w:szCs w:val="20"/>
                <w:lang w:eastAsia="zh-CN"/>
              </w:rPr>
            </w:pPr>
            <w:r w:rsidRPr="00CB3AF8">
              <w:rPr>
                <w:rFonts w:hint="eastAsia"/>
                <w:b/>
                <w:sz w:val="20"/>
                <w:szCs w:val="20"/>
                <w:lang w:eastAsia="zh-CN"/>
              </w:rPr>
              <w:t>最新第</w:t>
            </w:r>
            <w:r w:rsidRPr="00CB3AF8">
              <w:rPr>
                <w:rFonts w:hint="eastAsia"/>
                <w:b/>
                <w:sz w:val="20"/>
                <w:szCs w:val="20"/>
                <w:lang w:eastAsia="zh-CN"/>
              </w:rPr>
              <w:t>7</w:t>
            </w:r>
            <w:r w:rsidRPr="00CB3AF8">
              <w:rPr>
                <w:rFonts w:hint="eastAsia"/>
                <w:b/>
                <w:sz w:val="20"/>
                <w:szCs w:val="20"/>
                <w:lang w:eastAsia="zh-CN"/>
              </w:rPr>
              <w:t>条数据（附件</w:t>
            </w:r>
            <w:r w:rsidRPr="00CB3AF8">
              <w:rPr>
                <w:rFonts w:hint="eastAsia"/>
                <w:b/>
                <w:sz w:val="20"/>
                <w:szCs w:val="20"/>
                <w:lang w:eastAsia="zh-CN"/>
              </w:rPr>
              <w:t>F</w:t>
            </w:r>
            <w:r w:rsidRPr="00CB3AF8">
              <w:rPr>
                <w:rFonts w:hint="eastAsia"/>
                <w:b/>
                <w:sz w:val="20"/>
                <w:szCs w:val="20"/>
                <w:lang w:eastAsia="zh-CN"/>
              </w:rPr>
              <w:t>）</w:t>
            </w:r>
          </w:p>
        </w:tc>
        <w:tc>
          <w:tcPr>
            <w:tcW w:w="1560" w:type="dxa"/>
          </w:tcPr>
          <w:p w14:paraId="2AC626BE" w14:textId="6259FDB7" w:rsidR="0077297E" w:rsidRPr="00CB3AF8" w:rsidRDefault="00956177" w:rsidP="001F5004">
            <w:pPr>
              <w:jc w:val="left"/>
              <w:rPr>
                <w:sz w:val="20"/>
                <w:szCs w:val="20"/>
              </w:rPr>
            </w:pPr>
            <w:r w:rsidRPr="00CB3AF8">
              <w:rPr>
                <w:rFonts w:hint="eastAsia"/>
                <w:b/>
                <w:bCs/>
                <w:sz w:val="20"/>
                <w:szCs w:val="20"/>
                <w:lang w:eastAsia="zh-CN"/>
              </w:rPr>
              <w:t>年份：</w:t>
            </w:r>
            <w:r w:rsidR="0077297E" w:rsidRPr="00CB3AF8">
              <w:rPr>
                <w:color w:val="000000" w:themeColor="text1"/>
                <w:sz w:val="20"/>
                <w:szCs w:val="20"/>
              </w:rPr>
              <w:t>2024</w:t>
            </w:r>
          </w:p>
        </w:tc>
        <w:tc>
          <w:tcPr>
            <w:tcW w:w="1417" w:type="dxa"/>
          </w:tcPr>
          <w:p w14:paraId="0EC9055E" w14:textId="0E2778E3" w:rsidR="0077297E" w:rsidRPr="00CB3AF8" w:rsidRDefault="0077297E" w:rsidP="001F5004">
            <w:pPr>
              <w:ind w:left="-109"/>
              <w:jc w:val="right"/>
              <w:rPr>
                <w:sz w:val="20"/>
                <w:szCs w:val="20"/>
                <w:highlight w:val="yellow"/>
              </w:rPr>
            </w:pPr>
            <w:r w:rsidRPr="00CB3AF8">
              <w:rPr>
                <w:sz w:val="20"/>
                <w:szCs w:val="20"/>
                <w:lang w:val="en-US"/>
              </w:rPr>
              <w:t xml:space="preserve">9,253.34 </w:t>
            </w:r>
            <w:r w:rsidR="00956177" w:rsidRPr="00CB3AF8">
              <w:rPr>
                <w:rFonts w:hint="eastAsia"/>
                <w:sz w:val="20"/>
                <w:szCs w:val="20"/>
                <w:lang w:val="en-US" w:eastAsia="zh-CN"/>
              </w:rPr>
              <w:t>公吨</w:t>
            </w:r>
          </w:p>
        </w:tc>
        <w:tc>
          <w:tcPr>
            <w:tcW w:w="2586" w:type="dxa"/>
          </w:tcPr>
          <w:p w14:paraId="50DF9F6B" w14:textId="6D52982B" w:rsidR="0077297E" w:rsidRPr="00CB3AF8" w:rsidRDefault="0077297E" w:rsidP="001F5004">
            <w:pPr>
              <w:ind w:left="-110"/>
              <w:jc w:val="right"/>
              <w:rPr>
                <w:sz w:val="20"/>
                <w:szCs w:val="20"/>
                <w:highlight w:val="yellow"/>
              </w:rPr>
            </w:pPr>
            <w:r w:rsidRPr="00CB3AF8">
              <w:rPr>
                <w:sz w:val="20"/>
                <w:szCs w:val="20"/>
                <w:lang w:val="en-US"/>
              </w:rPr>
              <w:t xml:space="preserve">17,259,729 </w:t>
            </w:r>
            <w:r w:rsidR="00956177" w:rsidRPr="00CB3AF8">
              <w:rPr>
                <w:rFonts w:hint="eastAsia"/>
                <w:sz w:val="20"/>
                <w:szCs w:val="20"/>
                <w:lang w:eastAsia="zh-CN"/>
              </w:rPr>
              <w:t>吨二氧化碳当量</w:t>
            </w:r>
          </w:p>
        </w:tc>
      </w:tr>
    </w:tbl>
    <w:p w14:paraId="604C4DB3" w14:textId="77777777" w:rsidR="0077297E" w:rsidRPr="00CB3AF8" w:rsidRDefault="0077297E" w:rsidP="0077297E">
      <w:pPr>
        <w:rPr>
          <w:sz w:val="20"/>
          <w:szCs w:val="20"/>
        </w:rPr>
      </w:pPr>
    </w:p>
    <w:tbl>
      <w:tblPr>
        <w:tblW w:w="102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232"/>
        <w:gridCol w:w="1418"/>
        <w:gridCol w:w="2565"/>
      </w:tblGrid>
      <w:tr w:rsidR="0077297E" w:rsidRPr="00CB3AF8" w14:paraId="599B2BC1" w14:textId="77777777" w:rsidTr="001E0571">
        <w:trPr>
          <w:trHeight w:val="280"/>
          <w:jc w:val="center"/>
        </w:trPr>
        <w:tc>
          <w:tcPr>
            <w:tcW w:w="6232" w:type="dxa"/>
            <w:tcBorders>
              <w:top w:val="single" w:sz="4" w:space="0" w:color="auto"/>
              <w:left w:val="single" w:sz="4" w:space="0" w:color="auto"/>
              <w:right w:val="single" w:sz="4" w:space="0" w:color="auto"/>
            </w:tcBorders>
          </w:tcPr>
          <w:p w14:paraId="6A4DC2F0" w14:textId="52D3DB79"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
                <w:sz w:val="20"/>
                <w:szCs w:val="20"/>
              </w:rPr>
            </w:pPr>
            <w:r w:rsidRPr="00CB3AF8">
              <w:rPr>
                <w:rFonts w:hint="eastAsia"/>
                <w:b/>
                <w:sz w:val="20"/>
                <w:szCs w:val="20"/>
                <w:lang w:eastAsia="zh-CN"/>
              </w:rPr>
              <w:t>细目</w:t>
            </w:r>
          </w:p>
        </w:tc>
        <w:tc>
          <w:tcPr>
            <w:tcW w:w="3983" w:type="dxa"/>
            <w:gridSpan w:val="2"/>
            <w:tcBorders>
              <w:top w:val="single" w:sz="4" w:space="0" w:color="auto"/>
              <w:left w:val="single" w:sz="4" w:space="0" w:color="auto"/>
              <w:right w:val="single" w:sz="4" w:space="0" w:color="auto"/>
            </w:tcBorders>
          </w:tcPr>
          <w:p w14:paraId="443C5524" w14:textId="33F27B88"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center"/>
              <w:rPr>
                <w:b/>
                <w:bCs/>
                <w:sz w:val="20"/>
                <w:szCs w:val="20"/>
              </w:rPr>
            </w:pPr>
            <w:r w:rsidRPr="00CB3AF8">
              <w:rPr>
                <w:rFonts w:hint="eastAsia"/>
                <w:b/>
                <w:bCs/>
                <w:sz w:val="20"/>
                <w:szCs w:val="20"/>
                <w:lang w:eastAsia="zh-CN"/>
              </w:rPr>
              <w:t>投资活动</w:t>
            </w:r>
          </w:p>
        </w:tc>
      </w:tr>
      <w:tr w:rsidR="0077297E" w:rsidRPr="00CB3AF8" w14:paraId="43F5D6DB" w14:textId="77777777" w:rsidTr="001F5004">
        <w:trPr>
          <w:trHeight w:val="211"/>
          <w:jc w:val="center"/>
        </w:trPr>
        <w:tc>
          <w:tcPr>
            <w:tcW w:w="6232" w:type="dxa"/>
            <w:vMerge w:val="restart"/>
            <w:tcBorders>
              <w:top w:val="single" w:sz="4" w:space="0" w:color="auto"/>
              <w:left w:val="single" w:sz="4" w:space="0" w:color="auto"/>
              <w:right w:val="single" w:sz="4" w:space="0" w:color="auto"/>
            </w:tcBorders>
            <w:vAlign w:val="center"/>
          </w:tcPr>
          <w:p w14:paraId="30EA779C" w14:textId="59205F90"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Cs/>
                <w:sz w:val="20"/>
                <w:szCs w:val="20"/>
                <w:lang w:eastAsia="zh-CN"/>
              </w:rPr>
            </w:pPr>
            <w:r w:rsidRPr="00CB3AF8">
              <w:rPr>
                <w:rFonts w:hint="eastAsia"/>
                <w:bCs/>
                <w:sz w:val="20"/>
                <w:szCs w:val="20"/>
                <w:lang w:eastAsia="zh-CN"/>
              </w:rPr>
              <w:t>2024</w:t>
            </w:r>
            <w:r w:rsidRPr="00CB3AF8">
              <w:rPr>
                <w:rFonts w:hint="eastAsia"/>
                <w:bCs/>
                <w:sz w:val="20"/>
                <w:szCs w:val="20"/>
                <w:lang w:eastAsia="zh-CN"/>
              </w:rPr>
              <w:t>年国家方案报告数据中报告的制冷制造中使用的氢氟碳化合物</w:t>
            </w:r>
          </w:p>
        </w:tc>
        <w:tc>
          <w:tcPr>
            <w:tcW w:w="1418" w:type="dxa"/>
            <w:vMerge w:val="restart"/>
            <w:tcBorders>
              <w:top w:val="single" w:sz="4" w:space="0" w:color="auto"/>
              <w:left w:val="single" w:sz="4" w:space="0" w:color="auto"/>
              <w:right w:val="single" w:sz="4" w:space="0" w:color="auto"/>
            </w:tcBorders>
            <w:vAlign w:val="center"/>
          </w:tcPr>
          <w:p w14:paraId="2DFB761D" w14:textId="77777777" w:rsidR="0077297E" w:rsidRPr="00CB3AF8" w:rsidRDefault="0077297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rPr>
            </w:pPr>
            <w:r w:rsidRPr="00CB3AF8">
              <w:rPr>
                <w:sz w:val="20"/>
                <w:szCs w:val="20"/>
              </w:rPr>
              <w:t>HFC-134a</w:t>
            </w:r>
          </w:p>
        </w:tc>
        <w:tc>
          <w:tcPr>
            <w:tcW w:w="2565" w:type="dxa"/>
            <w:tcBorders>
              <w:top w:val="single" w:sz="4" w:space="0" w:color="auto"/>
              <w:left w:val="single" w:sz="4" w:space="0" w:color="auto"/>
              <w:right w:val="single" w:sz="4" w:space="0" w:color="auto"/>
            </w:tcBorders>
          </w:tcPr>
          <w:p w14:paraId="22EEF33B" w14:textId="5D47800A" w:rsidR="0077297E" w:rsidRPr="00CB3AF8" w:rsidRDefault="0077297E" w:rsidP="001F5004">
            <w:pPr>
              <w:jc w:val="right"/>
              <w:rPr>
                <w:sz w:val="20"/>
                <w:szCs w:val="20"/>
              </w:rPr>
            </w:pPr>
            <w:r w:rsidRPr="00CB3AF8">
              <w:rPr>
                <w:sz w:val="20"/>
                <w:szCs w:val="20"/>
                <w:lang w:val="en-US"/>
              </w:rPr>
              <w:t xml:space="preserve">637.90 </w:t>
            </w:r>
            <w:r w:rsidR="00956177" w:rsidRPr="00CB3AF8">
              <w:rPr>
                <w:rFonts w:hint="eastAsia"/>
                <w:sz w:val="20"/>
                <w:szCs w:val="20"/>
                <w:lang w:val="en-US" w:eastAsia="zh-CN"/>
              </w:rPr>
              <w:t>公吨</w:t>
            </w:r>
          </w:p>
        </w:tc>
      </w:tr>
      <w:tr w:rsidR="0077297E" w:rsidRPr="00CB3AF8" w14:paraId="4290F346" w14:textId="77777777" w:rsidTr="001F5004">
        <w:trPr>
          <w:trHeight w:val="254"/>
          <w:jc w:val="center"/>
        </w:trPr>
        <w:tc>
          <w:tcPr>
            <w:tcW w:w="6232" w:type="dxa"/>
            <w:vMerge/>
            <w:tcBorders>
              <w:left w:val="single" w:sz="4" w:space="0" w:color="auto"/>
              <w:right w:val="single" w:sz="4" w:space="0" w:color="auto"/>
            </w:tcBorders>
            <w:vAlign w:val="center"/>
          </w:tcPr>
          <w:p w14:paraId="494060C8" w14:textId="77777777" w:rsidR="0077297E" w:rsidRPr="00CB3AF8" w:rsidRDefault="0077297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Cs/>
                <w:sz w:val="20"/>
                <w:szCs w:val="20"/>
              </w:rPr>
            </w:pPr>
          </w:p>
        </w:tc>
        <w:tc>
          <w:tcPr>
            <w:tcW w:w="1418" w:type="dxa"/>
            <w:vMerge/>
            <w:tcBorders>
              <w:left w:val="single" w:sz="4" w:space="0" w:color="auto"/>
              <w:right w:val="single" w:sz="4" w:space="0" w:color="auto"/>
            </w:tcBorders>
            <w:vAlign w:val="center"/>
          </w:tcPr>
          <w:p w14:paraId="45CDAE99" w14:textId="77777777" w:rsidR="0077297E" w:rsidRPr="00CB3AF8" w:rsidRDefault="0077297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rPr>
            </w:pPr>
          </w:p>
        </w:tc>
        <w:tc>
          <w:tcPr>
            <w:tcW w:w="2565" w:type="dxa"/>
            <w:tcBorders>
              <w:top w:val="single" w:sz="4" w:space="0" w:color="auto"/>
              <w:left w:val="single" w:sz="4" w:space="0" w:color="auto"/>
              <w:right w:val="single" w:sz="4" w:space="0" w:color="auto"/>
            </w:tcBorders>
          </w:tcPr>
          <w:p w14:paraId="7EB00A88" w14:textId="1FEDDA0A" w:rsidR="0077297E" w:rsidRPr="00CB3AF8" w:rsidRDefault="0077297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lang w:val="en-US"/>
              </w:rPr>
              <w:t>912,197</w:t>
            </w:r>
            <w:r w:rsidR="00956177" w:rsidRPr="00CB3AF8">
              <w:rPr>
                <w:rFonts w:hint="eastAsia"/>
                <w:sz w:val="20"/>
                <w:szCs w:val="20"/>
                <w:lang w:eastAsia="zh-CN"/>
              </w:rPr>
              <w:t>吨二氧化碳当量</w:t>
            </w:r>
          </w:p>
        </w:tc>
      </w:tr>
      <w:tr w:rsidR="009200B7" w:rsidRPr="00CB3AF8" w14:paraId="1100EEE6" w14:textId="77777777" w:rsidTr="001F5004">
        <w:trPr>
          <w:trHeight w:val="277"/>
          <w:jc w:val="center"/>
        </w:trPr>
        <w:tc>
          <w:tcPr>
            <w:tcW w:w="6232" w:type="dxa"/>
            <w:vMerge/>
            <w:tcBorders>
              <w:left w:val="single" w:sz="4" w:space="0" w:color="auto"/>
              <w:right w:val="single" w:sz="4" w:space="0" w:color="auto"/>
            </w:tcBorders>
          </w:tcPr>
          <w:p w14:paraId="4DD1A59C" w14:textId="77777777" w:rsidR="009200B7" w:rsidRPr="00CB3AF8" w:rsidRDefault="009200B7" w:rsidP="009200B7">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top w:val="single" w:sz="4" w:space="0" w:color="auto"/>
              <w:left w:val="single" w:sz="4" w:space="0" w:color="auto"/>
              <w:right w:val="single" w:sz="4" w:space="0" w:color="auto"/>
            </w:tcBorders>
            <w:vAlign w:val="center"/>
          </w:tcPr>
          <w:p w14:paraId="7ECB4210" w14:textId="5DB1B08A" w:rsidR="009200B7" w:rsidRPr="00CB3AF8" w:rsidRDefault="009200B7" w:rsidP="009200B7">
            <w:pPr>
              <w:jc w:val="left"/>
              <w:rPr>
                <w:sz w:val="20"/>
                <w:szCs w:val="20"/>
                <w:lang w:val="en-US"/>
              </w:rPr>
            </w:pPr>
            <w:r w:rsidRPr="00CB3AF8">
              <w:rPr>
                <w:sz w:val="20"/>
                <w:szCs w:val="20"/>
              </w:rPr>
              <w:t>R-404A</w:t>
            </w:r>
          </w:p>
        </w:tc>
        <w:tc>
          <w:tcPr>
            <w:tcW w:w="2565" w:type="dxa"/>
            <w:tcBorders>
              <w:top w:val="single" w:sz="4" w:space="0" w:color="auto"/>
              <w:left w:val="single" w:sz="4" w:space="0" w:color="auto"/>
              <w:right w:val="single" w:sz="4" w:space="0" w:color="auto"/>
            </w:tcBorders>
          </w:tcPr>
          <w:p w14:paraId="56B24B55" w14:textId="2C96E6B1" w:rsidR="009200B7" w:rsidRPr="00CB3AF8" w:rsidRDefault="009200B7" w:rsidP="009200B7">
            <w:pPr>
              <w:jc w:val="right"/>
              <w:rPr>
                <w:sz w:val="20"/>
                <w:szCs w:val="20"/>
                <w:lang w:val="en-US"/>
              </w:rPr>
            </w:pPr>
            <w:r w:rsidRPr="00CB3AF8">
              <w:rPr>
                <w:sz w:val="20"/>
                <w:szCs w:val="20"/>
                <w:lang w:val="en-US"/>
              </w:rPr>
              <w:t>20.34</w:t>
            </w:r>
            <w:r w:rsidR="00956177" w:rsidRPr="00CB3AF8">
              <w:rPr>
                <w:rFonts w:hint="eastAsia"/>
                <w:sz w:val="20"/>
                <w:szCs w:val="20"/>
                <w:lang w:val="en-US" w:eastAsia="zh-CN"/>
              </w:rPr>
              <w:t>公吨</w:t>
            </w:r>
          </w:p>
        </w:tc>
      </w:tr>
      <w:tr w:rsidR="009200B7" w:rsidRPr="00CB3AF8" w14:paraId="5E1D5DC5" w14:textId="77777777" w:rsidTr="001F5004">
        <w:trPr>
          <w:trHeight w:val="277"/>
          <w:jc w:val="center"/>
        </w:trPr>
        <w:tc>
          <w:tcPr>
            <w:tcW w:w="6232" w:type="dxa"/>
            <w:vMerge/>
            <w:tcBorders>
              <w:left w:val="single" w:sz="4" w:space="0" w:color="auto"/>
              <w:right w:val="single" w:sz="4" w:space="0" w:color="auto"/>
            </w:tcBorders>
          </w:tcPr>
          <w:p w14:paraId="6BD99A0F" w14:textId="77777777" w:rsidR="009200B7" w:rsidRPr="00CB3AF8" w:rsidRDefault="009200B7" w:rsidP="009200B7">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right w:val="single" w:sz="4" w:space="0" w:color="auto"/>
            </w:tcBorders>
          </w:tcPr>
          <w:p w14:paraId="15F82D9C" w14:textId="77777777" w:rsidR="009200B7" w:rsidRPr="00CB3AF8" w:rsidRDefault="009200B7" w:rsidP="009200B7">
            <w:pPr>
              <w:jc w:val="left"/>
              <w:rPr>
                <w:sz w:val="20"/>
                <w:szCs w:val="20"/>
                <w:lang w:val="en-US"/>
              </w:rPr>
            </w:pPr>
          </w:p>
        </w:tc>
        <w:tc>
          <w:tcPr>
            <w:tcW w:w="2565" w:type="dxa"/>
            <w:tcBorders>
              <w:left w:val="single" w:sz="4" w:space="0" w:color="auto"/>
              <w:right w:val="single" w:sz="4" w:space="0" w:color="auto"/>
            </w:tcBorders>
          </w:tcPr>
          <w:p w14:paraId="6CFA6C65" w14:textId="610FA035" w:rsidR="009200B7" w:rsidRPr="00CB3AF8" w:rsidRDefault="009200B7" w:rsidP="009200B7">
            <w:pPr>
              <w:jc w:val="right"/>
              <w:rPr>
                <w:sz w:val="20"/>
                <w:szCs w:val="20"/>
                <w:lang w:val="en-US"/>
              </w:rPr>
            </w:pPr>
            <w:r w:rsidRPr="00CB3AF8">
              <w:rPr>
                <w:sz w:val="20"/>
                <w:szCs w:val="20"/>
                <w:lang w:val="en-US"/>
              </w:rPr>
              <w:t>79,765</w:t>
            </w:r>
            <w:r w:rsidR="00956177" w:rsidRPr="00CB3AF8">
              <w:rPr>
                <w:rFonts w:hint="eastAsia"/>
                <w:sz w:val="20"/>
                <w:szCs w:val="20"/>
                <w:lang w:eastAsia="zh-CN"/>
              </w:rPr>
              <w:t>吨二氧化碳当量</w:t>
            </w:r>
          </w:p>
        </w:tc>
      </w:tr>
      <w:tr w:rsidR="00E62167" w:rsidRPr="00CB3AF8" w14:paraId="2B304C1F" w14:textId="77777777" w:rsidTr="001F5004">
        <w:trPr>
          <w:trHeight w:val="277"/>
          <w:jc w:val="center"/>
        </w:trPr>
        <w:tc>
          <w:tcPr>
            <w:tcW w:w="6232" w:type="dxa"/>
            <w:vMerge/>
            <w:tcBorders>
              <w:left w:val="single" w:sz="4" w:space="0" w:color="auto"/>
              <w:right w:val="single" w:sz="4" w:space="0" w:color="auto"/>
            </w:tcBorders>
          </w:tcPr>
          <w:p w14:paraId="27A32ACE" w14:textId="77777777" w:rsidR="00E62167" w:rsidRPr="00CB3AF8" w:rsidRDefault="00E62167" w:rsidP="00E62167">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left w:val="single" w:sz="4" w:space="0" w:color="auto"/>
              <w:right w:val="single" w:sz="4" w:space="0" w:color="auto"/>
            </w:tcBorders>
            <w:vAlign w:val="center"/>
          </w:tcPr>
          <w:p w14:paraId="39ADEB51" w14:textId="57AF0EAE" w:rsidR="00E62167" w:rsidRPr="00CB3AF8" w:rsidRDefault="00E62167" w:rsidP="00E62167">
            <w:pPr>
              <w:jc w:val="left"/>
              <w:rPr>
                <w:sz w:val="20"/>
                <w:szCs w:val="20"/>
                <w:lang w:val="en-US"/>
              </w:rPr>
            </w:pPr>
            <w:r w:rsidRPr="00CB3AF8">
              <w:rPr>
                <w:sz w:val="20"/>
                <w:szCs w:val="20"/>
                <w:lang w:val="en-US"/>
              </w:rPr>
              <w:t>R-407C</w:t>
            </w:r>
          </w:p>
        </w:tc>
        <w:tc>
          <w:tcPr>
            <w:tcW w:w="2565" w:type="dxa"/>
            <w:tcBorders>
              <w:left w:val="single" w:sz="4" w:space="0" w:color="auto"/>
              <w:right w:val="single" w:sz="4" w:space="0" w:color="auto"/>
            </w:tcBorders>
          </w:tcPr>
          <w:p w14:paraId="60294B08" w14:textId="5261F559" w:rsidR="00E62167" w:rsidRPr="00CB3AF8" w:rsidRDefault="00E62167" w:rsidP="00E62167">
            <w:pPr>
              <w:jc w:val="right"/>
              <w:rPr>
                <w:sz w:val="20"/>
                <w:szCs w:val="20"/>
                <w:lang w:val="en-US"/>
              </w:rPr>
            </w:pPr>
            <w:r w:rsidRPr="00CB3AF8">
              <w:rPr>
                <w:sz w:val="20"/>
                <w:szCs w:val="20"/>
                <w:lang w:val="en-US"/>
              </w:rPr>
              <w:t>49.95</w:t>
            </w:r>
            <w:r w:rsidR="00956177" w:rsidRPr="00CB3AF8">
              <w:rPr>
                <w:rFonts w:hint="eastAsia"/>
                <w:sz w:val="20"/>
                <w:szCs w:val="20"/>
                <w:lang w:val="en-US" w:eastAsia="zh-CN"/>
              </w:rPr>
              <w:t>公吨</w:t>
            </w:r>
          </w:p>
        </w:tc>
      </w:tr>
      <w:tr w:rsidR="00E62167" w:rsidRPr="00CB3AF8" w14:paraId="31C5F338" w14:textId="77777777" w:rsidTr="001F5004">
        <w:trPr>
          <w:trHeight w:val="277"/>
          <w:jc w:val="center"/>
        </w:trPr>
        <w:tc>
          <w:tcPr>
            <w:tcW w:w="6232" w:type="dxa"/>
            <w:vMerge/>
            <w:tcBorders>
              <w:left w:val="single" w:sz="4" w:space="0" w:color="auto"/>
              <w:bottom w:val="single" w:sz="4" w:space="0" w:color="auto"/>
              <w:right w:val="single" w:sz="4" w:space="0" w:color="auto"/>
            </w:tcBorders>
          </w:tcPr>
          <w:p w14:paraId="76E50F69" w14:textId="77777777" w:rsidR="00E62167" w:rsidRPr="00CB3AF8" w:rsidRDefault="00E62167" w:rsidP="00E62167">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bottom w:val="single" w:sz="4" w:space="0" w:color="auto"/>
              <w:right w:val="single" w:sz="4" w:space="0" w:color="auto"/>
            </w:tcBorders>
            <w:vAlign w:val="center"/>
          </w:tcPr>
          <w:p w14:paraId="4C8D1A4B" w14:textId="77777777" w:rsidR="00E62167" w:rsidRPr="00CB3AF8" w:rsidRDefault="00E62167" w:rsidP="00E62167">
            <w:pPr>
              <w:jc w:val="right"/>
              <w:rPr>
                <w:sz w:val="20"/>
                <w:szCs w:val="20"/>
                <w:lang w:val="en-US"/>
              </w:rPr>
            </w:pPr>
          </w:p>
        </w:tc>
        <w:tc>
          <w:tcPr>
            <w:tcW w:w="2565" w:type="dxa"/>
            <w:tcBorders>
              <w:left w:val="single" w:sz="4" w:space="0" w:color="auto"/>
              <w:bottom w:val="single" w:sz="4" w:space="0" w:color="auto"/>
              <w:right w:val="single" w:sz="4" w:space="0" w:color="auto"/>
            </w:tcBorders>
          </w:tcPr>
          <w:p w14:paraId="5C367F7E" w14:textId="27AEAEAE" w:rsidR="00E62167" w:rsidRPr="00CB3AF8" w:rsidRDefault="00E62167" w:rsidP="00E62167">
            <w:pPr>
              <w:jc w:val="right"/>
              <w:rPr>
                <w:sz w:val="20"/>
                <w:szCs w:val="20"/>
                <w:lang w:val="en-US"/>
              </w:rPr>
            </w:pPr>
            <w:r w:rsidRPr="00CB3AF8">
              <w:rPr>
                <w:sz w:val="20"/>
                <w:szCs w:val="20"/>
                <w:lang w:val="en-US"/>
              </w:rPr>
              <w:t>88,602</w:t>
            </w:r>
            <w:r w:rsidR="00956177" w:rsidRPr="00CB3AF8">
              <w:rPr>
                <w:rFonts w:hint="eastAsia"/>
                <w:sz w:val="20"/>
                <w:szCs w:val="20"/>
                <w:lang w:eastAsia="zh-CN"/>
              </w:rPr>
              <w:t>吨二氧化碳当量</w:t>
            </w:r>
          </w:p>
        </w:tc>
      </w:tr>
      <w:tr w:rsidR="00794799" w:rsidRPr="00CB3AF8" w14:paraId="52CE1151" w14:textId="77777777" w:rsidTr="00AB25B9">
        <w:trPr>
          <w:trHeight w:val="277"/>
          <w:jc w:val="center"/>
        </w:trPr>
        <w:tc>
          <w:tcPr>
            <w:tcW w:w="6232" w:type="dxa"/>
            <w:vMerge w:val="restart"/>
            <w:tcBorders>
              <w:top w:val="single" w:sz="4" w:space="0" w:color="auto"/>
              <w:left w:val="single" w:sz="4" w:space="0" w:color="auto"/>
              <w:right w:val="single" w:sz="4" w:space="0" w:color="auto"/>
            </w:tcBorders>
            <w:vAlign w:val="center"/>
          </w:tcPr>
          <w:p w14:paraId="27C80C32" w14:textId="68C9EDBD" w:rsidR="00794799" w:rsidRPr="00CB3AF8" w:rsidRDefault="00956177" w:rsidP="00AB25B9">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lang w:eastAsia="zh-CN"/>
              </w:rPr>
            </w:pPr>
            <w:r w:rsidRPr="00CB3AF8">
              <w:rPr>
                <w:rFonts w:hint="eastAsia"/>
                <w:sz w:val="20"/>
                <w:szCs w:val="20"/>
                <w:lang w:eastAsia="zh-CN"/>
              </w:rPr>
              <w:t>2024</w:t>
            </w:r>
            <w:r w:rsidRPr="00CB3AF8">
              <w:rPr>
                <w:rFonts w:hint="eastAsia"/>
                <w:sz w:val="20"/>
                <w:szCs w:val="20"/>
                <w:lang w:eastAsia="zh-CN"/>
              </w:rPr>
              <w:t>年</w:t>
            </w:r>
            <w:r w:rsidR="00F07072" w:rsidRPr="00CB3AF8">
              <w:rPr>
                <w:rFonts w:hint="eastAsia"/>
                <w:bCs/>
                <w:sz w:val="20"/>
                <w:szCs w:val="20"/>
                <w:lang w:eastAsia="zh-CN"/>
              </w:rPr>
              <w:t>国家方案</w:t>
            </w:r>
            <w:r w:rsidRPr="00CB3AF8">
              <w:rPr>
                <w:rFonts w:hint="eastAsia"/>
                <w:sz w:val="20"/>
                <w:szCs w:val="20"/>
                <w:lang w:eastAsia="zh-CN"/>
              </w:rPr>
              <w:t>报告数据中报告的空调制造中使用的氢氟碳化合物</w:t>
            </w:r>
          </w:p>
        </w:tc>
        <w:tc>
          <w:tcPr>
            <w:tcW w:w="1418" w:type="dxa"/>
            <w:vMerge w:val="restart"/>
            <w:tcBorders>
              <w:top w:val="single" w:sz="4" w:space="0" w:color="auto"/>
              <w:left w:val="single" w:sz="4" w:space="0" w:color="auto"/>
              <w:right w:val="single" w:sz="4" w:space="0" w:color="auto"/>
            </w:tcBorders>
          </w:tcPr>
          <w:p w14:paraId="2D01BC7E" w14:textId="411676EE" w:rsidR="00794799" w:rsidRPr="00CB3AF8" w:rsidRDefault="00794799" w:rsidP="007447A2">
            <w:pPr>
              <w:jc w:val="left"/>
              <w:rPr>
                <w:sz w:val="20"/>
                <w:szCs w:val="20"/>
                <w:lang w:val="en-US"/>
              </w:rPr>
            </w:pPr>
            <w:r w:rsidRPr="00CB3AF8">
              <w:rPr>
                <w:sz w:val="20"/>
                <w:szCs w:val="20"/>
                <w:lang w:val="en-US"/>
              </w:rPr>
              <w:t>HFC-134a</w:t>
            </w:r>
          </w:p>
        </w:tc>
        <w:tc>
          <w:tcPr>
            <w:tcW w:w="2565" w:type="dxa"/>
            <w:tcBorders>
              <w:top w:val="single" w:sz="4" w:space="0" w:color="auto"/>
              <w:left w:val="single" w:sz="4" w:space="0" w:color="auto"/>
              <w:right w:val="single" w:sz="4" w:space="0" w:color="auto"/>
            </w:tcBorders>
          </w:tcPr>
          <w:p w14:paraId="40889522" w14:textId="259C02DD" w:rsidR="00794799" w:rsidRPr="00CB3AF8" w:rsidRDefault="00794799" w:rsidP="007447A2">
            <w:pPr>
              <w:jc w:val="right"/>
              <w:rPr>
                <w:sz w:val="20"/>
                <w:szCs w:val="20"/>
                <w:lang w:val="en-US"/>
              </w:rPr>
            </w:pPr>
            <w:r w:rsidRPr="00CB3AF8">
              <w:rPr>
                <w:sz w:val="20"/>
                <w:szCs w:val="20"/>
                <w:lang w:val="en-US"/>
              </w:rPr>
              <w:t>45.56</w:t>
            </w:r>
            <w:r w:rsidR="00956177" w:rsidRPr="00CB3AF8">
              <w:rPr>
                <w:rFonts w:hint="eastAsia"/>
                <w:sz w:val="20"/>
                <w:szCs w:val="20"/>
                <w:lang w:val="en-US" w:eastAsia="zh-CN"/>
              </w:rPr>
              <w:t>公吨</w:t>
            </w:r>
          </w:p>
        </w:tc>
      </w:tr>
      <w:tr w:rsidR="00794799" w:rsidRPr="00CB3AF8" w14:paraId="46E8A39E" w14:textId="77777777" w:rsidTr="001F5004">
        <w:trPr>
          <w:trHeight w:val="277"/>
          <w:jc w:val="center"/>
        </w:trPr>
        <w:tc>
          <w:tcPr>
            <w:tcW w:w="6232" w:type="dxa"/>
            <w:vMerge/>
            <w:tcBorders>
              <w:left w:val="single" w:sz="4" w:space="0" w:color="auto"/>
              <w:right w:val="single" w:sz="4" w:space="0" w:color="auto"/>
            </w:tcBorders>
          </w:tcPr>
          <w:p w14:paraId="75B3CC03" w14:textId="77777777" w:rsidR="00794799" w:rsidRPr="00CB3AF8" w:rsidRDefault="00794799" w:rsidP="007447A2">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right w:val="single" w:sz="4" w:space="0" w:color="auto"/>
            </w:tcBorders>
          </w:tcPr>
          <w:p w14:paraId="15D8DB0E" w14:textId="77777777" w:rsidR="00794799" w:rsidRPr="00CB3AF8" w:rsidRDefault="00794799" w:rsidP="007447A2">
            <w:pPr>
              <w:jc w:val="left"/>
              <w:rPr>
                <w:sz w:val="20"/>
                <w:szCs w:val="20"/>
                <w:lang w:val="en-US"/>
              </w:rPr>
            </w:pPr>
          </w:p>
        </w:tc>
        <w:tc>
          <w:tcPr>
            <w:tcW w:w="2565" w:type="dxa"/>
            <w:tcBorders>
              <w:left w:val="single" w:sz="4" w:space="0" w:color="auto"/>
              <w:right w:val="single" w:sz="4" w:space="0" w:color="auto"/>
            </w:tcBorders>
          </w:tcPr>
          <w:p w14:paraId="0DA67BD0" w14:textId="2A717B48" w:rsidR="00794799" w:rsidRPr="00CB3AF8" w:rsidRDefault="00794799" w:rsidP="007447A2">
            <w:pPr>
              <w:jc w:val="right"/>
              <w:rPr>
                <w:sz w:val="20"/>
                <w:szCs w:val="20"/>
                <w:lang w:val="en-US"/>
              </w:rPr>
            </w:pPr>
            <w:r w:rsidRPr="00CB3AF8">
              <w:rPr>
                <w:sz w:val="20"/>
                <w:szCs w:val="20"/>
                <w:lang w:val="en-US"/>
              </w:rPr>
              <w:t>69,707</w:t>
            </w:r>
            <w:r w:rsidR="00956177" w:rsidRPr="00CB3AF8">
              <w:rPr>
                <w:rFonts w:hint="eastAsia"/>
                <w:sz w:val="20"/>
                <w:szCs w:val="20"/>
                <w:lang w:eastAsia="zh-CN"/>
              </w:rPr>
              <w:t>吨二氧化碳当量</w:t>
            </w:r>
          </w:p>
        </w:tc>
      </w:tr>
      <w:tr w:rsidR="00794799" w:rsidRPr="00CB3AF8" w14:paraId="1F556C53" w14:textId="77777777" w:rsidTr="001F5004">
        <w:trPr>
          <w:trHeight w:val="277"/>
          <w:jc w:val="center"/>
        </w:trPr>
        <w:tc>
          <w:tcPr>
            <w:tcW w:w="6232" w:type="dxa"/>
            <w:vMerge/>
            <w:tcBorders>
              <w:left w:val="single" w:sz="4" w:space="0" w:color="auto"/>
              <w:right w:val="single" w:sz="4" w:space="0" w:color="auto"/>
            </w:tcBorders>
          </w:tcPr>
          <w:p w14:paraId="4695D81A" w14:textId="77777777" w:rsidR="00794799" w:rsidRPr="00CB3AF8" w:rsidRDefault="00794799" w:rsidP="006150CB">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left w:val="single" w:sz="4" w:space="0" w:color="auto"/>
              <w:right w:val="single" w:sz="4" w:space="0" w:color="auto"/>
            </w:tcBorders>
          </w:tcPr>
          <w:p w14:paraId="309CC116" w14:textId="56491AD2" w:rsidR="00794799" w:rsidRPr="00CB3AF8" w:rsidRDefault="00794799" w:rsidP="006150CB">
            <w:pPr>
              <w:jc w:val="left"/>
              <w:rPr>
                <w:sz w:val="20"/>
                <w:szCs w:val="20"/>
                <w:lang w:val="en-US"/>
              </w:rPr>
            </w:pPr>
            <w:r w:rsidRPr="00CB3AF8">
              <w:rPr>
                <w:sz w:val="20"/>
                <w:szCs w:val="20"/>
              </w:rPr>
              <w:t>HFC-32</w:t>
            </w:r>
          </w:p>
        </w:tc>
        <w:tc>
          <w:tcPr>
            <w:tcW w:w="2565" w:type="dxa"/>
            <w:tcBorders>
              <w:left w:val="single" w:sz="4" w:space="0" w:color="auto"/>
              <w:right w:val="single" w:sz="4" w:space="0" w:color="auto"/>
            </w:tcBorders>
          </w:tcPr>
          <w:p w14:paraId="7D902E84" w14:textId="7BEBFC93" w:rsidR="00794799" w:rsidRPr="00CB3AF8" w:rsidRDefault="00794799" w:rsidP="006150CB">
            <w:pPr>
              <w:jc w:val="right"/>
              <w:rPr>
                <w:sz w:val="20"/>
                <w:szCs w:val="20"/>
                <w:lang w:val="en-US"/>
              </w:rPr>
            </w:pPr>
            <w:r w:rsidRPr="00CB3AF8">
              <w:rPr>
                <w:sz w:val="20"/>
                <w:szCs w:val="20"/>
                <w:lang w:val="en-US"/>
              </w:rPr>
              <w:t>66.72</w:t>
            </w:r>
            <w:r w:rsidR="00956177" w:rsidRPr="00CB3AF8">
              <w:rPr>
                <w:rFonts w:hint="eastAsia"/>
                <w:sz w:val="20"/>
                <w:szCs w:val="20"/>
                <w:lang w:val="en-US" w:eastAsia="zh-CN"/>
              </w:rPr>
              <w:t>公吨</w:t>
            </w:r>
          </w:p>
        </w:tc>
      </w:tr>
      <w:tr w:rsidR="00794799" w:rsidRPr="00CB3AF8" w14:paraId="4522714A" w14:textId="77777777" w:rsidTr="001F5004">
        <w:trPr>
          <w:trHeight w:val="277"/>
          <w:jc w:val="center"/>
        </w:trPr>
        <w:tc>
          <w:tcPr>
            <w:tcW w:w="6232" w:type="dxa"/>
            <w:vMerge/>
            <w:tcBorders>
              <w:left w:val="single" w:sz="4" w:space="0" w:color="auto"/>
              <w:right w:val="single" w:sz="4" w:space="0" w:color="auto"/>
            </w:tcBorders>
          </w:tcPr>
          <w:p w14:paraId="42341D7E" w14:textId="77777777" w:rsidR="00794799" w:rsidRPr="00CB3AF8" w:rsidRDefault="00794799" w:rsidP="006150CB">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right w:val="single" w:sz="4" w:space="0" w:color="auto"/>
            </w:tcBorders>
          </w:tcPr>
          <w:p w14:paraId="148E761A" w14:textId="77777777" w:rsidR="00794799" w:rsidRPr="00CB3AF8" w:rsidRDefault="00794799" w:rsidP="006150CB">
            <w:pPr>
              <w:jc w:val="left"/>
              <w:rPr>
                <w:sz w:val="20"/>
                <w:szCs w:val="20"/>
                <w:lang w:val="en-US"/>
              </w:rPr>
            </w:pPr>
          </w:p>
        </w:tc>
        <w:tc>
          <w:tcPr>
            <w:tcW w:w="2565" w:type="dxa"/>
            <w:tcBorders>
              <w:left w:val="single" w:sz="4" w:space="0" w:color="auto"/>
              <w:right w:val="single" w:sz="4" w:space="0" w:color="auto"/>
            </w:tcBorders>
          </w:tcPr>
          <w:p w14:paraId="645C547F" w14:textId="55344EB0" w:rsidR="00794799" w:rsidRPr="00CB3AF8" w:rsidRDefault="00794799" w:rsidP="006150CB">
            <w:pPr>
              <w:jc w:val="right"/>
              <w:rPr>
                <w:sz w:val="20"/>
                <w:szCs w:val="20"/>
                <w:lang w:val="en-US"/>
              </w:rPr>
            </w:pPr>
            <w:r w:rsidRPr="00CB3AF8">
              <w:rPr>
                <w:sz w:val="20"/>
                <w:szCs w:val="20"/>
                <w:lang w:val="en-US"/>
              </w:rPr>
              <w:t>45,036</w:t>
            </w:r>
            <w:r w:rsidR="00956177" w:rsidRPr="00CB3AF8">
              <w:rPr>
                <w:rFonts w:hint="eastAsia"/>
                <w:sz w:val="20"/>
                <w:szCs w:val="20"/>
                <w:lang w:eastAsia="zh-CN"/>
              </w:rPr>
              <w:t>吨二氧化碳当量</w:t>
            </w:r>
          </w:p>
        </w:tc>
      </w:tr>
      <w:tr w:rsidR="00794799" w:rsidRPr="00CB3AF8" w14:paraId="556CD554" w14:textId="77777777" w:rsidTr="001F5004">
        <w:trPr>
          <w:trHeight w:val="277"/>
          <w:jc w:val="center"/>
        </w:trPr>
        <w:tc>
          <w:tcPr>
            <w:tcW w:w="6232" w:type="dxa"/>
            <w:vMerge/>
            <w:tcBorders>
              <w:left w:val="single" w:sz="4" w:space="0" w:color="auto"/>
              <w:right w:val="single" w:sz="4" w:space="0" w:color="auto"/>
            </w:tcBorders>
          </w:tcPr>
          <w:p w14:paraId="3A8CCF06" w14:textId="77777777" w:rsidR="00794799" w:rsidRPr="00CB3AF8" w:rsidRDefault="00794799" w:rsidP="00CE5DF9">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val="restart"/>
            <w:tcBorders>
              <w:left w:val="single" w:sz="4" w:space="0" w:color="auto"/>
              <w:right w:val="single" w:sz="4" w:space="0" w:color="auto"/>
            </w:tcBorders>
          </w:tcPr>
          <w:p w14:paraId="52194B61" w14:textId="77777777" w:rsidR="00794799" w:rsidRPr="00CB3AF8" w:rsidRDefault="00794799" w:rsidP="00CE5DF9">
            <w:pPr>
              <w:jc w:val="left"/>
              <w:rPr>
                <w:sz w:val="20"/>
                <w:szCs w:val="20"/>
              </w:rPr>
            </w:pPr>
            <w:r w:rsidRPr="00CB3AF8">
              <w:rPr>
                <w:sz w:val="20"/>
                <w:szCs w:val="20"/>
              </w:rPr>
              <w:t>R-407C</w:t>
            </w:r>
          </w:p>
          <w:p w14:paraId="008243A6" w14:textId="77BE142F" w:rsidR="00794799" w:rsidRPr="00CB3AF8" w:rsidRDefault="00794799" w:rsidP="00CE5DF9">
            <w:pPr>
              <w:jc w:val="left"/>
              <w:rPr>
                <w:sz w:val="20"/>
                <w:szCs w:val="20"/>
              </w:rPr>
            </w:pPr>
          </w:p>
        </w:tc>
        <w:tc>
          <w:tcPr>
            <w:tcW w:w="2565" w:type="dxa"/>
            <w:tcBorders>
              <w:left w:val="single" w:sz="4" w:space="0" w:color="auto"/>
              <w:right w:val="single" w:sz="4" w:space="0" w:color="auto"/>
            </w:tcBorders>
          </w:tcPr>
          <w:p w14:paraId="46EEE24F" w14:textId="34AC6281" w:rsidR="00794799" w:rsidRPr="00CB3AF8" w:rsidRDefault="00794799" w:rsidP="00CE5DF9">
            <w:pPr>
              <w:jc w:val="right"/>
              <w:rPr>
                <w:sz w:val="20"/>
                <w:szCs w:val="20"/>
              </w:rPr>
            </w:pPr>
            <w:r w:rsidRPr="00CB3AF8">
              <w:rPr>
                <w:sz w:val="20"/>
                <w:szCs w:val="20"/>
              </w:rPr>
              <w:t>1.31</w:t>
            </w:r>
            <w:r w:rsidR="00956177" w:rsidRPr="00CB3AF8">
              <w:rPr>
                <w:rFonts w:hint="eastAsia"/>
                <w:sz w:val="20"/>
                <w:szCs w:val="20"/>
                <w:lang w:val="en-US" w:eastAsia="zh-CN"/>
              </w:rPr>
              <w:t>公吨</w:t>
            </w:r>
          </w:p>
        </w:tc>
      </w:tr>
      <w:tr w:rsidR="00794799" w:rsidRPr="00CB3AF8" w14:paraId="674845E6" w14:textId="77777777" w:rsidTr="001F5004">
        <w:trPr>
          <w:trHeight w:val="277"/>
          <w:jc w:val="center"/>
        </w:trPr>
        <w:tc>
          <w:tcPr>
            <w:tcW w:w="6232" w:type="dxa"/>
            <w:vMerge/>
            <w:tcBorders>
              <w:left w:val="single" w:sz="4" w:space="0" w:color="auto"/>
              <w:right w:val="single" w:sz="4" w:space="0" w:color="auto"/>
            </w:tcBorders>
          </w:tcPr>
          <w:p w14:paraId="3B7B3396" w14:textId="77777777" w:rsidR="00794799" w:rsidRPr="00CB3AF8" w:rsidRDefault="00794799" w:rsidP="00CE5DF9">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right w:val="single" w:sz="4" w:space="0" w:color="auto"/>
            </w:tcBorders>
          </w:tcPr>
          <w:p w14:paraId="0B7560B6" w14:textId="77777777" w:rsidR="00794799" w:rsidRPr="00CB3AF8" w:rsidRDefault="00794799" w:rsidP="00CE5DF9">
            <w:pPr>
              <w:jc w:val="left"/>
              <w:rPr>
                <w:sz w:val="20"/>
                <w:szCs w:val="20"/>
              </w:rPr>
            </w:pPr>
          </w:p>
        </w:tc>
        <w:tc>
          <w:tcPr>
            <w:tcW w:w="2565" w:type="dxa"/>
            <w:tcBorders>
              <w:left w:val="single" w:sz="4" w:space="0" w:color="auto"/>
              <w:right w:val="single" w:sz="4" w:space="0" w:color="auto"/>
            </w:tcBorders>
          </w:tcPr>
          <w:p w14:paraId="0076C3F5" w14:textId="006AD843" w:rsidR="00794799" w:rsidRPr="00CB3AF8" w:rsidRDefault="00794799" w:rsidP="00CE5DF9">
            <w:pPr>
              <w:jc w:val="right"/>
              <w:rPr>
                <w:sz w:val="20"/>
                <w:szCs w:val="20"/>
              </w:rPr>
            </w:pPr>
            <w:r w:rsidRPr="00CB3AF8">
              <w:rPr>
                <w:sz w:val="20"/>
                <w:szCs w:val="20"/>
              </w:rPr>
              <w:t>2,331</w:t>
            </w:r>
            <w:r w:rsidR="00956177" w:rsidRPr="00CB3AF8">
              <w:rPr>
                <w:rFonts w:hint="eastAsia"/>
                <w:sz w:val="20"/>
                <w:szCs w:val="20"/>
                <w:lang w:eastAsia="zh-CN"/>
              </w:rPr>
              <w:t>吨二氧化碳当量</w:t>
            </w:r>
          </w:p>
        </w:tc>
      </w:tr>
      <w:tr w:rsidR="00794799" w:rsidRPr="00CB3AF8" w14:paraId="58F09722" w14:textId="77777777" w:rsidTr="001F5004">
        <w:trPr>
          <w:trHeight w:val="277"/>
          <w:jc w:val="center"/>
        </w:trPr>
        <w:tc>
          <w:tcPr>
            <w:tcW w:w="6232" w:type="dxa"/>
            <w:vMerge/>
            <w:tcBorders>
              <w:left w:val="single" w:sz="4" w:space="0" w:color="auto"/>
              <w:right w:val="single" w:sz="4" w:space="0" w:color="auto"/>
            </w:tcBorders>
          </w:tcPr>
          <w:p w14:paraId="324C9393" w14:textId="77777777" w:rsidR="00794799" w:rsidRPr="00CB3AF8" w:rsidRDefault="00794799" w:rsidP="006C6BD0">
            <w:pPr>
              <w:jc w:val="left"/>
              <w:rPr>
                <w:sz w:val="20"/>
                <w:szCs w:val="20"/>
              </w:rPr>
            </w:pPr>
          </w:p>
        </w:tc>
        <w:tc>
          <w:tcPr>
            <w:tcW w:w="1418" w:type="dxa"/>
            <w:vMerge w:val="restart"/>
            <w:tcBorders>
              <w:left w:val="single" w:sz="4" w:space="0" w:color="auto"/>
              <w:right w:val="single" w:sz="4" w:space="0" w:color="auto"/>
            </w:tcBorders>
          </w:tcPr>
          <w:p w14:paraId="15AF0382" w14:textId="7EADA310" w:rsidR="00794799" w:rsidRPr="00CB3AF8" w:rsidRDefault="00794799" w:rsidP="006C6BD0">
            <w:pPr>
              <w:jc w:val="left"/>
              <w:rPr>
                <w:sz w:val="20"/>
                <w:szCs w:val="20"/>
              </w:rPr>
            </w:pPr>
            <w:r w:rsidRPr="00CB3AF8">
              <w:rPr>
                <w:sz w:val="20"/>
                <w:szCs w:val="20"/>
              </w:rPr>
              <w:t>R-410A</w:t>
            </w:r>
          </w:p>
        </w:tc>
        <w:tc>
          <w:tcPr>
            <w:tcW w:w="2565" w:type="dxa"/>
            <w:tcBorders>
              <w:left w:val="single" w:sz="4" w:space="0" w:color="auto"/>
              <w:right w:val="single" w:sz="4" w:space="0" w:color="auto"/>
            </w:tcBorders>
          </w:tcPr>
          <w:p w14:paraId="3EC64FCF" w14:textId="4B1D2CAD" w:rsidR="00794799" w:rsidRPr="00CB3AF8" w:rsidRDefault="00794799" w:rsidP="006C6BD0">
            <w:pPr>
              <w:jc w:val="right"/>
              <w:rPr>
                <w:sz w:val="20"/>
                <w:szCs w:val="20"/>
              </w:rPr>
            </w:pPr>
            <w:r w:rsidRPr="00CB3AF8">
              <w:rPr>
                <w:sz w:val="20"/>
                <w:szCs w:val="20"/>
              </w:rPr>
              <w:t>1,548.71</w:t>
            </w:r>
            <w:r w:rsidR="00956177" w:rsidRPr="00CB3AF8">
              <w:rPr>
                <w:rFonts w:hint="eastAsia"/>
                <w:sz w:val="20"/>
                <w:szCs w:val="20"/>
                <w:lang w:val="en-US" w:eastAsia="zh-CN"/>
              </w:rPr>
              <w:t>公吨</w:t>
            </w:r>
          </w:p>
        </w:tc>
      </w:tr>
      <w:tr w:rsidR="00794799" w:rsidRPr="00CB3AF8" w14:paraId="281CA885" w14:textId="77777777" w:rsidTr="001F5004">
        <w:trPr>
          <w:trHeight w:val="277"/>
          <w:jc w:val="center"/>
        </w:trPr>
        <w:tc>
          <w:tcPr>
            <w:tcW w:w="6232" w:type="dxa"/>
            <w:vMerge/>
            <w:tcBorders>
              <w:left w:val="single" w:sz="4" w:space="0" w:color="auto"/>
              <w:bottom w:val="single" w:sz="4" w:space="0" w:color="auto"/>
              <w:right w:val="single" w:sz="4" w:space="0" w:color="auto"/>
            </w:tcBorders>
          </w:tcPr>
          <w:p w14:paraId="48FE8074" w14:textId="77777777" w:rsidR="00794799" w:rsidRPr="00CB3AF8" w:rsidRDefault="00794799" w:rsidP="006C6BD0">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p>
        </w:tc>
        <w:tc>
          <w:tcPr>
            <w:tcW w:w="1418" w:type="dxa"/>
            <w:vMerge/>
            <w:tcBorders>
              <w:left w:val="single" w:sz="4" w:space="0" w:color="auto"/>
              <w:bottom w:val="single" w:sz="4" w:space="0" w:color="auto"/>
              <w:right w:val="single" w:sz="4" w:space="0" w:color="auto"/>
            </w:tcBorders>
          </w:tcPr>
          <w:p w14:paraId="7F014FA3" w14:textId="77777777" w:rsidR="00794799" w:rsidRPr="00CB3AF8" w:rsidRDefault="00794799" w:rsidP="006C6BD0">
            <w:pPr>
              <w:jc w:val="left"/>
              <w:rPr>
                <w:sz w:val="20"/>
                <w:szCs w:val="20"/>
                <w:lang w:val="en-US"/>
              </w:rPr>
            </w:pPr>
          </w:p>
        </w:tc>
        <w:tc>
          <w:tcPr>
            <w:tcW w:w="2565" w:type="dxa"/>
            <w:tcBorders>
              <w:left w:val="single" w:sz="4" w:space="0" w:color="auto"/>
              <w:bottom w:val="single" w:sz="4" w:space="0" w:color="auto"/>
              <w:right w:val="single" w:sz="4" w:space="0" w:color="auto"/>
            </w:tcBorders>
          </w:tcPr>
          <w:p w14:paraId="6692C857" w14:textId="30346076" w:rsidR="00794799" w:rsidRPr="00CB3AF8" w:rsidRDefault="00794799" w:rsidP="006C6BD0">
            <w:pPr>
              <w:jc w:val="right"/>
              <w:rPr>
                <w:sz w:val="20"/>
                <w:szCs w:val="20"/>
              </w:rPr>
            </w:pPr>
            <w:r w:rsidRPr="00CB3AF8">
              <w:rPr>
                <w:sz w:val="20"/>
                <w:szCs w:val="20"/>
              </w:rPr>
              <w:t>3,232,924</w:t>
            </w:r>
            <w:r w:rsidR="00956177" w:rsidRPr="00CB3AF8">
              <w:rPr>
                <w:rFonts w:hint="eastAsia"/>
                <w:sz w:val="20"/>
                <w:szCs w:val="20"/>
                <w:lang w:eastAsia="zh-CN"/>
              </w:rPr>
              <w:t>吨二氧化碳当量</w:t>
            </w:r>
          </w:p>
        </w:tc>
      </w:tr>
      <w:tr w:rsidR="0077297E" w:rsidRPr="00CB3AF8" w14:paraId="4756646D" w14:textId="77777777" w:rsidTr="001F5004">
        <w:trPr>
          <w:trHeight w:val="277"/>
          <w:jc w:val="center"/>
        </w:trPr>
        <w:tc>
          <w:tcPr>
            <w:tcW w:w="6232" w:type="dxa"/>
            <w:tcBorders>
              <w:top w:val="single" w:sz="4" w:space="0" w:color="auto"/>
              <w:left w:val="single" w:sz="4" w:space="0" w:color="auto"/>
              <w:bottom w:val="single" w:sz="4" w:space="0" w:color="auto"/>
              <w:right w:val="single" w:sz="4" w:space="0" w:color="auto"/>
            </w:tcBorders>
          </w:tcPr>
          <w:p w14:paraId="12107B25" w14:textId="627FBA71"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rPr>
            </w:pPr>
            <w:r w:rsidRPr="00CB3AF8">
              <w:rPr>
                <w:rFonts w:hint="eastAsia"/>
                <w:sz w:val="20"/>
                <w:szCs w:val="20"/>
              </w:rPr>
              <w:t>项目工期（月）：</w:t>
            </w:r>
          </w:p>
        </w:tc>
        <w:tc>
          <w:tcPr>
            <w:tcW w:w="3983" w:type="dxa"/>
            <w:gridSpan w:val="2"/>
            <w:tcBorders>
              <w:top w:val="single" w:sz="4" w:space="0" w:color="auto"/>
              <w:left w:val="single" w:sz="4" w:space="0" w:color="auto"/>
              <w:bottom w:val="single" w:sz="4" w:space="0" w:color="auto"/>
              <w:right w:val="single" w:sz="4" w:space="0" w:color="auto"/>
            </w:tcBorders>
          </w:tcPr>
          <w:p w14:paraId="1D50FF14" w14:textId="2AE076BE" w:rsidR="0077297E" w:rsidRPr="00CB3AF8" w:rsidRDefault="0077297E" w:rsidP="001F5004">
            <w:pPr>
              <w:jc w:val="right"/>
              <w:rPr>
                <w:sz w:val="20"/>
                <w:szCs w:val="20"/>
              </w:rPr>
            </w:pPr>
            <w:r w:rsidRPr="00CB3AF8">
              <w:rPr>
                <w:sz w:val="20"/>
                <w:szCs w:val="20"/>
                <w:lang w:val="en-US"/>
              </w:rPr>
              <w:t xml:space="preserve">36 </w:t>
            </w:r>
            <w:r w:rsidR="00956177" w:rsidRPr="00CB3AF8">
              <w:rPr>
                <w:rFonts w:hint="eastAsia"/>
                <w:sz w:val="20"/>
                <w:szCs w:val="20"/>
                <w:lang w:val="en-US" w:eastAsia="zh-CN"/>
              </w:rPr>
              <w:t>个月</w:t>
            </w:r>
          </w:p>
        </w:tc>
      </w:tr>
      <w:tr w:rsidR="0077297E" w:rsidRPr="00CB3AF8" w14:paraId="47E0C00E" w14:textId="77777777" w:rsidTr="001F5004">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58579259" w14:textId="0B7545B3"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初始</w:t>
            </w:r>
            <w:r w:rsidR="0006047E" w:rsidRPr="00CB3AF8">
              <w:rPr>
                <w:rFonts w:hint="eastAsia"/>
                <w:sz w:val="20"/>
                <w:szCs w:val="20"/>
                <w:lang w:eastAsia="zh-CN"/>
              </w:rPr>
              <w:t>申请</w:t>
            </w:r>
            <w:r w:rsidRPr="00CB3AF8">
              <w:rPr>
                <w:rFonts w:hint="eastAsia"/>
                <w:sz w:val="20"/>
                <w:szCs w:val="20"/>
                <w:lang w:eastAsia="zh-CN"/>
              </w:rPr>
              <w:t>的金额（美元）：</w:t>
            </w:r>
          </w:p>
        </w:tc>
        <w:tc>
          <w:tcPr>
            <w:tcW w:w="3983" w:type="dxa"/>
            <w:gridSpan w:val="2"/>
            <w:tcBorders>
              <w:top w:val="single" w:sz="4" w:space="0" w:color="auto"/>
              <w:left w:val="single" w:sz="4" w:space="0" w:color="auto"/>
              <w:bottom w:val="single" w:sz="4" w:space="0" w:color="auto"/>
              <w:right w:val="single" w:sz="4" w:space="0" w:color="auto"/>
            </w:tcBorders>
          </w:tcPr>
          <w:p w14:paraId="329637A0" w14:textId="15F265F2" w:rsidR="0077297E" w:rsidRPr="00CB3AF8" w:rsidRDefault="00F4390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14,318,818</w:t>
            </w:r>
          </w:p>
        </w:tc>
      </w:tr>
      <w:tr w:rsidR="0077297E" w:rsidRPr="00CB3AF8" w14:paraId="7884E612" w14:textId="77777777" w:rsidTr="001F5004">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1434A524" w14:textId="049D0FCE"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最终项目费用（美元）</w:t>
            </w:r>
          </w:p>
        </w:tc>
        <w:tc>
          <w:tcPr>
            <w:tcW w:w="3983" w:type="dxa"/>
            <w:gridSpan w:val="2"/>
            <w:tcBorders>
              <w:top w:val="single" w:sz="4" w:space="0" w:color="auto"/>
              <w:left w:val="single" w:sz="4" w:space="0" w:color="auto"/>
              <w:bottom w:val="single" w:sz="4" w:space="0" w:color="auto"/>
              <w:right w:val="single" w:sz="4" w:space="0" w:color="auto"/>
            </w:tcBorders>
          </w:tcPr>
          <w:p w14:paraId="42B01791" w14:textId="3A8C4300" w:rsidR="0077297E" w:rsidRPr="00CB3AF8" w:rsidRDefault="002120F3"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16,</w:t>
            </w:r>
            <w:r w:rsidR="00F71389" w:rsidRPr="00CB3AF8">
              <w:rPr>
                <w:sz w:val="20"/>
                <w:szCs w:val="20"/>
              </w:rPr>
              <w:t>004</w:t>
            </w:r>
            <w:r w:rsidRPr="00CB3AF8">
              <w:rPr>
                <w:sz w:val="20"/>
                <w:szCs w:val="20"/>
              </w:rPr>
              <w:t>,28</w:t>
            </w:r>
            <w:r w:rsidR="00680542" w:rsidRPr="00CB3AF8">
              <w:rPr>
                <w:sz w:val="20"/>
                <w:szCs w:val="20"/>
              </w:rPr>
              <w:t>1</w:t>
            </w:r>
          </w:p>
        </w:tc>
      </w:tr>
      <w:tr w:rsidR="0077297E" w:rsidRPr="00CB3AF8" w14:paraId="06218FA2" w14:textId="77777777" w:rsidTr="001F5004">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1D7B3CEC" w14:textId="10B33A85"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执行机构支助费用（美元）：</w:t>
            </w:r>
          </w:p>
        </w:tc>
        <w:tc>
          <w:tcPr>
            <w:tcW w:w="3983" w:type="dxa"/>
            <w:gridSpan w:val="2"/>
            <w:tcBorders>
              <w:top w:val="single" w:sz="4" w:space="0" w:color="auto"/>
              <w:left w:val="single" w:sz="4" w:space="0" w:color="auto"/>
              <w:bottom w:val="single" w:sz="4" w:space="0" w:color="auto"/>
              <w:right w:val="single" w:sz="4" w:space="0" w:color="auto"/>
            </w:tcBorders>
          </w:tcPr>
          <w:p w14:paraId="1BDCF14B" w14:textId="417B1053" w:rsidR="0077297E" w:rsidRPr="00CB3AF8" w:rsidRDefault="00092211"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1,120,300</w:t>
            </w:r>
          </w:p>
        </w:tc>
      </w:tr>
      <w:tr w:rsidR="0077297E" w:rsidRPr="00CB3AF8" w14:paraId="7EC718AC" w14:textId="77777777" w:rsidTr="001F5004">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508FF4F8" w14:textId="0FA86211"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多边基金项目总成本（美元）：</w:t>
            </w:r>
          </w:p>
        </w:tc>
        <w:tc>
          <w:tcPr>
            <w:tcW w:w="3983" w:type="dxa"/>
            <w:gridSpan w:val="2"/>
            <w:tcBorders>
              <w:top w:val="single" w:sz="4" w:space="0" w:color="auto"/>
              <w:left w:val="single" w:sz="4" w:space="0" w:color="auto"/>
              <w:bottom w:val="single" w:sz="4" w:space="0" w:color="auto"/>
              <w:right w:val="single" w:sz="4" w:space="0" w:color="auto"/>
            </w:tcBorders>
          </w:tcPr>
          <w:p w14:paraId="3DB5B3FF" w14:textId="2083B2E2" w:rsidR="0077297E" w:rsidRPr="00CB3AF8" w:rsidRDefault="00092211"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17,124,58</w:t>
            </w:r>
            <w:r w:rsidR="00680542" w:rsidRPr="00CB3AF8">
              <w:rPr>
                <w:sz w:val="20"/>
                <w:szCs w:val="20"/>
              </w:rPr>
              <w:t>1</w:t>
            </w:r>
          </w:p>
        </w:tc>
      </w:tr>
      <w:tr w:rsidR="0077297E" w:rsidRPr="00CB3AF8" w14:paraId="20C0C3F9" w14:textId="77777777" w:rsidTr="001F5004">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370A72EC" w14:textId="73BF1145"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left"/>
              <w:rPr>
                <w:sz w:val="20"/>
                <w:szCs w:val="20"/>
                <w:lang w:eastAsia="zh-CN"/>
              </w:rPr>
            </w:pPr>
            <w:r w:rsidRPr="00CB3AF8">
              <w:rPr>
                <w:rFonts w:hint="eastAsia"/>
                <w:sz w:val="20"/>
                <w:szCs w:val="20"/>
                <w:lang w:eastAsia="zh-CN"/>
              </w:rPr>
              <w:t>能源效率节约</w:t>
            </w:r>
            <w:r w:rsidRPr="00CB3AF8">
              <w:rPr>
                <w:rFonts w:hint="eastAsia"/>
                <w:sz w:val="20"/>
                <w:szCs w:val="20"/>
                <w:lang w:eastAsia="zh-CN"/>
              </w:rPr>
              <w:t>*</w:t>
            </w:r>
            <w:r w:rsidRPr="00CB3AF8">
              <w:rPr>
                <w:rFonts w:hint="eastAsia"/>
                <w:sz w:val="20"/>
                <w:szCs w:val="20"/>
                <w:lang w:eastAsia="zh-CN"/>
              </w:rPr>
              <w:t>（美元</w:t>
            </w:r>
            <w:r w:rsidRPr="00CB3AF8">
              <w:rPr>
                <w:rFonts w:hint="eastAsia"/>
                <w:sz w:val="20"/>
                <w:szCs w:val="20"/>
                <w:lang w:eastAsia="zh-CN"/>
              </w:rPr>
              <w:t>/</w:t>
            </w:r>
            <w:r w:rsidRPr="00CB3AF8">
              <w:rPr>
                <w:rFonts w:hint="eastAsia"/>
                <w:sz w:val="20"/>
                <w:szCs w:val="20"/>
                <w:lang w:eastAsia="zh-CN"/>
              </w:rPr>
              <w:t>千瓦时</w:t>
            </w:r>
            <w:r w:rsidRPr="00CB3AF8">
              <w:rPr>
                <w:rFonts w:hint="eastAsia"/>
                <w:sz w:val="20"/>
                <w:szCs w:val="20"/>
                <w:lang w:eastAsia="zh-CN"/>
              </w:rPr>
              <w:t>/</w:t>
            </w:r>
            <w:r w:rsidRPr="00CB3AF8">
              <w:rPr>
                <w:rFonts w:hint="eastAsia"/>
                <w:sz w:val="20"/>
                <w:szCs w:val="20"/>
                <w:lang w:eastAsia="zh-CN"/>
              </w:rPr>
              <w:t>年）：</w:t>
            </w:r>
          </w:p>
        </w:tc>
        <w:tc>
          <w:tcPr>
            <w:tcW w:w="3983" w:type="dxa"/>
            <w:gridSpan w:val="2"/>
            <w:tcBorders>
              <w:top w:val="single" w:sz="4" w:space="0" w:color="auto"/>
              <w:left w:val="single" w:sz="4" w:space="0" w:color="auto"/>
              <w:bottom w:val="single" w:sz="4" w:space="0" w:color="auto"/>
              <w:right w:val="single" w:sz="4" w:space="0" w:color="auto"/>
            </w:tcBorders>
          </w:tcPr>
          <w:p w14:paraId="26E7AC11" w14:textId="41BA4561" w:rsidR="0077297E" w:rsidRPr="00CB3AF8" w:rsidRDefault="00814DCE"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sz w:val="20"/>
                <w:szCs w:val="20"/>
              </w:rPr>
              <w:t>0.014</w:t>
            </w:r>
          </w:p>
        </w:tc>
      </w:tr>
      <w:tr w:rsidR="0077297E" w:rsidRPr="00CB3AF8" w14:paraId="7947245E" w14:textId="77777777" w:rsidTr="001F5004">
        <w:trPr>
          <w:trHeight w:val="253"/>
          <w:jc w:val="center"/>
        </w:trPr>
        <w:tc>
          <w:tcPr>
            <w:tcW w:w="6232" w:type="dxa"/>
            <w:tcBorders>
              <w:top w:val="single" w:sz="4" w:space="0" w:color="auto"/>
              <w:left w:val="single" w:sz="4" w:space="0" w:color="auto"/>
              <w:bottom w:val="single" w:sz="4" w:space="0" w:color="auto"/>
              <w:right w:val="single" w:sz="4" w:space="0" w:color="auto"/>
            </w:tcBorders>
          </w:tcPr>
          <w:p w14:paraId="1E2AD8FD" w14:textId="748A134E"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对应供资状况（是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6CD317DB" w14:textId="25A17903"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是</w:t>
            </w:r>
          </w:p>
        </w:tc>
      </w:tr>
      <w:tr w:rsidR="0077297E" w:rsidRPr="00CB3AF8" w14:paraId="5528A676" w14:textId="77777777" w:rsidTr="001F5004">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394B1512" w14:textId="2919426A"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项目监控里程碑包括（是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1074352D" w14:textId="6DDA8AF8"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是</w:t>
            </w:r>
          </w:p>
        </w:tc>
      </w:tr>
      <w:tr w:rsidR="0077297E" w:rsidRPr="00CB3AF8" w14:paraId="7366E043" w14:textId="77777777" w:rsidTr="001F5004">
        <w:trPr>
          <w:trHeight w:val="264"/>
          <w:jc w:val="center"/>
        </w:trPr>
        <w:tc>
          <w:tcPr>
            <w:tcW w:w="6232" w:type="dxa"/>
            <w:tcBorders>
              <w:top w:val="single" w:sz="4" w:space="0" w:color="auto"/>
              <w:left w:val="single" w:sz="4" w:space="0" w:color="auto"/>
              <w:bottom w:val="single" w:sz="4" w:space="0" w:color="auto"/>
              <w:right w:val="single" w:sz="4" w:space="0" w:color="auto"/>
            </w:tcBorders>
          </w:tcPr>
          <w:p w14:paraId="1386CFAA" w14:textId="013681A8"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sz w:val="20"/>
                <w:szCs w:val="20"/>
                <w:lang w:eastAsia="zh-CN"/>
              </w:rPr>
            </w:pPr>
            <w:r w:rsidRPr="00CB3AF8">
              <w:rPr>
                <w:rFonts w:hint="eastAsia"/>
                <w:sz w:val="20"/>
                <w:szCs w:val="20"/>
                <w:lang w:eastAsia="zh-CN"/>
              </w:rPr>
              <w:t>相关行业可用的最低能源性能标准（是</w:t>
            </w:r>
            <w:r w:rsidRPr="00CB3AF8">
              <w:rPr>
                <w:rFonts w:hint="eastAsia"/>
                <w:sz w:val="20"/>
                <w:szCs w:val="20"/>
                <w:lang w:eastAsia="zh-CN"/>
              </w:rPr>
              <w:t>/</w:t>
            </w:r>
            <w:r w:rsidRPr="00CB3AF8">
              <w:rPr>
                <w:rFonts w:hint="eastAsia"/>
                <w:sz w:val="20"/>
                <w:szCs w:val="20"/>
                <w:lang w:eastAsia="zh-CN"/>
              </w:rPr>
              <w:t>否）：</w:t>
            </w:r>
          </w:p>
        </w:tc>
        <w:tc>
          <w:tcPr>
            <w:tcW w:w="3983" w:type="dxa"/>
            <w:gridSpan w:val="2"/>
            <w:tcBorders>
              <w:top w:val="single" w:sz="4" w:space="0" w:color="auto"/>
              <w:left w:val="single" w:sz="4" w:space="0" w:color="auto"/>
              <w:bottom w:val="single" w:sz="4" w:space="0" w:color="auto"/>
              <w:right w:val="single" w:sz="4" w:space="0" w:color="auto"/>
            </w:tcBorders>
          </w:tcPr>
          <w:p w14:paraId="35D97B95" w14:textId="3A3396B8" w:rsidR="0077297E" w:rsidRPr="00CB3AF8" w:rsidRDefault="00956177"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否</w:t>
            </w:r>
          </w:p>
        </w:tc>
      </w:tr>
    </w:tbl>
    <w:p w14:paraId="4CB66213" w14:textId="0BC39F9B" w:rsidR="0077297E" w:rsidRPr="00CB3AF8" w:rsidRDefault="0077297E" w:rsidP="0077297E">
      <w:pPr>
        <w:ind w:left="-284" w:right="-421"/>
        <w:jc w:val="left"/>
        <w:rPr>
          <w:sz w:val="20"/>
          <w:szCs w:val="20"/>
          <w:lang w:eastAsia="zh-CN"/>
        </w:rPr>
      </w:pPr>
      <w:r w:rsidRPr="00CB3AF8">
        <w:rPr>
          <w:sz w:val="20"/>
          <w:szCs w:val="20"/>
          <w:lang w:eastAsia="zh-CN"/>
        </w:rPr>
        <w:t xml:space="preserve">* </w:t>
      </w:r>
      <w:r w:rsidR="00F07072" w:rsidRPr="00CB3AF8">
        <w:rPr>
          <w:rFonts w:hint="eastAsia"/>
          <w:sz w:val="20"/>
          <w:szCs w:val="20"/>
          <w:lang w:eastAsia="zh-CN"/>
        </w:rPr>
        <w:t>项目完成后的第一年。根据当年和随后几年制造的设备的运行情况，每年将产生额外的</w:t>
      </w:r>
      <w:r w:rsidR="002F14E3" w:rsidRPr="00CB3AF8">
        <w:rPr>
          <w:rFonts w:hint="eastAsia"/>
          <w:sz w:val="20"/>
          <w:szCs w:val="20"/>
          <w:lang w:eastAsia="zh-CN"/>
        </w:rPr>
        <w:t>效益</w:t>
      </w:r>
      <w:r w:rsidR="00F07072" w:rsidRPr="00CB3AF8">
        <w:rPr>
          <w:rFonts w:hint="eastAsia"/>
          <w:sz w:val="20"/>
          <w:szCs w:val="20"/>
          <w:lang w:eastAsia="zh-CN"/>
        </w:rPr>
        <w:t>。</w:t>
      </w:r>
    </w:p>
    <w:p w14:paraId="0BDD56EF" w14:textId="77777777" w:rsidR="0077297E" w:rsidRPr="00CB3AF8" w:rsidRDefault="0077297E" w:rsidP="0077297E">
      <w:pPr>
        <w:rPr>
          <w:sz w:val="20"/>
          <w:szCs w:val="20"/>
          <w:lang w:eastAsia="zh-CN"/>
        </w:rPr>
      </w:pPr>
    </w:p>
    <w:p w14:paraId="455CD51B" w14:textId="77777777" w:rsidR="0077297E" w:rsidRPr="00CB3AF8" w:rsidRDefault="0077297E" w:rsidP="0077297E">
      <w:pPr>
        <w:rPr>
          <w:sz w:val="20"/>
          <w:szCs w:val="20"/>
          <w:lang w:eastAsia="zh-CN"/>
        </w:rPr>
      </w:pPr>
    </w:p>
    <w:tbl>
      <w:tblPr>
        <w:tblW w:w="1017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663"/>
        <w:gridCol w:w="3507"/>
      </w:tblGrid>
      <w:tr w:rsidR="0077297E" w:rsidRPr="00CB3AF8" w14:paraId="2612D200" w14:textId="77777777" w:rsidTr="001F5004">
        <w:trPr>
          <w:trHeight w:val="296"/>
          <w:jc w:val="center"/>
        </w:trPr>
        <w:tc>
          <w:tcPr>
            <w:tcW w:w="6663" w:type="dxa"/>
            <w:tcBorders>
              <w:top w:val="single" w:sz="4" w:space="0" w:color="auto"/>
              <w:left w:val="single" w:sz="4" w:space="0" w:color="auto"/>
              <w:bottom w:val="single" w:sz="4" w:space="0" w:color="auto"/>
              <w:right w:val="single" w:sz="4" w:space="0" w:color="auto"/>
            </w:tcBorders>
          </w:tcPr>
          <w:p w14:paraId="15685530" w14:textId="12FAD3BF"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rPr>
                <w:b/>
                <w:sz w:val="20"/>
                <w:szCs w:val="20"/>
              </w:rPr>
            </w:pPr>
            <w:r w:rsidRPr="00CB3AF8">
              <w:rPr>
                <w:rFonts w:hint="eastAsia"/>
                <w:b/>
                <w:sz w:val="20"/>
                <w:szCs w:val="20"/>
              </w:rPr>
              <w:t>秘书处的建议</w:t>
            </w:r>
          </w:p>
        </w:tc>
        <w:tc>
          <w:tcPr>
            <w:tcW w:w="3507" w:type="dxa"/>
            <w:tcBorders>
              <w:top w:val="single" w:sz="4" w:space="0" w:color="auto"/>
              <w:left w:val="single" w:sz="4" w:space="0" w:color="auto"/>
              <w:bottom w:val="single" w:sz="4" w:space="0" w:color="auto"/>
              <w:right w:val="single" w:sz="4" w:space="0" w:color="auto"/>
            </w:tcBorders>
          </w:tcPr>
          <w:p w14:paraId="5E98C6E3" w14:textId="4F74C6C0" w:rsidR="0077297E" w:rsidRPr="00CB3AF8" w:rsidRDefault="00F07072" w:rsidP="001F5004">
            <w:pPr>
              <w:tabs>
                <w:tab w:val="left" w:pos="-717"/>
                <w:tab w:val="left" w:pos="2"/>
                <w:tab w:val="left" w:pos="722"/>
                <w:tab w:val="left" w:pos="1442"/>
                <w:tab w:val="left" w:pos="2162"/>
                <w:tab w:val="left" w:pos="2882"/>
                <w:tab w:val="left" w:pos="3602"/>
                <w:tab w:val="left" w:pos="4322"/>
                <w:tab w:val="left" w:pos="5042"/>
                <w:tab w:val="left" w:pos="5762"/>
                <w:tab w:val="left" w:pos="6482"/>
                <w:tab w:val="left" w:pos="7202"/>
                <w:tab w:val="left" w:pos="7922"/>
              </w:tabs>
              <w:jc w:val="right"/>
              <w:rPr>
                <w:sz w:val="20"/>
                <w:szCs w:val="20"/>
              </w:rPr>
            </w:pPr>
            <w:r w:rsidRPr="00CB3AF8">
              <w:rPr>
                <w:rFonts w:hint="eastAsia"/>
                <w:sz w:val="20"/>
                <w:szCs w:val="20"/>
                <w:lang w:eastAsia="zh-CN"/>
              </w:rPr>
              <w:t>单独审议</w:t>
            </w:r>
          </w:p>
        </w:tc>
      </w:tr>
    </w:tbl>
    <w:p w14:paraId="181679D8" w14:textId="77777777" w:rsidR="00A60882" w:rsidRDefault="00A60882" w:rsidP="00365091">
      <w:pPr>
        <w:tabs>
          <w:tab w:val="left" w:pos="2880"/>
          <w:tab w:val="left" w:pos="5760"/>
        </w:tabs>
        <w:spacing w:before="240" w:after="240"/>
        <w:jc w:val="center"/>
        <w:rPr>
          <w:b/>
        </w:rPr>
        <w:sectPr w:rsidR="00A60882" w:rsidSect="005D60C1">
          <w:headerReference w:type="first" r:id="rId18"/>
          <w:footerReference w:type="first" r:id="rId19"/>
          <w:footnotePr>
            <w:numRestart w:val="eachSect"/>
          </w:footnotePr>
          <w:pgSz w:w="12240" w:h="15840" w:code="1"/>
          <w:pgMar w:top="720" w:right="1440" w:bottom="864" w:left="1440" w:header="720" w:footer="475" w:gutter="0"/>
          <w:cols w:space="720"/>
          <w:docGrid w:linePitch="299"/>
        </w:sectPr>
      </w:pPr>
    </w:p>
    <w:p w14:paraId="18BE89FA" w14:textId="63EDC7EC" w:rsidR="00365091" w:rsidRPr="00CB3AF8" w:rsidRDefault="00404AAE" w:rsidP="00365091">
      <w:pPr>
        <w:tabs>
          <w:tab w:val="left" w:pos="2880"/>
          <w:tab w:val="left" w:pos="5760"/>
        </w:tabs>
        <w:spacing w:before="240" w:after="240"/>
        <w:jc w:val="center"/>
        <w:rPr>
          <w:rFonts w:ascii="SimHei" w:eastAsia="SimHei" w:hAnsi="SimHei"/>
          <w:bCs/>
          <w:sz w:val="28"/>
          <w:szCs w:val="28"/>
        </w:rPr>
      </w:pPr>
      <w:r w:rsidRPr="00CB3AF8">
        <w:rPr>
          <w:rFonts w:ascii="SimHei" w:eastAsia="SimHei" w:hAnsi="SimHei" w:hint="eastAsia"/>
          <w:bCs/>
          <w:sz w:val="28"/>
          <w:szCs w:val="28"/>
          <w:lang w:eastAsia="zh-CN"/>
        </w:rPr>
        <w:lastRenderedPageBreak/>
        <w:t>项目说明</w:t>
      </w:r>
    </w:p>
    <w:p w14:paraId="60BFF9A2" w14:textId="2C91871B" w:rsidR="00365091" w:rsidRPr="00404AAE" w:rsidRDefault="00404AAE" w:rsidP="00365091">
      <w:pPr>
        <w:pStyle w:val="Heading1"/>
        <w:keepNext/>
        <w:numPr>
          <w:ilvl w:val="0"/>
          <w:numId w:val="0"/>
        </w:numPr>
        <w:rPr>
          <w:rFonts w:ascii="SimHei" w:eastAsia="SimHei" w:hAnsi="SimHei"/>
          <w:bCs/>
          <w:sz w:val="24"/>
          <w:szCs w:val="24"/>
        </w:rPr>
      </w:pPr>
      <w:r w:rsidRPr="00404AAE">
        <w:rPr>
          <w:rFonts w:ascii="SimHei" w:eastAsia="SimHei" w:hAnsi="SimHei" w:hint="eastAsia"/>
          <w:bCs/>
          <w:sz w:val="24"/>
          <w:szCs w:val="24"/>
          <w:lang w:eastAsia="zh-CN"/>
        </w:rPr>
        <w:t>背景</w:t>
      </w:r>
    </w:p>
    <w:p w14:paraId="3FD8B66F" w14:textId="655576AB" w:rsidR="00365091" w:rsidRPr="00D6087E" w:rsidRDefault="00404AAE" w:rsidP="0073059D">
      <w:pPr>
        <w:pStyle w:val="Heading1"/>
        <w:tabs>
          <w:tab w:val="num" w:pos="451"/>
        </w:tabs>
        <w:rPr>
          <w:sz w:val="24"/>
          <w:szCs w:val="24"/>
          <w:lang w:eastAsia="zh-CN"/>
        </w:rPr>
      </w:pPr>
      <w:r w:rsidRPr="00D6087E">
        <w:rPr>
          <w:rFonts w:hint="eastAsia"/>
          <w:sz w:val="24"/>
          <w:szCs w:val="24"/>
          <w:lang w:eastAsia="zh-CN"/>
        </w:rPr>
        <w:t>根据第</w:t>
      </w:r>
      <w:r w:rsidRPr="00D6087E">
        <w:rPr>
          <w:rFonts w:hint="eastAsia"/>
          <w:sz w:val="24"/>
          <w:szCs w:val="24"/>
          <w:lang w:eastAsia="zh-CN"/>
        </w:rPr>
        <w:t>94/60</w:t>
      </w:r>
      <w:r w:rsidRPr="00D6087E">
        <w:rPr>
          <w:rFonts w:hint="eastAsia"/>
          <w:sz w:val="24"/>
          <w:szCs w:val="24"/>
          <w:lang w:eastAsia="zh-CN"/>
        </w:rPr>
        <w:t>号决定，工发组织代表埃及政府提交了一份关于提高家用冰箱、冷冻柜和家用空调制造能源效率的项目</w:t>
      </w:r>
      <w:r w:rsidR="0006047E">
        <w:rPr>
          <w:rFonts w:hint="eastAsia"/>
          <w:sz w:val="24"/>
          <w:szCs w:val="24"/>
          <w:lang w:eastAsia="zh-CN"/>
        </w:rPr>
        <w:t>申请</w:t>
      </w:r>
      <w:r w:rsidRPr="00D6087E">
        <w:rPr>
          <w:rFonts w:hint="eastAsia"/>
          <w:sz w:val="24"/>
          <w:szCs w:val="24"/>
          <w:lang w:eastAsia="zh-CN"/>
        </w:rPr>
        <w:t>，金额为</w:t>
      </w:r>
      <w:r w:rsidRPr="00D6087E">
        <w:rPr>
          <w:rFonts w:hint="eastAsia"/>
          <w:sz w:val="24"/>
          <w:szCs w:val="24"/>
          <w:lang w:eastAsia="zh-CN"/>
        </w:rPr>
        <w:t>14</w:t>
      </w:r>
      <w:r w:rsidRPr="00D6087E">
        <w:rPr>
          <w:sz w:val="24"/>
          <w:szCs w:val="24"/>
          <w:lang w:eastAsia="zh-CN"/>
        </w:rPr>
        <w:t>,</w:t>
      </w:r>
      <w:r w:rsidRPr="00D6087E">
        <w:rPr>
          <w:rFonts w:hint="eastAsia"/>
          <w:sz w:val="24"/>
          <w:szCs w:val="24"/>
          <w:lang w:eastAsia="zh-CN"/>
        </w:rPr>
        <w:t>318</w:t>
      </w:r>
      <w:r w:rsidRPr="00D6087E">
        <w:rPr>
          <w:sz w:val="24"/>
          <w:szCs w:val="24"/>
          <w:lang w:eastAsia="zh-CN"/>
        </w:rPr>
        <w:t>,</w:t>
      </w:r>
      <w:r w:rsidRPr="00D6087E">
        <w:rPr>
          <w:rFonts w:hint="eastAsia"/>
          <w:sz w:val="24"/>
          <w:szCs w:val="24"/>
          <w:lang w:eastAsia="zh-CN"/>
        </w:rPr>
        <w:t>818</w:t>
      </w:r>
      <w:r w:rsidRPr="00D6087E">
        <w:rPr>
          <w:rFonts w:hint="eastAsia"/>
          <w:sz w:val="24"/>
          <w:szCs w:val="24"/>
          <w:lang w:eastAsia="zh-CN"/>
        </w:rPr>
        <w:t>美元，外加最初提交的</w:t>
      </w:r>
      <w:r w:rsidRPr="00D6087E">
        <w:rPr>
          <w:rFonts w:hint="eastAsia"/>
          <w:sz w:val="24"/>
          <w:szCs w:val="24"/>
          <w:lang w:eastAsia="zh-CN"/>
        </w:rPr>
        <w:t>1</w:t>
      </w:r>
      <w:r w:rsidRPr="00D6087E">
        <w:rPr>
          <w:sz w:val="24"/>
          <w:szCs w:val="24"/>
          <w:lang w:eastAsia="zh-CN"/>
        </w:rPr>
        <w:t>,</w:t>
      </w:r>
      <w:r w:rsidRPr="00D6087E">
        <w:rPr>
          <w:rFonts w:hint="eastAsia"/>
          <w:sz w:val="24"/>
          <w:szCs w:val="24"/>
          <w:lang w:eastAsia="zh-CN"/>
        </w:rPr>
        <w:t>002</w:t>
      </w:r>
      <w:r w:rsidRPr="00D6087E">
        <w:rPr>
          <w:sz w:val="24"/>
          <w:szCs w:val="24"/>
          <w:lang w:eastAsia="zh-CN"/>
        </w:rPr>
        <w:t>,</w:t>
      </w:r>
      <w:r w:rsidRPr="00D6087E">
        <w:rPr>
          <w:rFonts w:hint="eastAsia"/>
          <w:sz w:val="24"/>
          <w:szCs w:val="24"/>
          <w:lang w:eastAsia="zh-CN"/>
        </w:rPr>
        <w:t>317</w:t>
      </w:r>
      <w:r w:rsidRPr="00D6087E">
        <w:rPr>
          <w:rFonts w:hint="eastAsia"/>
          <w:sz w:val="24"/>
          <w:szCs w:val="24"/>
          <w:lang w:eastAsia="zh-CN"/>
        </w:rPr>
        <w:t>美元的机构支助费用。</w:t>
      </w:r>
      <w:r w:rsidR="00365091" w:rsidRPr="00D6087E">
        <w:rPr>
          <w:rStyle w:val="FootnoteReference"/>
          <w:sz w:val="24"/>
          <w:szCs w:val="24"/>
        </w:rPr>
        <w:footnoteReference w:id="26"/>
      </w:r>
      <w:r w:rsidR="00365091" w:rsidRPr="00D6087E">
        <w:rPr>
          <w:sz w:val="24"/>
          <w:szCs w:val="24"/>
          <w:lang w:eastAsia="zh-CN"/>
        </w:rPr>
        <w:t xml:space="preserve"> </w:t>
      </w:r>
    </w:p>
    <w:p w14:paraId="7C042A7F" w14:textId="244CD6BD" w:rsidR="00495C1F" w:rsidRPr="003834B5" w:rsidRDefault="00404AAE" w:rsidP="0073059D">
      <w:pPr>
        <w:pStyle w:val="Heading1"/>
        <w:numPr>
          <w:ilvl w:val="0"/>
          <w:numId w:val="1"/>
        </w:numPr>
        <w:tabs>
          <w:tab w:val="num" w:pos="451"/>
        </w:tabs>
        <w:rPr>
          <w:sz w:val="24"/>
          <w:szCs w:val="24"/>
          <w:lang w:eastAsia="zh-CN"/>
        </w:rPr>
      </w:pPr>
      <w:r w:rsidRPr="003834B5">
        <w:rPr>
          <w:rFonts w:hint="eastAsia"/>
          <w:sz w:val="24"/>
          <w:szCs w:val="24"/>
          <w:lang w:eastAsia="zh-CN"/>
        </w:rPr>
        <w:t>本文件第</w:t>
      </w:r>
      <w:r w:rsidRPr="003834B5">
        <w:rPr>
          <w:rFonts w:hint="eastAsia"/>
          <w:sz w:val="24"/>
          <w:szCs w:val="24"/>
          <w:lang w:eastAsia="zh-CN"/>
        </w:rPr>
        <w:t>54</w:t>
      </w:r>
      <w:r w:rsidRPr="003834B5">
        <w:rPr>
          <w:rFonts w:hint="eastAsia"/>
          <w:sz w:val="24"/>
          <w:szCs w:val="24"/>
          <w:lang w:eastAsia="zh-CN"/>
        </w:rPr>
        <w:t>至</w:t>
      </w:r>
      <w:r w:rsidRPr="003834B5">
        <w:rPr>
          <w:rFonts w:hint="eastAsia"/>
          <w:sz w:val="24"/>
          <w:szCs w:val="24"/>
          <w:lang w:eastAsia="zh-CN"/>
        </w:rPr>
        <w:t>55</w:t>
      </w:r>
      <w:r w:rsidRPr="003834B5">
        <w:rPr>
          <w:rFonts w:hint="eastAsia"/>
          <w:sz w:val="24"/>
          <w:szCs w:val="24"/>
          <w:lang w:eastAsia="zh-CN"/>
        </w:rPr>
        <w:t>段介绍了多边基金资助的与能</w:t>
      </w:r>
      <w:r w:rsidR="00A42F5F" w:rsidRPr="003834B5">
        <w:rPr>
          <w:rFonts w:hint="eastAsia"/>
          <w:sz w:val="24"/>
          <w:szCs w:val="24"/>
          <w:lang w:eastAsia="zh-CN"/>
        </w:rPr>
        <w:t>源</w:t>
      </w:r>
      <w:r w:rsidRPr="003834B5">
        <w:rPr>
          <w:rFonts w:hint="eastAsia"/>
          <w:sz w:val="24"/>
          <w:szCs w:val="24"/>
          <w:lang w:eastAsia="zh-CN"/>
        </w:rPr>
        <w:t>效</w:t>
      </w:r>
      <w:r w:rsidR="00A42F5F" w:rsidRPr="003834B5">
        <w:rPr>
          <w:rFonts w:hint="eastAsia"/>
          <w:sz w:val="24"/>
          <w:szCs w:val="24"/>
          <w:lang w:eastAsia="zh-CN"/>
        </w:rPr>
        <w:t>率</w:t>
      </w:r>
      <w:r w:rsidRPr="003834B5">
        <w:rPr>
          <w:rFonts w:hint="eastAsia"/>
          <w:sz w:val="24"/>
          <w:szCs w:val="24"/>
          <w:lang w:eastAsia="zh-CN"/>
        </w:rPr>
        <w:t>有关的活动的执行情况。此外，第</w:t>
      </w:r>
      <w:r w:rsidR="004C534A">
        <w:rPr>
          <w:rFonts w:hint="eastAsia"/>
          <w:sz w:val="24"/>
          <w:szCs w:val="24"/>
          <w:lang w:eastAsia="zh-CN"/>
        </w:rPr>
        <w:t>九十六</w:t>
      </w:r>
      <w:r w:rsidRPr="003834B5">
        <w:rPr>
          <w:rFonts w:hint="eastAsia"/>
          <w:sz w:val="24"/>
          <w:szCs w:val="24"/>
          <w:lang w:eastAsia="zh-CN"/>
        </w:rPr>
        <w:t>次会议批准了制冷和空调制造行业的投资项目，作为该国基加利氢氟碳化合物</w:t>
      </w:r>
      <w:r w:rsidR="00A42F5F" w:rsidRPr="003834B5">
        <w:rPr>
          <w:rFonts w:hint="eastAsia"/>
          <w:sz w:val="24"/>
          <w:szCs w:val="24"/>
          <w:lang w:eastAsia="zh-CN"/>
        </w:rPr>
        <w:t>执行</w:t>
      </w:r>
      <w:r w:rsidRPr="003834B5">
        <w:rPr>
          <w:rFonts w:hint="eastAsia"/>
          <w:sz w:val="24"/>
          <w:szCs w:val="24"/>
          <w:lang w:eastAsia="zh-CN"/>
        </w:rPr>
        <w:t>计划第一阶段的一部分。批准金额为</w:t>
      </w:r>
      <w:r w:rsidRPr="003834B5">
        <w:rPr>
          <w:rFonts w:hint="eastAsia"/>
          <w:sz w:val="24"/>
          <w:szCs w:val="24"/>
          <w:lang w:eastAsia="zh-CN"/>
        </w:rPr>
        <w:t>4</w:t>
      </w:r>
      <w:r w:rsidR="00A42F5F" w:rsidRPr="003834B5">
        <w:rPr>
          <w:sz w:val="24"/>
          <w:szCs w:val="24"/>
          <w:lang w:eastAsia="zh-CN"/>
        </w:rPr>
        <w:t>,</w:t>
      </w:r>
      <w:r w:rsidRPr="003834B5">
        <w:rPr>
          <w:rFonts w:hint="eastAsia"/>
          <w:sz w:val="24"/>
          <w:szCs w:val="24"/>
          <w:lang w:eastAsia="zh-CN"/>
        </w:rPr>
        <w:t>552</w:t>
      </w:r>
      <w:r w:rsidR="00A42F5F" w:rsidRPr="003834B5">
        <w:rPr>
          <w:sz w:val="24"/>
          <w:szCs w:val="24"/>
          <w:lang w:eastAsia="zh-CN"/>
        </w:rPr>
        <w:t>,</w:t>
      </w:r>
      <w:r w:rsidRPr="003834B5">
        <w:rPr>
          <w:rFonts w:hint="eastAsia"/>
          <w:sz w:val="24"/>
          <w:szCs w:val="24"/>
          <w:lang w:eastAsia="zh-CN"/>
        </w:rPr>
        <w:t>856</w:t>
      </w:r>
      <w:r w:rsidRPr="003834B5">
        <w:rPr>
          <w:rFonts w:hint="eastAsia"/>
          <w:sz w:val="24"/>
          <w:szCs w:val="24"/>
          <w:lang w:eastAsia="zh-CN"/>
        </w:rPr>
        <w:t>美元的家用制冷行业项目将该行业转换为</w:t>
      </w:r>
      <w:r w:rsidRPr="003834B5">
        <w:rPr>
          <w:rFonts w:hint="eastAsia"/>
          <w:sz w:val="24"/>
          <w:szCs w:val="24"/>
          <w:lang w:eastAsia="zh-CN"/>
        </w:rPr>
        <w:t>R-600a</w:t>
      </w:r>
      <w:r w:rsidRPr="003834B5">
        <w:rPr>
          <w:rFonts w:hint="eastAsia"/>
          <w:sz w:val="24"/>
          <w:szCs w:val="24"/>
          <w:lang w:eastAsia="zh-CN"/>
        </w:rPr>
        <w:t>，消除</w:t>
      </w:r>
      <w:r w:rsidRPr="003834B5">
        <w:rPr>
          <w:rFonts w:hint="eastAsia"/>
          <w:sz w:val="24"/>
          <w:szCs w:val="24"/>
          <w:lang w:eastAsia="zh-CN"/>
        </w:rPr>
        <w:t>376.97</w:t>
      </w:r>
      <w:r w:rsidRPr="003834B5">
        <w:rPr>
          <w:rFonts w:hint="eastAsia"/>
          <w:sz w:val="24"/>
          <w:szCs w:val="24"/>
          <w:lang w:eastAsia="zh-CN"/>
        </w:rPr>
        <w:t>公吨（</w:t>
      </w:r>
      <w:r w:rsidRPr="003834B5">
        <w:rPr>
          <w:rFonts w:hint="eastAsia"/>
          <w:sz w:val="24"/>
          <w:szCs w:val="24"/>
          <w:lang w:eastAsia="zh-CN"/>
        </w:rPr>
        <w:t>539</w:t>
      </w:r>
      <w:r w:rsidR="00A42F5F" w:rsidRPr="003834B5">
        <w:rPr>
          <w:sz w:val="24"/>
          <w:szCs w:val="24"/>
          <w:lang w:eastAsia="zh-CN"/>
        </w:rPr>
        <w:t>,</w:t>
      </w:r>
      <w:r w:rsidRPr="003834B5">
        <w:rPr>
          <w:rFonts w:hint="eastAsia"/>
          <w:sz w:val="24"/>
          <w:szCs w:val="24"/>
          <w:lang w:eastAsia="zh-CN"/>
        </w:rPr>
        <w:t>066</w:t>
      </w:r>
      <w:r w:rsidR="00A42F5F" w:rsidRPr="003834B5">
        <w:rPr>
          <w:rFonts w:hint="eastAsia"/>
          <w:sz w:val="24"/>
          <w:szCs w:val="24"/>
          <w:lang w:eastAsia="zh-CN"/>
        </w:rPr>
        <w:t>吨</w:t>
      </w:r>
      <w:r w:rsidRPr="003834B5">
        <w:rPr>
          <w:rFonts w:hint="eastAsia"/>
          <w:sz w:val="24"/>
          <w:szCs w:val="24"/>
          <w:lang w:eastAsia="zh-CN"/>
        </w:rPr>
        <w:t>二氧化碳当量）的</w:t>
      </w:r>
      <w:r w:rsidRPr="003834B5">
        <w:rPr>
          <w:rFonts w:hint="eastAsia"/>
          <w:sz w:val="24"/>
          <w:szCs w:val="24"/>
          <w:lang w:eastAsia="zh-CN"/>
        </w:rPr>
        <w:t>HFC-134a</w:t>
      </w:r>
      <w:r w:rsidRPr="003834B5">
        <w:rPr>
          <w:rFonts w:hint="eastAsia"/>
          <w:sz w:val="24"/>
          <w:szCs w:val="24"/>
          <w:lang w:eastAsia="zh-CN"/>
        </w:rPr>
        <w:t>的使用。</w:t>
      </w:r>
      <w:r w:rsidR="00A42F5F" w:rsidRPr="003834B5">
        <w:rPr>
          <w:rFonts w:hint="eastAsia"/>
          <w:sz w:val="24"/>
          <w:szCs w:val="24"/>
          <w:lang w:eastAsia="zh-CN"/>
        </w:rPr>
        <w:t>批</w:t>
      </w:r>
      <w:r w:rsidRPr="003834B5">
        <w:rPr>
          <w:rFonts w:hint="eastAsia"/>
          <w:sz w:val="24"/>
          <w:szCs w:val="24"/>
          <w:lang w:eastAsia="zh-CN"/>
        </w:rPr>
        <w:t>准金额为</w:t>
      </w:r>
      <w:r w:rsidRPr="003834B5">
        <w:rPr>
          <w:rFonts w:hint="eastAsia"/>
          <w:sz w:val="24"/>
          <w:szCs w:val="24"/>
          <w:lang w:eastAsia="zh-CN"/>
        </w:rPr>
        <w:t>1</w:t>
      </w:r>
      <w:r w:rsidR="00A42F5F" w:rsidRPr="003834B5">
        <w:rPr>
          <w:sz w:val="24"/>
          <w:szCs w:val="24"/>
          <w:lang w:eastAsia="zh-CN"/>
        </w:rPr>
        <w:t>,</w:t>
      </w:r>
      <w:r w:rsidRPr="003834B5">
        <w:rPr>
          <w:rFonts w:hint="eastAsia"/>
          <w:sz w:val="24"/>
          <w:szCs w:val="24"/>
          <w:lang w:eastAsia="zh-CN"/>
        </w:rPr>
        <w:t>948</w:t>
      </w:r>
      <w:r w:rsidR="00A42F5F" w:rsidRPr="003834B5">
        <w:rPr>
          <w:sz w:val="24"/>
          <w:szCs w:val="24"/>
          <w:lang w:eastAsia="zh-CN"/>
        </w:rPr>
        <w:t>,</w:t>
      </w:r>
      <w:r w:rsidRPr="003834B5">
        <w:rPr>
          <w:rFonts w:hint="eastAsia"/>
          <w:sz w:val="24"/>
          <w:szCs w:val="24"/>
          <w:lang w:eastAsia="zh-CN"/>
        </w:rPr>
        <w:t>253</w:t>
      </w:r>
      <w:r w:rsidRPr="003834B5">
        <w:rPr>
          <w:rFonts w:hint="eastAsia"/>
          <w:sz w:val="24"/>
          <w:szCs w:val="24"/>
          <w:lang w:eastAsia="zh-CN"/>
        </w:rPr>
        <w:t>美元的住宅空调行业项目将消除</w:t>
      </w:r>
      <w:r w:rsidRPr="003834B5">
        <w:rPr>
          <w:rFonts w:hint="eastAsia"/>
          <w:sz w:val="24"/>
          <w:szCs w:val="24"/>
          <w:lang w:eastAsia="zh-CN"/>
        </w:rPr>
        <w:t>163.75</w:t>
      </w:r>
      <w:r w:rsidRPr="003834B5">
        <w:rPr>
          <w:rFonts w:hint="eastAsia"/>
          <w:sz w:val="24"/>
          <w:szCs w:val="24"/>
          <w:lang w:eastAsia="zh-CN"/>
        </w:rPr>
        <w:t>公吨（</w:t>
      </w:r>
      <w:r w:rsidRPr="003834B5">
        <w:rPr>
          <w:rFonts w:hint="eastAsia"/>
          <w:sz w:val="24"/>
          <w:szCs w:val="24"/>
          <w:lang w:eastAsia="zh-CN"/>
        </w:rPr>
        <w:t>341</w:t>
      </w:r>
      <w:r w:rsidR="00A42F5F" w:rsidRPr="003834B5">
        <w:rPr>
          <w:sz w:val="24"/>
          <w:szCs w:val="24"/>
          <w:lang w:eastAsia="zh-CN"/>
        </w:rPr>
        <w:t>,</w:t>
      </w:r>
      <w:r w:rsidRPr="003834B5">
        <w:rPr>
          <w:rFonts w:hint="eastAsia"/>
          <w:sz w:val="24"/>
          <w:szCs w:val="24"/>
          <w:lang w:eastAsia="zh-CN"/>
        </w:rPr>
        <w:t>819</w:t>
      </w:r>
      <w:r w:rsidR="00A42F5F" w:rsidRPr="003834B5">
        <w:rPr>
          <w:rFonts w:hint="eastAsia"/>
          <w:sz w:val="24"/>
          <w:szCs w:val="24"/>
          <w:lang w:eastAsia="zh-CN"/>
        </w:rPr>
        <w:t>吨</w:t>
      </w:r>
      <w:r w:rsidRPr="003834B5">
        <w:rPr>
          <w:rFonts w:hint="eastAsia"/>
          <w:sz w:val="24"/>
          <w:szCs w:val="24"/>
          <w:lang w:eastAsia="zh-CN"/>
        </w:rPr>
        <w:t>二氧化碳当量）</w:t>
      </w:r>
      <w:r w:rsidRPr="003834B5">
        <w:rPr>
          <w:rFonts w:hint="eastAsia"/>
          <w:sz w:val="24"/>
          <w:szCs w:val="24"/>
          <w:lang w:eastAsia="zh-CN"/>
        </w:rPr>
        <w:t>R-410A</w:t>
      </w:r>
      <w:r w:rsidRPr="003834B5">
        <w:rPr>
          <w:rFonts w:hint="eastAsia"/>
          <w:sz w:val="24"/>
          <w:szCs w:val="24"/>
          <w:lang w:eastAsia="zh-CN"/>
        </w:rPr>
        <w:t>的使用，此外，根据</w:t>
      </w:r>
      <w:r w:rsidR="00A42F5F" w:rsidRPr="003834B5">
        <w:rPr>
          <w:rFonts w:hint="eastAsia"/>
          <w:sz w:val="24"/>
          <w:szCs w:val="24"/>
          <w:lang w:eastAsia="zh-CN"/>
        </w:rPr>
        <w:t>含氢</w:t>
      </w:r>
      <w:r w:rsidRPr="003834B5">
        <w:rPr>
          <w:rFonts w:hint="eastAsia"/>
          <w:sz w:val="24"/>
          <w:szCs w:val="24"/>
          <w:lang w:eastAsia="zh-CN"/>
        </w:rPr>
        <w:t>氯</w:t>
      </w:r>
      <w:r w:rsidR="00A42F5F" w:rsidRPr="003834B5">
        <w:rPr>
          <w:rFonts w:hint="eastAsia"/>
          <w:sz w:val="24"/>
          <w:szCs w:val="24"/>
          <w:lang w:eastAsia="zh-CN"/>
        </w:rPr>
        <w:t>氟</w:t>
      </w:r>
      <w:r w:rsidRPr="003834B5">
        <w:rPr>
          <w:rFonts w:hint="eastAsia"/>
          <w:sz w:val="24"/>
          <w:szCs w:val="24"/>
          <w:lang w:eastAsia="zh-CN"/>
        </w:rPr>
        <w:t>烃淘汰管理计划，住宅空调制造行业还将使用</w:t>
      </w:r>
      <w:r w:rsidR="003834B5" w:rsidRPr="003834B5">
        <w:rPr>
          <w:rFonts w:hint="eastAsia"/>
          <w:sz w:val="24"/>
          <w:szCs w:val="24"/>
          <w:lang w:eastAsia="zh-CN"/>
        </w:rPr>
        <w:t>的</w:t>
      </w:r>
      <w:r w:rsidRPr="003834B5">
        <w:rPr>
          <w:rFonts w:hint="eastAsia"/>
          <w:sz w:val="24"/>
          <w:szCs w:val="24"/>
          <w:lang w:eastAsia="zh-CN"/>
        </w:rPr>
        <w:t>716</w:t>
      </w:r>
      <w:r w:rsidRPr="003834B5">
        <w:rPr>
          <w:sz w:val="24"/>
          <w:szCs w:val="24"/>
          <w:lang w:eastAsia="zh-CN"/>
        </w:rPr>
        <w:t>.92</w:t>
      </w:r>
      <w:r w:rsidRPr="003834B5">
        <w:rPr>
          <w:rFonts w:hint="eastAsia"/>
          <w:sz w:val="24"/>
          <w:szCs w:val="24"/>
          <w:lang w:eastAsia="zh-CN"/>
        </w:rPr>
        <w:t>公吨（</w:t>
      </w:r>
      <w:r w:rsidRPr="003834B5">
        <w:rPr>
          <w:sz w:val="24"/>
          <w:szCs w:val="24"/>
          <w:lang w:eastAsia="zh-CN"/>
        </w:rPr>
        <w:t>1</w:t>
      </w:r>
      <w:r w:rsidR="00A42F5F" w:rsidRPr="003834B5">
        <w:rPr>
          <w:sz w:val="24"/>
          <w:szCs w:val="24"/>
          <w:lang w:eastAsia="zh-CN"/>
        </w:rPr>
        <w:t>,</w:t>
      </w:r>
      <w:r w:rsidRPr="003834B5">
        <w:rPr>
          <w:sz w:val="24"/>
          <w:szCs w:val="24"/>
          <w:lang w:eastAsia="zh-CN"/>
        </w:rPr>
        <w:t>496</w:t>
      </w:r>
      <w:r w:rsidR="00A42F5F" w:rsidRPr="003834B5">
        <w:rPr>
          <w:sz w:val="24"/>
          <w:szCs w:val="24"/>
          <w:lang w:eastAsia="zh-CN"/>
        </w:rPr>
        <w:t>,</w:t>
      </w:r>
      <w:r w:rsidRPr="003834B5">
        <w:rPr>
          <w:sz w:val="24"/>
          <w:szCs w:val="24"/>
          <w:lang w:eastAsia="zh-CN"/>
        </w:rPr>
        <w:t>571</w:t>
      </w:r>
      <w:r w:rsidR="00A42F5F" w:rsidRPr="003834B5">
        <w:rPr>
          <w:rFonts w:hint="eastAsia"/>
          <w:sz w:val="24"/>
          <w:szCs w:val="24"/>
          <w:lang w:eastAsia="zh-CN"/>
        </w:rPr>
        <w:t>吨</w:t>
      </w:r>
      <w:r w:rsidRPr="003834B5">
        <w:rPr>
          <w:rFonts w:hint="eastAsia"/>
          <w:sz w:val="24"/>
          <w:szCs w:val="24"/>
          <w:lang w:eastAsia="zh-CN"/>
        </w:rPr>
        <w:t>二氧化碳</w:t>
      </w:r>
      <w:r w:rsidR="00A42F5F" w:rsidRPr="003834B5">
        <w:rPr>
          <w:rFonts w:hint="eastAsia"/>
          <w:sz w:val="24"/>
          <w:szCs w:val="24"/>
          <w:lang w:eastAsia="zh-CN"/>
        </w:rPr>
        <w:t>当量</w:t>
      </w:r>
      <w:r w:rsidRPr="003834B5">
        <w:rPr>
          <w:rFonts w:hint="eastAsia"/>
          <w:sz w:val="24"/>
          <w:szCs w:val="24"/>
          <w:lang w:eastAsia="zh-CN"/>
        </w:rPr>
        <w:t>）</w:t>
      </w:r>
      <w:r w:rsidRPr="003834B5">
        <w:rPr>
          <w:sz w:val="24"/>
          <w:szCs w:val="24"/>
          <w:lang w:eastAsia="zh-CN"/>
        </w:rPr>
        <w:t>R-410A</w:t>
      </w:r>
      <w:r w:rsidRPr="003834B5">
        <w:rPr>
          <w:rFonts w:hint="eastAsia"/>
          <w:sz w:val="24"/>
          <w:szCs w:val="24"/>
          <w:lang w:eastAsia="zh-CN"/>
        </w:rPr>
        <w:t>由</w:t>
      </w:r>
      <w:r w:rsidRPr="003834B5">
        <w:rPr>
          <w:sz w:val="24"/>
          <w:szCs w:val="24"/>
          <w:lang w:eastAsia="zh-CN"/>
        </w:rPr>
        <w:t>HFC-32</w:t>
      </w:r>
      <w:r w:rsidRPr="003834B5">
        <w:rPr>
          <w:rFonts w:hint="eastAsia"/>
          <w:sz w:val="24"/>
          <w:szCs w:val="24"/>
          <w:lang w:eastAsia="zh-CN"/>
        </w:rPr>
        <w:t>替代。执行委员会在批准该国的</w:t>
      </w:r>
      <w:r w:rsidR="00A42F5F" w:rsidRPr="003834B5">
        <w:rPr>
          <w:rFonts w:hint="eastAsia"/>
          <w:sz w:val="24"/>
          <w:szCs w:val="24"/>
          <w:lang w:eastAsia="zh-CN"/>
        </w:rPr>
        <w:t>基加利氢氟碳化合物执行计划</w:t>
      </w:r>
      <w:r w:rsidRPr="003834B5">
        <w:rPr>
          <w:rFonts w:hint="eastAsia"/>
          <w:sz w:val="24"/>
          <w:szCs w:val="24"/>
          <w:lang w:eastAsia="zh-CN"/>
        </w:rPr>
        <w:t>时决定，无论第</w:t>
      </w:r>
      <w:r w:rsidRPr="003834B5">
        <w:rPr>
          <w:sz w:val="24"/>
          <w:szCs w:val="24"/>
          <w:lang w:eastAsia="zh-CN"/>
        </w:rPr>
        <w:t>84/72</w:t>
      </w:r>
      <w:r w:rsidR="00CB3AF8">
        <w:rPr>
          <w:sz w:val="24"/>
          <w:szCs w:val="24"/>
          <w:lang w:val="en-US" w:eastAsia="zh-CN"/>
        </w:rPr>
        <w:t>(</w:t>
      </w:r>
      <w:r w:rsidRPr="003834B5">
        <w:rPr>
          <w:sz w:val="24"/>
          <w:szCs w:val="24"/>
          <w:lang w:eastAsia="zh-CN"/>
        </w:rPr>
        <w:t>e</w:t>
      </w:r>
      <w:r w:rsidR="00CB3AF8">
        <w:rPr>
          <w:sz w:val="24"/>
          <w:szCs w:val="24"/>
          <w:lang w:val="en-US" w:eastAsia="zh-CN"/>
        </w:rPr>
        <w:t>)(</w:t>
      </w:r>
      <w:r w:rsidR="00A42F5F" w:rsidRPr="003834B5">
        <w:rPr>
          <w:rFonts w:hint="eastAsia"/>
          <w:sz w:val="24"/>
          <w:szCs w:val="24"/>
          <w:lang w:eastAsia="zh-CN"/>
        </w:rPr>
        <w:t>三</w:t>
      </w:r>
      <w:r w:rsidR="00CB3AF8">
        <w:rPr>
          <w:sz w:val="24"/>
          <w:szCs w:val="24"/>
          <w:lang w:val="en-US" w:eastAsia="zh-CN"/>
        </w:rPr>
        <w:t>)</w:t>
      </w:r>
      <w:r w:rsidRPr="003834B5">
        <w:rPr>
          <w:rFonts w:hint="eastAsia"/>
          <w:sz w:val="24"/>
          <w:szCs w:val="24"/>
          <w:lang w:eastAsia="zh-CN"/>
        </w:rPr>
        <w:t>号决定如何，</w:t>
      </w:r>
      <w:r w:rsidRPr="003834B5">
        <w:rPr>
          <w:sz w:val="24"/>
          <w:szCs w:val="24"/>
          <w:lang w:eastAsia="zh-CN"/>
        </w:rPr>
        <w:t>El Araby</w:t>
      </w:r>
      <w:r w:rsidRPr="003834B5">
        <w:rPr>
          <w:rFonts w:hint="eastAsia"/>
          <w:sz w:val="24"/>
          <w:szCs w:val="24"/>
          <w:lang w:eastAsia="zh-CN"/>
        </w:rPr>
        <w:t>、</w:t>
      </w:r>
      <w:r w:rsidRPr="003834B5">
        <w:rPr>
          <w:sz w:val="24"/>
          <w:szCs w:val="24"/>
          <w:lang w:eastAsia="zh-CN"/>
        </w:rPr>
        <w:t>Fresh</w:t>
      </w:r>
      <w:r w:rsidRPr="003834B5">
        <w:rPr>
          <w:rFonts w:hint="eastAsia"/>
          <w:sz w:val="24"/>
          <w:szCs w:val="24"/>
          <w:lang w:eastAsia="zh-CN"/>
        </w:rPr>
        <w:t>、</w:t>
      </w:r>
      <w:r w:rsidRPr="003834B5">
        <w:rPr>
          <w:sz w:val="24"/>
          <w:szCs w:val="24"/>
          <w:lang w:eastAsia="zh-CN"/>
        </w:rPr>
        <w:t>Miraco</w:t>
      </w:r>
      <w:r w:rsidRPr="003834B5">
        <w:rPr>
          <w:rFonts w:hint="eastAsia"/>
          <w:sz w:val="24"/>
          <w:szCs w:val="24"/>
          <w:lang w:eastAsia="zh-CN"/>
        </w:rPr>
        <w:t>、</w:t>
      </w:r>
      <w:r w:rsidRPr="003834B5">
        <w:rPr>
          <w:sz w:val="24"/>
          <w:szCs w:val="24"/>
          <w:lang w:eastAsia="zh-CN"/>
        </w:rPr>
        <w:t>Power</w:t>
      </w:r>
      <w:r w:rsidRPr="003834B5">
        <w:rPr>
          <w:rFonts w:hint="eastAsia"/>
          <w:sz w:val="24"/>
          <w:szCs w:val="24"/>
          <w:lang w:eastAsia="zh-CN"/>
        </w:rPr>
        <w:t>和</w:t>
      </w:r>
      <w:r w:rsidRPr="003834B5">
        <w:rPr>
          <w:sz w:val="24"/>
          <w:szCs w:val="24"/>
          <w:lang w:eastAsia="zh-CN"/>
        </w:rPr>
        <w:t>Unionaire</w:t>
      </w:r>
      <w:r w:rsidRPr="003834B5">
        <w:rPr>
          <w:rFonts w:hint="eastAsia"/>
          <w:sz w:val="24"/>
          <w:szCs w:val="24"/>
          <w:lang w:eastAsia="zh-CN"/>
        </w:rPr>
        <w:t>等企业都有资格参与一个项目，以提高其根据</w:t>
      </w:r>
      <w:r w:rsidR="00A42F5F" w:rsidRPr="003834B5">
        <w:rPr>
          <w:rFonts w:hint="eastAsia"/>
          <w:sz w:val="24"/>
          <w:szCs w:val="24"/>
          <w:lang w:eastAsia="zh-CN"/>
        </w:rPr>
        <w:t>第</w:t>
      </w:r>
      <w:r w:rsidR="00A42F5F" w:rsidRPr="003834B5">
        <w:rPr>
          <w:sz w:val="24"/>
          <w:szCs w:val="24"/>
          <w:lang w:eastAsia="zh-CN"/>
        </w:rPr>
        <w:t>94/60</w:t>
      </w:r>
      <w:r w:rsidR="00A42F5F" w:rsidRPr="003834B5">
        <w:rPr>
          <w:rFonts w:hint="eastAsia"/>
          <w:sz w:val="24"/>
          <w:szCs w:val="24"/>
          <w:lang w:eastAsia="zh-CN"/>
        </w:rPr>
        <w:t>号</w:t>
      </w:r>
      <w:r w:rsidRPr="003834B5">
        <w:rPr>
          <w:rFonts w:hint="eastAsia"/>
          <w:sz w:val="24"/>
          <w:szCs w:val="24"/>
          <w:lang w:eastAsia="zh-CN"/>
        </w:rPr>
        <w:t>决定制造的住宅空调机组的能</w:t>
      </w:r>
      <w:r w:rsidR="00A42F5F" w:rsidRPr="003834B5">
        <w:rPr>
          <w:rFonts w:hint="eastAsia"/>
          <w:sz w:val="24"/>
          <w:szCs w:val="24"/>
          <w:lang w:eastAsia="zh-CN"/>
        </w:rPr>
        <w:t>源</w:t>
      </w:r>
      <w:r w:rsidRPr="003834B5">
        <w:rPr>
          <w:rFonts w:hint="eastAsia"/>
          <w:sz w:val="24"/>
          <w:szCs w:val="24"/>
          <w:lang w:eastAsia="zh-CN"/>
        </w:rPr>
        <w:t>效</w:t>
      </w:r>
      <w:r w:rsidR="00A42F5F" w:rsidRPr="003834B5">
        <w:rPr>
          <w:rFonts w:hint="eastAsia"/>
          <w:sz w:val="24"/>
          <w:szCs w:val="24"/>
          <w:lang w:eastAsia="zh-CN"/>
        </w:rPr>
        <w:t>率，</w:t>
      </w:r>
      <w:r w:rsidRPr="003834B5">
        <w:rPr>
          <w:rFonts w:hint="eastAsia"/>
          <w:sz w:val="24"/>
          <w:szCs w:val="24"/>
          <w:lang w:eastAsia="zh-CN"/>
        </w:rPr>
        <w:t>根据第</w:t>
      </w:r>
      <w:r w:rsidRPr="003834B5">
        <w:rPr>
          <w:sz w:val="24"/>
          <w:szCs w:val="24"/>
          <w:lang w:eastAsia="zh-CN"/>
        </w:rPr>
        <w:t>94/60</w:t>
      </w:r>
      <w:r w:rsidRPr="003834B5">
        <w:rPr>
          <w:rFonts w:hint="eastAsia"/>
          <w:sz w:val="24"/>
          <w:szCs w:val="24"/>
          <w:lang w:eastAsia="zh-CN"/>
        </w:rPr>
        <w:t>号决定（第</w:t>
      </w:r>
      <w:r w:rsidRPr="003834B5">
        <w:rPr>
          <w:sz w:val="24"/>
          <w:szCs w:val="24"/>
          <w:lang w:eastAsia="zh-CN"/>
        </w:rPr>
        <w:t>96/38</w:t>
      </w:r>
      <w:r w:rsidR="00CB3AF8">
        <w:rPr>
          <w:sz w:val="24"/>
          <w:szCs w:val="24"/>
          <w:lang w:val="en-US" w:eastAsia="zh-CN"/>
        </w:rPr>
        <w:t>(</w:t>
      </w:r>
      <w:r w:rsidRPr="003834B5">
        <w:rPr>
          <w:sz w:val="24"/>
          <w:szCs w:val="24"/>
          <w:lang w:eastAsia="zh-CN"/>
        </w:rPr>
        <w:t>b</w:t>
      </w:r>
      <w:r w:rsidR="00CB3AF8">
        <w:rPr>
          <w:sz w:val="24"/>
          <w:szCs w:val="24"/>
          <w:lang w:val="en-US" w:eastAsia="zh-CN"/>
        </w:rPr>
        <w:t>)(</w:t>
      </w:r>
      <w:r w:rsidR="00A42F5F" w:rsidRPr="003834B5">
        <w:rPr>
          <w:rFonts w:hint="eastAsia"/>
          <w:sz w:val="24"/>
          <w:szCs w:val="24"/>
          <w:lang w:eastAsia="zh-CN"/>
        </w:rPr>
        <w:t>六</w:t>
      </w:r>
      <w:r w:rsidR="00CB3AF8">
        <w:rPr>
          <w:sz w:val="24"/>
          <w:szCs w:val="24"/>
          <w:lang w:val="en-US" w:eastAsia="zh-CN"/>
        </w:rPr>
        <w:t>)</w:t>
      </w:r>
      <w:r w:rsidRPr="003834B5">
        <w:rPr>
          <w:rFonts w:hint="eastAsia"/>
          <w:sz w:val="24"/>
          <w:szCs w:val="24"/>
          <w:lang w:eastAsia="zh-CN"/>
        </w:rPr>
        <w:t>号决定）的标准。到</w:t>
      </w:r>
      <w:r w:rsidRPr="003834B5">
        <w:rPr>
          <w:sz w:val="24"/>
          <w:szCs w:val="24"/>
          <w:lang w:eastAsia="zh-CN"/>
        </w:rPr>
        <w:t>2029</w:t>
      </w:r>
      <w:r w:rsidRPr="003834B5">
        <w:rPr>
          <w:rFonts w:hint="eastAsia"/>
          <w:sz w:val="24"/>
          <w:szCs w:val="24"/>
          <w:lang w:eastAsia="zh-CN"/>
        </w:rPr>
        <w:t>年</w:t>
      </w:r>
      <w:r w:rsidRPr="003834B5">
        <w:rPr>
          <w:sz w:val="24"/>
          <w:szCs w:val="24"/>
          <w:lang w:eastAsia="zh-CN"/>
        </w:rPr>
        <w:t>1</w:t>
      </w:r>
      <w:r w:rsidRPr="003834B5">
        <w:rPr>
          <w:rFonts w:hint="eastAsia"/>
          <w:sz w:val="24"/>
          <w:szCs w:val="24"/>
          <w:lang w:eastAsia="zh-CN"/>
        </w:rPr>
        <w:t>月</w:t>
      </w:r>
      <w:r w:rsidRPr="003834B5">
        <w:rPr>
          <w:sz w:val="24"/>
          <w:szCs w:val="24"/>
          <w:lang w:eastAsia="zh-CN"/>
        </w:rPr>
        <w:t>1</w:t>
      </w:r>
      <w:r w:rsidRPr="003834B5">
        <w:rPr>
          <w:rFonts w:hint="eastAsia"/>
          <w:sz w:val="24"/>
          <w:szCs w:val="24"/>
          <w:lang w:eastAsia="zh-CN"/>
        </w:rPr>
        <w:t>日，通过禁止制造和进口</w:t>
      </w:r>
      <w:r w:rsidRPr="003834B5">
        <w:rPr>
          <w:sz w:val="24"/>
          <w:szCs w:val="24"/>
          <w:lang w:eastAsia="zh-CN"/>
        </w:rPr>
        <w:t>R-410A</w:t>
      </w:r>
      <w:r w:rsidRPr="003834B5">
        <w:rPr>
          <w:rFonts w:hint="eastAsia"/>
          <w:sz w:val="24"/>
          <w:szCs w:val="24"/>
          <w:lang w:eastAsia="zh-CN"/>
        </w:rPr>
        <w:t>家用空调和基于氢氟碳化合物的家用冰箱以及独立的商用制冷设备，将继续在家用制冷和家用空调制造行业逐步减少具有高全球变暖潜势的氢氟碳化合物。</w:t>
      </w:r>
    </w:p>
    <w:p w14:paraId="24BB4E06" w14:textId="3E4C308B" w:rsidR="003B58CF" w:rsidRPr="002E7650" w:rsidRDefault="003834B5" w:rsidP="003B58CF">
      <w:pPr>
        <w:pStyle w:val="Heading1"/>
        <w:keepNext/>
        <w:numPr>
          <w:ilvl w:val="0"/>
          <w:numId w:val="0"/>
        </w:numPr>
        <w:spacing w:before="240"/>
        <w:rPr>
          <w:rFonts w:ascii="SimHei" w:eastAsia="SimHei" w:hAnsi="SimHei"/>
          <w:sz w:val="24"/>
          <w:szCs w:val="24"/>
          <w:lang w:eastAsia="zh-CN"/>
        </w:rPr>
      </w:pPr>
      <w:r w:rsidRPr="002E7650">
        <w:rPr>
          <w:rFonts w:ascii="SimHei" w:eastAsia="SimHei" w:hAnsi="SimHei" w:hint="eastAsia"/>
          <w:sz w:val="24"/>
          <w:szCs w:val="24"/>
          <w:lang w:eastAsia="zh-CN"/>
        </w:rPr>
        <w:t>能源效率项目</w:t>
      </w:r>
    </w:p>
    <w:p w14:paraId="4B85F878" w14:textId="6B7CA7E7" w:rsidR="00A9204C" w:rsidRPr="001C27B2" w:rsidRDefault="003834B5" w:rsidP="00A9204C">
      <w:pPr>
        <w:spacing w:after="240"/>
        <w:rPr>
          <w:sz w:val="24"/>
          <w:szCs w:val="24"/>
          <w:u w:val="single"/>
          <w:lang w:eastAsia="zh-CN"/>
        </w:rPr>
      </w:pPr>
      <w:r w:rsidRPr="001C27B2">
        <w:rPr>
          <w:rFonts w:hint="eastAsia"/>
          <w:sz w:val="24"/>
          <w:szCs w:val="24"/>
          <w:u w:val="single"/>
          <w:lang w:eastAsia="zh-CN"/>
        </w:rPr>
        <w:t>政策、监管和体制框架</w:t>
      </w:r>
    </w:p>
    <w:p w14:paraId="74E7D0EE" w14:textId="6AAF98AA" w:rsidR="00895A4E" w:rsidRPr="001C27B2" w:rsidRDefault="003834B5" w:rsidP="0073059D">
      <w:pPr>
        <w:pStyle w:val="Heading1"/>
        <w:numPr>
          <w:ilvl w:val="0"/>
          <w:numId w:val="1"/>
        </w:numPr>
        <w:tabs>
          <w:tab w:val="num" w:pos="-2160"/>
          <w:tab w:val="num" w:pos="451"/>
        </w:tabs>
        <w:rPr>
          <w:sz w:val="24"/>
          <w:szCs w:val="24"/>
          <w:lang w:eastAsia="zh-CN"/>
        </w:rPr>
      </w:pPr>
      <w:r w:rsidRPr="001C27B2">
        <w:rPr>
          <w:rFonts w:hint="eastAsia"/>
          <w:sz w:val="24"/>
          <w:szCs w:val="24"/>
          <w:lang w:eastAsia="zh-CN"/>
        </w:rPr>
        <w:t>埃及政府为家用冰箱和冷冻柜通过了</w:t>
      </w:r>
      <w:r w:rsidRPr="001C27B2">
        <w:rPr>
          <w:rFonts w:hint="eastAsia"/>
          <w:sz w:val="24"/>
          <w:szCs w:val="24"/>
          <w:lang w:eastAsia="zh-CN"/>
        </w:rPr>
        <w:t>ES:3794-2024</w:t>
      </w:r>
      <w:r w:rsidRPr="001C27B2">
        <w:rPr>
          <w:rFonts w:hint="eastAsia"/>
          <w:sz w:val="24"/>
          <w:szCs w:val="24"/>
          <w:lang w:eastAsia="zh-CN"/>
        </w:rPr>
        <w:t>、</w:t>
      </w:r>
      <w:r w:rsidRPr="001C27B2">
        <w:rPr>
          <w:rFonts w:hint="eastAsia"/>
          <w:sz w:val="24"/>
          <w:szCs w:val="24"/>
          <w:lang w:eastAsia="zh-CN"/>
        </w:rPr>
        <w:t>ES:6000-3/2018</w:t>
      </w:r>
      <w:r w:rsidRPr="001C27B2">
        <w:rPr>
          <w:rFonts w:hint="eastAsia"/>
          <w:sz w:val="24"/>
          <w:szCs w:val="24"/>
          <w:lang w:eastAsia="zh-CN"/>
        </w:rPr>
        <w:t>和</w:t>
      </w:r>
      <w:r w:rsidRPr="001C27B2">
        <w:rPr>
          <w:rFonts w:hint="eastAsia"/>
          <w:sz w:val="24"/>
          <w:szCs w:val="24"/>
          <w:lang w:eastAsia="zh-CN"/>
        </w:rPr>
        <w:t>ES:3794-2018</w:t>
      </w:r>
      <w:r w:rsidRPr="001C27B2">
        <w:rPr>
          <w:rFonts w:hint="eastAsia"/>
          <w:sz w:val="24"/>
          <w:szCs w:val="24"/>
          <w:lang w:eastAsia="zh-CN"/>
        </w:rPr>
        <w:t>，这些标准会定期修订，以反映技术进步，并确保与国际基准和国际电工委员会</w:t>
      </w:r>
      <w:r w:rsidR="007513F8">
        <w:rPr>
          <w:sz w:val="24"/>
          <w:szCs w:val="24"/>
          <w:lang w:val="en-US" w:eastAsia="zh-CN"/>
        </w:rPr>
        <w:t xml:space="preserve"> (</w:t>
      </w:r>
      <w:r w:rsidRPr="001C27B2">
        <w:rPr>
          <w:rFonts w:hint="eastAsia"/>
          <w:sz w:val="24"/>
          <w:szCs w:val="24"/>
          <w:lang w:eastAsia="zh-CN"/>
        </w:rPr>
        <w:t>IEC</w:t>
      </w:r>
      <w:r w:rsidR="007513F8">
        <w:rPr>
          <w:sz w:val="24"/>
          <w:szCs w:val="24"/>
          <w:lang w:val="en-US" w:eastAsia="zh-CN"/>
        </w:rPr>
        <w:t xml:space="preserve">) </w:t>
      </w:r>
      <w:r w:rsidRPr="001C27B2">
        <w:rPr>
          <w:rFonts w:hint="eastAsia"/>
          <w:sz w:val="24"/>
          <w:szCs w:val="24"/>
          <w:lang w:eastAsia="zh-CN"/>
        </w:rPr>
        <w:t>标准保持一致。此外，家用制冷设备必须符合</w:t>
      </w:r>
      <w:r w:rsidRPr="001C27B2">
        <w:rPr>
          <w:rFonts w:hint="eastAsia"/>
          <w:sz w:val="24"/>
          <w:szCs w:val="24"/>
          <w:lang w:eastAsia="zh-CN"/>
        </w:rPr>
        <w:t>IEC 62552-3</w:t>
      </w:r>
      <w:r w:rsidRPr="001C27B2">
        <w:rPr>
          <w:rFonts w:hint="eastAsia"/>
          <w:sz w:val="24"/>
          <w:szCs w:val="24"/>
          <w:lang w:eastAsia="zh-CN"/>
        </w:rPr>
        <w:t>。埃及的法规参考了</w:t>
      </w:r>
      <w:r w:rsidRPr="001C27B2">
        <w:rPr>
          <w:rFonts w:hint="eastAsia"/>
          <w:sz w:val="24"/>
          <w:szCs w:val="24"/>
          <w:lang w:eastAsia="zh-CN"/>
        </w:rPr>
        <w:t>ISO 16358-1:2013 AMD 1:2019</w:t>
      </w:r>
      <w:r w:rsidRPr="001C27B2">
        <w:rPr>
          <w:rFonts w:hint="eastAsia"/>
          <w:sz w:val="24"/>
          <w:szCs w:val="24"/>
          <w:lang w:eastAsia="zh-CN"/>
        </w:rPr>
        <w:t>关于高环境温度的规定，承认埃及是一个高环境温度国家。</w:t>
      </w:r>
    </w:p>
    <w:p w14:paraId="5044044D" w14:textId="68F06C74" w:rsidR="00895A4E" w:rsidRPr="001C27B2" w:rsidRDefault="003834B5" w:rsidP="0073059D">
      <w:pPr>
        <w:pStyle w:val="Heading1"/>
        <w:tabs>
          <w:tab w:val="num" w:pos="-2160"/>
          <w:tab w:val="num" w:pos="451"/>
        </w:tabs>
        <w:rPr>
          <w:sz w:val="24"/>
          <w:szCs w:val="24"/>
          <w:lang w:eastAsia="zh-CN"/>
        </w:rPr>
      </w:pPr>
      <w:r w:rsidRPr="001C27B2">
        <w:rPr>
          <w:rFonts w:hint="eastAsia"/>
          <w:sz w:val="24"/>
          <w:szCs w:val="24"/>
          <w:lang w:eastAsia="zh-CN"/>
        </w:rPr>
        <w:t>目前的</w:t>
      </w:r>
      <w:r w:rsidRPr="001C27B2">
        <w:rPr>
          <w:rFonts w:hint="eastAsia"/>
          <w:sz w:val="24"/>
          <w:szCs w:val="24"/>
          <w:lang w:eastAsia="zh-CN"/>
        </w:rPr>
        <w:t>ES 3794-2024</w:t>
      </w:r>
      <w:r w:rsidRPr="001C27B2">
        <w:rPr>
          <w:rFonts w:hint="eastAsia"/>
          <w:sz w:val="24"/>
          <w:szCs w:val="24"/>
          <w:lang w:eastAsia="zh-CN"/>
        </w:rPr>
        <w:t>标准通常允许比</w:t>
      </w:r>
      <w:r w:rsidR="001C27B2" w:rsidRPr="001C27B2">
        <w:rPr>
          <w:rFonts w:hint="eastAsia"/>
          <w:sz w:val="24"/>
          <w:szCs w:val="24"/>
          <w:lang w:eastAsia="zh-CN"/>
        </w:rPr>
        <w:t>由环境规划署牵头的倡议“效率联合”</w:t>
      </w:r>
      <w:r w:rsidR="00CB3AF8">
        <w:rPr>
          <w:sz w:val="24"/>
          <w:szCs w:val="24"/>
          <w:lang w:val="en-US" w:eastAsia="zh-CN"/>
        </w:rPr>
        <w:t>(</w:t>
      </w:r>
      <w:r w:rsidR="001C27B2" w:rsidRPr="001C27B2">
        <w:rPr>
          <w:sz w:val="24"/>
          <w:szCs w:val="24"/>
          <w:lang w:eastAsia="zh-CN"/>
        </w:rPr>
        <w:t>U4E</w:t>
      </w:r>
      <w:r w:rsidR="00CB3AF8">
        <w:rPr>
          <w:sz w:val="24"/>
          <w:szCs w:val="24"/>
          <w:lang w:val="en-US" w:eastAsia="zh-CN"/>
        </w:rPr>
        <w:t xml:space="preserve">) </w:t>
      </w:r>
      <w:r w:rsidR="001C27B2" w:rsidRPr="001C27B2">
        <w:rPr>
          <w:rFonts w:hint="eastAsia"/>
          <w:sz w:val="24"/>
          <w:szCs w:val="24"/>
          <w:lang w:eastAsia="zh-CN"/>
        </w:rPr>
        <w:t>推荐的设备的最高年能耗</w:t>
      </w:r>
      <w:r w:rsidR="00CB3AF8">
        <w:rPr>
          <w:sz w:val="24"/>
          <w:szCs w:val="24"/>
          <w:lang w:val="en-US" w:eastAsia="zh-CN"/>
        </w:rPr>
        <w:t xml:space="preserve"> (</w:t>
      </w:r>
      <w:r w:rsidR="001C27B2" w:rsidRPr="001C27B2">
        <w:rPr>
          <w:sz w:val="24"/>
          <w:szCs w:val="24"/>
          <w:lang w:eastAsia="zh-CN"/>
        </w:rPr>
        <w:t>AEC</w:t>
      </w:r>
      <w:r w:rsidR="001C27B2" w:rsidRPr="001C27B2">
        <w:rPr>
          <w:sz w:val="24"/>
          <w:szCs w:val="24"/>
          <w:vertAlign w:val="subscript"/>
          <w:lang w:eastAsia="zh-CN"/>
        </w:rPr>
        <w:t>Max</w:t>
      </w:r>
      <w:r w:rsidR="00CB3AF8">
        <w:rPr>
          <w:sz w:val="24"/>
          <w:szCs w:val="24"/>
          <w:lang w:val="en-US" w:eastAsia="zh-CN"/>
        </w:rPr>
        <w:t xml:space="preserve">) </w:t>
      </w:r>
      <w:r w:rsidR="001C27B2" w:rsidRPr="001C27B2">
        <w:rPr>
          <w:rFonts w:hint="eastAsia"/>
          <w:sz w:val="24"/>
          <w:szCs w:val="24"/>
          <w:lang w:eastAsia="zh-CN"/>
        </w:rPr>
        <w:t>更高的能耗，该倡议有四类设备</w:t>
      </w:r>
      <w:r w:rsidRPr="001C27B2">
        <w:rPr>
          <w:rFonts w:hint="eastAsia"/>
          <w:sz w:val="24"/>
          <w:szCs w:val="24"/>
          <w:lang w:eastAsia="zh-CN"/>
        </w:rPr>
        <w:t>。然而，埃及标准有更多的类别，涵盖了更具体的产品类型，如下表</w:t>
      </w:r>
      <w:r w:rsidRPr="001C27B2">
        <w:rPr>
          <w:rFonts w:hint="eastAsia"/>
          <w:sz w:val="24"/>
          <w:szCs w:val="24"/>
          <w:lang w:eastAsia="zh-CN"/>
        </w:rPr>
        <w:t>1</w:t>
      </w:r>
      <w:r w:rsidRPr="001C27B2">
        <w:rPr>
          <w:rFonts w:hint="eastAsia"/>
          <w:sz w:val="24"/>
          <w:szCs w:val="24"/>
          <w:lang w:eastAsia="zh-CN"/>
        </w:rPr>
        <w:t>所示。</w:t>
      </w:r>
    </w:p>
    <w:p w14:paraId="06ED1476" w14:textId="62D14EC1" w:rsidR="00D61686" w:rsidRPr="00CB3AF8" w:rsidRDefault="003834B5" w:rsidP="00D61686">
      <w:pPr>
        <w:rPr>
          <w:rFonts w:ascii="SimHei" w:eastAsia="SimHei" w:hAnsi="SimHei"/>
          <w:lang w:eastAsia="zh-CN"/>
        </w:rPr>
      </w:pPr>
      <w:r w:rsidRPr="00CB3AF8">
        <w:rPr>
          <w:rFonts w:ascii="SimHei" w:eastAsia="SimHei" w:hAnsi="SimHei" w:hint="eastAsia"/>
          <w:lang w:eastAsia="zh-CN"/>
        </w:rPr>
        <w:t>表</w:t>
      </w:r>
      <w:r w:rsidRPr="00CB3AF8">
        <w:rPr>
          <w:rFonts w:eastAsia="SimHei"/>
          <w:lang w:eastAsia="zh-CN"/>
        </w:rPr>
        <w:t>1</w:t>
      </w:r>
      <w:r w:rsidR="001C27B2" w:rsidRPr="00CB3AF8">
        <w:rPr>
          <w:rFonts w:eastAsia="SimHei"/>
          <w:lang w:eastAsia="zh-CN"/>
        </w:rPr>
        <w:t>.</w:t>
      </w:r>
      <w:r w:rsidR="001C27B2" w:rsidRPr="00CB3AF8">
        <w:rPr>
          <w:rFonts w:ascii="SimHei" w:eastAsia="SimHei" w:hAnsi="SimHei"/>
          <w:lang w:eastAsia="zh-CN"/>
        </w:rPr>
        <w:t xml:space="preserve"> </w:t>
      </w:r>
      <w:r w:rsidRPr="00CB3AF8">
        <w:rPr>
          <w:rFonts w:ascii="SimHei" w:eastAsia="SimHei" w:hAnsi="SimHei" w:hint="eastAsia"/>
          <w:lang w:eastAsia="zh-CN"/>
        </w:rPr>
        <w:t>符合埃及</w:t>
      </w:r>
      <w:r w:rsidRPr="00CB3AF8">
        <w:rPr>
          <w:rFonts w:eastAsia="SimHei"/>
          <w:lang w:eastAsia="zh-CN"/>
        </w:rPr>
        <w:t>ES 3794-2024</w:t>
      </w:r>
      <w:r w:rsidRPr="00CB3AF8">
        <w:rPr>
          <w:rFonts w:ascii="SimHei" w:eastAsia="SimHei" w:hAnsi="SimHei" w:hint="eastAsia"/>
          <w:lang w:eastAsia="zh-CN"/>
        </w:rPr>
        <w:t>标准的最高年能耗，按设备类型与</w:t>
      </w:r>
      <w:r w:rsidR="001C27B2" w:rsidRPr="00CB3AF8">
        <w:rPr>
          <w:rFonts w:ascii="SimHei" w:eastAsia="SimHei" w:hAnsi="SimHei" w:hint="eastAsia"/>
          <w:lang w:eastAsia="zh-CN"/>
        </w:rPr>
        <w:t>效率联合</w:t>
      </w:r>
      <w:r w:rsidRPr="00CB3AF8">
        <w:rPr>
          <w:rFonts w:ascii="SimHei" w:eastAsia="SimHei" w:hAnsi="SimHei" w:hint="eastAsia"/>
          <w:lang w:eastAsia="zh-CN"/>
        </w:rPr>
        <w:t>进行比较</w:t>
      </w:r>
    </w:p>
    <w:tbl>
      <w:tblPr>
        <w:tblStyle w:val="TableGrid"/>
        <w:tblpPr w:leftFromText="180" w:rightFromText="180" w:vertAnchor="text" w:tblpX="-5" w:tblpY="1"/>
        <w:tblOverlap w:val="never"/>
        <w:tblW w:w="93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85"/>
        <w:gridCol w:w="1530"/>
        <w:gridCol w:w="2700"/>
        <w:gridCol w:w="2360"/>
      </w:tblGrid>
      <w:tr w:rsidR="00D61686" w:rsidRPr="002B0631" w14:paraId="4FD46B19" w14:textId="77777777" w:rsidTr="008D23CD">
        <w:trPr>
          <w:trHeight w:val="517"/>
          <w:tblHeader/>
        </w:trPr>
        <w:tc>
          <w:tcPr>
            <w:tcW w:w="2785" w:type="dxa"/>
            <w:vAlign w:val="center"/>
          </w:tcPr>
          <w:p w14:paraId="5036B4F4" w14:textId="5A4F1E85" w:rsidR="00D61686" w:rsidRPr="002B0631" w:rsidRDefault="00D61686" w:rsidP="00700C94">
            <w:pPr>
              <w:jc w:val="center"/>
              <w:rPr>
                <w:b/>
                <w:bCs/>
                <w:sz w:val="20"/>
                <w:szCs w:val="20"/>
              </w:rPr>
            </w:pPr>
            <w:r w:rsidRPr="002B0631">
              <w:rPr>
                <w:b/>
                <w:bCs/>
                <w:sz w:val="20"/>
                <w:szCs w:val="20"/>
              </w:rPr>
              <w:t>ES</w:t>
            </w:r>
            <w:r>
              <w:rPr>
                <w:b/>
                <w:bCs/>
                <w:sz w:val="20"/>
                <w:szCs w:val="20"/>
              </w:rPr>
              <w:t>:</w:t>
            </w:r>
            <w:r w:rsidRPr="002B0631">
              <w:rPr>
                <w:b/>
                <w:bCs/>
                <w:sz w:val="20"/>
                <w:szCs w:val="20"/>
              </w:rPr>
              <w:t xml:space="preserve">3794-2024 </w:t>
            </w:r>
            <w:r w:rsidR="001C27B2">
              <w:rPr>
                <w:rFonts w:hint="eastAsia"/>
                <w:b/>
                <w:bCs/>
                <w:sz w:val="20"/>
                <w:szCs w:val="20"/>
                <w:lang w:eastAsia="zh-CN"/>
              </w:rPr>
              <w:t>类别</w:t>
            </w:r>
          </w:p>
        </w:tc>
        <w:tc>
          <w:tcPr>
            <w:tcW w:w="1530" w:type="dxa"/>
            <w:vAlign w:val="center"/>
          </w:tcPr>
          <w:p w14:paraId="5DC8D66C" w14:textId="615CE854" w:rsidR="00D61686" w:rsidRPr="002B0631" w:rsidRDefault="001C27B2" w:rsidP="00700C94">
            <w:pPr>
              <w:jc w:val="center"/>
              <w:rPr>
                <w:b/>
                <w:bCs/>
                <w:sz w:val="20"/>
                <w:szCs w:val="20"/>
              </w:rPr>
            </w:pPr>
            <w:r>
              <w:rPr>
                <w:rFonts w:hint="eastAsia"/>
                <w:b/>
                <w:bCs/>
                <w:sz w:val="20"/>
                <w:szCs w:val="20"/>
                <w:lang w:eastAsia="zh-CN"/>
              </w:rPr>
              <w:t>效率联合类别</w:t>
            </w:r>
            <w:r w:rsidR="00D61686" w:rsidRPr="002B0631">
              <w:rPr>
                <w:b/>
                <w:bCs/>
                <w:sz w:val="20"/>
                <w:szCs w:val="20"/>
              </w:rPr>
              <w:t xml:space="preserve"> </w:t>
            </w:r>
          </w:p>
        </w:tc>
        <w:tc>
          <w:tcPr>
            <w:tcW w:w="2700" w:type="dxa"/>
            <w:vAlign w:val="center"/>
          </w:tcPr>
          <w:p w14:paraId="56DC52DB" w14:textId="405D80E1" w:rsidR="00D61686" w:rsidRPr="002B0631" w:rsidRDefault="001C27B2" w:rsidP="00700C94">
            <w:pPr>
              <w:jc w:val="center"/>
              <w:rPr>
                <w:b/>
                <w:bCs/>
                <w:sz w:val="20"/>
                <w:szCs w:val="20"/>
              </w:rPr>
            </w:pPr>
            <w:r>
              <w:rPr>
                <w:rFonts w:hint="eastAsia"/>
                <w:b/>
                <w:bCs/>
                <w:sz w:val="20"/>
                <w:szCs w:val="20"/>
                <w:lang w:eastAsia="zh-CN"/>
              </w:rPr>
              <w:t>最高年能耗</w:t>
            </w:r>
            <w:r w:rsidR="001F3056" w:rsidRPr="002B0631">
              <w:rPr>
                <w:b/>
                <w:bCs/>
                <w:sz w:val="20"/>
                <w:szCs w:val="20"/>
              </w:rPr>
              <w:t xml:space="preserve"> –</w:t>
            </w:r>
            <w:r w:rsidR="001F3056">
              <w:rPr>
                <w:b/>
                <w:bCs/>
                <w:sz w:val="20"/>
                <w:szCs w:val="20"/>
              </w:rPr>
              <w:t xml:space="preserve"> </w:t>
            </w:r>
            <w:r w:rsidR="00D61686" w:rsidRPr="00933AB6">
              <w:rPr>
                <w:b/>
                <w:bCs/>
                <w:sz w:val="20"/>
                <w:szCs w:val="20"/>
              </w:rPr>
              <w:t>ES</w:t>
            </w:r>
            <w:r w:rsidR="00DB3235">
              <w:rPr>
                <w:b/>
                <w:bCs/>
                <w:sz w:val="20"/>
                <w:szCs w:val="20"/>
              </w:rPr>
              <w:t>:</w:t>
            </w:r>
            <w:r w:rsidR="00D61686" w:rsidRPr="00933AB6">
              <w:rPr>
                <w:b/>
                <w:bCs/>
                <w:sz w:val="20"/>
                <w:szCs w:val="20"/>
              </w:rPr>
              <w:t>3794-2024</w:t>
            </w:r>
          </w:p>
        </w:tc>
        <w:tc>
          <w:tcPr>
            <w:tcW w:w="2360" w:type="dxa"/>
            <w:vAlign w:val="center"/>
          </w:tcPr>
          <w:p w14:paraId="5D639192" w14:textId="54BBF147" w:rsidR="00D61686" w:rsidRPr="002B0631" w:rsidRDefault="001C27B2" w:rsidP="00700C94">
            <w:pPr>
              <w:jc w:val="center"/>
              <w:rPr>
                <w:b/>
                <w:bCs/>
                <w:sz w:val="20"/>
                <w:szCs w:val="20"/>
                <w:lang w:eastAsia="zh-CN"/>
              </w:rPr>
            </w:pPr>
            <w:r>
              <w:rPr>
                <w:rFonts w:hint="eastAsia"/>
                <w:b/>
                <w:bCs/>
                <w:sz w:val="20"/>
                <w:szCs w:val="20"/>
                <w:lang w:eastAsia="zh-CN"/>
              </w:rPr>
              <w:t>最高年能耗</w:t>
            </w:r>
            <w:r w:rsidR="00E754B4" w:rsidRPr="002B0631" w:rsidDel="00E754B4">
              <w:rPr>
                <w:b/>
                <w:bCs/>
                <w:sz w:val="20"/>
                <w:szCs w:val="20"/>
                <w:lang w:eastAsia="zh-CN"/>
              </w:rPr>
              <w:t xml:space="preserve"> </w:t>
            </w:r>
            <w:r w:rsidR="00D61686" w:rsidRPr="002B0631">
              <w:rPr>
                <w:b/>
                <w:bCs/>
                <w:sz w:val="20"/>
                <w:szCs w:val="20"/>
                <w:lang w:eastAsia="zh-CN"/>
              </w:rPr>
              <w:t xml:space="preserve">– </w:t>
            </w:r>
            <w:r>
              <w:rPr>
                <w:rFonts w:hint="eastAsia"/>
                <w:b/>
                <w:bCs/>
                <w:sz w:val="20"/>
                <w:szCs w:val="20"/>
                <w:lang w:eastAsia="zh-CN"/>
              </w:rPr>
              <w:t>效率联合</w:t>
            </w:r>
            <w:r w:rsidR="00D61686">
              <w:rPr>
                <w:b/>
                <w:bCs/>
                <w:sz w:val="20"/>
                <w:szCs w:val="20"/>
                <w:lang w:eastAsia="zh-CN"/>
              </w:rPr>
              <w:t>*</w:t>
            </w:r>
          </w:p>
        </w:tc>
      </w:tr>
      <w:tr w:rsidR="00D61686" w:rsidRPr="002B0631" w14:paraId="26649949" w14:textId="77777777" w:rsidTr="008D23CD">
        <w:trPr>
          <w:trHeight w:val="365"/>
        </w:trPr>
        <w:tc>
          <w:tcPr>
            <w:tcW w:w="2785" w:type="dxa"/>
          </w:tcPr>
          <w:p w14:paraId="231D8EDA" w14:textId="54C5E63F" w:rsidR="00D61686" w:rsidRPr="002B0631" w:rsidRDefault="001C27B2" w:rsidP="00700C94">
            <w:pPr>
              <w:jc w:val="left"/>
              <w:rPr>
                <w:sz w:val="20"/>
                <w:szCs w:val="20"/>
              </w:rPr>
            </w:pPr>
            <w:r>
              <w:rPr>
                <w:rFonts w:hint="eastAsia"/>
                <w:sz w:val="20"/>
                <w:szCs w:val="20"/>
                <w:lang w:eastAsia="zh-CN"/>
              </w:rPr>
              <w:t>冰箱</w:t>
            </w:r>
          </w:p>
        </w:tc>
        <w:tc>
          <w:tcPr>
            <w:tcW w:w="1530" w:type="dxa"/>
            <w:vAlign w:val="center"/>
          </w:tcPr>
          <w:p w14:paraId="3FFE02D5" w14:textId="7A4DDC48" w:rsidR="00D61686" w:rsidRPr="002B0631" w:rsidRDefault="001C27B2" w:rsidP="00700C94">
            <w:pPr>
              <w:jc w:val="center"/>
              <w:rPr>
                <w:sz w:val="20"/>
                <w:szCs w:val="20"/>
              </w:rPr>
            </w:pPr>
            <w:r>
              <w:rPr>
                <w:rFonts w:hint="eastAsia"/>
                <w:sz w:val="20"/>
                <w:szCs w:val="20"/>
                <w:lang w:eastAsia="zh-CN"/>
              </w:rPr>
              <w:t>冰箱</w:t>
            </w:r>
          </w:p>
        </w:tc>
        <w:tc>
          <w:tcPr>
            <w:tcW w:w="2700" w:type="dxa"/>
            <w:vAlign w:val="center"/>
          </w:tcPr>
          <w:p w14:paraId="0EBF83B8" w14:textId="77777777" w:rsidR="00D61686" w:rsidRPr="002B0631" w:rsidRDefault="00D61686" w:rsidP="00700C94">
            <w:pPr>
              <w:jc w:val="right"/>
              <w:rPr>
                <w:sz w:val="20"/>
                <w:szCs w:val="20"/>
              </w:rPr>
            </w:pPr>
            <w:r w:rsidRPr="002B0631">
              <w:rPr>
                <w:sz w:val="20"/>
                <w:szCs w:val="20"/>
              </w:rPr>
              <w:t>0.48 AV +245</w:t>
            </w:r>
          </w:p>
        </w:tc>
        <w:tc>
          <w:tcPr>
            <w:tcW w:w="2360" w:type="dxa"/>
            <w:vAlign w:val="center"/>
          </w:tcPr>
          <w:p w14:paraId="642CD141" w14:textId="77777777" w:rsidR="00D61686" w:rsidRPr="002B0631" w:rsidRDefault="00D61686" w:rsidP="00700C94">
            <w:pPr>
              <w:jc w:val="right"/>
              <w:rPr>
                <w:sz w:val="20"/>
                <w:szCs w:val="20"/>
              </w:rPr>
            </w:pPr>
            <w:r w:rsidRPr="002B0631">
              <w:rPr>
                <w:sz w:val="20"/>
                <w:szCs w:val="20"/>
              </w:rPr>
              <w:t>0.17 AV + 106</w:t>
            </w:r>
          </w:p>
        </w:tc>
      </w:tr>
      <w:tr w:rsidR="00D61686" w:rsidRPr="002B0631" w14:paraId="41DAD647" w14:textId="77777777" w:rsidTr="008D23CD">
        <w:trPr>
          <w:trHeight w:val="347"/>
        </w:trPr>
        <w:tc>
          <w:tcPr>
            <w:tcW w:w="2785" w:type="dxa"/>
          </w:tcPr>
          <w:p w14:paraId="7C5943DB" w14:textId="361B8AC0" w:rsidR="00D61686" w:rsidRPr="002B0631" w:rsidRDefault="00D24293" w:rsidP="00700C94">
            <w:pPr>
              <w:jc w:val="left"/>
              <w:rPr>
                <w:sz w:val="20"/>
                <w:szCs w:val="20"/>
              </w:rPr>
            </w:pPr>
            <w:r w:rsidRPr="00D24293">
              <w:rPr>
                <w:rFonts w:hint="eastAsia"/>
                <w:sz w:val="20"/>
                <w:szCs w:val="20"/>
              </w:rPr>
              <w:t>单门冰箱</w:t>
            </w:r>
            <w:r>
              <w:rPr>
                <w:rFonts w:hint="eastAsia"/>
                <w:sz w:val="20"/>
                <w:szCs w:val="20"/>
                <w:lang w:eastAsia="zh-CN"/>
              </w:rPr>
              <w:t xml:space="preserve"> </w:t>
            </w:r>
            <w:r w:rsidRPr="00D24293">
              <w:rPr>
                <w:rFonts w:hint="eastAsia"/>
                <w:sz w:val="20"/>
                <w:szCs w:val="20"/>
              </w:rPr>
              <w:t>-</w:t>
            </w:r>
            <w:r>
              <w:rPr>
                <w:sz w:val="20"/>
                <w:szCs w:val="20"/>
              </w:rPr>
              <w:t xml:space="preserve">- </w:t>
            </w:r>
            <w:r w:rsidRPr="00D24293">
              <w:rPr>
                <w:rFonts w:hint="eastAsia"/>
                <w:sz w:val="20"/>
                <w:szCs w:val="20"/>
              </w:rPr>
              <w:t>手动除霜</w:t>
            </w:r>
          </w:p>
        </w:tc>
        <w:tc>
          <w:tcPr>
            <w:tcW w:w="1530" w:type="dxa"/>
            <w:vMerge w:val="restart"/>
            <w:vAlign w:val="center"/>
          </w:tcPr>
          <w:p w14:paraId="078D2D8F" w14:textId="3BB1C78D" w:rsidR="00D61686" w:rsidRPr="002B0631" w:rsidRDefault="001C27B2" w:rsidP="00700C94">
            <w:pPr>
              <w:pStyle w:val="Default"/>
              <w:spacing w:line="276" w:lineRule="auto"/>
              <w:jc w:val="center"/>
              <w:rPr>
                <w:sz w:val="20"/>
                <w:szCs w:val="20"/>
                <w:lang w:val="en-CA"/>
              </w:rPr>
            </w:pPr>
            <w:r>
              <w:rPr>
                <w:rFonts w:hint="eastAsia"/>
                <w:sz w:val="20"/>
                <w:szCs w:val="20"/>
                <w:lang w:eastAsia="zh-CN"/>
              </w:rPr>
              <w:t>冰箱</w:t>
            </w:r>
            <w:r w:rsidR="00D24293">
              <w:rPr>
                <w:rFonts w:hint="eastAsia"/>
                <w:sz w:val="20"/>
                <w:szCs w:val="20"/>
                <w:lang w:eastAsia="zh-CN"/>
              </w:rPr>
              <w:t xml:space="preserve"> </w:t>
            </w:r>
            <w:r w:rsidR="00D24293" w:rsidRPr="00D24293">
              <w:rPr>
                <w:rFonts w:hint="eastAsia"/>
                <w:sz w:val="20"/>
                <w:szCs w:val="20"/>
              </w:rPr>
              <w:t>-</w:t>
            </w:r>
            <w:r w:rsidR="00D24293">
              <w:rPr>
                <w:sz w:val="20"/>
                <w:szCs w:val="20"/>
              </w:rPr>
              <w:t>-</w:t>
            </w:r>
            <w:r w:rsidRPr="001C27B2">
              <w:rPr>
                <w:rFonts w:hint="eastAsia"/>
                <w:sz w:val="20"/>
                <w:szCs w:val="20"/>
                <w:lang w:val="en-CA"/>
              </w:rPr>
              <w:t>冷冻</w:t>
            </w:r>
            <w:r w:rsidR="00B80B73">
              <w:rPr>
                <w:rFonts w:hint="eastAsia"/>
                <w:sz w:val="20"/>
                <w:szCs w:val="20"/>
                <w:lang w:val="en-CA" w:eastAsia="zh-CN"/>
              </w:rPr>
              <w:t>柜</w:t>
            </w:r>
          </w:p>
        </w:tc>
        <w:tc>
          <w:tcPr>
            <w:tcW w:w="2700" w:type="dxa"/>
            <w:vAlign w:val="center"/>
          </w:tcPr>
          <w:p w14:paraId="4E198A4F" w14:textId="77777777" w:rsidR="00D61686" w:rsidRPr="002B0631" w:rsidRDefault="00D61686" w:rsidP="00700C94">
            <w:pPr>
              <w:jc w:val="right"/>
              <w:rPr>
                <w:sz w:val="20"/>
                <w:szCs w:val="20"/>
              </w:rPr>
            </w:pPr>
            <w:r w:rsidRPr="002B0631">
              <w:rPr>
                <w:sz w:val="20"/>
                <w:szCs w:val="20"/>
              </w:rPr>
              <w:t>0.48 AV +530</w:t>
            </w:r>
          </w:p>
        </w:tc>
        <w:tc>
          <w:tcPr>
            <w:tcW w:w="2360" w:type="dxa"/>
            <w:vMerge w:val="restart"/>
            <w:vAlign w:val="center"/>
          </w:tcPr>
          <w:p w14:paraId="44DBDDDA" w14:textId="77777777" w:rsidR="00D61686" w:rsidRPr="002B0631" w:rsidRDefault="00D61686" w:rsidP="00700C94">
            <w:pPr>
              <w:jc w:val="right"/>
              <w:rPr>
                <w:sz w:val="20"/>
                <w:szCs w:val="20"/>
              </w:rPr>
            </w:pPr>
            <w:r w:rsidRPr="002B0631">
              <w:rPr>
                <w:sz w:val="20"/>
                <w:szCs w:val="20"/>
              </w:rPr>
              <w:t>0.23 AV + 167</w:t>
            </w:r>
          </w:p>
        </w:tc>
      </w:tr>
      <w:tr w:rsidR="00D61686" w:rsidRPr="002B0631" w14:paraId="734A0F0B" w14:textId="77777777" w:rsidTr="008D23CD">
        <w:trPr>
          <w:trHeight w:val="258"/>
        </w:trPr>
        <w:tc>
          <w:tcPr>
            <w:tcW w:w="2785" w:type="dxa"/>
          </w:tcPr>
          <w:p w14:paraId="035B32B8" w14:textId="7834523C" w:rsidR="00D61686" w:rsidRPr="002B0631" w:rsidRDefault="00D24293" w:rsidP="00700C94">
            <w:pPr>
              <w:jc w:val="left"/>
              <w:rPr>
                <w:sz w:val="20"/>
                <w:szCs w:val="20"/>
              </w:rPr>
            </w:pPr>
            <w:r w:rsidRPr="00D24293">
              <w:rPr>
                <w:rFonts w:hint="eastAsia"/>
                <w:sz w:val="20"/>
                <w:szCs w:val="20"/>
              </w:rPr>
              <w:t>双门冰箱</w:t>
            </w:r>
            <w:r>
              <w:rPr>
                <w:rFonts w:hint="eastAsia"/>
                <w:sz w:val="20"/>
                <w:szCs w:val="20"/>
                <w:lang w:eastAsia="zh-CN"/>
              </w:rPr>
              <w:t xml:space="preserve"> </w:t>
            </w:r>
            <w:r w:rsidRPr="00D24293">
              <w:rPr>
                <w:rFonts w:hint="eastAsia"/>
                <w:sz w:val="20"/>
                <w:szCs w:val="20"/>
              </w:rPr>
              <w:t>-</w:t>
            </w:r>
            <w:r>
              <w:rPr>
                <w:sz w:val="20"/>
                <w:szCs w:val="20"/>
              </w:rPr>
              <w:t xml:space="preserve">- </w:t>
            </w:r>
            <w:r w:rsidRPr="00D24293">
              <w:rPr>
                <w:rFonts w:hint="eastAsia"/>
                <w:sz w:val="20"/>
                <w:szCs w:val="20"/>
              </w:rPr>
              <w:t>半无霜</w:t>
            </w:r>
          </w:p>
        </w:tc>
        <w:tc>
          <w:tcPr>
            <w:tcW w:w="1530" w:type="dxa"/>
            <w:vMerge/>
            <w:vAlign w:val="center"/>
          </w:tcPr>
          <w:p w14:paraId="5CB576E9" w14:textId="77777777" w:rsidR="00D61686" w:rsidRPr="002B0631" w:rsidRDefault="00D61686" w:rsidP="00700C94">
            <w:pPr>
              <w:pStyle w:val="Default"/>
              <w:spacing w:line="276" w:lineRule="auto"/>
              <w:jc w:val="center"/>
              <w:rPr>
                <w:sz w:val="20"/>
                <w:szCs w:val="20"/>
                <w:lang w:val="en-CA"/>
              </w:rPr>
            </w:pPr>
          </w:p>
        </w:tc>
        <w:tc>
          <w:tcPr>
            <w:tcW w:w="2700" w:type="dxa"/>
            <w:vAlign w:val="center"/>
          </w:tcPr>
          <w:p w14:paraId="389FC015" w14:textId="77777777" w:rsidR="00D61686" w:rsidRPr="002B0631" w:rsidRDefault="00D61686" w:rsidP="00700C94">
            <w:pPr>
              <w:jc w:val="right"/>
              <w:rPr>
                <w:sz w:val="20"/>
                <w:szCs w:val="20"/>
              </w:rPr>
            </w:pPr>
            <w:r w:rsidRPr="002B0631">
              <w:rPr>
                <w:sz w:val="20"/>
                <w:szCs w:val="20"/>
              </w:rPr>
              <w:t>0.37 AV + 650</w:t>
            </w:r>
          </w:p>
        </w:tc>
        <w:tc>
          <w:tcPr>
            <w:tcW w:w="2360" w:type="dxa"/>
            <w:vMerge/>
            <w:vAlign w:val="center"/>
          </w:tcPr>
          <w:p w14:paraId="6398ADA2" w14:textId="77777777" w:rsidR="00D61686" w:rsidRPr="002B0631" w:rsidRDefault="00D61686" w:rsidP="00700C94">
            <w:pPr>
              <w:jc w:val="right"/>
              <w:rPr>
                <w:sz w:val="20"/>
                <w:szCs w:val="20"/>
              </w:rPr>
            </w:pPr>
          </w:p>
        </w:tc>
      </w:tr>
      <w:tr w:rsidR="00D61686" w:rsidRPr="002B0631" w14:paraId="1EF2302C" w14:textId="77777777" w:rsidTr="008D23CD">
        <w:trPr>
          <w:trHeight w:val="258"/>
        </w:trPr>
        <w:tc>
          <w:tcPr>
            <w:tcW w:w="2785" w:type="dxa"/>
          </w:tcPr>
          <w:p w14:paraId="7B30081D" w14:textId="3EF6822D" w:rsidR="00D61686" w:rsidRPr="002B0631" w:rsidRDefault="00D24293" w:rsidP="00700C94">
            <w:pPr>
              <w:jc w:val="left"/>
              <w:rPr>
                <w:sz w:val="20"/>
                <w:szCs w:val="20"/>
              </w:rPr>
            </w:pPr>
            <w:r>
              <w:rPr>
                <w:rFonts w:hint="eastAsia"/>
                <w:sz w:val="20"/>
                <w:szCs w:val="20"/>
                <w:lang w:eastAsia="zh-CN"/>
              </w:rPr>
              <w:t>多</w:t>
            </w:r>
            <w:r w:rsidRPr="00D24293">
              <w:rPr>
                <w:rFonts w:hint="eastAsia"/>
                <w:sz w:val="20"/>
                <w:szCs w:val="20"/>
              </w:rPr>
              <w:t>门冰箱</w:t>
            </w:r>
            <w:r>
              <w:rPr>
                <w:rFonts w:hint="eastAsia"/>
                <w:sz w:val="20"/>
                <w:szCs w:val="20"/>
                <w:lang w:eastAsia="zh-CN"/>
              </w:rPr>
              <w:t xml:space="preserve"> </w:t>
            </w:r>
            <w:r w:rsidRPr="00D24293">
              <w:rPr>
                <w:rFonts w:hint="eastAsia"/>
                <w:sz w:val="20"/>
                <w:szCs w:val="20"/>
              </w:rPr>
              <w:t>-</w:t>
            </w:r>
            <w:r>
              <w:rPr>
                <w:sz w:val="20"/>
                <w:szCs w:val="20"/>
              </w:rPr>
              <w:t xml:space="preserve">- </w:t>
            </w:r>
            <w:r w:rsidRPr="00D24293">
              <w:rPr>
                <w:rFonts w:hint="eastAsia"/>
                <w:sz w:val="20"/>
                <w:szCs w:val="20"/>
              </w:rPr>
              <w:t>无霜</w:t>
            </w:r>
          </w:p>
        </w:tc>
        <w:tc>
          <w:tcPr>
            <w:tcW w:w="1530" w:type="dxa"/>
            <w:vMerge/>
            <w:vAlign w:val="center"/>
          </w:tcPr>
          <w:p w14:paraId="7CB428C2" w14:textId="77777777" w:rsidR="00D61686" w:rsidRPr="002B0631" w:rsidRDefault="00D61686" w:rsidP="00700C94">
            <w:pPr>
              <w:pStyle w:val="Default"/>
              <w:spacing w:line="276" w:lineRule="auto"/>
              <w:jc w:val="center"/>
              <w:rPr>
                <w:sz w:val="20"/>
                <w:szCs w:val="20"/>
                <w:lang w:val="en-CA"/>
              </w:rPr>
            </w:pPr>
          </w:p>
        </w:tc>
        <w:tc>
          <w:tcPr>
            <w:tcW w:w="2700" w:type="dxa"/>
            <w:vAlign w:val="center"/>
          </w:tcPr>
          <w:p w14:paraId="268C8DCB" w14:textId="77777777" w:rsidR="00D61686" w:rsidRPr="002B0631" w:rsidRDefault="00D61686" w:rsidP="00700C94">
            <w:pPr>
              <w:jc w:val="right"/>
              <w:rPr>
                <w:sz w:val="20"/>
                <w:szCs w:val="20"/>
              </w:rPr>
            </w:pPr>
            <w:r w:rsidRPr="002B0631">
              <w:rPr>
                <w:sz w:val="20"/>
                <w:szCs w:val="20"/>
              </w:rPr>
              <w:t>0.57 AV + 800</w:t>
            </w:r>
          </w:p>
        </w:tc>
        <w:tc>
          <w:tcPr>
            <w:tcW w:w="2360" w:type="dxa"/>
            <w:vMerge/>
            <w:vAlign w:val="center"/>
          </w:tcPr>
          <w:p w14:paraId="79286D33" w14:textId="77777777" w:rsidR="00D61686" w:rsidRPr="002B0631" w:rsidRDefault="00D61686" w:rsidP="00700C94">
            <w:pPr>
              <w:jc w:val="right"/>
              <w:rPr>
                <w:sz w:val="20"/>
                <w:szCs w:val="20"/>
              </w:rPr>
            </w:pPr>
          </w:p>
        </w:tc>
      </w:tr>
      <w:tr w:rsidR="00D61686" w:rsidRPr="002B0631" w14:paraId="3602CFCD" w14:textId="77777777" w:rsidTr="008D23CD">
        <w:trPr>
          <w:trHeight w:val="258"/>
        </w:trPr>
        <w:tc>
          <w:tcPr>
            <w:tcW w:w="2785" w:type="dxa"/>
          </w:tcPr>
          <w:p w14:paraId="4C2EB82A" w14:textId="50AFC2DD" w:rsidR="00D61686" w:rsidRPr="002B0631" w:rsidRDefault="00D24293" w:rsidP="00700C94">
            <w:pPr>
              <w:jc w:val="left"/>
              <w:rPr>
                <w:sz w:val="20"/>
                <w:szCs w:val="20"/>
                <w:lang w:eastAsia="zh-CN"/>
              </w:rPr>
            </w:pPr>
            <w:r w:rsidRPr="00D24293">
              <w:rPr>
                <w:rFonts w:hint="eastAsia"/>
                <w:sz w:val="20"/>
                <w:szCs w:val="20"/>
                <w:lang w:eastAsia="zh-CN"/>
              </w:rPr>
              <w:t>带冷冻</w:t>
            </w:r>
            <w:r w:rsidR="00B80B73">
              <w:rPr>
                <w:rFonts w:hint="eastAsia"/>
                <w:sz w:val="20"/>
                <w:szCs w:val="20"/>
                <w:lang w:eastAsia="zh-CN"/>
              </w:rPr>
              <w:t>柜</w:t>
            </w:r>
            <w:r w:rsidRPr="00D24293">
              <w:rPr>
                <w:rFonts w:hint="eastAsia"/>
                <w:sz w:val="20"/>
                <w:szCs w:val="20"/>
                <w:lang w:eastAsia="zh-CN"/>
              </w:rPr>
              <w:t>的小型冰箱</w:t>
            </w:r>
            <w:r>
              <w:rPr>
                <w:rFonts w:hint="eastAsia"/>
                <w:sz w:val="20"/>
                <w:szCs w:val="20"/>
                <w:lang w:eastAsia="zh-CN"/>
              </w:rPr>
              <w:t xml:space="preserve"> </w:t>
            </w:r>
            <w:r w:rsidRPr="00D24293">
              <w:rPr>
                <w:rFonts w:hint="eastAsia"/>
                <w:sz w:val="20"/>
                <w:szCs w:val="20"/>
                <w:lang w:eastAsia="zh-CN"/>
              </w:rPr>
              <w:t>&lt;</w:t>
            </w:r>
            <w:r>
              <w:rPr>
                <w:sz w:val="20"/>
                <w:szCs w:val="20"/>
                <w:lang w:eastAsia="zh-CN"/>
              </w:rPr>
              <w:t xml:space="preserve"> </w:t>
            </w:r>
            <w:r w:rsidRPr="00D24293">
              <w:rPr>
                <w:rFonts w:hint="eastAsia"/>
                <w:sz w:val="20"/>
                <w:szCs w:val="20"/>
                <w:lang w:eastAsia="zh-CN"/>
              </w:rPr>
              <w:t>14</w:t>
            </w:r>
            <w:r w:rsidRPr="00D24293">
              <w:rPr>
                <w:rFonts w:hint="eastAsia"/>
                <w:sz w:val="20"/>
                <w:szCs w:val="20"/>
                <w:lang w:eastAsia="zh-CN"/>
              </w:rPr>
              <w:t>升</w:t>
            </w:r>
          </w:p>
        </w:tc>
        <w:tc>
          <w:tcPr>
            <w:tcW w:w="1530" w:type="dxa"/>
            <w:vMerge/>
            <w:vAlign w:val="center"/>
          </w:tcPr>
          <w:p w14:paraId="375BF53B" w14:textId="77777777" w:rsidR="00D61686" w:rsidRPr="002B0631" w:rsidRDefault="00D61686" w:rsidP="00700C94">
            <w:pPr>
              <w:pStyle w:val="Default"/>
              <w:spacing w:line="276" w:lineRule="auto"/>
              <w:jc w:val="center"/>
              <w:rPr>
                <w:sz w:val="20"/>
                <w:szCs w:val="20"/>
                <w:lang w:val="en-CA" w:eastAsia="zh-CN"/>
              </w:rPr>
            </w:pPr>
          </w:p>
        </w:tc>
        <w:tc>
          <w:tcPr>
            <w:tcW w:w="2700" w:type="dxa"/>
            <w:vAlign w:val="center"/>
          </w:tcPr>
          <w:p w14:paraId="5DDBA755" w14:textId="77777777" w:rsidR="00D61686" w:rsidRPr="002B0631" w:rsidRDefault="00D61686" w:rsidP="00700C94">
            <w:pPr>
              <w:jc w:val="right"/>
              <w:rPr>
                <w:sz w:val="20"/>
                <w:szCs w:val="20"/>
              </w:rPr>
            </w:pPr>
            <w:r w:rsidRPr="002B0631">
              <w:rPr>
                <w:sz w:val="20"/>
                <w:szCs w:val="20"/>
              </w:rPr>
              <w:t>0.84 AV + 295</w:t>
            </w:r>
          </w:p>
        </w:tc>
        <w:tc>
          <w:tcPr>
            <w:tcW w:w="2360" w:type="dxa"/>
            <w:vMerge/>
            <w:vAlign w:val="center"/>
          </w:tcPr>
          <w:p w14:paraId="4EAF4BFC" w14:textId="77777777" w:rsidR="00D61686" w:rsidRPr="002B0631" w:rsidRDefault="00D61686" w:rsidP="00700C94">
            <w:pPr>
              <w:jc w:val="right"/>
              <w:rPr>
                <w:sz w:val="20"/>
                <w:szCs w:val="20"/>
              </w:rPr>
            </w:pPr>
          </w:p>
        </w:tc>
      </w:tr>
      <w:tr w:rsidR="00D61686" w:rsidRPr="002B0631" w14:paraId="6308C860" w14:textId="77777777" w:rsidTr="008D23CD">
        <w:trPr>
          <w:trHeight w:val="258"/>
        </w:trPr>
        <w:tc>
          <w:tcPr>
            <w:tcW w:w="2785" w:type="dxa"/>
            <w:vAlign w:val="center"/>
          </w:tcPr>
          <w:p w14:paraId="24EAA95E" w14:textId="7F907BDD" w:rsidR="00D61686" w:rsidRPr="002B0631" w:rsidRDefault="00D24293" w:rsidP="00700C94">
            <w:pPr>
              <w:jc w:val="left"/>
              <w:rPr>
                <w:sz w:val="20"/>
                <w:szCs w:val="20"/>
              </w:rPr>
            </w:pPr>
            <w:r w:rsidRPr="00D24293">
              <w:rPr>
                <w:rFonts w:hint="eastAsia"/>
                <w:sz w:val="20"/>
                <w:szCs w:val="20"/>
              </w:rPr>
              <w:lastRenderedPageBreak/>
              <w:t>立式冷冻</w:t>
            </w:r>
            <w:r w:rsidR="00B80B73">
              <w:rPr>
                <w:rFonts w:hint="eastAsia"/>
                <w:sz w:val="20"/>
                <w:szCs w:val="20"/>
                <w:lang w:eastAsia="zh-CN"/>
              </w:rPr>
              <w:t>柜</w:t>
            </w:r>
            <w:r>
              <w:rPr>
                <w:rFonts w:hint="eastAsia"/>
                <w:sz w:val="20"/>
                <w:szCs w:val="20"/>
                <w:lang w:eastAsia="zh-CN"/>
              </w:rPr>
              <w:t xml:space="preserve"> </w:t>
            </w:r>
            <w:r w:rsidRPr="00D24293">
              <w:rPr>
                <w:rFonts w:hint="eastAsia"/>
                <w:sz w:val="20"/>
                <w:szCs w:val="20"/>
              </w:rPr>
              <w:t>-</w:t>
            </w:r>
            <w:r>
              <w:rPr>
                <w:sz w:val="20"/>
                <w:szCs w:val="20"/>
              </w:rPr>
              <w:t xml:space="preserve">- </w:t>
            </w:r>
            <w:r w:rsidRPr="00D24293">
              <w:rPr>
                <w:rFonts w:hint="eastAsia"/>
                <w:sz w:val="20"/>
                <w:szCs w:val="20"/>
              </w:rPr>
              <w:t>手动除霜</w:t>
            </w:r>
          </w:p>
        </w:tc>
        <w:tc>
          <w:tcPr>
            <w:tcW w:w="1530" w:type="dxa"/>
            <w:vMerge w:val="restart"/>
            <w:vAlign w:val="center"/>
          </w:tcPr>
          <w:p w14:paraId="59702FF9" w14:textId="44199D1A" w:rsidR="00D61686" w:rsidRPr="002B0631" w:rsidRDefault="001C27B2" w:rsidP="00700C94">
            <w:pPr>
              <w:pStyle w:val="Default"/>
              <w:spacing w:line="276" w:lineRule="auto"/>
              <w:jc w:val="center"/>
              <w:rPr>
                <w:sz w:val="20"/>
                <w:szCs w:val="20"/>
                <w:lang w:val="en-CA"/>
              </w:rPr>
            </w:pPr>
            <w:r w:rsidRPr="001C27B2">
              <w:rPr>
                <w:rFonts w:hint="eastAsia"/>
                <w:sz w:val="20"/>
                <w:szCs w:val="20"/>
                <w:lang w:val="en-CA"/>
              </w:rPr>
              <w:t>冷冻</w:t>
            </w:r>
            <w:r w:rsidR="00D24293">
              <w:rPr>
                <w:rFonts w:hint="eastAsia"/>
                <w:sz w:val="20"/>
                <w:szCs w:val="20"/>
                <w:lang w:eastAsia="zh-CN"/>
              </w:rPr>
              <w:t>柜</w:t>
            </w:r>
          </w:p>
        </w:tc>
        <w:tc>
          <w:tcPr>
            <w:tcW w:w="2700" w:type="dxa"/>
          </w:tcPr>
          <w:p w14:paraId="3FED3F78" w14:textId="77777777" w:rsidR="00D61686" w:rsidRPr="002B0631" w:rsidRDefault="00D61686" w:rsidP="00700C94">
            <w:pPr>
              <w:jc w:val="right"/>
              <w:rPr>
                <w:sz w:val="20"/>
                <w:szCs w:val="20"/>
              </w:rPr>
            </w:pPr>
            <w:r w:rsidRPr="002B0631">
              <w:rPr>
                <w:sz w:val="20"/>
                <w:szCs w:val="20"/>
              </w:rPr>
              <w:t>0.36 AV + 370</w:t>
            </w:r>
          </w:p>
        </w:tc>
        <w:tc>
          <w:tcPr>
            <w:tcW w:w="2360" w:type="dxa"/>
            <w:vMerge w:val="restart"/>
            <w:vAlign w:val="center"/>
          </w:tcPr>
          <w:p w14:paraId="0BA8BA89" w14:textId="77777777" w:rsidR="00D61686" w:rsidRPr="002B0631" w:rsidRDefault="00D61686" w:rsidP="00700C94">
            <w:pPr>
              <w:jc w:val="right"/>
              <w:rPr>
                <w:sz w:val="20"/>
                <w:szCs w:val="20"/>
              </w:rPr>
            </w:pPr>
            <w:r w:rsidRPr="002B0631">
              <w:rPr>
                <w:sz w:val="20"/>
                <w:szCs w:val="20"/>
              </w:rPr>
              <w:t>0.214 AV + 197</w:t>
            </w:r>
          </w:p>
        </w:tc>
      </w:tr>
      <w:tr w:rsidR="00D61686" w:rsidRPr="002B0631" w14:paraId="211A1F5C" w14:textId="77777777" w:rsidTr="008D23CD">
        <w:trPr>
          <w:trHeight w:val="258"/>
        </w:trPr>
        <w:tc>
          <w:tcPr>
            <w:tcW w:w="2785" w:type="dxa"/>
            <w:vAlign w:val="center"/>
          </w:tcPr>
          <w:p w14:paraId="62FBE3F7" w14:textId="71A61D84" w:rsidR="00D61686" w:rsidRPr="002B0631" w:rsidRDefault="00D24293" w:rsidP="00700C94">
            <w:pPr>
              <w:rPr>
                <w:sz w:val="20"/>
                <w:szCs w:val="20"/>
              </w:rPr>
            </w:pPr>
            <w:r w:rsidRPr="00D24293">
              <w:rPr>
                <w:rFonts w:hint="eastAsia"/>
                <w:sz w:val="20"/>
                <w:szCs w:val="20"/>
              </w:rPr>
              <w:t>立式冷冻</w:t>
            </w:r>
            <w:r>
              <w:rPr>
                <w:rFonts w:hint="eastAsia"/>
                <w:sz w:val="20"/>
                <w:szCs w:val="20"/>
                <w:lang w:eastAsia="zh-CN"/>
              </w:rPr>
              <w:t>柜</w:t>
            </w:r>
            <w:r>
              <w:rPr>
                <w:rFonts w:hint="eastAsia"/>
                <w:sz w:val="20"/>
                <w:szCs w:val="20"/>
                <w:lang w:eastAsia="zh-CN"/>
              </w:rPr>
              <w:t xml:space="preserve"> </w:t>
            </w:r>
            <w:r w:rsidRPr="00D24293">
              <w:rPr>
                <w:rFonts w:hint="eastAsia"/>
                <w:sz w:val="20"/>
                <w:szCs w:val="20"/>
              </w:rPr>
              <w:t>-</w:t>
            </w:r>
            <w:r>
              <w:rPr>
                <w:sz w:val="20"/>
                <w:szCs w:val="20"/>
              </w:rPr>
              <w:t xml:space="preserve">- </w:t>
            </w:r>
            <w:r w:rsidRPr="00D24293">
              <w:rPr>
                <w:rFonts w:hint="eastAsia"/>
                <w:sz w:val="20"/>
                <w:szCs w:val="20"/>
              </w:rPr>
              <w:t>无霜</w:t>
            </w:r>
          </w:p>
        </w:tc>
        <w:tc>
          <w:tcPr>
            <w:tcW w:w="1530" w:type="dxa"/>
            <w:vMerge/>
          </w:tcPr>
          <w:p w14:paraId="74655371" w14:textId="77777777" w:rsidR="00D61686" w:rsidRPr="002B0631" w:rsidRDefault="00D61686" w:rsidP="00700C94">
            <w:pPr>
              <w:pStyle w:val="Default"/>
              <w:spacing w:line="276" w:lineRule="auto"/>
              <w:rPr>
                <w:sz w:val="20"/>
                <w:szCs w:val="20"/>
                <w:lang w:val="en-CA"/>
              </w:rPr>
            </w:pPr>
          </w:p>
        </w:tc>
        <w:tc>
          <w:tcPr>
            <w:tcW w:w="2700" w:type="dxa"/>
            <w:vAlign w:val="center"/>
          </w:tcPr>
          <w:p w14:paraId="6E3F18A6" w14:textId="77777777" w:rsidR="00D61686" w:rsidRPr="002B0631" w:rsidRDefault="00D61686" w:rsidP="00700C94">
            <w:pPr>
              <w:jc w:val="right"/>
              <w:rPr>
                <w:sz w:val="20"/>
                <w:szCs w:val="20"/>
              </w:rPr>
            </w:pPr>
            <w:r w:rsidRPr="002B0631">
              <w:rPr>
                <w:sz w:val="20"/>
                <w:szCs w:val="20"/>
              </w:rPr>
              <w:t>0.53 AV + 420</w:t>
            </w:r>
          </w:p>
        </w:tc>
        <w:tc>
          <w:tcPr>
            <w:tcW w:w="2360" w:type="dxa"/>
            <w:vMerge/>
            <w:vAlign w:val="center"/>
          </w:tcPr>
          <w:p w14:paraId="05A1893A" w14:textId="77777777" w:rsidR="00D61686" w:rsidRPr="002B0631" w:rsidRDefault="00D61686" w:rsidP="00700C94">
            <w:pPr>
              <w:jc w:val="center"/>
              <w:rPr>
                <w:sz w:val="20"/>
                <w:szCs w:val="20"/>
              </w:rPr>
            </w:pPr>
          </w:p>
        </w:tc>
      </w:tr>
      <w:tr w:rsidR="00D61686" w:rsidRPr="002B0631" w14:paraId="0F5E28CA" w14:textId="77777777" w:rsidTr="008D23CD">
        <w:trPr>
          <w:trHeight w:val="258"/>
        </w:trPr>
        <w:tc>
          <w:tcPr>
            <w:tcW w:w="2785" w:type="dxa"/>
          </w:tcPr>
          <w:p w14:paraId="0231C320" w14:textId="47CDE754" w:rsidR="00D61686" w:rsidRPr="002B0631" w:rsidRDefault="00D24293" w:rsidP="00700C94">
            <w:pPr>
              <w:jc w:val="left"/>
              <w:rPr>
                <w:sz w:val="20"/>
                <w:szCs w:val="20"/>
              </w:rPr>
            </w:pPr>
            <w:r>
              <w:rPr>
                <w:rFonts w:hint="eastAsia"/>
                <w:sz w:val="20"/>
                <w:szCs w:val="20"/>
                <w:lang w:eastAsia="zh-CN"/>
              </w:rPr>
              <w:t>冷冻</w:t>
            </w:r>
            <w:r w:rsidRPr="00D24293">
              <w:rPr>
                <w:rFonts w:hint="eastAsia"/>
                <w:sz w:val="20"/>
                <w:szCs w:val="20"/>
              </w:rPr>
              <w:t>柜</w:t>
            </w:r>
          </w:p>
        </w:tc>
        <w:tc>
          <w:tcPr>
            <w:tcW w:w="1530" w:type="dxa"/>
            <w:vMerge/>
          </w:tcPr>
          <w:p w14:paraId="4A1746AA" w14:textId="77777777" w:rsidR="00D61686" w:rsidRPr="002B0631" w:rsidRDefault="00D61686" w:rsidP="00700C94">
            <w:pPr>
              <w:pStyle w:val="Default"/>
              <w:spacing w:line="276" w:lineRule="auto"/>
              <w:rPr>
                <w:sz w:val="20"/>
                <w:szCs w:val="20"/>
                <w:lang w:val="en-CA"/>
              </w:rPr>
            </w:pPr>
          </w:p>
        </w:tc>
        <w:tc>
          <w:tcPr>
            <w:tcW w:w="2700" w:type="dxa"/>
            <w:vAlign w:val="center"/>
          </w:tcPr>
          <w:p w14:paraId="79FECFC2" w14:textId="77777777" w:rsidR="00D61686" w:rsidRPr="002B0631" w:rsidRDefault="00D61686" w:rsidP="00700C94">
            <w:pPr>
              <w:jc w:val="right"/>
              <w:rPr>
                <w:sz w:val="20"/>
                <w:szCs w:val="20"/>
              </w:rPr>
            </w:pPr>
            <w:r w:rsidRPr="002B0631">
              <w:rPr>
                <w:sz w:val="20"/>
                <w:szCs w:val="20"/>
              </w:rPr>
              <w:t>0.39 AV+ 490</w:t>
            </w:r>
          </w:p>
        </w:tc>
        <w:tc>
          <w:tcPr>
            <w:tcW w:w="2360" w:type="dxa"/>
            <w:vMerge/>
            <w:vAlign w:val="center"/>
          </w:tcPr>
          <w:p w14:paraId="3F753AD1" w14:textId="77777777" w:rsidR="00D61686" w:rsidRPr="002B0631" w:rsidRDefault="00D61686" w:rsidP="00700C94">
            <w:pPr>
              <w:jc w:val="center"/>
              <w:rPr>
                <w:sz w:val="20"/>
                <w:szCs w:val="20"/>
              </w:rPr>
            </w:pPr>
          </w:p>
        </w:tc>
      </w:tr>
    </w:tbl>
    <w:p w14:paraId="42258F85" w14:textId="2CE444F5" w:rsidR="00343584" w:rsidRPr="00343584" w:rsidRDefault="001F4BFD" w:rsidP="00343584">
      <w:pPr>
        <w:pStyle w:val="Heading1"/>
        <w:numPr>
          <w:ilvl w:val="0"/>
          <w:numId w:val="0"/>
        </w:numPr>
        <w:rPr>
          <w:sz w:val="18"/>
          <w:szCs w:val="18"/>
          <w:lang w:eastAsia="zh-CN"/>
        </w:rPr>
      </w:pPr>
      <w:r w:rsidRPr="001F4BFD">
        <w:rPr>
          <w:sz w:val="20"/>
          <w:szCs w:val="20"/>
          <w:lang w:eastAsia="zh-CN"/>
        </w:rPr>
        <w:t>*</w:t>
      </w:r>
      <w:r w:rsidR="002355BE">
        <w:rPr>
          <w:rFonts w:hint="eastAsia"/>
          <w:sz w:val="18"/>
          <w:szCs w:val="18"/>
          <w:lang w:eastAsia="zh-CN"/>
        </w:rPr>
        <w:t>最高年能耗</w:t>
      </w:r>
      <w:r w:rsidR="008B7059">
        <w:rPr>
          <w:sz w:val="18"/>
          <w:szCs w:val="18"/>
          <w:lang w:eastAsia="zh-CN"/>
        </w:rPr>
        <w:t xml:space="preserve"> </w:t>
      </w:r>
      <w:r w:rsidR="002355BE">
        <w:rPr>
          <w:sz w:val="18"/>
          <w:szCs w:val="18"/>
          <w:lang w:eastAsia="zh-CN"/>
        </w:rPr>
        <w:t>–</w:t>
      </w:r>
      <w:r w:rsidR="008B7059">
        <w:rPr>
          <w:sz w:val="18"/>
          <w:szCs w:val="18"/>
          <w:lang w:eastAsia="zh-CN"/>
        </w:rPr>
        <w:t xml:space="preserve"> </w:t>
      </w:r>
      <w:r w:rsidR="002355BE">
        <w:rPr>
          <w:rFonts w:hint="eastAsia"/>
          <w:sz w:val="18"/>
          <w:szCs w:val="18"/>
          <w:lang w:eastAsia="zh-CN"/>
        </w:rPr>
        <w:t>效率联合</w:t>
      </w:r>
      <w:r w:rsidR="00D61686" w:rsidRPr="00ED2D1E">
        <w:rPr>
          <w:sz w:val="18"/>
          <w:szCs w:val="18"/>
          <w:lang w:eastAsia="zh-CN"/>
        </w:rPr>
        <w:t xml:space="preserve"> </w:t>
      </w:r>
      <w:r w:rsidR="002355BE">
        <w:rPr>
          <w:rFonts w:hint="eastAsia"/>
          <w:sz w:val="18"/>
          <w:szCs w:val="18"/>
          <w:lang w:eastAsia="zh-CN"/>
        </w:rPr>
        <w:t>是</w:t>
      </w:r>
      <w:r w:rsidR="002355BE" w:rsidRPr="002355BE">
        <w:rPr>
          <w:rFonts w:hint="eastAsia"/>
          <w:sz w:val="18"/>
          <w:szCs w:val="18"/>
          <w:lang w:eastAsia="zh-CN"/>
        </w:rPr>
        <w:t>根据埃及使用的</w:t>
      </w:r>
      <w:r w:rsidR="002355BE" w:rsidRPr="002355BE">
        <w:rPr>
          <w:rFonts w:hint="eastAsia"/>
          <w:sz w:val="18"/>
          <w:szCs w:val="18"/>
          <w:lang w:eastAsia="zh-CN"/>
        </w:rPr>
        <w:t>25</w:t>
      </w:r>
      <w:r w:rsidR="002355BE" w:rsidRPr="002355BE">
        <w:rPr>
          <w:rFonts w:hint="eastAsia"/>
          <w:sz w:val="18"/>
          <w:szCs w:val="18"/>
          <w:lang w:eastAsia="zh-CN"/>
        </w:rPr>
        <w:t>℃测试条件进行调整。第</w:t>
      </w:r>
      <w:r w:rsidR="002355BE" w:rsidRPr="002355BE">
        <w:rPr>
          <w:rFonts w:hint="eastAsia"/>
          <w:sz w:val="18"/>
          <w:szCs w:val="18"/>
          <w:lang w:eastAsia="zh-CN"/>
        </w:rPr>
        <w:t>101</w:t>
      </w:r>
      <w:r w:rsidR="002355BE" w:rsidRPr="002355BE">
        <w:rPr>
          <w:rFonts w:hint="eastAsia"/>
          <w:sz w:val="18"/>
          <w:szCs w:val="18"/>
          <w:lang w:eastAsia="zh-CN"/>
        </w:rPr>
        <w:t>段进一步讨论了这个问题。</w:t>
      </w:r>
    </w:p>
    <w:p w14:paraId="30E61F41" w14:textId="18CF443D" w:rsidR="00DA6C82" w:rsidRPr="00D6087E" w:rsidRDefault="00D6087E" w:rsidP="0073059D">
      <w:pPr>
        <w:pStyle w:val="Heading1"/>
        <w:tabs>
          <w:tab w:val="num" w:pos="-2160"/>
          <w:tab w:val="num" w:pos="451"/>
        </w:tabs>
        <w:rPr>
          <w:sz w:val="24"/>
          <w:szCs w:val="24"/>
          <w:lang w:eastAsia="zh-CN"/>
        </w:rPr>
      </w:pPr>
      <w:r w:rsidRPr="00D6087E">
        <w:rPr>
          <w:rFonts w:hint="eastAsia"/>
          <w:sz w:val="24"/>
          <w:szCs w:val="24"/>
          <w:lang w:eastAsia="zh-CN"/>
        </w:rPr>
        <w:t>家用制冷设备标签的现行标准和法规可能从</w:t>
      </w:r>
      <w:r w:rsidRPr="00D6087E">
        <w:rPr>
          <w:rFonts w:hint="eastAsia"/>
          <w:sz w:val="24"/>
          <w:szCs w:val="24"/>
          <w:lang w:eastAsia="zh-CN"/>
        </w:rPr>
        <w:t>A</w:t>
      </w:r>
      <w:r w:rsidR="001F4BFD">
        <w:rPr>
          <w:sz w:val="24"/>
          <w:szCs w:val="24"/>
          <w:lang w:eastAsia="zh-CN"/>
        </w:rPr>
        <w:t xml:space="preserve"> </w:t>
      </w:r>
      <w:r w:rsidR="001F4BFD">
        <w:rPr>
          <w:sz w:val="24"/>
          <w:szCs w:val="24"/>
          <w:lang w:val="en-US" w:eastAsia="zh-CN"/>
        </w:rPr>
        <w:t>(</w:t>
      </w:r>
      <w:r w:rsidRPr="00D6087E">
        <w:rPr>
          <w:rFonts w:hint="eastAsia"/>
          <w:sz w:val="24"/>
          <w:szCs w:val="24"/>
          <w:lang w:eastAsia="zh-CN"/>
        </w:rPr>
        <w:t>IEE</w:t>
      </w:r>
      <w:r w:rsidRPr="00D6087E">
        <w:rPr>
          <w:rStyle w:val="FootnoteReference"/>
          <w:sz w:val="24"/>
          <w:szCs w:val="24"/>
          <w:lang w:eastAsia="zh-CN"/>
        </w:rPr>
        <w:t xml:space="preserve"> </w:t>
      </w:r>
      <w:r w:rsidR="002047D8" w:rsidRPr="00D6087E">
        <w:rPr>
          <w:rStyle w:val="FootnoteReference"/>
          <w:sz w:val="24"/>
          <w:szCs w:val="24"/>
        </w:rPr>
        <w:footnoteReference w:id="27"/>
      </w:r>
      <w:r w:rsidR="000421A2" w:rsidRPr="00D6087E">
        <w:rPr>
          <w:sz w:val="24"/>
          <w:szCs w:val="24"/>
          <w:lang w:eastAsia="zh-CN"/>
        </w:rPr>
        <w:t xml:space="preserve"> </w:t>
      </w:r>
      <w:r w:rsidRPr="00D6087E">
        <w:rPr>
          <w:rFonts w:hint="eastAsia"/>
          <w:sz w:val="24"/>
          <w:szCs w:val="24"/>
          <w:lang w:eastAsia="zh-CN"/>
        </w:rPr>
        <w:t>≤</w:t>
      </w:r>
      <w:r w:rsidRPr="00D6087E">
        <w:rPr>
          <w:rFonts w:hint="eastAsia"/>
          <w:sz w:val="24"/>
          <w:szCs w:val="24"/>
          <w:lang w:eastAsia="zh-CN"/>
        </w:rPr>
        <w:t>45</w:t>
      </w:r>
      <w:r w:rsidR="001F4BFD">
        <w:rPr>
          <w:sz w:val="24"/>
          <w:szCs w:val="24"/>
          <w:lang w:val="en-US" w:eastAsia="zh-CN"/>
        </w:rPr>
        <w:t xml:space="preserve">) </w:t>
      </w:r>
      <w:r w:rsidRPr="00D6087E">
        <w:rPr>
          <w:rFonts w:hint="eastAsia"/>
          <w:sz w:val="24"/>
          <w:szCs w:val="24"/>
          <w:lang w:eastAsia="zh-CN"/>
        </w:rPr>
        <w:t>到</w:t>
      </w:r>
      <w:r w:rsidRPr="00D6087E">
        <w:rPr>
          <w:rFonts w:hint="eastAsia"/>
          <w:sz w:val="24"/>
          <w:szCs w:val="24"/>
          <w:lang w:eastAsia="zh-CN"/>
        </w:rPr>
        <w:t>E</w:t>
      </w:r>
      <w:r w:rsidR="001F4BFD">
        <w:rPr>
          <w:sz w:val="24"/>
          <w:szCs w:val="24"/>
          <w:lang w:eastAsia="zh-CN"/>
        </w:rPr>
        <w:t xml:space="preserve"> </w:t>
      </w:r>
      <w:r w:rsidR="001F4BFD">
        <w:rPr>
          <w:sz w:val="24"/>
          <w:szCs w:val="24"/>
          <w:lang w:val="en-US" w:eastAsia="zh-CN"/>
        </w:rPr>
        <w:t>(</w:t>
      </w:r>
      <w:r w:rsidRPr="00D6087E">
        <w:rPr>
          <w:rFonts w:hint="eastAsia"/>
          <w:sz w:val="24"/>
          <w:szCs w:val="24"/>
          <w:lang w:eastAsia="zh-CN"/>
        </w:rPr>
        <w:t>75&lt;IEE</w:t>
      </w:r>
      <w:r w:rsidRPr="00D6087E">
        <w:rPr>
          <w:rFonts w:hint="eastAsia"/>
          <w:sz w:val="24"/>
          <w:szCs w:val="24"/>
          <w:lang w:eastAsia="zh-CN"/>
        </w:rPr>
        <w:t>≤</w:t>
      </w:r>
      <w:r w:rsidRPr="00D6087E">
        <w:rPr>
          <w:rFonts w:hint="eastAsia"/>
          <w:sz w:val="24"/>
          <w:szCs w:val="24"/>
          <w:lang w:eastAsia="zh-CN"/>
        </w:rPr>
        <w:t>85</w:t>
      </w:r>
      <w:r w:rsidR="001F4BFD">
        <w:rPr>
          <w:sz w:val="24"/>
          <w:szCs w:val="24"/>
          <w:lang w:val="en-US" w:eastAsia="zh-CN"/>
        </w:rPr>
        <w:t xml:space="preserve">) </w:t>
      </w:r>
      <w:r w:rsidRPr="00D6087E">
        <w:rPr>
          <w:rFonts w:hint="eastAsia"/>
          <w:sz w:val="24"/>
          <w:szCs w:val="24"/>
          <w:lang w:eastAsia="zh-CN"/>
        </w:rPr>
        <w:t>不等，最低能源性能标准</w:t>
      </w:r>
      <w:r w:rsidR="001F4BFD">
        <w:rPr>
          <w:sz w:val="24"/>
          <w:szCs w:val="24"/>
          <w:lang w:val="en-US" w:eastAsia="zh-CN"/>
        </w:rPr>
        <w:t xml:space="preserve"> (</w:t>
      </w:r>
      <w:r w:rsidRPr="00D6087E">
        <w:rPr>
          <w:rFonts w:hint="eastAsia"/>
          <w:sz w:val="24"/>
          <w:szCs w:val="24"/>
          <w:lang w:eastAsia="zh-CN"/>
        </w:rPr>
        <w:t>MEPS</w:t>
      </w:r>
      <w:r w:rsidR="001F4BFD">
        <w:rPr>
          <w:sz w:val="24"/>
          <w:szCs w:val="24"/>
          <w:lang w:val="en-US" w:eastAsia="zh-CN"/>
        </w:rPr>
        <w:t xml:space="preserve">) </w:t>
      </w:r>
      <w:r w:rsidRPr="00D6087E">
        <w:rPr>
          <w:rFonts w:hint="eastAsia"/>
          <w:sz w:val="24"/>
          <w:szCs w:val="24"/>
          <w:lang w:eastAsia="zh-CN"/>
        </w:rPr>
        <w:t>等于</w:t>
      </w:r>
      <w:r w:rsidRPr="00D6087E">
        <w:rPr>
          <w:rFonts w:hint="eastAsia"/>
          <w:sz w:val="24"/>
          <w:szCs w:val="24"/>
          <w:lang w:eastAsia="zh-CN"/>
        </w:rPr>
        <w:t>IEE 85</w:t>
      </w:r>
      <w:r w:rsidRPr="00D6087E">
        <w:rPr>
          <w:rFonts w:hint="eastAsia"/>
          <w:sz w:val="24"/>
          <w:szCs w:val="24"/>
          <w:lang w:eastAsia="zh-CN"/>
        </w:rPr>
        <w:t>；这些将在</w:t>
      </w:r>
      <w:r w:rsidRPr="00D6087E">
        <w:rPr>
          <w:rFonts w:hint="eastAsia"/>
          <w:sz w:val="24"/>
          <w:szCs w:val="24"/>
          <w:lang w:eastAsia="zh-CN"/>
        </w:rPr>
        <w:t>2025</w:t>
      </w:r>
      <w:r w:rsidRPr="00D6087E">
        <w:rPr>
          <w:rFonts w:hint="eastAsia"/>
          <w:sz w:val="24"/>
          <w:szCs w:val="24"/>
          <w:lang w:eastAsia="zh-CN"/>
        </w:rPr>
        <w:t>年至</w:t>
      </w:r>
      <w:r w:rsidRPr="00D6087E">
        <w:rPr>
          <w:rFonts w:hint="eastAsia"/>
          <w:sz w:val="24"/>
          <w:szCs w:val="24"/>
          <w:lang w:eastAsia="zh-CN"/>
        </w:rPr>
        <w:t>2026</w:t>
      </w:r>
      <w:r w:rsidRPr="00D6087E">
        <w:rPr>
          <w:rFonts w:hint="eastAsia"/>
          <w:sz w:val="24"/>
          <w:szCs w:val="24"/>
          <w:lang w:eastAsia="zh-CN"/>
        </w:rPr>
        <w:t>年</w:t>
      </w:r>
      <w:r w:rsidRPr="00D6087E">
        <w:rPr>
          <w:rFonts w:hint="eastAsia"/>
          <w:sz w:val="24"/>
          <w:szCs w:val="24"/>
          <w:lang w:eastAsia="zh-CN"/>
        </w:rPr>
        <w:t>12</w:t>
      </w:r>
      <w:r w:rsidRPr="00D6087E">
        <w:rPr>
          <w:rFonts w:hint="eastAsia"/>
          <w:sz w:val="24"/>
          <w:szCs w:val="24"/>
          <w:lang w:eastAsia="zh-CN"/>
        </w:rPr>
        <w:t>月</w:t>
      </w:r>
      <w:r w:rsidRPr="00D6087E">
        <w:rPr>
          <w:rFonts w:hint="eastAsia"/>
          <w:sz w:val="24"/>
          <w:szCs w:val="24"/>
          <w:lang w:eastAsia="zh-CN"/>
        </w:rPr>
        <w:t>31</w:t>
      </w:r>
      <w:r w:rsidRPr="00D6087E">
        <w:rPr>
          <w:rFonts w:hint="eastAsia"/>
          <w:sz w:val="24"/>
          <w:szCs w:val="24"/>
          <w:lang w:eastAsia="zh-CN"/>
        </w:rPr>
        <w:t>日期间执行。该指数将于</w:t>
      </w:r>
      <w:r w:rsidRPr="00D6087E">
        <w:rPr>
          <w:rFonts w:hint="eastAsia"/>
          <w:sz w:val="24"/>
          <w:szCs w:val="24"/>
          <w:lang w:eastAsia="zh-CN"/>
        </w:rPr>
        <w:t>2027</w:t>
      </w:r>
      <w:r w:rsidRPr="00D6087E">
        <w:rPr>
          <w:rFonts w:hint="eastAsia"/>
          <w:sz w:val="24"/>
          <w:szCs w:val="24"/>
          <w:lang w:eastAsia="zh-CN"/>
        </w:rPr>
        <w:t>年更新为</w:t>
      </w:r>
      <w:r w:rsidRPr="00D6087E">
        <w:rPr>
          <w:rFonts w:hint="eastAsia"/>
          <w:sz w:val="24"/>
          <w:szCs w:val="24"/>
          <w:lang w:eastAsia="zh-CN"/>
        </w:rPr>
        <w:t>A</w:t>
      </w:r>
      <w:r w:rsidR="001F4BFD">
        <w:rPr>
          <w:sz w:val="24"/>
          <w:szCs w:val="24"/>
          <w:lang w:eastAsia="zh-CN"/>
        </w:rPr>
        <w:t xml:space="preserve"> </w:t>
      </w:r>
      <w:r w:rsidR="001F4BFD">
        <w:rPr>
          <w:sz w:val="24"/>
          <w:szCs w:val="24"/>
          <w:lang w:val="en-US" w:eastAsia="zh-CN"/>
        </w:rPr>
        <w:t>(</w:t>
      </w:r>
      <w:r w:rsidRPr="00D6087E">
        <w:rPr>
          <w:rFonts w:hint="eastAsia"/>
          <w:sz w:val="24"/>
          <w:szCs w:val="24"/>
          <w:lang w:eastAsia="zh-CN"/>
        </w:rPr>
        <w:t>IEE</w:t>
      </w:r>
      <w:r w:rsidRPr="00D6087E">
        <w:rPr>
          <w:rFonts w:hint="eastAsia"/>
          <w:sz w:val="24"/>
          <w:szCs w:val="24"/>
          <w:lang w:eastAsia="zh-CN"/>
        </w:rPr>
        <w:t>≤</w:t>
      </w:r>
      <w:r w:rsidRPr="00D6087E">
        <w:rPr>
          <w:rFonts w:hint="eastAsia"/>
          <w:sz w:val="24"/>
          <w:szCs w:val="24"/>
          <w:lang w:eastAsia="zh-CN"/>
        </w:rPr>
        <w:t>35</w:t>
      </w:r>
      <w:r w:rsidR="001F4BFD">
        <w:rPr>
          <w:sz w:val="24"/>
          <w:szCs w:val="24"/>
          <w:lang w:val="en-US" w:eastAsia="zh-CN"/>
        </w:rPr>
        <w:t xml:space="preserve">) </w:t>
      </w:r>
      <w:r w:rsidRPr="00D6087E">
        <w:rPr>
          <w:rFonts w:hint="eastAsia"/>
          <w:sz w:val="24"/>
          <w:szCs w:val="24"/>
          <w:lang w:eastAsia="zh-CN"/>
        </w:rPr>
        <w:t>至</w:t>
      </w:r>
      <w:r w:rsidRPr="00D6087E">
        <w:rPr>
          <w:rFonts w:hint="eastAsia"/>
          <w:sz w:val="24"/>
          <w:szCs w:val="24"/>
          <w:lang w:eastAsia="zh-CN"/>
        </w:rPr>
        <w:t>E</w:t>
      </w:r>
      <w:r w:rsidR="001F4BFD">
        <w:rPr>
          <w:sz w:val="24"/>
          <w:szCs w:val="24"/>
          <w:lang w:eastAsia="zh-CN"/>
        </w:rPr>
        <w:t xml:space="preserve"> </w:t>
      </w:r>
      <w:r w:rsidR="001F4BFD">
        <w:rPr>
          <w:sz w:val="24"/>
          <w:szCs w:val="24"/>
          <w:lang w:val="en-US" w:eastAsia="zh-CN"/>
        </w:rPr>
        <w:t>(</w:t>
      </w:r>
      <w:r w:rsidRPr="00D6087E">
        <w:rPr>
          <w:rFonts w:hint="eastAsia"/>
          <w:sz w:val="24"/>
          <w:szCs w:val="24"/>
          <w:lang w:eastAsia="zh-CN"/>
        </w:rPr>
        <w:t>65&lt;IEE</w:t>
      </w:r>
      <w:r w:rsidRPr="00D6087E">
        <w:rPr>
          <w:rFonts w:hint="eastAsia"/>
          <w:sz w:val="24"/>
          <w:szCs w:val="24"/>
          <w:lang w:eastAsia="zh-CN"/>
        </w:rPr>
        <w:t>≤</w:t>
      </w:r>
      <w:r w:rsidRPr="00D6087E">
        <w:rPr>
          <w:rFonts w:hint="eastAsia"/>
          <w:sz w:val="24"/>
          <w:szCs w:val="24"/>
          <w:lang w:eastAsia="zh-CN"/>
        </w:rPr>
        <w:t>75</w:t>
      </w:r>
      <w:r w:rsidR="001F4BFD">
        <w:rPr>
          <w:sz w:val="24"/>
          <w:szCs w:val="24"/>
          <w:lang w:val="en-US" w:eastAsia="zh-CN"/>
        </w:rPr>
        <w:t>)</w:t>
      </w:r>
      <w:r w:rsidRPr="00D6087E">
        <w:rPr>
          <w:rFonts w:hint="eastAsia"/>
          <w:sz w:val="24"/>
          <w:szCs w:val="24"/>
          <w:lang w:eastAsia="zh-CN"/>
        </w:rPr>
        <w:t>，最低能源性能标准等于</w:t>
      </w:r>
      <w:r w:rsidRPr="00D6087E">
        <w:rPr>
          <w:rFonts w:hint="eastAsia"/>
          <w:sz w:val="24"/>
          <w:szCs w:val="24"/>
          <w:lang w:eastAsia="zh-CN"/>
        </w:rPr>
        <w:t>IEE 75</w:t>
      </w:r>
      <w:r w:rsidRPr="00D6087E">
        <w:rPr>
          <w:rFonts w:hint="eastAsia"/>
          <w:sz w:val="24"/>
          <w:szCs w:val="24"/>
          <w:lang w:eastAsia="zh-CN"/>
        </w:rPr>
        <w:t>。埃及房间和管道空调的季节性能效标准以及固定速度和逆变器空调的要求为</w:t>
      </w:r>
      <w:r w:rsidRPr="00D6087E">
        <w:rPr>
          <w:rFonts w:hint="eastAsia"/>
          <w:sz w:val="24"/>
          <w:szCs w:val="24"/>
          <w:lang w:eastAsia="zh-CN"/>
        </w:rPr>
        <w:t>ES:3795-2023</w:t>
      </w:r>
      <w:r w:rsidRPr="00D6087E">
        <w:rPr>
          <w:rFonts w:hint="eastAsia"/>
          <w:sz w:val="24"/>
          <w:szCs w:val="24"/>
          <w:lang w:eastAsia="zh-CN"/>
        </w:rPr>
        <w:t>。</w:t>
      </w:r>
      <w:r w:rsidR="00DA6C82" w:rsidRPr="00D6087E">
        <w:rPr>
          <w:sz w:val="24"/>
          <w:szCs w:val="24"/>
          <w:vertAlign w:val="superscript"/>
        </w:rPr>
        <w:footnoteReference w:id="28"/>
      </w:r>
      <w:r w:rsidR="00DA6C82" w:rsidRPr="00D6087E">
        <w:rPr>
          <w:sz w:val="24"/>
          <w:szCs w:val="24"/>
          <w:vertAlign w:val="superscript"/>
          <w:lang w:eastAsia="zh-CN"/>
        </w:rPr>
        <w:t xml:space="preserve"> </w:t>
      </w:r>
      <w:r w:rsidRPr="00D6087E">
        <w:rPr>
          <w:rFonts w:hint="eastAsia"/>
          <w:sz w:val="24"/>
          <w:szCs w:val="24"/>
          <w:lang w:eastAsia="zh-CN"/>
        </w:rPr>
        <w:t>该标准参考了国际最佳测量实践。</w:t>
      </w:r>
      <w:r w:rsidR="00DA6C82" w:rsidRPr="00D6087E">
        <w:rPr>
          <w:sz w:val="24"/>
          <w:szCs w:val="24"/>
          <w:vertAlign w:val="superscript"/>
        </w:rPr>
        <w:footnoteReference w:id="29"/>
      </w:r>
      <w:r w:rsidRPr="00D6087E">
        <w:rPr>
          <w:sz w:val="24"/>
          <w:szCs w:val="24"/>
          <w:lang w:eastAsia="zh-CN"/>
        </w:rPr>
        <w:t xml:space="preserve"> </w:t>
      </w:r>
      <w:r w:rsidRPr="00D6087E">
        <w:rPr>
          <w:rFonts w:hint="eastAsia"/>
          <w:sz w:val="24"/>
          <w:szCs w:val="24"/>
          <w:lang w:eastAsia="zh-CN"/>
        </w:rPr>
        <w:t>标签标准为设备的季节性能源效率比</w:t>
      </w:r>
      <w:r w:rsidR="001F4BFD">
        <w:rPr>
          <w:sz w:val="24"/>
          <w:szCs w:val="24"/>
          <w:lang w:val="en-US" w:eastAsia="zh-CN"/>
        </w:rPr>
        <w:t xml:space="preserve"> (</w:t>
      </w:r>
      <w:r w:rsidRPr="00D6087E">
        <w:rPr>
          <w:rFonts w:hint="eastAsia"/>
          <w:sz w:val="24"/>
          <w:szCs w:val="24"/>
          <w:lang w:eastAsia="zh-CN"/>
        </w:rPr>
        <w:t>SEER</w:t>
      </w:r>
      <w:r w:rsidR="001F4BFD">
        <w:rPr>
          <w:sz w:val="24"/>
          <w:szCs w:val="24"/>
          <w:lang w:val="en-US" w:eastAsia="zh-CN"/>
        </w:rPr>
        <w:t xml:space="preserve">) </w:t>
      </w:r>
      <w:r w:rsidRPr="00D6087E">
        <w:rPr>
          <w:rFonts w:hint="eastAsia"/>
          <w:sz w:val="24"/>
          <w:szCs w:val="24"/>
          <w:lang w:eastAsia="zh-CN"/>
        </w:rPr>
        <w:t>规定了七个级别</w:t>
      </w:r>
      <w:r w:rsidR="001F4BFD">
        <w:rPr>
          <w:sz w:val="24"/>
          <w:szCs w:val="24"/>
          <w:lang w:val="en-US" w:eastAsia="zh-CN"/>
        </w:rPr>
        <w:t xml:space="preserve"> (</w:t>
      </w:r>
      <w:r w:rsidRPr="00D6087E">
        <w:rPr>
          <w:rFonts w:hint="eastAsia"/>
          <w:sz w:val="24"/>
          <w:szCs w:val="24"/>
          <w:lang w:eastAsia="zh-CN"/>
        </w:rPr>
        <w:t>S1-S7</w:t>
      </w:r>
      <w:r w:rsidR="001F4BFD">
        <w:rPr>
          <w:sz w:val="24"/>
          <w:szCs w:val="24"/>
          <w:lang w:val="en-US" w:eastAsia="zh-CN"/>
        </w:rPr>
        <w:t>)</w:t>
      </w:r>
      <w:r w:rsidRPr="00D6087E">
        <w:rPr>
          <w:rFonts w:hint="eastAsia"/>
          <w:sz w:val="24"/>
          <w:szCs w:val="24"/>
          <w:lang w:eastAsia="zh-CN"/>
        </w:rPr>
        <w:t>，</w:t>
      </w:r>
      <w:r w:rsidRPr="00D6087E">
        <w:rPr>
          <w:rFonts w:hint="eastAsia"/>
          <w:sz w:val="24"/>
          <w:szCs w:val="24"/>
          <w:lang w:eastAsia="zh-CN"/>
        </w:rPr>
        <w:t>S1</w:t>
      </w:r>
      <w:r w:rsidRPr="00D6087E">
        <w:rPr>
          <w:rFonts w:hint="eastAsia"/>
          <w:sz w:val="24"/>
          <w:szCs w:val="24"/>
          <w:lang w:eastAsia="zh-CN"/>
        </w:rPr>
        <w:t>是固定速度设备的最低能源性能标准，</w:t>
      </w:r>
      <w:r w:rsidRPr="00D6087E">
        <w:rPr>
          <w:rFonts w:hint="eastAsia"/>
          <w:sz w:val="24"/>
          <w:szCs w:val="24"/>
          <w:lang w:eastAsia="zh-CN"/>
        </w:rPr>
        <w:t>S2</w:t>
      </w:r>
      <w:r w:rsidRPr="00D6087E">
        <w:rPr>
          <w:rFonts w:hint="eastAsia"/>
          <w:sz w:val="24"/>
          <w:szCs w:val="24"/>
          <w:lang w:eastAsia="zh-CN"/>
        </w:rPr>
        <w:t>是变速或逆变器技术的最低能源性能标准。下表</w:t>
      </w:r>
      <w:r w:rsidRPr="00D6087E">
        <w:rPr>
          <w:rFonts w:hint="eastAsia"/>
          <w:sz w:val="24"/>
          <w:szCs w:val="24"/>
          <w:lang w:eastAsia="zh-CN"/>
        </w:rPr>
        <w:t>2</w:t>
      </w:r>
      <w:r w:rsidRPr="00D6087E">
        <w:rPr>
          <w:rFonts w:hint="eastAsia"/>
          <w:sz w:val="24"/>
          <w:szCs w:val="24"/>
          <w:lang w:eastAsia="zh-CN"/>
        </w:rPr>
        <w:t>显示了当前的季节性能源效率比标签值和</w:t>
      </w:r>
      <w:r w:rsidRPr="00D6087E">
        <w:rPr>
          <w:rFonts w:hint="eastAsia"/>
          <w:sz w:val="24"/>
          <w:szCs w:val="24"/>
          <w:lang w:eastAsia="zh-CN"/>
        </w:rPr>
        <w:t>2027</w:t>
      </w:r>
      <w:r w:rsidRPr="00D6087E">
        <w:rPr>
          <w:rFonts w:hint="eastAsia"/>
          <w:sz w:val="24"/>
          <w:szCs w:val="24"/>
          <w:lang w:eastAsia="zh-CN"/>
        </w:rPr>
        <w:t>年的标签值。本文件第</w:t>
      </w:r>
      <w:r w:rsidRPr="00D6087E">
        <w:rPr>
          <w:rFonts w:hint="eastAsia"/>
          <w:sz w:val="24"/>
          <w:szCs w:val="24"/>
          <w:lang w:eastAsia="zh-CN"/>
        </w:rPr>
        <w:t>57</w:t>
      </w:r>
      <w:r w:rsidRPr="00D6087E">
        <w:rPr>
          <w:rFonts w:hint="eastAsia"/>
          <w:sz w:val="24"/>
          <w:szCs w:val="24"/>
          <w:lang w:eastAsia="zh-CN"/>
        </w:rPr>
        <w:t>至</w:t>
      </w:r>
      <w:r w:rsidRPr="00D6087E">
        <w:rPr>
          <w:rFonts w:hint="eastAsia"/>
          <w:sz w:val="24"/>
          <w:szCs w:val="24"/>
          <w:lang w:eastAsia="zh-CN"/>
        </w:rPr>
        <w:t>59</w:t>
      </w:r>
      <w:r w:rsidRPr="00D6087E">
        <w:rPr>
          <w:rFonts w:hint="eastAsia"/>
          <w:sz w:val="24"/>
          <w:szCs w:val="24"/>
          <w:lang w:eastAsia="zh-CN"/>
        </w:rPr>
        <w:t>段提供了关于政策、监管和体制框架的进一步背景信息。</w:t>
      </w:r>
      <w:r w:rsidRPr="00D6087E">
        <w:rPr>
          <w:rFonts w:hint="eastAsia"/>
          <w:sz w:val="24"/>
          <w:szCs w:val="24"/>
          <w:lang w:eastAsia="zh-CN"/>
        </w:rPr>
        <w:t xml:space="preserve"> </w:t>
      </w:r>
    </w:p>
    <w:p w14:paraId="107B976A" w14:textId="7226B7C0" w:rsidR="003F4ECA" w:rsidRPr="001F4BFD" w:rsidRDefault="002D1B8E" w:rsidP="00884362">
      <w:pPr>
        <w:keepNext/>
        <w:keepLines/>
        <w:widowControl w:val="0"/>
        <w:rPr>
          <w:rFonts w:ascii="SimHei" w:eastAsia="SimHei" w:hAnsi="SimHei"/>
          <w:lang w:eastAsia="zh-CN"/>
        </w:rPr>
      </w:pPr>
      <w:r w:rsidRPr="001F4BFD">
        <w:rPr>
          <w:rFonts w:ascii="SimHei" w:eastAsia="SimHei" w:hAnsi="SimHei" w:hint="eastAsia"/>
          <w:lang w:val="en-US" w:eastAsia="zh-CN"/>
        </w:rPr>
        <w:t>表</w:t>
      </w:r>
      <w:r w:rsidRPr="001F4BFD">
        <w:rPr>
          <w:rFonts w:eastAsia="SimHei"/>
          <w:lang w:val="en-US" w:eastAsia="zh-CN"/>
        </w:rPr>
        <w:t>2.</w:t>
      </w:r>
      <w:r w:rsidRPr="001F4BFD">
        <w:rPr>
          <w:rFonts w:ascii="SimHei" w:eastAsia="SimHei" w:hAnsi="SimHei"/>
          <w:lang w:val="en-US" w:eastAsia="zh-CN"/>
        </w:rPr>
        <w:t xml:space="preserve"> </w:t>
      </w:r>
      <w:r w:rsidRPr="001F4BFD">
        <w:rPr>
          <w:rFonts w:ascii="SimHei" w:eastAsia="SimHei" w:hAnsi="SimHei" w:hint="eastAsia"/>
          <w:lang w:val="en-US" w:eastAsia="zh-CN"/>
        </w:rPr>
        <w:t>埃及空调设备的季节性能源效率比</w:t>
      </w:r>
      <w:r w:rsidR="007513F8">
        <w:rPr>
          <w:rFonts w:ascii="SimHei" w:eastAsia="SimHei" w:hAnsi="SimHei"/>
          <w:lang w:val="en-US" w:eastAsia="zh-CN"/>
        </w:rPr>
        <w:t xml:space="preserve"> </w:t>
      </w:r>
      <w:r w:rsidR="007513F8">
        <w:rPr>
          <w:rFonts w:eastAsia="SimHei"/>
          <w:lang w:val="en-US" w:eastAsia="zh-CN"/>
        </w:rPr>
        <w:t>(</w:t>
      </w:r>
      <w:r w:rsidRPr="001F4BFD">
        <w:rPr>
          <w:rFonts w:eastAsia="SimHei"/>
          <w:lang w:val="en-US" w:eastAsia="zh-CN"/>
        </w:rPr>
        <w:t>SEER</w:t>
      </w:r>
      <w:r w:rsidR="007513F8">
        <w:rPr>
          <w:rFonts w:eastAsia="SimHei"/>
          <w:lang w:val="en-US" w:eastAsia="zh-CN"/>
        </w:rPr>
        <w:t xml:space="preserve">) </w:t>
      </w:r>
      <w:r w:rsidRPr="001F4BFD">
        <w:rPr>
          <w:rFonts w:ascii="SimHei" w:eastAsia="SimHei" w:hAnsi="SimHei" w:hint="eastAsia"/>
          <w:lang w:val="en-US" w:eastAsia="zh-CN"/>
        </w:rPr>
        <w:t>标签索引</w:t>
      </w:r>
    </w:p>
    <w:tbl>
      <w:tblPr>
        <w:tblStyle w:val="TableGrid"/>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6"/>
        <w:gridCol w:w="1979"/>
        <w:gridCol w:w="2268"/>
        <w:gridCol w:w="1985"/>
        <w:gridCol w:w="2267"/>
      </w:tblGrid>
      <w:tr w:rsidR="003F4ECA" w:rsidRPr="001F4BFD" w14:paraId="772F6F6F" w14:textId="77777777">
        <w:tc>
          <w:tcPr>
            <w:tcW w:w="856" w:type="dxa"/>
            <w:vMerge w:val="restart"/>
          </w:tcPr>
          <w:p w14:paraId="3D4A58AC" w14:textId="1F24E831" w:rsidR="003F4ECA" w:rsidRPr="001F4BFD" w:rsidRDefault="002D1B8E" w:rsidP="00884362">
            <w:pPr>
              <w:keepNext/>
              <w:keepLines/>
              <w:widowControl w:val="0"/>
              <w:rPr>
                <w:b/>
                <w:bCs/>
                <w:sz w:val="20"/>
                <w:szCs w:val="20"/>
              </w:rPr>
            </w:pPr>
            <w:r w:rsidRPr="001F4BFD">
              <w:rPr>
                <w:rFonts w:hint="eastAsia"/>
                <w:b/>
                <w:bCs/>
                <w:sz w:val="20"/>
                <w:szCs w:val="20"/>
                <w:lang w:eastAsia="zh-CN"/>
              </w:rPr>
              <w:t>标签</w:t>
            </w:r>
          </w:p>
        </w:tc>
        <w:tc>
          <w:tcPr>
            <w:tcW w:w="4247" w:type="dxa"/>
            <w:gridSpan w:val="2"/>
          </w:tcPr>
          <w:p w14:paraId="6838837E" w14:textId="577E8E95" w:rsidR="003F4ECA" w:rsidRPr="001F4BFD" w:rsidRDefault="002D1B8E" w:rsidP="00884362">
            <w:pPr>
              <w:keepNext/>
              <w:keepLines/>
              <w:widowControl w:val="0"/>
              <w:jc w:val="center"/>
              <w:rPr>
                <w:b/>
                <w:bCs/>
                <w:sz w:val="20"/>
                <w:szCs w:val="20"/>
              </w:rPr>
            </w:pPr>
            <w:r w:rsidRPr="001F4BFD">
              <w:rPr>
                <w:rFonts w:hint="eastAsia"/>
                <w:b/>
                <w:bCs/>
                <w:sz w:val="20"/>
                <w:szCs w:val="20"/>
              </w:rPr>
              <w:t>2025</w:t>
            </w:r>
            <w:r w:rsidRPr="001F4BFD">
              <w:rPr>
                <w:rFonts w:hint="eastAsia"/>
                <w:b/>
                <w:bCs/>
                <w:sz w:val="20"/>
                <w:szCs w:val="20"/>
              </w:rPr>
              <w:t>年至</w:t>
            </w:r>
            <w:r w:rsidRPr="001F4BFD">
              <w:rPr>
                <w:rFonts w:hint="eastAsia"/>
                <w:b/>
                <w:bCs/>
                <w:sz w:val="20"/>
                <w:szCs w:val="20"/>
              </w:rPr>
              <w:t>2026</w:t>
            </w:r>
            <w:r w:rsidRPr="001F4BFD">
              <w:rPr>
                <w:rFonts w:hint="eastAsia"/>
                <w:b/>
                <w:bCs/>
                <w:sz w:val="20"/>
                <w:szCs w:val="20"/>
              </w:rPr>
              <w:t>年</w:t>
            </w:r>
            <w:r w:rsidRPr="001F4BFD">
              <w:rPr>
                <w:rFonts w:hint="eastAsia"/>
                <w:b/>
                <w:bCs/>
                <w:sz w:val="20"/>
                <w:szCs w:val="20"/>
              </w:rPr>
              <w:t>12</w:t>
            </w:r>
            <w:r w:rsidRPr="001F4BFD">
              <w:rPr>
                <w:rFonts w:hint="eastAsia"/>
                <w:b/>
                <w:bCs/>
                <w:sz w:val="20"/>
                <w:szCs w:val="20"/>
              </w:rPr>
              <w:t>月</w:t>
            </w:r>
            <w:r w:rsidRPr="001F4BFD">
              <w:rPr>
                <w:rFonts w:hint="eastAsia"/>
                <w:b/>
                <w:bCs/>
                <w:sz w:val="20"/>
                <w:szCs w:val="20"/>
              </w:rPr>
              <w:t>31</w:t>
            </w:r>
            <w:r w:rsidRPr="001F4BFD">
              <w:rPr>
                <w:rFonts w:hint="eastAsia"/>
                <w:b/>
                <w:bCs/>
                <w:sz w:val="20"/>
                <w:szCs w:val="20"/>
              </w:rPr>
              <w:t>日</w:t>
            </w:r>
          </w:p>
        </w:tc>
        <w:tc>
          <w:tcPr>
            <w:tcW w:w="4252" w:type="dxa"/>
            <w:gridSpan w:val="2"/>
          </w:tcPr>
          <w:p w14:paraId="5B195DC7" w14:textId="33EB8FFD" w:rsidR="003F4ECA" w:rsidRPr="001F4BFD" w:rsidRDefault="002D1B8E" w:rsidP="00884362">
            <w:pPr>
              <w:keepNext/>
              <w:keepLines/>
              <w:widowControl w:val="0"/>
              <w:jc w:val="center"/>
              <w:rPr>
                <w:b/>
                <w:bCs/>
                <w:sz w:val="20"/>
                <w:szCs w:val="20"/>
              </w:rPr>
            </w:pPr>
            <w:r w:rsidRPr="001F4BFD">
              <w:rPr>
                <w:rFonts w:hint="eastAsia"/>
                <w:b/>
                <w:bCs/>
                <w:sz w:val="20"/>
                <w:szCs w:val="20"/>
              </w:rPr>
              <w:t>从</w:t>
            </w:r>
            <w:r w:rsidRPr="001F4BFD">
              <w:rPr>
                <w:rFonts w:hint="eastAsia"/>
                <w:b/>
                <w:bCs/>
                <w:sz w:val="20"/>
                <w:szCs w:val="20"/>
              </w:rPr>
              <w:t>2027</w:t>
            </w:r>
            <w:r w:rsidRPr="001F4BFD">
              <w:rPr>
                <w:rFonts w:hint="eastAsia"/>
                <w:b/>
                <w:bCs/>
                <w:sz w:val="20"/>
                <w:szCs w:val="20"/>
              </w:rPr>
              <w:t>年开始</w:t>
            </w:r>
          </w:p>
        </w:tc>
      </w:tr>
      <w:tr w:rsidR="003F4ECA" w:rsidRPr="001F4BFD" w14:paraId="7E04A7D5" w14:textId="77777777">
        <w:tc>
          <w:tcPr>
            <w:tcW w:w="856" w:type="dxa"/>
            <w:vMerge/>
          </w:tcPr>
          <w:p w14:paraId="71D2F4D9" w14:textId="77777777" w:rsidR="003F4ECA" w:rsidRPr="001F4BFD" w:rsidRDefault="003F4ECA" w:rsidP="00884362">
            <w:pPr>
              <w:keepNext/>
              <w:keepLines/>
              <w:widowControl w:val="0"/>
              <w:rPr>
                <w:sz w:val="20"/>
                <w:szCs w:val="20"/>
              </w:rPr>
            </w:pPr>
          </w:p>
        </w:tc>
        <w:tc>
          <w:tcPr>
            <w:tcW w:w="1979" w:type="dxa"/>
          </w:tcPr>
          <w:p w14:paraId="45082F07" w14:textId="5D412644" w:rsidR="003F4ECA" w:rsidRPr="007513F8" w:rsidRDefault="002D1B8E" w:rsidP="00884362">
            <w:pPr>
              <w:keepNext/>
              <w:keepLines/>
              <w:widowControl w:val="0"/>
              <w:spacing w:after="40"/>
              <w:jc w:val="center"/>
              <w:rPr>
                <w:rFonts w:ascii="KaiTi" w:eastAsia="KaiTi" w:hAnsi="KaiTi"/>
                <w:sz w:val="20"/>
                <w:szCs w:val="20"/>
                <w:lang w:eastAsia="zh-CN"/>
              </w:rPr>
            </w:pPr>
            <w:r w:rsidRPr="007513F8">
              <w:rPr>
                <w:rFonts w:ascii="KaiTi" w:eastAsia="KaiTi" w:hAnsi="KaiTi" w:hint="eastAsia"/>
                <w:sz w:val="20"/>
                <w:szCs w:val="20"/>
                <w:lang w:eastAsia="zh-CN"/>
              </w:rPr>
              <w:t>导管式空调</w:t>
            </w:r>
          </w:p>
          <w:p w14:paraId="660105AB" w14:textId="77777777" w:rsidR="003F4ECA" w:rsidRPr="001F4BFD" w:rsidRDefault="003F4ECA" w:rsidP="00884362">
            <w:pPr>
              <w:keepNext/>
              <w:keepLines/>
              <w:widowControl w:val="0"/>
              <w:spacing w:after="40"/>
              <w:jc w:val="center"/>
              <w:rPr>
                <w:sz w:val="20"/>
                <w:szCs w:val="20"/>
                <w:lang w:eastAsia="zh-CN"/>
              </w:rPr>
            </w:pPr>
            <w:r w:rsidRPr="001F4BFD">
              <w:rPr>
                <w:sz w:val="20"/>
                <w:szCs w:val="20"/>
                <w:lang w:eastAsia="zh-CN"/>
              </w:rPr>
              <w:t>Btu/Wh</w:t>
            </w:r>
          </w:p>
        </w:tc>
        <w:tc>
          <w:tcPr>
            <w:tcW w:w="2268" w:type="dxa"/>
          </w:tcPr>
          <w:p w14:paraId="50436110" w14:textId="4E8B37EB" w:rsidR="003F4ECA" w:rsidRPr="007513F8" w:rsidRDefault="002D1B8E" w:rsidP="00884362">
            <w:pPr>
              <w:keepNext/>
              <w:keepLines/>
              <w:widowControl w:val="0"/>
              <w:spacing w:after="40"/>
              <w:jc w:val="center"/>
              <w:rPr>
                <w:rFonts w:ascii="KaiTi" w:eastAsia="KaiTi" w:hAnsi="KaiTi"/>
                <w:sz w:val="20"/>
                <w:szCs w:val="20"/>
                <w:lang w:eastAsia="zh-CN"/>
              </w:rPr>
            </w:pPr>
            <w:r w:rsidRPr="007513F8">
              <w:rPr>
                <w:rFonts w:ascii="KaiTi" w:eastAsia="KaiTi" w:hAnsi="KaiTi" w:hint="eastAsia"/>
                <w:sz w:val="20"/>
                <w:szCs w:val="20"/>
                <w:lang w:eastAsia="zh-CN"/>
              </w:rPr>
              <w:t>窗户或分体式空调</w:t>
            </w:r>
          </w:p>
          <w:p w14:paraId="43EF8AE3" w14:textId="77777777" w:rsidR="003F4ECA" w:rsidRPr="001F4BFD" w:rsidRDefault="003F4ECA" w:rsidP="00884362">
            <w:pPr>
              <w:keepNext/>
              <w:keepLines/>
              <w:widowControl w:val="0"/>
              <w:spacing w:after="40"/>
              <w:jc w:val="center"/>
              <w:rPr>
                <w:i/>
                <w:iCs/>
                <w:sz w:val="20"/>
                <w:szCs w:val="20"/>
                <w:lang w:eastAsia="zh-CN"/>
              </w:rPr>
            </w:pPr>
            <w:r w:rsidRPr="001F4BFD">
              <w:rPr>
                <w:sz w:val="20"/>
                <w:szCs w:val="20"/>
                <w:lang w:eastAsia="zh-CN"/>
              </w:rPr>
              <w:t>Btu/Wh</w:t>
            </w:r>
          </w:p>
        </w:tc>
        <w:tc>
          <w:tcPr>
            <w:tcW w:w="1985" w:type="dxa"/>
          </w:tcPr>
          <w:p w14:paraId="57B00BC4" w14:textId="6871249E" w:rsidR="003F4ECA" w:rsidRPr="007513F8" w:rsidRDefault="002D1B8E" w:rsidP="00884362">
            <w:pPr>
              <w:keepNext/>
              <w:keepLines/>
              <w:widowControl w:val="0"/>
              <w:spacing w:after="40"/>
              <w:jc w:val="center"/>
              <w:rPr>
                <w:rFonts w:ascii="KaiTi" w:eastAsia="KaiTi" w:hAnsi="KaiTi"/>
                <w:sz w:val="20"/>
                <w:szCs w:val="20"/>
                <w:lang w:eastAsia="zh-CN"/>
              </w:rPr>
            </w:pPr>
            <w:r w:rsidRPr="007513F8">
              <w:rPr>
                <w:rFonts w:ascii="KaiTi" w:eastAsia="KaiTi" w:hAnsi="KaiTi" w:hint="eastAsia"/>
                <w:sz w:val="20"/>
                <w:szCs w:val="20"/>
                <w:lang w:eastAsia="zh-CN"/>
              </w:rPr>
              <w:t>导管式空调</w:t>
            </w:r>
          </w:p>
          <w:p w14:paraId="17C04E39" w14:textId="77777777" w:rsidR="003F4ECA" w:rsidRPr="001F4BFD" w:rsidRDefault="003F4ECA" w:rsidP="00884362">
            <w:pPr>
              <w:keepNext/>
              <w:keepLines/>
              <w:widowControl w:val="0"/>
              <w:spacing w:after="40"/>
              <w:jc w:val="center"/>
              <w:rPr>
                <w:i/>
                <w:iCs/>
                <w:sz w:val="20"/>
                <w:szCs w:val="20"/>
                <w:lang w:eastAsia="zh-CN"/>
              </w:rPr>
            </w:pPr>
            <w:r w:rsidRPr="001F4BFD">
              <w:rPr>
                <w:sz w:val="20"/>
                <w:szCs w:val="20"/>
                <w:lang w:eastAsia="zh-CN"/>
              </w:rPr>
              <w:t>Btu/Wh</w:t>
            </w:r>
          </w:p>
        </w:tc>
        <w:tc>
          <w:tcPr>
            <w:tcW w:w="2267" w:type="dxa"/>
          </w:tcPr>
          <w:p w14:paraId="4785A963" w14:textId="589BF875" w:rsidR="003F4ECA" w:rsidRPr="007513F8" w:rsidRDefault="002D1B8E" w:rsidP="00884362">
            <w:pPr>
              <w:keepNext/>
              <w:keepLines/>
              <w:widowControl w:val="0"/>
              <w:spacing w:after="40"/>
              <w:jc w:val="center"/>
              <w:rPr>
                <w:rFonts w:ascii="KaiTi" w:eastAsia="KaiTi" w:hAnsi="KaiTi"/>
                <w:sz w:val="20"/>
                <w:szCs w:val="20"/>
                <w:lang w:eastAsia="zh-CN"/>
              </w:rPr>
            </w:pPr>
            <w:r w:rsidRPr="007513F8">
              <w:rPr>
                <w:rFonts w:ascii="KaiTi" w:eastAsia="KaiTi" w:hAnsi="KaiTi" w:hint="eastAsia"/>
                <w:sz w:val="20"/>
                <w:szCs w:val="20"/>
                <w:lang w:eastAsia="zh-CN"/>
              </w:rPr>
              <w:t>窗户或分体式空调</w:t>
            </w:r>
          </w:p>
          <w:p w14:paraId="6DC01C25" w14:textId="77777777" w:rsidR="003F4ECA" w:rsidRPr="001F4BFD" w:rsidRDefault="003F4ECA" w:rsidP="00884362">
            <w:pPr>
              <w:keepNext/>
              <w:keepLines/>
              <w:widowControl w:val="0"/>
              <w:spacing w:after="40"/>
              <w:jc w:val="center"/>
              <w:rPr>
                <w:i/>
                <w:iCs/>
                <w:sz w:val="20"/>
                <w:szCs w:val="20"/>
                <w:lang w:eastAsia="zh-CN"/>
              </w:rPr>
            </w:pPr>
            <w:r w:rsidRPr="001F4BFD">
              <w:rPr>
                <w:sz w:val="20"/>
                <w:szCs w:val="20"/>
                <w:lang w:eastAsia="zh-CN"/>
              </w:rPr>
              <w:t>Btu/Wh</w:t>
            </w:r>
          </w:p>
        </w:tc>
      </w:tr>
      <w:tr w:rsidR="003F4ECA" w:rsidRPr="001F4BFD" w14:paraId="48BE7E23" w14:textId="77777777">
        <w:tc>
          <w:tcPr>
            <w:tcW w:w="856" w:type="dxa"/>
          </w:tcPr>
          <w:p w14:paraId="13A781E7" w14:textId="77777777" w:rsidR="003F4ECA" w:rsidRPr="001F4BFD" w:rsidRDefault="003F4ECA" w:rsidP="00884362">
            <w:pPr>
              <w:keepNext/>
              <w:keepLines/>
              <w:widowControl w:val="0"/>
              <w:rPr>
                <w:sz w:val="20"/>
                <w:szCs w:val="20"/>
              </w:rPr>
            </w:pPr>
            <w:r w:rsidRPr="001F4BFD">
              <w:rPr>
                <w:sz w:val="20"/>
                <w:szCs w:val="20"/>
              </w:rPr>
              <w:t>S8</w:t>
            </w:r>
          </w:p>
        </w:tc>
        <w:tc>
          <w:tcPr>
            <w:tcW w:w="1979" w:type="dxa"/>
          </w:tcPr>
          <w:p w14:paraId="1C2F4792" w14:textId="77777777" w:rsidR="003F4ECA" w:rsidRPr="001F4BFD" w:rsidRDefault="003F4ECA" w:rsidP="00884362">
            <w:pPr>
              <w:keepNext/>
              <w:keepLines/>
              <w:widowControl w:val="0"/>
              <w:spacing w:after="40"/>
              <w:jc w:val="center"/>
              <w:rPr>
                <w:sz w:val="20"/>
                <w:szCs w:val="20"/>
              </w:rPr>
            </w:pPr>
            <w:r w:rsidRPr="001F4BFD">
              <w:rPr>
                <w:sz w:val="20"/>
                <w:szCs w:val="20"/>
              </w:rPr>
              <w:t>-</w:t>
            </w:r>
          </w:p>
        </w:tc>
        <w:tc>
          <w:tcPr>
            <w:tcW w:w="2268" w:type="dxa"/>
          </w:tcPr>
          <w:p w14:paraId="5CD97EE9" w14:textId="77777777" w:rsidR="003F4ECA" w:rsidRPr="001F4BFD" w:rsidRDefault="003F4ECA" w:rsidP="00884362">
            <w:pPr>
              <w:keepNext/>
              <w:keepLines/>
              <w:widowControl w:val="0"/>
              <w:spacing w:after="40"/>
              <w:jc w:val="center"/>
              <w:rPr>
                <w:sz w:val="20"/>
                <w:szCs w:val="20"/>
              </w:rPr>
            </w:pPr>
            <w:r w:rsidRPr="001F4BFD">
              <w:rPr>
                <w:sz w:val="20"/>
                <w:szCs w:val="20"/>
              </w:rPr>
              <w:t>-</w:t>
            </w:r>
          </w:p>
        </w:tc>
        <w:tc>
          <w:tcPr>
            <w:tcW w:w="1985" w:type="dxa"/>
          </w:tcPr>
          <w:p w14:paraId="1EE68671" w14:textId="77777777" w:rsidR="003F4ECA" w:rsidRPr="001F4BFD" w:rsidRDefault="003F4ECA" w:rsidP="00884362">
            <w:pPr>
              <w:keepNext/>
              <w:keepLines/>
              <w:widowControl w:val="0"/>
              <w:spacing w:after="40"/>
              <w:jc w:val="center"/>
              <w:rPr>
                <w:sz w:val="20"/>
                <w:szCs w:val="20"/>
              </w:rPr>
            </w:pPr>
            <w:r w:rsidRPr="001F4BFD">
              <w:rPr>
                <w:sz w:val="20"/>
                <w:szCs w:val="20"/>
              </w:rPr>
              <w:t>SEER ≥ 16</w:t>
            </w:r>
          </w:p>
        </w:tc>
        <w:tc>
          <w:tcPr>
            <w:tcW w:w="2267" w:type="dxa"/>
          </w:tcPr>
          <w:p w14:paraId="0CC04FB5" w14:textId="77777777" w:rsidR="003F4ECA" w:rsidRPr="001F4BFD" w:rsidRDefault="003F4ECA" w:rsidP="00884362">
            <w:pPr>
              <w:keepNext/>
              <w:keepLines/>
              <w:widowControl w:val="0"/>
              <w:spacing w:after="40"/>
              <w:jc w:val="center"/>
              <w:rPr>
                <w:sz w:val="20"/>
                <w:szCs w:val="20"/>
              </w:rPr>
            </w:pPr>
            <w:r w:rsidRPr="001F4BFD">
              <w:rPr>
                <w:sz w:val="20"/>
                <w:szCs w:val="20"/>
              </w:rPr>
              <w:t>SEER ≥ 19.5</w:t>
            </w:r>
          </w:p>
        </w:tc>
      </w:tr>
      <w:tr w:rsidR="003F4ECA" w:rsidRPr="001F4BFD" w14:paraId="67640353" w14:textId="77777777">
        <w:tc>
          <w:tcPr>
            <w:tcW w:w="856" w:type="dxa"/>
          </w:tcPr>
          <w:p w14:paraId="4EF9E512" w14:textId="77777777" w:rsidR="003F4ECA" w:rsidRPr="001F4BFD" w:rsidRDefault="003F4ECA" w:rsidP="00884362">
            <w:pPr>
              <w:keepNext/>
              <w:keepLines/>
              <w:widowControl w:val="0"/>
              <w:rPr>
                <w:sz w:val="20"/>
                <w:szCs w:val="20"/>
              </w:rPr>
            </w:pPr>
            <w:r w:rsidRPr="001F4BFD">
              <w:rPr>
                <w:sz w:val="20"/>
                <w:szCs w:val="20"/>
              </w:rPr>
              <w:t>S7</w:t>
            </w:r>
          </w:p>
        </w:tc>
        <w:tc>
          <w:tcPr>
            <w:tcW w:w="1979" w:type="dxa"/>
          </w:tcPr>
          <w:p w14:paraId="63D5D401" w14:textId="77777777" w:rsidR="003F4ECA" w:rsidRPr="001F4BFD" w:rsidRDefault="003F4ECA" w:rsidP="00884362">
            <w:pPr>
              <w:keepNext/>
              <w:keepLines/>
              <w:widowControl w:val="0"/>
              <w:spacing w:after="40"/>
              <w:jc w:val="center"/>
              <w:rPr>
                <w:sz w:val="20"/>
                <w:szCs w:val="20"/>
              </w:rPr>
            </w:pPr>
            <w:r w:rsidRPr="001F4BFD">
              <w:rPr>
                <w:sz w:val="20"/>
                <w:szCs w:val="20"/>
              </w:rPr>
              <w:t>SEER ≥ 15</w:t>
            </w:r>
          </w:p>
        </w:tc>
        <w:tc>
          <w:tcPr>
            <w:tcW w:w="2268" w:type="dxa"/>
          </w:tcPr>
          <w:p w14:paraId="1D331CDB" w14:textId="77777777" w:rsidR="003F4ECA" w:rsidRPr="001F4BFD" w:rsidRDefault="003F4ECA" w:rsidP="00884362">
            <w:pPr>
              <w:keepNext/>
              <w:keepLines/>
              <w:widowControl w:val="0"/>
              <w:spacing w:after="40"/>
              <w:jc w:val="center"/>
              <w:rPr>
                <w:sz w:val="20"/>
                <w:szCs w:val="20"/>
              </w:rPr>
            </w:pPr>
            <w:r w:rsidRPr="001F4BFD">
              <w:rPr>
                <w:sz w:val="20"/>
                <w:szCs w:val="20"/>
              </w:rPr>
              <w:t>SEER ≥ 18</w:t>
            </w:r>
          </w:p>
        </w:tc>
        <w:tc>
          <w:tcPr>
            <w:tcW w:w="1985" w:type="dxa"/>
          </w:tcPr>
          <w:p w14:paraId="4CE6C604" w14:textId="77777777" w:rsidR="003F4ECA" w:rsidRPr="001F4BFD" w:rsidRDefault="003F4ECA" w:rsidP="00884362">
            <w:pPr>
              <w:keepNext/>
              <w:keepLines/>
              <w:widowControl w:val="0"/>
              <w:spacing w:after="40"/>
              <w:jc w:val="center"/>
              <w:rPr>
                <w:sz w:val="20"/>
                <w:szCs w:val="20"/>
              </w:rPr>
            </w:pPr>
            <w:r w:rsidRPr="001F4BFD">
              <w:rPr>
                <w:sz w:val="20"/>
                <w:szCs w:val="20"/>
              </w:rPr>
              <w:t>16 &gt; SEER ≥ 15</w:t>
            </w:r>
          </w:p>
        </w:tc>
        <w:tc>
          <w:tcPr>
            <w:tcW w:w="2267" w:type="dxa"/>
          </w:tcPr>
          <w:p w14:paraId="4C4753BB" w14:textId="77777777" w:rsidR="003F4ECA" w:rsidRPr="001F4BFD" w:rsidRDefault="003F4ECA" w:rsidP="00884362">
            <w:pPr>
              <w:keepNext/>
              <w:keepLines/>
              <w:widowControl w:val="0"/>
              <w:spacing w:after="40"/>
              <w:jc w:val="center"/>
              <w:rPr>
                <w:sz w:val="20"/>
                <w:szCs w:val="20"/>
              </w:rPr>
            </w:pPr>
            <w:r w:rsidRPr="001F4BFD">
              <w:rPr>
                <w:sz w:val="20"/>
                <w:szCs w:val="20"/>
              </w:rPr>
              <w:t>19.5 &gt; SEER ≥ 18</w:t>
            </w:r>
          </w:p>
        </w:tc>
      </w:tr>
      <w:tr w:rsidR="003F4ECA" w:rsidRPr="001F4BFD" w14:paraId="65F370CC" w14:textId="77777777">
        <w:tc>
          <w:tcPr>
            <w:tcW w:w="856" w:type="dxa"/>
          </w:tcPr>
          <w:p w14:paraId="02E0718E" w14:textId="77777777" w:rsidR="003F4ECA" w:rsidRPr="001F4BFD" w:rsidRDefault="003F4ECA" w:rsidP="00884362">
            <w:pPr>
              <w:keepNext/>
              <w:keepLines/>
              <w:widowControl w:val="0"/>
              <w:rPr>
                <w:sz w:val="20"/>
                <w:szCs w:val="20"/>
              </w:rPr>
            </w:pPr>
            <w:r w:rsidRPr="001F4BFD">
              <w:rPr>
                <w:sz w:val="20"/>
                <w:szCs w:val="20"/>
              </w:rPr>
              <w:t>S6</w:t>
            </w:r>
          </w:p>
        </w:tc>
        <w:tc>
          <w:tcPr>
            <w:tcW w:w="1979" w:type="dxa"/>
          </w:tcPr>
          <w:p w14:paraId="7771055C" w14:textId="77777777" w:rsidR="003F4ECA" w:rsidRPr="001F4BFD" w:rsidRDefault="003F4ECA" w:rsidP="00884362">
            <w:pPr>
              <w:keepNext/>
              <w:keepLines/>
              <w:widowControl w:val="0"/>
              <w:spacing w:after="40"/>
              <w:jc w:val="center"/>
              <w:rPr>
                <w:sz w:val="20"/>
                <w:szCs w:val="20"/>
              </w:rPr>
            </w:pPr>
            <w:r w:rsidRPr="001F4BFD">
              <w:rPr>
                <w:sz w:val="20"/>
                <w:szCs w:val="20"/>
              </w:rPr>
              <w:t>15 &gt; SEER ≥ 14</w:t>
            </w:r>
          </w:p>
        </w:tc>
        <w:tc>
          <w:tcPr>
            <w:tcW w:w="2268" w:type="dxa"/>
          </w:tcPr>
          <w:p w14:paraId="45E7A424" w14:textId="77777777" w:rsidR="003F4ECA" w:rsidRPr="001F4BFD" w:rsidRDefault="003F4ECA" w:rsidP="00884362">
            <w:pPr>
              <w:keepNext/>
              <w:keepLines/>
              <w:widowControl w:val="0"/>
              <w:spacing w:after="40"/>
              <w:jc w:val="center"/>
              <w:rPr>
                <w:sz w:val="20"/>
                <w:szCs w:val="20"/>
              </w:rPr>
            </w:pPr>
            <w:r w:rsidRPr="001F4BFD">
              <w:rPr>
                <w:sz w:val="20"/>
                <w:szCs w:val="20"/>
              </w:rPr>
              <w:t>18  &gt; SEER ≥ 16.5</w:t>
            </w:r>
          </w:p>
        </w:tc>
        <w:tc>
          <w:tcPr>
            <w:tcW w:w="1985" w:type="dxa"/>
          </w:tcPr>
          <w:p w14:paraId="6290E473" w14:textId="77777777" w:rsidR="003F4ECA" w:rsidRPr="001F4BFD" w:rsidRDefault="003F4ECA" w:rsidP="00884362">
            <w:pPr>
              <w:keepNext/>
              <w:keepLines/>
              <w:widowControl w:val="0"/>
              <w:spacing w:after="40"/>
              <w:jc w:val="center"/>
              <w:rPr>
                <w:sz w:val="20"/>
                <w:szCs w:val="20"/>
              </w:rPr>
            </w:pPr>
            <w:r w:rsidRPr="001F4BFD">
              <w:rPr>
                <w:sz w:val="20"/>
                <w:szCs w:val="20"/>
              </w:rPr>
              <w:t>15 &gt; SEER ≥ 14</w:t>
            </w:r>
          </w:p>
        </w:tc>
        <w:tc>
          <w:tcPr>
            <w:tcW w:w="2267" w:type="dxa"/>
          </w:tcPr>
          <w:p w14:paraId="6B98F4C7" w14:textId="77777777" w:rsidR="003F4ECA" w:rsidRPr="001F4BFD" w:rsidRDefault="003F4ECA" w:rsidP="00884362">
            <w:pPr>
              <w:keepNext/>
              <w:keepLines/>
              <w:widowControl w:val="0"/>
              <w:spacing w:after="40"/>
              <w:jc w:val="center"/>
              <w:rPr>
                <w:sz w:val="20"/>
                <w:szCs w:val="20"/>
              </w:rPr>
            </w:pPr>
            <w:r w:rsidRPr="001F4BFD">
              <w:rPr>
                <w:sz w:val="20"/>
                <w:szCs w:val="20"/>
              </w:rPr>
              <w:t>18 &gt; SEER ≥ 16.5</w:t>
            </w:r>
          </w:p>
        </w:tc>
      </w:tr>
      <w:tr w:rsidR="003F4ECA" w:rsidRPr="001F4BFD" w14:paraId="731901D0" w14:textId="77777777">
        <w:tc>
          <w:tcPr>
            <w:tcW w:w="856" w:type="dxa"/>
          </w:tcPr>
          <w:p w14:paraId="473B41B6" w14:textId="77777777" w:rsidR="003F4ECA" w:rsidRPr="001F4BFD" w:rsidRDefault="003F4ECA" w:rsidP="00884362">
            <w:pPr>
              <w:keepNext/>
              <w:keepLines/>
              <w:widowControl w:val="0"/>
              <w:rPr>
                <w:sz w:val="20"/>
                <w:szCs w:val="20"/>
              </w:rPr>
            </w:pPr>
            <w:r w:rsidRPr="001F4BFD">
              <w:rPr>
                <w:sz w:val="20"/>
                <w:szCs w:val="20"/>
              </w:rPr>
              <w:t>S5</w:t>
            </w:r>
          </w:p>
        </w:tc>
        <w:tc>
          <w:tcPr>
            <w:tcW w:w="1979" w:type="dxa"/>
          </w:tcPr>
          <w:p w14:paraId="4754C9C5" w14:textId="77777777" w:rsidR="003F4ECA" w:rsidRPr="001F4BFD" w:rsidRDefault="003F4ECA" w:rsidP="00884362">
            <w:pPr>
              <w:keepNext/>
              <w:keepLines/>
              <w:widowControl w:val="0"/>
              <w:spacing w:after="40"/>
              <w:jc w:val="center"/>
              <w:rPr>
                <w:sz w:val="20"/>
                <w:szCs w:val="20"/>
              </w:rPr>
            </w:pPr>
            <w:r w:rsidRPr="001F4BFD">
              <w:rPr>
                <w:sz w:val="20"/>
                <w:szCs w:val="20"/>
              </w:rPr>
              <w:t>14 &gt; SEER ≥ 13</w:t>
            </w:r>
          </w:p>
        </w:tc>
        <w:tc>
          <w:tcPr>
            <w:tcW w:w="2268" w:type="dxa"/>
          </w:tcPr>
          <w:p w14:paraId="1ACD5E90" w14:textId="77777777" w:rsidR="003F4ECA" w:rsidRPr="001F4BFD" w:rsidRDefault="003F4ECA" w:rsidP="00884362">
            <w:pPr>
              <w:keepNext/>
              <w:keepLines/>
              <w:widowControl w:val="0"/>
              <w:spacing w:after="40"/>
              <w:jc w:val="center"/>
              <w:rPr>
                <w:sz w:val="20"/>
                <w:szCs w:val="20"/>
              </w:rPr>
            </w:pPr>
            <w:r w:rsidRPr="001F4BFD">
              <w:rPr>
                <w:sz w:val="20"/>
                <w:szCs w:val="20"/>
              </w:rPr>
              <w:t>16.5 &gt; SEER ≥ 15</w:t>
            </w:r>
          </w:p>
        </w:tc>
        <w:tc>
          <w:tcPr>
            <w:tcW w:w="1985" w:type="dxa"/>
          </w:tcPr>
          <w:p w14:paraId="53B1858A" w14:textId="77777777" w:rsidR="003F4ECA" w:rsidRPr="001F4BFD" w:rsidRDefault="003F4ECA" w:rsidP="00884362">
            <w:pPr>
              <w:keepNext/>
              <w:keepLines/>
              <w:widowControl w:val="0"/>
              <w:spacing w:after="40"/>
              <w:jc w:val="center"/>
              <w:rPr>
                <w:sz w:val="20"/>
                <w:szCs w:val="20"/>
              </w:rPr>
            </w:pPr>
            <w:r w:rsidRPr="001F4BFD">
              <w:rPr>
                <w:sz w:val="20"/>
                <w:szCs w:val="20"/>
              </w:rPr>
              <w:t>14 &gt; SEER ≥ 13</w:t>
            </w:r>
          </w:p>
        </w:tc>
        <w:tc>
          <w:tcPr>
            <w:tcW w:w="2267" w:type="dxa"/>
          </w:tcPr>
          <w:p w14:paraId="5C5CE70F" w14:textId="77777777" w:rsidR="003F4ECA" w:rsidRPr="001F4BFD" w:rsidRDefault="003F4ECA" w:rsidP="00884362">
            <w:pPr>
              <w:keepNext/>
              <w:keepLines/>
              <w:widowControl w:val="0"/>
              <w:spacing w:after="40"/>
              <w:jc w:val="center"/>
              <w:rPr>
                <w:sz w:val="20"/>
                <w:szCs w:val="20"/>
              </w:rPr>
            </w:pPr>
            <w:r w:rsidRPr="001F4BFD">
              <w:rPr>
                <w:sz w:val="20"/>
                <w:szCs w:val="20"/>
              </w:rPr>
              <w:t>16.5 &gt; SEER ≥ 15</w:t>
            </w:r>
          </w:p>
        </w:tc>
      </w:tr>
      <w:tr w:rsidR="003F4ECA" w:rsidRPr="001F4BFD" w14:paraId="1826A5BF" w14:textId="77777777">
        <w:tc>
          <w:tcPr>
            <w:tcW w:w="856" w:type="dxa"/>
          </w:tcPr>
          <w:p w14:paraId="216780D3" w14:textId="77777777" w:rsidR="003F4ECA" w:rsidRPr="001F4BFD" w:rsidRDefault="003F4ECA" w:rsidP="00884362">
            <w:pPr>
              <w:keepNext/>
              <w:keepLines/>
              <w:widowControl w:val="0"/>
              <w:rPr>
                <w:sz w:val="20"/>
                <w:szCs w:val="20"/>
              </w:rPr>
            </w:pPr>
            <w:r w:rsidRPr="001F4BFD">
              <w:rPr>
                <w:sz w:val="20"/>
                <w:szCs w:val="20"/>
              </w:rPr>
              <w:t>S4</w:t>
            </w:r>
          </w:p>
        </w:tc>
        <w:tc>
          <w:tcPr>
            <w:tcW w:w="1979" w:type="dxa"/>
          </w:tcPr>
          <w:p w14:paraId="1AC5E6A9" w14:textId="77777777" w:rsidR="003F4ECA" w:rsidRPr="001F4BFD" w:rsidRDefault="003F4ECA" w:rsidP="00884362">
            <w:pPr>
              <w:keepNext/>
              <w:keepLines/>
              <w:widowControl w:val="0"/>
              <w:spacing w:after="40"/>
              <w:jc w:val="center"/>
              <w:rPr>
                <w:sz w:val="20"/>
                <w:szCs w:val="20"/>
              </w:rPr>
            </w:pPr>
            <w:r w:rsidRPr="001F4BFD">
              <w:rPr>
                <w:sz w:val="20"/>
                <w:szCs w:val="20"/>
              </w:rPr>
              <w:t>13 &gt; SEER ≥ 12</w:t>
            </w:r>
          </w:p>
        </w:tc>
        <w:tc>
          <w:tcPr>
            <w:tcW w:w="2268" w:type="dxa"/>
          </w:tcPr>
          <w:p w14:paraId="352EAA3A" w14:textId="77777777" w:rsidR="003F4ECA" w:rsidRPr="001F4BFD" w:rsidRDefault="003F4ECA" w:rsidP="00884362">
            <w:pPr>
              <w:keepNext/>
              <w:keepLines/>
              <w:widowControl w:val="0"/>
              <w:spacing w:after="40"/>
              <w:jc w:val="center"/>
              <w:rPr>
                <w:sz w:val="20"/>
                <w:szCs w:val="20"/>
              </w:rPr>
            </w:pPr>
            <w:r w:rsidRPr="001F4BFD">
              <w:rPr>
                <w:sz w:val="20"/>
                <w:szCs w:val="20"/>
              </w:rPr>
              <w:t>15 &gt; SEER ≥ 13.5</w:t>
            </w:r>
          </w:p>
        </w:tc>
        <w:tc>
          <w:tcPr>
            <w:tcW w:w="1985" w:type="dxa"/>
          </w:tcPr>
          <w:p w14:paraId="5A453BD3" w14:textId="77777777" w:rsidR="003F4ECA" w:rsidRPr="001F4BFD" w:rsidRDefault="003F4ECA" w:rsidP="00884362">
            <w:pPr>
              <w:keepNext/>
              <w:keepLines/>
              <w:widowControl w:val="0"/>
              <w:spacing w:after="40"/>
              <w:jc w:val="center"/>
              <w:rPr>
                <w:sz w:val="20"/>
                <w:szCs w:val="20"/>
              </w:rPr>
            </w:pPr>
            <w:r w:rsidRPr="001F4BFD">
              <w:rPr>
                <w:sz w:val="20"/>
                <w:szCs w:val="20"/>
              </w:rPr>
              <w:t>13 &gt; SEER ≥ 12</w:t>
            </w:r>
          </w:p>
        </w:tc>
        <w:tc>
          <w:tcPr>
            <w:tcW w:w="2267" w:type="dxa"/>
          </w:tcPr>
          <w:p w14:paraId="2D14F5CE" w14:textId="77777777" w:rsidR="003F4ECA" w:rsidRPr="001F4BFD" w:rsidRDefault="003F4ECA" w:rsidP="00884362">
            <w:pPr>
              <w:keepNext/>
              <w:keepLines/>
              <w:widowControl w:val="0"/>
              <w:spacing w:after="40"/>
              <w:jc w:val="center"/>
              <w:rPr>
                <w:sz w:val="20"/>
                <w:szCs w:val="20"/>
              </w:rPr>
            </w:pPr>
            <w:r w:rsidRPr="001F4BFD">
              <w:rPr>
                <w:sz w:val="20"/>
                <w:szCs w:val="20"/>
              </w:rPr>
              <w:t>15 &gt; SEER ≥ 13.5</w:t>
            </w:r>
          </w:p>
        </w:tc>
      </w:tr>
      <w:tr w:rsidR="003F4ECA" w:rsidRPr="001F4BFD" w14:paraId="6DC9110D" w14:textId="77777777">
        <w:tc>
          <w:tcPr>
            <w:tcW w:w="856" w:type="dxa"/>
          </w:tcPr>
          <w:p w14:paraId="1DB155EC" w14:textId="77777777" w:rsidR="003F4ECA" w:rsidRPr="001F4BFD" w:rsidRDefault="003F4ECA" w:rsidP="00884362">
            <w:pPr>
              <w:keepNext/>
              <w:keepLines/>
              <w:widowControl w:val="0"/>
              <w:rPr>
                <w:sz w:val="20"/>
                <w:szCs w:val="20"/>
              </w:rPr>
            </w:pPr>
            <w:r w:rsidRPr="001F4BFD">
              <w:rPr>
                <w:sz w:val="20"/>
                <w:szCs w:val="20"/>
              </w:rPr>
              <w:t>S3</w:t>
            </w:r>
          </w:p>
        </w:tc>
        <w:tc>
          <w:tcPr>
            <w:tcW w:w="1979" w:type="dxa"/>
          </w:tcPr>
          <w:p w14:paraId="373A07CA" w14:textId="77777777" w:rsidR="003F4ECA" w:rsidRPr="001F4BFD" w:rsidRDefault="003F4ECA" w:rsidP="00884362">
            <w:pPr>
              <w:keepNext/>
              <w:keepLines/>
              <w:widowControl w:val="0"/>
              <w:spacing w:after="40"/>
              <w:jc w:val="center"/>
              <w:rPr>
                <w:sz w:val="20"/>
                <w:szCs w:val="20"/>
              </w:rPr>
            </w:pPr>
            <w:r w:rsidRPr="001F4BFD">
              <w:rPr>
                <w:sz w:val="20"/>
                <w:szCs w:val="20"/>
              </w:rPr>
              <w:t>12 &gt; SEER ≥ 11</w:t>
            </w:r>
          </w:p>
        </w:tc>
        <w:tc>
          <w:tcPr>
            <w:tcW w:w="2268" w:type="dxa"/>
          </w:tcPr>
          <w:p w14:paraId="4849AE0B" w14:textId="77777777" w:rsidR="003F4ECA" w:rsidRPr="001F4BFD" w:rsidRDefault="003F4ECA" w:rsidP="00884362">
            <w:pPr>
              <w:keepNext/>
              <w:keepLines/>
              <w:widowControl w:val="0"/>
              <w:spacing w:after="40"/>
              <w:jc w:val="center"/>
              <w:rPr>
                <w:sz w:val="20"/>
                <w:szCs w:val="20"/>
              </w:rPr>
            </w:pPr>
            <w:r w:rsidRPr="001F4BFD">
              <w:rPr>
                <w:sz w:val="20"/>
                <w:szCs w:val="20"/>
              </w:rPr>
              <w:t>13.5 &gt; SEER ≥ 12</w:t>
            </w:r>
          </w:p>
        </w:tc>
        <w:tc>
          <w:tcPr>
            <w:tcW w:w="1985" w:type="dxa"/>
          </w:tcPr>
          <w:p w14:paraId="4DA6B7C8" w14:textId="77777777" w:rsidR="003F4ECA" w:rsidRPr="001F4BFD" w:rsidRDefault="003F4ECA" w:rsidP="00884362">
            <w:pPr>
              <w:keepNext/>
              <w:keepLines/>
              <w:widowControl w:val="0"/>
              <w:spacing w:after="40"/>
              <w:jc w:val="center"/>
              <w:rPr>
                <w:sz w:val="20"/>
                <w:szCs w:val="20"/>
              </w:rPr>
            </w:pPr>
            <w:r w:rsidRPr="001F4BFD">
              <w:rPr>
                <w:sz w:val="20"/>
                <w:szCs w:val="20"/>
              </w:rPr>
              <w:t>12 &gt; SEER ≥ 11</w:t>
            </w:r>
          </w:p>
        </w:tc>
        <w:tc>
          <w:tcPr>
            <w:tcW w:w="2267" w:type="dxa"/>
          </w:tcPr>
          <w:p w14:paraId="0FE5610E" w14:textId="77777777" w:rsidR="003F4ECA" w:rsidRPr="001F4BFD" w:rsidRDefault="003F4ECA" w:rsidP="00884362">
            <w:pPr>
              <w:keepNext/>
              <w:keepLines/>
              <w:widowControl w:val="0"/>
              <w:spacing w:after="40"/>
              <w:jc w:val="center"/>
              <w:rPr>
                <w:sz w:val="20"/>
                <w:szCs w:val="20"/>
              </w:rPr>
            </w:pPr>
            <w:r w:rsidRPr="001F4BFD">
              <w:rPr>
                <w:sz w:val="20"/>
                <w:szCs w:val="20"/>
              </w:rPr>
              <w:t>13.5 &gt; SEER ≥ 12</w:t>
            </w:r>
          </w:p>
        </w:tc>
      </w:tr>
      <w:tr w:rsidR="003F4ECA" w:rsidRPr="001F4BFD" w14:paraId="71F66924" w14:textId="77777777">
        <w:tc>
          <w:tcPr>
            <w:tcW w:w="856" w:type="dxa"/>
          </w:tcPr>
          <w:p w14:paraId="55A01E0D" w14:textId="77777777" w:rsidR="003F4ECA" w:rsidRPr="001F4BFD" w:rsidRDefault="003F4ECA" w:rsidP="00884362">
            <w:pPr>
              <w:keepNext/>
              <w:keepLines/>
              <w:widowControl w:val="0"/>
              <w:rPr>
                <w:sz w:val="20"/>
                <w:szCs w:val="20"/>
              </w:rPr>
            </w:pPr>
            <w:r w:rsidRPr="001F4BFD">
              <w:rPr>
                <w:sz w:val="20"/>
                <w:szCs w:val="20"/>
              </w:rPr>
              <w:t>S2</w:t>
            </w:r>
          </w:p>
        </w:tc>
        <w:tc>
          <w:tcPr>
            <w:tcW w:w="1979" w:type="dxa"/>
          </w:tcPr>
          <w:p w14:paraId="7AADBC26" w14:textId="77777777" w:rsidR="003F4ECA" w:rsidRPr="001F4BFD" w:rsidRDefault="003F4ECA" w:rsidP="00884362">
            <w:pPr>
              <w:keepNext/>
              <w:keepLines/>
              <w:widowControl w:val="0"/>
              <w:spacing w:after="40"/>
              <w:jc w:val="center"/>
              <w:rPr>
                <w:sz w:val="20"/>
                <w:szCs w:val="20"/>
              </w:rPr>
            </w:pPr>
            <w:r w:rsidRPr="001F4BFD">
              <w:rPr>
                <w:sz w:val="20"/>
                <w:szCs w:val="20"/>
              </w:rPr>
              <w:t>11 &gt;  SEER ≥ 10</w:t>
            </w:r>
          </w:p>
        </w:tc>
        <w:tc>
          <w:tcPr>
            <w:tcW w:w="2268" w:type="dxa"/>
          </w:tcPr>
          <w:p w14:paraId="7617FF6D" w14:textId="77777777" w:rsidR="003F4ECA" w:rsidRPr="001F4BFD" w:rsidRDefault="003F4ECA" w:rsidP="00884362">
            <w:pPr>
              <w:keepNext/>
              <w:keepLines/>
              <w:widowControl w:val="0"/>
              <w:spacing w:after="40"/>
              <w:jc w:val="center"/>
              <w:rPr>
                <w:sz w:val="20"/>
                <w:szCs w:val="20"/>
              </w:rPr>
            </w:pPr>
            <w:r w:rsidRPr="001F4BFD">
              <w:rPr>
                <w:sz w:val="20"/>
                <w:szCs w:val="20"/>
              </w:rPr>
              <w:t>12 &gt; SEER ≥ 10.5</w:t>
            </w:r>
          </w:p>
        </w:tc>
        <w:tc>
          <w:tcPr>
            <w:tcW w:w="1985" w:type="dxa"/>
          </w:tcPr>
          <w:p w14:paraId="11AF0218" w14:textId="77777777" w:rsidR="003F4ECA" w:rsidRPr="001F4BFD" w:rsidRDefault="003F4ECA" w:rsidP="00884362">
            <w:pPr>
              <w:keepNext/>
              <w:keepLines/>
              <w:widowControl w:val="0"/>
              <w:spacing w:after="40"/>
              <w:jc w:val="center"/>
              <w:rPr>
                <w:sz w:val="20"/>
                <w:szCs w:val="20"/>
              </w:rPr>
            </w:pPr>
            <w:r w:rsidRPr="001F4BFD">
              <w:rPr>
                <w:sz w:val="20"/>
                <w:szCs w:val="20"/>
              </w:rPr>
              <w:t>11 &gt; SEER ≥ 10</w:t>
            </w:r>
          </w:p>
        </w:tc>
        <w:tc>
          <w:tcPr>
            <w:tcW w:w="2267" w:type="dxa"/>
          </w:tcPr>
          <w:p w14:paraId="01F01230" w14:textId="77777777" w:rsidR="003F4ECA" w:rsidRPr="001F4BFD" w:rsidRDefault="003F4ECA" w:rsidP="00884362">
            <w:pPr>
              <w:keepNext/>
              <w:keepLines/>
              <w:widowControl w:val="0"/>
              <w:spacing w:after="40"/>
              <w:jc w:val="center"/>
              <w:rPr>
                <w:sz w:val="20"/>
                <w:szCs w:val="20"/>
              </w:rPr>
            </w:pPr>
            <w:r w:rsidRPr="001F4BFD">
              <w:rPr>
                <w:sz w:val="20"/>
                <w:szCs w:val="20"/>
              </w:rPr>
              <w:t>12 &gt; SEER ≥ 10.5</w:t>
            </w:r>
          </w:p>
        </w:tc>
      </w:tr>
      <w:tr w:rsidR="003F4ECA" w:rsidRPr="001F4BFD" w14:paraId="0C3B575C" w14:textId="77777777">
        <w:trPr>
          <w:trHeight w:val="90"/>
        </w:trPr>
        <w:tc>
          <w:tcPr>
            <w:tcW w:w="856" w:type="dxa"/>
          </w:tcPr>
          <w:p w14:paraId="152C82A5" w14:textId="77777777" w:rsidR="003F4ECA" w:rsidRPr="001F4BFD" w:rsidRDefault="003F4ECA" w:rsidP="00884362">
            <w:pPr>
              <w:keepNext/>
              <w:keepLines/>
              <w:widowControl w:val="0"/>
              <w:rPr>
                <w:sz w:val="20"/>
                <w:szCs w:val="20"/>
              </w:rPr>
            </w:pPr>
            <w:r w:rsidRPr="001F4BFD">
              <w:rPr>
                <w:sz w:val="20"/>
                <w:szCs w:val="20"/>
              </w:rPr>
              <w:t>S1</w:t>
            </w:r>
          </w:p>
        </w:tc>
        <w:tc>
          <w:tcPr>
            <w:tcW w:w="1979" w:type="dxa"/>
          </w:tcPr>
          <w:p w14:paraId="679CA205" w14:textId="77777777" w:rsidR="003F4ECA" w:rsidRPr="001F4BFD" w:rsidRDefault="003F4ECA" w:rsidP="00884362">
            <w:pPr>
              <w:keepNext/>
              <w:keepLines/>
              <w:widowControl w:val="0"/>
              <w:spacing w:after="40"/>
              <w:jc w:val="center"/>
              <w:rPr>
                <w:sz w:val="20"/>
                <w:szCs w:val="20"/>
              </w:rPr>
            </w:pPr>
            <w:r w:rsidRPr="001F4BFD">
              <w:rPr>
                <w:sz w:val="20"/>
                <w:szCs w:val="20"/>
              </w:rPr>
              <w:t>10 &gt; SEER ≥ 9</w:t>
            </w:r>
          </w:p>
        </w:tc>
        <w:tc>
          <w:tcPr>
            <w:tcW w:w="2268" w:type="dxa"/>
          </w:tcPr>
          <w:p w14:paraId="7F008EDA" w14:textId="77777777" w:rsidR="003F4ECA" w:rsidRPr="001F4BFD" w:rsidRDefault="003F4ECA" w:rsidP="00884362">
            <w:pPr>
              <w:keepNext/>
              <w:keepLines/>
              <w:widowControl w:val="0"/>
              <w:spacing w:after="40"/>
              <w:jc w:val="center"/>
              <w:rPr>
                <w:sz w:val="20"/>
                <w:szCs w:val="20"/>
              </w:rPr>
            </w:pPr>
            <w:r w:rsidRPr="001F4BFD">
              <w:rPr>
                <w:sz w:val="20"/>
                <w:szCs w:val="20"/>
              </w:rPr>
              <w:t>10.5 &gt; SEER ≥ 9.5</w:t>
            </w:r>
          </w:p>
        </w:tc>
        <w:tc>
          <w:tcPr>
            <w:tcW w:w="1985" w:type="dxa"/>
          </w:tcPr>
          <w:p w14:paraId="537536C2" w14:textId="77777777" w:rsidR="003F4ECA" w:rsidRPr="001F4BFD" w:rsidRDefault="003F4ECA" w:rsidP="00884362">
            <w:pPr>
              <w:keepNext/>
              <w:keepLines/>
              <w:widowControl w:val="0"/>
              <w:spacing w:after="40"/>
              <w:jc w:val="center"/>
              <w:rPr>
                <w:sz w:val="20"/>
                <w:szCs w:val="20"/>
              </w:rPr>
            </w:pPr>
            <w:r w:rsidRPr="001F4BFD">
              <w:rPr>
                <w:sz w:val="20"/>
                <w:szCs w:val="20"/>
              </w:rPr>
              <w:t>-</w:t>
            </w:r>
          </w:p>
        </w:tc>
        <w:tc>
          <w:tcPr>
            <w:tcW w:w="2267" w:type="dxa"/>
          </w:tcPr>
          <w:p w14:paraId="52C28A2A" w14:textId="77777777" w:rsidR="003F4ECA" w:rsidRPr="001F4BFD" w:rsidRDefault="003F4ECA" w:rsidP="00884362">
            <w:pPr>
              <w:keepNext/>
              <w:keepLines/>
              <w:widowControl w:val="0"/>
              <w:spacing w:after="40"/>
              <w:jc w:val="center"/>
              <w:rPr>
                <w:sz w:val="20"/>
                <w:szCs w:val="20"/>
              </w:rPr>
            </w:pPr>
            <w:r w:rsidRPr="001F4BFD">
              <w:rPr>
                <w:sz w:val="20"/>
                <w:szCs w:val="20"/>
              </w:rPr>
              <w:t>-</w:t>
            </w:r>
          </w:p>
        </w:tc>
      </w:tr>
    </w:tbl>
    <w:p w14:paraId="77578DCC" w14:textId="77777777" w:rsidR="003F4ECA" w:rsidRPr="003F4ECA" w:rsidRDefault="003F4ECA" w:rsidP="003F4ECA"/>
    <w:p w14:paraId="0C59AF59" w14:textId="7DC4CCCD" w:rsidR="00653433" w:rsidRPr="003659E5" w:rsidRDefault="0043176F" w:rsidP="00653433">
      <w:pPr>
        <w:rPr>
          <w:sz w:val="24"/>
          <w:szCs w:val="24"/>
          <w:u w:val="single"/>
          <w:lang w:eastAsia="zh-CN"/>
        </w:rPr>
      </w:pPr>
      <w:r w:rsidRPr="003659E5">
        <w:rPr>
          <w:rFonts w:hint="eastAsia"/>
          <w:sz w:val="24"/>
          <w:szCs w:val="24"/>
          <w:u w:val="single"/>
          <w:lang w:eastAsia="zh-CN"/>
        </w:rPr>
        <w:t>氢氟碳化合物消费报告</w:t>
      </w:r>
    </w:p>
    <w:p w14:paraId="67A89191" w14:textId="77777777" w:rsidR="00653433" w:rsidRPr="003659E5" w:rsidRDefault="00653433" w:rsidP="00653433">
      <w:pPr>
        <w:rPr>
          <w:sz w:val="24"/>
          <w:szCs w:val="24"/>
          <w:u w:val="single"/>
          <w:lang w:eastAsia="zh-CN"/>
        </w:rPr>
      </w:pPr>
    </w:p>
    <w:p w14:paraId="48E55645" w14:textId="23764D33" w:rsidR="00653433" w:rsidRPr="003659E5" w:rsidRDefault="0043176F" w:rsidP="0073059D">
      <w:pPr>
        <w:pStyle w:val="Heading1"/>
        <w:tabs>
          <w:tab w:val="num" w:pos="451"/>
        </w:tabs>
        <w:rPr>
          <w:sz w:val="24"/>
          <w:szCs w:val="24"/>
          <w:lang w:eastAsia="zh-CN"/>
        </w:rPr>
      </w:pPr>
      <w:r w:rsidRPr="003659E5">
        <w:rPr>
          <w:rFonts w:hint="eastAsia"/>
          <w:sz w:val="24"/>
          <w:szCs w:val="24"/>
          <w:lang w:eastAsia="zh-CN"/>
        </w:rPr>
        <w:t>本文件第</w:t>
      </w:r>
      <w:r w:rsidRPr="003659E5">
        <w:rPr>
          <w:rFonts w:hint="eastAsia"/>
          <w:sz w:val="24"/>
          <w:szCs w:val="24"/>
          <w:lang w:eastAsia="zh-CN"/>
        </w:rPr>
        <w:t>60</w:t>
      </w:r>
      <w:r w:rsidRPr="003659E5">
        <w:rPr>
          <w:rFonts w:hint="eastAsia"/>
          <w:sz w:val="24"/>
          <w:szCs w:val="24"/>
          <w:lang w:eastAsia="zh-CN"/>
        </w:rPr>
        <w:t>段和项目评价表概述了氢氟碳化合物的消费情况。表</w:t>
      </w:r>
      <w:r w:rsidRPr="003659E5">
        <w:rPr>
          <w:rFonts w:hint="eastAsia"/>
          <w:sz w:val="24"/>
          <w:szCs w:val="24"/>
          <w:lang w:eastAsia="zh-CN"/>
        </w:rPr>
        <w:t>3</w:t>
      </w:r>
      <w:r w:rsidRPr="003659E5">
        <w:rPr>
          <w:rFonts w:hint="eastAsia"/>
          <w:sz w:val="24"/>
          <w:szCs w:val="24"/>
          <w:lang w:eastAsia="zh-CN"/>
        </w:rPr>
        <w:t>提供了国家方案执行报告中报告的制冷和空调制造行业氢氟碳化合物消费的更详细细分。</w:t>
      </w:r>
    </w:p>
    <w:p w14:paraId="212B72CE" w14:textId="7E0A3E88" w:rsidR="00653433" w:rsidRPr="001F4BFD" w:rsidRDefault="003659E5" w:rsidP="00653433">
      <w:pPr>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3.</w:t>
      </w:r>
      <w:r w:rsidRPr="001F4BFD">
        <w:rPr>
          <w:rFonts w:ascii="SimHei" w:eastAsia="SimHei" w:hAnsi="SimHei"/>
          <w:lang w:eastAsia="zh-CN"/>
        </w:rPr>
        <w:t xml:space="preserve"> </w:t>
      </w:r>
      <w:r w:rsidRPr="001F4BFD">
        <w:rPr>
          <w:rFonts w:ascii="SimHei" w:eastAsia="SimHei" w:hAnsi="SimHei" w:hint="eastAsia"/>
          <w:lang w:eastAsia="zh-CN"/>
        </w:rPr>
        <w:t>制冷和空调制造行业的氢氟碳化合物消费（基准年和</w:t>
      </w:r>
      <w:r w:rsidRPr="001F4BFD">
        <w:rPr>
          <w:rFonts w:eastAsia="SimHei"/>
          <w:lang w:eastAsia="zh-CN"/>
        </w:rPr>
        <w:t>2022-2024</w:t>
      </w:r>
      <w:r w:rsidRPr="001F4BFD">
        <w:rPr>
          <w:rFonts w:ascii="SimHei" w:eastAsia="SimHei" w:hAnsi="SimHei" w:hint="eastAsia"/>
          <w:lang w:eastAsia="zh-CN"/>
        </w:rPr>
        <w:t>年的平均值）</w:t>
      </w:r>
    </w:p>
    <w:tbl>
      <w:tblPr>
        <w:tblW w:w="9550" w:type="dxa"/>
        <w:tblCellMar>
          <w:left w:w="57" w:type="dxa"/>
          <w:right w:w="57" w:type="dxa"/>
        </w:tblCellMar>
        <w:tblLook w:val="04A0" w:firstRow="1" w:lastRow="0" w:firstColumn="1" w:lastColumn="0" w:noHBand="0" w:noVBand="1"/>
      </w:tblPr>
      <w:tblGrid>
        <w:gridCol w:w="1075"/>
        <w:gridCol w:w="900"/>
        <w:gridCol w:w="990"/>
        <w:gridCol w:w="900"/>
        <w:gridCol w:w="900"/>
        <w:gridCol w:w="1004"/>
        <w:gridCol w:w="990"/>
        <w:gridCol w:w="914"/>
        <w:gridCol w:w="963"/>
        <w:gridCol w:w="914"/>
      </w:tblGrid>
      <w:tr w:rsidR="00653433" w:rsidRPr="001F4BFD" w14:paraId="767998EB" w14:textId="77777777" w:rsidTr="00FA40BC">
        <w:trPr>
          <w:trHeight w:val="292"/>
          <w:tblHeader/>
        </w:trPr>
        <w:tc>
          <w:tcPr>
            <w:tcW w:w="1075" w:type="dxa"/>
            <w:vMerge w:val="restart"/>
            <w:tcBorders>
              <w:top w:val="single" w:sz="4" w:space="0" w:color="auto"/>
              <w:left w:val="single" w:sz="4" w:space="0" w:color="auto"/>
              <w:bottom w:val="single" w:sz="4" w:space="0" w:color="auto"/>
              <w:right w:val="single" w:sz="4" w:space="0" w:color="auto"/>
            </w:tcBorders>
            <w:noWrap/>
            <w:vAlign w:val="center"/>
            <w:hideMark/>
          </w:tcPr>
          <w:p w14:paraId="1AE0053B" w14:textId="382A0C32" w:rsidR="00653433" w:rsidRPr="001F4BFD" w:rsidRDefault="00EA390D">
            <w:pPr>
              <w:jc w:val="center"/>
              <w:rPr>
                <w:b/>
                <w:bCs/>
                <w:color w:val="000000"/>
                <w:sz w:val="20"/>
                <w:szCs w:val="20"/>
                <w:lang w:eastAsia="zh-CN"/>
              </w:rPr>
            </w:pPr>
            <w:r w:rsidRPr="001F4BFD">
              <w:rPr>
                <w:rFonts w:hint="eastAsia"/>
                <w:b/>
                <w:bCs/>
                <w:color w:val="000000"/>
                <w:sz w:val="20"/>
                <w:szCs w:val="20"/>
                <w:lang w:eastAsia="zh-CN"/>
              </w:rPr>
              <w:t>物质</w:t>
            </w:r>
          </w:p>
        </w:tc>
        <w:tc>
          <w:tcPr>
            <w:tcW w:w="900" w:type="dxa"/>
            <w:vMerge w:val="restart"/>
            <w:tcBorders>
              <w:top w:val="single" w:sz="4" w:space="0" w:color="auto"/>
              <w:left w:val="single" w:sz="4" w:space="0" w:color="auto"/>
              <w:bottom w:val="single" w:sz="4" w:space="0" w:color="auto"/>
              <w:right w:val="single" w:sz="4" w:space="0" w:color="auto"/>
            </w:tcBorders>
            <w:noWrap/>
            <w:vAlign w:val="center"/>
            <w:hideMark/>
          </w:tcPr>
          <w:p w14:paraId="1F356B59" w14:textId="7C492C9E" w:rsidR="00653433" w:rsidRPr="001F4BFD" w:rsidRDefault="00EA390D">
            <w:pPr>
              <w:jc w:val="center"/>
              <w:rPr>
                <w:b/>
                <w:bCs/>
                <w:color w:val="000000"/>
                <w:sz w:val="20"/>
                <w:szCs w:val="20"/>
                <w:lang w:eastAsia="en-CA"/>
              </w:rPr>
            </w:pPr>
            <w:r w:rsidRPr="001F4BFD">
              <w:rPr>
                <w:rFonts w:hint="eastAsia"/>
                <w:b/>
                <w:bCs/>
                <w:color w:val="000000"/>
                <w:sz w:val="20"/>
                <w:szCs w:val="20"/>
                <w:lang w:eastAsia="zh-CN"/>
              </w:rPr>
              <w:t>全球变暖潜能值</w:t>
            </w:r>
          </w:p>
        </w:tc>
        <w:tc>
          <w:tcPr>
            <w:tcW w:w="3794" w:type="dxa"/>
            <w:gridSpan w:val="4"/>
            <w:tcBorders>
              <w:top w:val="single" w:sz="4" w:space="0" w:color="auto"/>
              <w:left w:val="nil"/>
              <w:bottom w:val="single" w:sz="4" w:space="0" w:color="auto"/>
              <w:right w:val="single" w:sz="4" w:space="0" w:color="auto"/>
            </w:tcBorders>
            <w:noWrap/>
            <w:vAlign w:val="center"/>
            <w:hideMark/>
          </w:tcPr>
          <w:p w14:paraId="5F63F0AC" w14:textId="1A78E2A2" w:rsidR="00653433" w:rsidRPr="001F4BFD" w:rsidRDefault="00EA390D">
            <w:pPr>
              <w:jc w:val="center"/>
              <w:rPr>
                <w:b/>
                <w:bCs/>
                <w:color w:val="000000"/>
                <w:sz w:val="20"/>
                <w:szCs w:val="20"/>
                <w:lang w:eastAsia="en-CA"/>
              </w:rPr>
            </w:pPr>
            <w:r w:rsidRPr="001F4BFD">
              <w:rPr>
                <w:rFonts w:hint="eastAsia"/>
                <w:b/>
                <w:bCs/>
                <w:color w:val="000000"/>
                <w:sz w:val="20"/>
                <w:szCs w:val="20"/>
                <w:lang w:eastAsia="en-CA"/>
              </w:rPr>
              <w:t>制冷制造</w:t>
            </w:r>
          </w:p>
        </w:tc>
        <w:tc>
          <w:tcPr>
            <w:tcW w:w="3781" w:type="dxa"/>
            <w:gridSpan w:val="4"/>
            <w:tcBorders>
              <w:top w:val="single" w:sz="4" w:space="0" w:color="auto"/>
              <w:left w:val="nil"/>
              <w:bottom w:val="single" w:sz="4" w:space="0" w:color="auto"/>
              <w:right w:val="single" w:sz="4" w:space="0" w:color="auto"/>
            </w:tcBorders>
            <w:noWrap/>
            <w:vAlign w:val="center"/>
            <w:hideMark/>
          </w:tcPr>
          <w:p w14:paraId="1814F14B" w14:textId="2075CD80" w:rsidR="00653433" w:rsidRPr="001F4BFD" w:rsidRDefault="00EA390D">
            <w:pPr>
              <w:jc w:val="center"/>
              <w:rPr>
                <w:b/>
                <w:bCs/>
                <w:color w:val="000000"/>
                <w:sz w:val="20"/>
                <w:szCs w:val="20"/>
                <w:lang w:eastAsia="en-CA"/>
              </w:rPr>
            </w:pPr>
            <w:r w:rsidRPr="001F4BFD">
              <w:rPr>
                <w:rFonts w:hint="eastAsia"/>
                <w:b/>
                <w:bCs/>
                <w:color w:val="000000"/>
                <w:sz w:val="20"/>
                <w:szCs w:val="20"/>
                <w:lang w:eastAsia="zh-CN"/>
              </w:rPr>
              <w:t>空调制造</w:t>
            </w:r>
          </w:p>
        </w:tc>
      </w:tr>
      <w:tr w:rsidR="00653433" w:rsidRPr="001F4BFD" w14:paraId="0EFA8A8D" w14:textId="77777777" w:rsidTr="00FA40BC">
        <w:trPr>
          <w:trHeight w:val="350"/>
          <w:tblHeader/>
        </w:trPr>
        <w:tc>
          <w:tcPr>
            <w:tcW w:w="1075" w:type="dxa"/>
            <w:vMerge/>
            <w:tcBorders>
              <w:top w:val="single" w:sz="4" w:space="0" w:color="auto"/>
              <w:left w:val="single" w:sz="4" w:space="0" w:color="auto"/>
              <w:bottom w:val="single" w:sz="4" w:space="0" w:color="auto"/>
              <w:right w:val="single" w:sz="4" w:space="0" w:color="auto"/>
            </w:tcBorders>
            <w:vAlign w:val="center"/>
            <w:hideMark/>
          </w:tcPr>
          <w:p w14:paraId="31EC64EF" w14:textId="77777777" w:rsidR="00653433" w:rsidRPr="001F4BFD" w:rsidRDefault="00653433">
            <w:pPr>
              <w:jc w:val="center"/>
              <w:rPr>
                <w:b/>
                <w:bCs/>
                <w:color w:val="000000"/>
                <w:sz w:val="20"/>
                <w:szCs w:val="20"/>
                <w:lang w:eastAsia="en-CA"/>
              </w:rPr>
            </w:pPr>
          </w:p>
        </w:tc>
        <w:tc>
          <w:tcPr>
            <w:tcW w:w="900" w:type="dxa"/>
            <w:vMerge/>
            <w:tcBorders>
              <w:top w:val="single" w:sz="4" w:space="0" w:color="auto"/>
              <w:left w:val="single" w:sz="4" w:space="0" w:color="auto"/>
              <w:bottom w:val="single" w:sz="4" w:space="0" w:color="auto"/>
              <w:right w:val="single" w:sz="4" w:space="0" w:color="auto"/>
            </w:tcBorders>
            <w:vAlign w:val="center"/>
            <w:hideMark/>
          </w:tcPr>
          <w:p w14:paraId="54E8FE83" w14:textId="77777777" w:rsidR="00653433" w:rsidRPr="001F4BFD" w:rsidRDefault="00653433">
            <w:pPr>
              <w:jc w:val="center"/>
              <w:rPr>
                <w:b/>
                <w:bCs/>
                <w:color w:val="000000"/>
                <w:sz w:val="20"/>
                <w:szCs w:val="20"/>
                <w:lang w:eastAsia="en-CA"/>
              </w:rPr>
            </w:pPr>
          </w:p>
        </w:tc>
        <w:tc>
          <w:tcPr>
            <w:tcW w:w="990" w:type="dxa"/>
            <w:tcBorders>
              <w:top w:val="nil"/>
              <w:left w:val="nil"/>
              <w:bottom w:val="single" w:sz="4" w:space="0" w:color="auto"/>
              <w:right w:val="single" w:sz="4" w:space="0" w:color="auto"/>
            </w:tcBorders>
            <w:vAlign w:val="center"/>
            <w:hideMark/>
          </w:tcPr>
          <w:p w14:paraId="7EEBFB07" w14:textId="77777777" w:rsidR="00343584" w:rsidRPr="001F4BFD" w:rsidRDefault="00653433">
            <w:pPr>
              <w:ind w:left="-61" w:right="-60"/>
              <w:jc w:val="center"/>
              <w:rPr>
                <w:b/>
                <w:bCs/>
                <w:color w:val="000000"/>
                <w:sz w:val="20"/>
                <w:szCs w:val="20"/>
                <w:lang w:eastAsia="zh-CN"/>
              </w:rPr>
            </w:pPr>
            <w:r w:rsidRPr="001F4BFD">
              <w:rPr>
                <w:b/>
                <w:bCs/>
                <w:color w:val="000000"/>
                <w:sz w:val="20"/>
                <w:szCs w:val="20"/>
                <w:lang w:eastAsia="en-CA"/>
              </w:rPr>
              <w:t xml:space="preserve">2020–2022 </w:t>
            </w:r>
            <w:r w:rsidR="00EA390D" w:rsidRPr="001F4BFD">
              <w:rPr>
                <w:rFonts w:hint="eastAsia"/>
                <w:b/>
                <w:bCs/>
                <w:color w:val="000000"/>
                <w:sz w:val="20"/>
                <w:szCs w:val="20"/>
                <w:lang w:eastAsia="zh-CN"/>
              </w:rPr>
              <w:t>年</w:t>
            </w:r>
          </w:p>
          <w:p w14:paraId="0978D1B1" w14:textId="3E0A3467" w:rsidR="00653433" w:rsidRPr="001F4BFD" w:rsidRDefault="00EA390D">
            <w:pPr>
              <w:ind w:left="-61" w:right="-60"/>
              <w:jc w:val="center"/>
              <w:rPr>
                <w:b/>
                <w:bCs/>
                <w:color w:val="000000"/>
                <w:sz w:val="20"/>
                <w:szCs w:val="20"/>
                <w:lang w:eastAsia="en-CA"/>
              </w:rPr>
            </w:pPr>
            <w:r w:rsidRPr="001F4BFD">
              <w:rPr>
                <w:rFonts w:hint="eastAsia"/>
                <w:b/>
                <w:bCs/>
                <w:color w:val="000000"/>
                <w:sz w:val="20"/>
                <w:szCs w:val="20"/>
                <w:lang w:eastAsia="zh-CN"/>
              </w:rPr>
              <w:t>平均</w:t>
            </w:r>
          </w:p>
        </w:tc>
        <w:tc>
          <w:tcPr>
            <w:tcW w:w="900" w:type="dxa"/>
            <w:tcBorders>
              <w:top w:val="nil"/>
              <w:left w:val="nil"/>
              <w:bottom w:val="single" w:sz="4" w:space="0" w:color="auto"/>
              <w:right w:val="single" w:sz="4" w:space="0" w:color="auto"/>
            </w:tcBorders>
            <w:vAlign w:val="center"/>
            <w:hideMark/>
          </w:tcPr>
          <w:p w14:paraId="7B112E91" w14:textId="404A7EFA" w:rsidR="00653433" w:rsidRPr="001F4BFD" w:rsidRDefault="00653433">
            <w:pPr>
              <w:jc w:val="center"/>
              <w:rPr>
                <w:b/>
                <w:bCs/>
                <w:color w:val="000000"/>
                <w:sz w:val="20"/>
                <w:szCs w:val="20"/>
                <w:lang w:eastAsia="en-CA"/>
              </w:rPr>
            </w:pPr>
            <w:r w:rsidRPr="001F4BFD">
              <w:rPr>
                <w:b/>
                <w:bCs/>
                <w:color w:val="000000"/>
                <w:sz w:val="20"/>
                <w:szCs w:val="20"/>
                <w:lang w:eastAsia="en-CA"/>
              </w:rPr>
              <w:t>2022</w:t>
            </w:r>
            <w:r w:rsidR="00EA390D" w:rsidRPr="001F4BFD">
              <w:rPr>
                <w:rFonts w:hint="eastAsia"/>
                <w:b/>
                <w:bCs/>
                <w:color w:val="000000"/>
                <w:sz w:val="20"/>
                <w:szCs w:val="20"/>
                <w:lang w:eastAsia="zh-CN"/>
              </w:rPr>
              <w:t>年</w:t>
            </w:r>
          </w:p>
        </w:tc>
        <w:tc>
          <w:tcPr>
            <w:tcW w:w="900" w:type="dxa"/>
            <w:tcBorders>
              <w:top w:val="nil"/>
              <w:left w:val="nil"/>
              <w:bottom w:val="single" w:sz="4" w:space="0" w:color="auto"/>
              <w:right w:val="single" w:sz="4" w:space="0" w:color="auto"/>
            </w:tcBorders>
            <w:vAlign w:val="center"/>
            <w:hideMark/>
          </w:tcPr>
          <w:p w14:paraId="5D346483" w14:textId="4BF2DA36" w:rsidR="00653433" w:rsidRPr="001F4BFD" w:rsidRDefault="00653433">
            <w:pPr>
              <w:jc w:val="center"/>
              <w:rPr>
                <w:b/>
                <w:bCs/>
                <w:color w:val="000000"/>
                <w:sz w:val="20"/>
                <w:szCs w:val="20"/>
                <w:lang w:eastAsia="en-CA"/>
              </w:rPr>
            </w:pPr>
            <w:r w:rsidRPr="001F4BFD">
              <w:rPr>
                <w:b/>
                <w:bCs/>
                <w:color w:val="000000"/>
                <w:sz w:val="20"/>
                <w:szCs w:val="20"/>
                <w:lang w:eastAsia="en-CA"/>
              </w:rPr>
              <w:t>2023</w:t>
            </w:r>
            <w:r w:rsidR="00EA390D" w:rsidRPr="001F4BFD">
              <w:rPr>
                <w:rFonts w:hint="eastAsia"/>
                <w:b/>
                <w:bCs/>
                <w:color w:val="000000"/>
                <w:sz w:val="20"/>
                <w:szCs w:val="20"/>
                <w:lang w:eastAsia="zh-CN"/>
              </w:rPr>
              <w:t>年</w:t>
            </w:r>
          </w:p>
        </w:tc>
        <w:tc>
          <w:tcPr>
            <w:tcW w:w="1004" w:type="dxa"/>
            <w:tcBorders>
              <w:top w:val="nil"/>
              <w:left w:val="nil"/>
              <w:bottom w:val="single" w:sz="4" w:space="0" w:color="auto"/>
              <w:right w:val="single" w:sz="4" w:space="0" w:color="auto"/>
            </w:tcBorders>
            <w:vAlign w:val="center"/>
            <w:hideMark/>
          </w:tcPr>
          <w:p w14:paraId="3E00EEE6" w14:textId="4F6167AC" w:rsidR="00653433" w:rsidRPr="001F4BFD" w:rsidRDefault="00653433">
            <w:pPr>
              <w:jc w:val="center"/>
              <w:rPr>
                <w:b/>
                <w:bCs/>
                <w:color w:val="000000"/>
                <w:sz w:val="20"/>
                <w:szCs w:val="20"/>
                <w:lang w:eastAsia="en-CA"/>
              </w:rPr>
            </w:pPr>
            <w:r w:rsidRPr="001F4BFD">
              <w:rPr>
                <w:b/>
                <w:bCs/>
                <w:color w:val="000000"/>
                <w:sz w:val="20"/>
                <w:szCs w:val="20"/>
                <w:lang w:eastAsia="en-CA"/>
              </w:rPr>
              <w:t>2024</w:t>
            </w:r>
            <w:r w:rsidR="00EA390D" w:rsidRPr="001F4BFD">
              <w:rPr>
                <w:rFonts w:hint="eastAsia"/>
                <w:b/>
                <w:bCs/>
                <w:color w:val="000000"/>
                <w:sz w:val="20"/>
                <w:szCs w:val="20"/>
                <w:lang w:eastAsia="zh-CN"/>
              </w:rPr>
              <w:t>年</w:t>
            </w:r>
          </w:p>
        </w:tc>
        <w:tc>
          <w:tcPr>
            <w:tcW w:w="990" w:type="dxa"/>
            <w:tcBorders>
              <w:top w:val="nil"/>
              <w:left w:val="nil"/>
              <w:bottom w:val="single" w:sz="4" w:space="0" w:color="auto"/>
              <w:right w:val="single" w:sz="4" w:space="0" w:color="auto"/>
            </w:tcBorders>
            <w:vAlign w:val="center"/>
            <w:hideMark/>
          </w:tcPr>
          <w:p w14:paraId="44D9CA51" w14:textId="59767A79" w:rsidR="00653433" w:rsidRPr="001F4BFD" w:rsidRDefault="00653433">
            <w:pPr>
              <w:ind w:left="-113" w:right="-135"/>
              <w:jc w:val="center"/>
              <w:rPr>
                <w:b/>
                <w:bCs/>
                <w:color w:val="000000"/>
                <w:sz w:val="20"/>
                <w:szCs w:val="20"/>
                <w:lang w:eastAsia="en-CA"/>
              </w:rPr>
            </w:pPr>
            <w:r w:rsidRPr="001F4BFD">
              <w:rPr>
                <w:b/>
                <w:bCs/>
                <w:color w:val="000000"/>
                <w:sz w:val="20"/>
                <w:szCs w:val="20"/>
                <w:lang w:eastAsia="en-CA"/>
              </w:rPr>
              <w:t xml:space="preserve">2020–2022 </w:t>
            </w:r>
            <w:r w:rsidR="00EA390D" w:rsidRPr="001F4BFD">
              <w:rPr>
                <w:rFonts w:hint="eastAsia"/>
                <w:b/>
                <w:bCs/>
                <w:color w:val="000000"/>
                <w:sz w:val="20"/>
                <w:szCs w:val="20"/>
                <w:lang w:eastAsia="zh-CN"/>
              </w:rPr>
              <w:t>年平均</w:t>
            </w:r>
          </w:p>
        </w:tc>
        <w:tc>
          <w:tcPr>
            <w:tcW w:w="914" w:type="dxa"/>
            <w:tcBorders>
              <w:top w:val="nil"/>
              <w:left w:val="nil"/>
              <w:bottom w:val="single" w:sz="4" w:space="0" w:color="auto"/>
              <w:right w:val="single" w:sz="4" w:space="0" w:color="auto"/>
            </w:tcBorders>
            <w:vAlign w:val="center"/>
            <w:hideMark/>
          </w:tcPr>
          <w:p w14:paraId="72335A51" w14:textId="4C699C48" w:rsidR="00653433" w:rsidRPr="001F4BFD" w:rsidRDefault="00653433">
            <w:pPr>
              <w:jc w:val="center"/>
              <w:rPr>
                <w:b/>
                <w:bCs/>
                <w:color w:val="000000"/>
                <w:sz w:val="20"/>
                <w:szCs w:val="20"/>
                <w:lang w:eastAsia="en-CA"/>
              </w:rPr>
            </w:pPr>
            <w:r w:rsidRPr="001F4BFD">
              <w:rPr>
                <w:b/>
                <w:bCs/>
                <w:color w:val="000000"/>
                <w:sz w:val="20"/>
                <w:szCs w:val="20"/>
                <w:lang w:eastAsia="en-CA"/>
              </w:rPr>
              <w:t>2022</w:t>
            </w:r>
            <w:r w:rsidR="00EA390D" w:rsidRPr="001F4BFD">
              <w:rPr>
                <w:rFonts w:hint="eastAsia"/>
                <w:b/>
                <w:bCs/>
                <w:color w:val="000000"/>
                <w:sz w:val="20"/>
                <w:szCs w:val="20"/>
                <w:lang w:eastAsia="zh-CN"/>
              </w:rPr>
              <w:t>年</w:t>
            </w:r>
          </w:p>
        </w:tc>
        <w:tc>
          <w:tcPr>
            <w:tcW w:w="963" w:type="dxa"/>
            <w:tcBorders>
              <w:top w:val="nil"/>
              <w:left w:val="nil"/>
              <w:bottom w:val="single" w:sz="4" w:space="0" w:color="auto"/>
              <w:right w:val="single" w:sz="4" w:space="0" w:color="auto"/>
            </w:tcBorders>
            <w:vAlign w:val="center"/>
            <w:hideMark/>
          </w:tcPr>
          <w:p w14:paraId="371CCDE9" w14:textId="20AB5939" w:rsidR="00653433" w:rsidRPr="001F4BFD" w:rsidRDefault="00653433">
            <w:pPr>
              <w:jc w:val="center"/>
              <w:rPr>
                <w:b/>
                <w:bCs/>
                <w:color w:val="000000"/>
                <w:sz w:val="20"/>
                <w:szCs w:val="20"/>
                <w:lang w:eastAsia="en-CA"/>
              </w:rPr>
            </w:pPr>
            <w:r w:rsidRPr="001F4BFD">
              <w:rPr>
                <w:b/>
                <w:bCs/>
                <w:color w:val="000000"/>
                <w:sz w:val="20"/>
                <w:szCs w:val="20"/>
                <w:lang w:eastAsia="en-CA"/>
              </w:rPr>
              <w:t>2023</w:t>
            </w:r>
            <w:r w:rsidR="00EA390D" w:rsidRPr="001F4BFD">
              <w:rPr>
                <w:rFonts w:hint="eastAsia"/>
                <w:b/>
                <w:bCs/>
                <w:color w:val="000000"/>
                <w:sz w:val="20"/>
                <w:szCs w:val="20"/>
                <w:lang w:eastAsia="zh-CN"/>
              </w:rPr>
              <w:t>年</w:t>
            </w:r>
          </w:p>
        </w:tc>
        <w:tc>
          <w:tcPr>
            <w:tcW w:w="914" w:type="dxa"/>
            <w:tcBorders>
              <w:top w:val="nil"/>
              <w:left w:val="nil"/>
              <w:bottom w:val="single" w:sz="4" w:space="0" w:color="auto"/>
              <w:right w:val="single" w:sz="4" w:space="0" w:color="auto"/>
            </w:tcBorders>
            <w:vAlign w:val="center"/>
            <w:hideMark/>
          </w:tcPr>
          <w:p w14:paraId="6714407B" w14:textId="65F48D5D" w:rsidR="00653433" w:rsidRPr="001F4BFD" w:rsidRDefault="00653433">
            <w:pPr>
              <w:jc w:val="center"/>
              <w:rPr>
                <w:b/>
                <w:bCs/>
                <w:color w:val="000000"/>
                <w:sz w:val="20"/>
                <w:szCs w:val="20"/>
                <w:lang w:eastAsia="en-CA"/>
              </w:rPr>
            </w:pPr>
            <w:r w:rsidRPr="001F4BFD">
              <w:rPr>
                <w:b/>
                <w:bCs/>
                <w:color w:val="000000"/>
                <w:sz w:val="20"/>
                <w:szCs w:val="20"/>
                <w:lang w:eastAsia="en-CA"/>
              </w:rPr>
              <w:t>2024</w:t>
            </w:r>
            <w:r w:rsidR="00EA390D" w:rsidRPr="001F4BFD">
              <w:rPr>
                <w:rFonts w:hint="eastAsia"/>
                <w:b/>
                <w:bCs/>
                <w:color w:val="000000"/>
                <w:sz w:val="20"/>
                <w:szCs w:val="20"/>
                <w:lang w:eastAsia="zh-CN"/>
              </w:rPr>
              <w:t>年</w:t>
            </w:r>
          </w:p>
        </w:tc>
      </w:tr>
      <w:tr w:rsidR="00653433" w:rsidRPr="001F4BFD" w14:paraId="2ABBD722" w14:textId="77777777" w:rsidTr="00FA40BC">
        <w:trPr>
          <w:trHeight w:val="40"/>
          <w:tblHeader/>
        </w:trPr>
        <w:tc>
          <w:tcPr>
            <w:tcW w:w="9550" w:type="dxa"/>
            <w:gridSpan w:val="10"/>
            <w:tcBorders>
              <w:top w:val="nil"/>
              <w:left w:val="single" w:sz="4" w:space="0" w:color="auto"/>
              <w:bottom w:val="single" w:sz="4" w:space="0" w:color="auto"/>
              <w:right w:val="single" w:sz="4" w:space="0" w:color="auto"/>
            </w:tcBorders>
            <w:noWrap/>
          </w:tcPr>
          <w:p w14:paraId="3CA1EADC" w14:textId="444190E9" w:rsidR="00653433" w:rsidRPr="001F4BFD" w:rsidRDefault="00B80B73">
            <w:pPr>
              <w:jc w:val="center"/>
              <w:rPr>
                <w:b/>
                <w:bCs/>
                <w:color w:val="000000"/>
                <w:sz w:val="20"/>
                <w:szCs w:val="20"/>
                <w:lang w:eastAsia="en-CA"/>
              </w:rPr>
            </w:pPr>
            <w:r w:rsidRPr="001F4BFD">
              <w:rPr>
                <w:rFonts w:hint="eastAsia"/>
                <w:b/>
                <w:bCs/>
                <w:color w:val="000000"/>
                <w:sz w:val="20"/>
                <w:szCs w:val="20"/>
                <w:lang w:eastAsia="zh-CN"/>
              </w:rPr>
              <w:t>公吨</w:t>
            </w:r>
          </w:p>
        </w:tc>
      </w:tr>
      <w:tr w:rsidR="00653433" w:rsidRPr="001F4BFD" w14:paraId="2670A235" w14:textId="77777777">
        <w:trPr>
          <w:trHeight w:val="40"/>
        </w:trPr>
        <w:tc>
          <w:tcPr>
            <w:tcW w:w="1075" w:type="dxa"/>
            <w:tcBorders>
              <w:top w:val="nil"/>
              <w:left w:val="single" w:sz="4" w:space="0" w:color="auto"/>
              <w:bottom w:val="single" w:sz="4" w:space="0" w:color="auto"/>
              <w:right w:val="nil"/>
            </w:tcBorders>
            <w:noWrap/>
            <w:hideMark/>
          </w:tcPr>
          <w:p w14:paraId="03390BB2"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HFC-32</w:t>
            </w:r>
          </w:p>
        </w:tc>
        <w:tc>
          <w:tcPr>
            <w:tcW w:w="900" w:type="dxa"/>
            <w:tcBorders>
              <w:top w:val="nil"/>
              <w:left w:val="single" w:sz="4" w:space="0" w:color="auto"/>
              <w:bottom w:val="single" w:sz="4" w:space="0" w:color="auto"/>
              <w:right w:val="nil"/>
            </w:tcBorders>
            <w:noWrap/>
            <w:hideMark/>
          </w:tcPr>
          <w:p w14:paraId="3E82650F" w14:textId="77777777" w:rsidR="00653433" w:rsidRPr="001F4BFD" w:rsidRDefault="00653433">
            <w:pPr>
              <w:jc w:val="right"/>
              <w:rPr>
                <w:color w:val="000000"/>
                <w:sz w:val="20"/>
                <w:szCs w:val="20"/>
                <w:lang w:eastAsia="en-CA"/>
              </w:rPr>
            </w:pPr>
            <w:r w:rsidRPr="001F4BFD">
              <w:rPr>
                <w:color w:val="000000"/>
                <w:sz w:val="20"/>
                <w:szCs w:val="20"/>
                <w:lang w:eastAsia="en-CA"/>
              </w:rPr>
              <w:t>675</w:t>
            </w:r>
          </w:p>
        </w:tc>
        <w:tc>
          <w:tcPr>
            <w:tcW w:w="990" w:type="dxa"/>
            <w:tcBorders>
              <w:top w:val="nil"/>
              <w:left w:val="single" w:sz="4" w:space="0" w:color="auto"/>
              <w:bottom w:val="single" w:sz="4" w:space="0" w:color="auto"/>
              <w:right w:val="single" w:sz="4" w:space="0" w:color="auto"/>
            </w:tcBorders>
            <w:noWrap/>
            <w:hideMark/>
          </w:tcPr>
          <w:p w14:paraId="2B6BCF8A"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00" w:type="dxa"/>
            <w:tcBorders>
              <w:top w:val="nil"/>
              <w:left w:val="nil"/>
              <w:bottom w:val="single" w:sz="4" w:space="0" w:color="auto"/>
              <w:right w:val="single" w:sz="4" w:space="0" w:color="auto"/>
            </w:tcBorders>
            <w:noWrap/>
            <w:hideMark/>
          </w:tcPr>
          <w:p w14:paraId="62059881"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00" w:type="dxa"/>
            <w:tcBorders>
              <w:top w:val="nil"/>
              <w:left w:val="nil"/>
              <w:bottom w:val="single" w:sz="4" w:space="0" w:color="auto"/>
              <w:right w:val="single" w:sz="4" w:space="0" w:color="auto"/>
            </w:tcBorders>
            <w:noWrap/>
            <w:hideMark/>
          </w:tcPr>
          <w:p w14:paraId="0BB86F9F"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1004" w:type="dxa"/>
            <w:tcBorders>
              <w:top w:val="nil"/>
              <w:left w:val="nil"/>
              <w:bottom w:val="single" w:sz="4" w:space="0" w:color="auto"/>
              <w:right w:val="single" w:sz="4" w:space="0" w:color="auto"/>
            </w:tcBorders>
            <w:noWrap/>
            <w:hideMark/>
          </w:tcPr>
          <w:p w14:paraId="3D9EE9AC"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90" w:type="dxa"/>
            <w:tcBorders>
              <w:top w:val="nil"/>
              <w:left w:val="nil"/>
              <w:bottom w:val="single" w:sz="4" w:space="0" w:color="auto"/>
              <w:right w:val="single" w:sz="4" w:space="0" w:color="auto"/>
            </w:tcBorders>
            <w:noWrap/>
            <w:hideMark/>
          </w:tcPr>
          <w:p w14:paraId="14774D32" w14:textId="77777777" w:rsidR="00653433" w:rsidRPr="001F4BFD" w:rsidRDefault="00653433">
            <w:pPr>
              <w:jc w:val="right"/>
              <w:rPr>
                <w:color w:val="000000"/>
                <w:sz w:val="20"/>
                <w:szCs w:val="20"/>
                <w:lang w:eastAsia="en-CA"/>
              </w:rPr>
            </w:pPr>
            <w:r w:rsidRPr="001F4BFD">
              <w:rPr>
                <w:color w:val="000000"/>
                <w:sz w:val="20"/>
                <w:szCs w:val="20"/>
                <w:lang w:eastAsia="en-CA"/>
              </w:rPr>
              <w:t>3.35</w:t>
            </w:r>
          </w:p>
        </w:tc>
        <w:tc>
          <w:tcPr>
            <w:tcW w:w="914" w:type="dxa"/>
            <w:tcBorders>
              <w:top w:val="nil"/>
              <w:left w:val="nil"/>
              <w:bottom w:val="single" w:sz="4" w:space="0" w:color="auto"/>
              <w:right w:val="single" w:sz="4" w:space="0" w:color="auto"/>
            </w:tcBorders>
            <w:noWrap/>
            <w:hideMark/>
          </w:tcPr>
          <w:p w14:paraId="3FD9253F" w14:textId="77777777" w:rsidR="00653433" w:rsidRPr="001F4BFD" w:rsidRDefault="00653433">
            <w:pPr>
              <w:jc w:val="right"/>
              <w:rPr>
                <w:color w:val="000000"/>
                <w:sz w:val="20"/>
                <w:szCs w:val="20"/>
                <w:lang w:eastAsia="en-CA"/>
              </w:rPr>
            </w:pPr>
            <w:r w:rsidRPr="001F4BFD">
              <w:rPr>
                <w:color w:val="000000"/>
                <w:sz w:val="20"/>
                <w:szCs w:val="20"/>
                <w:lang w:eastAsia="en-CA"/>
              </w:rPr>
              <w:t>10.04</w:t>
            </w:r>
          </w:p>
        </w:tc>
        <w:tc>
          <w:tcPr>
            <w:tcW w:w="963" w:type="dxa"/>
            <w:tcBorders>
              <w:top w:val="nil"/>
              <w:left w:val="nil"/>
              <w:bottom w:val="single" w:sz="4" w:space="0" w:color="auto"/>
              <w:right w:val="single" w:sz="4" w:space="0" w:color="auto"/>
            </w:tcBorders>
            <w:noWrap/>
            <w:hideMark/>
          </w:tcPr>
          <w:p w14:paraId="0876B091" w14:textId="77777777" w:rsidR="00653433" w:rsidRPr="001F4BFD" w:rsidRDefault="00653433">
            <w:pPr>
              <w:jc w:val="right"/>
              <w:rPr>
                <w:color w:val="000000"/>
                <w:sz w:val="20"/>
                <w:szCs w:val="20"/>
                <w:lang w:eastAsia="en-CA"/>
              </w:rPr>
            </w:pPr>
            <w:r w:rsidRPr="001F4BFD">
              <w:rPr>
                <w:color w:val="000000"/>
                <w:sz w:val="20"/>
                <w:szCs w:val="20"/>
                <w:lang w:eastAsia="en-CA"/>
              </w:rPr>
              <w:t>11.49</w:t>
            </w:r>
          </w:p>
        </w:tc>
        <w:tc>
          <w:tcPr>
            <w:tcW w:w="914" w:type="dxa"/>
            <w:tcBorders>
              <w:top w:val="nil"/>
              <w:left w:val="nil"/>
              <w:bottom w:val="single" w:sz="4" w:space="0" w:color="auto"/>
              <w:right w:val="single" w:sz="4" w:space="0" w:color="auto"/>
            </w:tcBorders>
            <w:noWrap/>
            <w:hideMark/>
          </w:tcPr>
          <w:p w14:paraId="4C605383" w14:textId="77777777" w:rsidR="00653433" w:rsidRPr="001F4BFD" w:rsidRDefault="00653433">
            <w:pPr>
              <w:jc w:val="right"/>
              <w:rPr>
                <w:color w:val="000000"/>
                <w:sz w:val="20"/>
                <w:szCs w:val="20"/>
                <w:lang w:eastAsia="en-CA"/>
              </w:rPr>
            </w:pPr>
            <w:r w:rsidRPr="001F4BFD">
              <w:rPr>
                <w:color w:val="000000"/>
                <w:sz w:val="20"/>
                <w:szCs w:val="20"/>
                <w:lang w:eastAsia="en-CA"/>
              </w:rPr>
              <w:t>66.72</w:t>
            </w:r>
          </w:p>
        </w:tc>
      </w:tr>
      <w:tr w:rsidR="00653433" w:rsidRPr="001F4BFD" w14:paraId="0D8CE34D" w14:textId="77777777">
        <w:trPr>
          <w:trHeight w:val="40"/>
        </w:trPr>
        <w:tc>
          <w:tcPr>
            <w:tcW w:w="1075" w:type="dxa"/>
            <w:tcBorders>
              <w:top w:val="nil"/>
              <w:left w:val="single" w:sz="4" w:space="0" w:color="auto"/>
              <w:bottom w:val="single" w:sz="4" w:space="0" w:color="auto"/>
              <w:right w:val="nil"/>
            </w:tcBorders>
            <w:noWrap/>
            <w:hideMark/>
          </w:tcPr>
          <w:p w14:paraId="4A0B8805" w14:textId="77777777" w:rsidR="00653433" w:rsidRPr="001F4BFD" w:rsidRDefault="00653433">
            <w:pPr>
              <w:ind w:left="29" w:right="-240"/>
              <w:jc w:val="left"/>
              <w:rPr>
                <w:b/>
                <w:bCs/>
                <w:color w:val="000000"/>
                <w:sz w:val="20"/>
                <w:szCs w:val="20"/>
                <w:lang w:eastAsia="en-CA"/>
              </w:rPr>
            </w:pPr>
            <w:r w:rsidRPr="001F4BFD">
              <w:rPr>
                <w:b/>
                <w:bCs/>
                <w:color w:val="000000"/>
                <w:sz w:val="20"/>
                <w:szCs w:val="20"/>
                <w:lang w:eastAsia="en-CA"/>
              </w:rPr>
              <w:t>HFC-134a</w:t>
            </w:r>
          </w:p>
        </w:tc>
        <w:tc>
          <w:tcPr>
            <w:tcW w:w="900" w:type="dxa"/>
            <w:tcBorders>
              <w:top w:val="nil"/>
              <w:left w:val="single" w:sz="4" w:space="0" w:color="auto"/>
              <w:bottom w:val="single" w:sz="4" w:space="0" w:color="auto"/>
              <w:right w:val="nil"/>
            </w:tcBorders>
            <w:noWrap/>
            <w:hideMark/>
          </w:tcPr>
          <w:p w14:paraId="376E0D92" w14:textId="77777777" w:rsidR="00653433" w:rsidRPr="001F4BFD" w:rsidRDefault="00653433">
            <w:pPr>
              <w:jc w:val="right"/>
              <w:rPr>
                <w:color w:val="000000"/>
                <w:sz w:val="20"/>
                <w:szCs w:val="20"/>
                <w:lang w:eastAsia="en-CA"/>
              </w:rPr>
            </w:pPr>
            <w:r w:rsidRPr="001F4BFD">
              <w:rPr>
                <w:color w:val="000000"/>
                <w:sz w:val="20"/>
                <w:szCs w:val="20"/>
                <w:lang w:eastAsia="en-CA"/>
              </w:rPr>
              <w:t>1,430</w:t>
            </w:r>
          </w:p>
        </w:tc>
        <w:tc>
          <w:tcPr>
            <w:tcW w:w="990" w:type="dxa"/>
            <w:tcBorders>
              <w:top w:val="nil"/>
              <w:left w:val="single" w:sz="4" w:space="0" w:color="auto"/>
              <w:bottom w:val="single" w:sz="4" w:space="0" w:color="auto"/>
              <w:right w:val="single" w:sz="4" w:space="0" w:color="auto"/>
            </w:tcBorders>
            <w:noWrap/>
            <w:hideMark/>
          </w:tcPr>
          <w:p w14:paraId="140B6725" w14:textId="77777777" w:rsidR="00653433" w:rsidRPr="001F4BFD" w:rsidRDefault="00653433">
            <w:pPr>
              <w:jc w:val="right"/>
              <w:rPr>
                <w:color w:val="000000"/>
                <w:sz w:val="20"/>
                <w:szCs w:val="20"/>
                <w:lang w:eastAsia="en-CA"/>
              </w:rPr>
            </w:pPr>
            <w:r w:rsidRPr="001F4BFD">
              <w:rPr>
                <w:color w:val="000000"/>
                <w:sz w:val="20"/>
                <w:szCs w:val="20"/>
                <w:lang w:eastAsia="en-CA"/>
              </w:rPr>
              <w:t>478.75</w:t>
            </w:r>
          </w:p>
        </w:tc>
        <w:tc>
          <w:tcPr>
            <w:tcW w:w="900" w:type="dxa"/>
            <w:tcBorders>
              <w:top w:val="nil"/>
              <w:left w:val="nil"/>
              <w:bottom w:val="single" w:sz="4" w:space="0" w:color="auto"/>
              <w:right w:val="single" w:sz="4" w:space="0" w:color="auto"/>
            </w:tcBorders>
            <w:noWrap/>
            <w:hideMark/>
          </w:tcPr>
          <w:p w14:paraId="1480A666" w14:textId="77777777" w:rsidR="00653433" w:rsidRPr="001F4BFD" w:rsidRDefault="00653433">
            <w:pPr>
              <w:jc w:val="right"/>
              <w:rPr>
                <w:color w:val="000000"/>
                <w:sz w:val="20"/>
                <w:szCs w:val="20"/>
                <w:lang w:eastAsia="en-CA"/>
              </w:rPr>
            </w:pPr>
            <w:r w:rsidRPr="001F4BFD">
              <w:rPr>
                <w:color w:val="000000"/>
                <w:sz w:val="20"/>
                <w:szCs w:val="20"/>
                <w:lang w:eastAsia="en-CA"/>
              </w:rPr>
              <w:t>530.00</w:t>
            </w:r>
          </w:p>
        </w:tc>
        <w:tc>
          <w:tcPr>
            <w:tcW w:w="900" w:type="dxa"/>
            <w:tcBorders>
              <w:top w:val="nil"/>
              <w:left w:val="nil"/>
              <w:bottom w:val="single" w:sz="4" w:space="0" w:color="auto"/>
              <w:right w:val="single" w:sz="4" w:space="0" w:color="auto"/>
            </w:tcBorders>
            <w:noWrap/>
            <w:hideMark/>
          </w:tcPr>
          <w:p w14:paraId="267C5420" w14:textId="77777777" w:rsidR="00653433" w:rsidRPr="001F4BFD" w:rsidRDefault="00653433">
            <w:pPr>
              <w:jc w:val="right"/>
              <w:rPr>
                <w:color w:val="000000"/>
                <w:sz w:val="20"/>
                <w:szCs w:val="20"/>
                <w:lang w:eastAsia="en-CA"/>
              </w:rPr>
            </w:pPr>
            <w:r w:rsidRPr="001F4BFD">
              <w:rPr>
                <w:color w:val="000000"/>
                <w:sz w:val="20"/>
                <w:szCs w:val="20"/>
                <w:lang w:eastAsia="en-CA"/>
              </w:rPr>
              <w:t>603.46</w:t>
            </w:r>
          </w:p>
        </w:tc>
        <w:tc>
          <w:tcPr>
            <w:tcW w:w="1004" w:type="dxa"/>
            <w:tcBorders>
              <w:top w:val="nil"/>
              <w:left w:val="nil"/>
              <w:bottom w:val="single" w:sz="4" w:space="0" w:color="auto"/>
              <w:right w:val="single" w:sz="4" w:space="0" w:color="auto"/>
            </w:tcBorders>
            <w:noWrap/>
            <w:hideMark/>
          </w:tcPr>
          <w:p w14:paraId="0AB40487" w14:textId="77777777" w:rsidR="00653433" w:rsidRPr="001F4BFD" w:rsidRDefault="00653433">
            <w:pPr>
              <w:jc w:val="right"/>
              <w:rPr>
                <w:color w:val="000000"/>
                <w:sz w:val="20"/>
                <w:szCs w:val="20"/>
                <w:lang w:eastAsia="en-CA"/>
              </w:rPr>
            </w:pPr>
            <w:r w:rsidRPr="001F4BFD">
              <w:rPr>
                <w:color w:val="000000"/>
                <w:sz w:val="20"/>
                <w:szCs w:val="20"/>
                <w:lang w:eastAsia="en-CA"/>
              </w:rPr>
              <w:t>637.90</w:t>
            </w:r>
          </w:p>
        </w:tc>
        <w:tc>
          <w:tcPr>
            <w:tcW w:w="990" w:type="dxa"/>
            <w:tcBorders>
              <w:top w:val="nil"/>
              <w:left w:val="nil"/>
              <w:bottom w:val="single" w:sz="4" w:space="0" w:color="auto"/>
              <w:right w:val="single" w:sz="4" w:space="0" w:color="auto"/>
            </w:tcBorders>
            <w:noWrap/>
            <w:hideMark/>
          </w:tcPr>
          <w:p w14:paraId="371E6BA9" w14:textId="77777777" w:rsidR="00653433" w:rsidRPr="001F4BFD" w:rsidRDefault="00653433">
            <w:pPr>
              <w:jc w:val="right"/>
              <w:rPr>
                <w:color w:val="000000"/>
                <w:sz w:val="20"/>
                <w:szCs w:val="20"/>
                <w:lang w:eastAsia="en-CA"/>
              </w:rPr>
            </w:pPr>
            <w:r w:rsidRPr="001F4BFD">
              <w:rPr>
                <w:color w:val="000000"/>
                <w:sz w:val="20"/>
                <w:szCs w:val="20"/>
                <w:lang w:eastAsia="en-CA"/>
              </w:rPr>
              <w:t>41.71</w:t>
            </w:r>
          </w:p>
        </w:tc>
        <w:tc>
          <w:tcPr>
            <w:tcW w:w="914" w:type="dxa"/>
            <w:tcBorders>
              <w:top w:val="nil"/>
              <w:left w:val="nil"/>
              <w:bottom w:val="single" w:sz="4" w:space="0" w:color="auto"/>
              <w:right w:val="single" w:sz="4" w:space="0" w:color="auto"/>
            </w:tcBorders>
            <w:noWrap/>
            <w:hideMark/>
          </w:tcPr>
          <w:p w14:paraId="25150A36" w14:textId="77777777" w:rsidR="00653433" w:rsidRPr="001F4BFD" w:rsidRDefault="00653433">
            <w:pPr>
              <w:jc w:val="right"/>
              <w:rPr>
                <w:color w:val="000000"/>
                <w:sz w:val="20"/>
                <w:szCs w:val="20"/>
                <w:lang w:eastAsia="en-CA"/>
              </w:rPr>
            </w:pPr>
            <w:r w:rsidRPr="001F4BFD">
              <w:rPr>
                <w:color w:val="000000"/>
                <w:sz w:val="20"/>
                <w:szCs w:val="20"/>
                <w:lang w:eastAsia="en-CA"/>
              </w:rPr>
              <w:t>41.76</w:t>
            </w:r>
          </w:p>
        </w:tc>
        <w:tc>
          <w:tcPr>
            <w:tcW w:w="963" w:type="dxa"/>
            <w:tcBorders>
              <w:top w:val="nil"/>
              <w:left w:val="nil"/>
              <w:bottom w:val="single" w:sz="4" w:space="0" w:color="auto"/>
              <w:right w:val="single" w:sz="4" w:space="0" w:color="auto"/>
            </w:tcBorders>
            <w:noWrap/>
            <w:hideMark/>
          </w:tcPr>
          <w:p w14:paraId="33358EF6" w14:textId="77777777" w:rsidR="00653433" w:rsidRPr="001F4BFD" w:rsidRDefault="00653433">
            <w:pPr>
              <w:jc w:val="right"/>
              <w:rPr>
                <w:color w:val="000000"/>
                <w:sz w:val="20"/>
                <w:szCs w:val="20"/>
                <w:lang w:eastAsia="en-CA"/>
              </w:rPr>
            </w:pPr>
            <w:r w:rsidRPr="001F4BFD">
              <w:rPr>
                <w:color w:val="000000"/>
                <w:sz w:val="20"/>
                <w:szCs w:val="20"/>
                <w:lang w:eastAsia="en-CA"/>
              </w:rPr>
              <w:t>33.70</w:t>
            </w:r>
          </w:p>
        </w:tc>
        <w:tc>
          <w:tcPr>
            <w:tcW w:w="914" w:type="dxa"/>
            <w:tcBorders>
              <w:top w:val="nil"/>
              <w:left w:val="nil"/>
              <w:bottom w:val="single" w:sz="4" w:space="0" w:color="auto"/>
              <w:right w:val="single" w:sz="4" w:space="0" w:color="auto"/>
            </w:tcBorders>
            <w:noWrap/>
            <w:hideMark/>
          </w:tcPr>
          <w:p w14:paraId="28BA48F0" w14:textId="77777777" w:rsidR="00653433" w:rsidRPr="001F4BFD" w:rsidRDefault="00653433">
            <w:pPr>
              <w:jc w:val="right"/>
              <w:rPr>
                <w:color w:val="000000"/>
                <w:sz w:val="20"/>
                <w:szCs w:val="20"/>
                <w:lang w:eastAsia="en-CA"/>
              </w:rPr>
            </w:pPr>
            <w:r w:rsidRPr="001F4BFD">
              <w:rPr>
                <w:color w:val="000000"/>
                <w:sz w:val="20"/>
                <w:szCs w:val="20"/>
                <w:lang w:eastAsia="en-CA"/>
              </w:rPr>
              <w:t>45.56</w:t>
            </w:r>
          </w:p>
        </w:tc>
      </w:tr>
      <w:tr w:rsidR="00653433" w:rsidRPr="001F4BFD" w14:paraId="7202399D" w14:textId="77777777">
        <w:trPr>
          <w:trHeight w:val="138"/>
        </w:trPr>
        <w:tc>
          <w:tcPr>
            <w:tcW w:w="1075" w:type="dxa"/>
            <w:tcBorders>
              <w:top w:val="nil"/>
              <w:left w:val="single" w:sz="4" w:space="0" w:color="auto"/>
              <w:bottom w:val="single" w:sz="4" w:space="0" w:color="auto"/>
              <w:right w:val="nil"/>
            </w:tcBorders>
            <w:noWrap/>
            <w:hideMark/>
          </w:tcPr>
          <w:p w14:paraId="70F8B8B7"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lastRenderedPageBreak/>
              <w:t>R-404A</w:t>
            </w:r>
          </w:p>
        </w:tc>
        <w:tc>
          <w:tcPr>
            <w:tcW w:w="900" w:type="dxa"/>
            <w:tcBorders>
              <w:top w:val="nil"/>
              <w:left w:val="single" w:sz="4" w:space="0" w:color="auto"/>
              <w:bottom w:val="single" w:sz="4" w:space="0" w:color="auto"/>
              <w:right w:val="nil"/>
            </w:tcBorders>
            <w:noWrap/>
            <w:hideMark/>
          </w:tcPr>
          <w:p w14:paraId="10D34A15" w14:textId="77777777" w:rsidR="00653433" w:rsidRPr="001F4BFD" w:rsidRDefault="00653433">
            <w:pPr>
              <w:jc w:val="right"/>
              <w:rPr>
                <w:color w:val="000000"/>
                <w:sz w:val="20"/>
                <w:szCs w:val="20"/>
                <w:lang w:eastAsia="en-CA"/>
              </w:rPr>
            </w:pPr>
            <w:r w:rsidRPr="001F4BFD">
              <w:rPr>
                <w:color w:val="000000"/>
                <w:sz w:val="20"/>
                <w:szCs w:val="20"/>
                <w:lang w:eastAsia="en-CA"/>
              </w:rPr>
              <w:t>3,922</w:t>
            </w:r>
          </w:p>
        </w:tc>
        <w:tc>
          <w:tcPr>
            <w:tcW w:w="990" w:type="dxa"/>
            <w:tcBorders>
              <w:top w:val="nil"/>
              <w:left w:val="single" w:sz="4" w:space="0" w:color="auto"/>
              <w:bottom w:val="single" w:sz="4" w:space="0" w:color="auto"/>
              <w:right w:val="single" w:sz="4" w:space="0" w:color="auto"/>
            </w:tcBorders>
            <w:noWrap/>
            <w:hideMark/>
          </w:tcPr>
          <w:p w14:paraId="14CDB603" w14:textId="77777777" w:rsidR="00653433" w:rsidRPr="001F4BFD" w:rsidRDefault="00653433">
            <w:pPr>
              <w:jc w:val="right"/>
              <w:rPr>
                <w:color w:val="000000"/>
                <w:sz w:val="20"/>
                <w:szCs w:val="20"/>
                <w:lang w:eastAsia="en-CA"/>
              </w:rPr>
            </w:pPr>
            <w:r w:rsidRPr="001F4BFD">
              <w:rPr>
                <w:color w:val="000000"/>
                <w:sz w:val="20"/>
                <w:szCs w:val="20"/>
                <w:lang w:eastAsia="en-CA"/>
              </w:rPr>
              <w:t>13.75</w:t>
            </w:r>
          </w:p>
        </w:tc>
        <w:tc>
          <w:tcPr>
            <w:tcW w:w="900" w:type="dxa"/>
            <w:tcBorders>
              <w:top w:val="nil"/>
              <w:left w:val="nil"/>
              <w:bottom w:val="single" w:sz="4" w:space="0" w:color="auto"/>
              <w:right w:val="single" w:sz="4" w:space="0" w:color="auto"/>
            </w:tcBorders>
            <w:noWrap/>
            <w:hideMark/>
          </w:tcPr>
          <w:p w14:paraId="32CC5547" w14:textId="77777777" w:rsidR="00653433" w:rsidRPr="001F4BFD" w:rsidRDefault="00653433">
            <w:pPr>
              <w:jc w:val="right"/>
              <w:rPr>
                <w:color w:val="000000"/>
                <w:sz w:val="20"/>
                <w:szCs w:val="20"/>
                <w:lang w:eastAsia="en-CA"/>
              </w:rPr>
            </w:pPr>
            <w:r w:rsidRPr="001F4BFD">
              <w:rPr>
                <w:color w:val="000000"/>
                <w:sz w:val="20"/>
                <w:szCs w:val="20"/>
                <w:lang w:eastAsia="en-CA"/>
              </w:rPr>
              <w:t>15.22</w:t>
            </w:r>
          </w:p>
        </w:tc>
        <w:tc>
          <w:tcPr>
            <w:tcW w:w="900" w:type="dxa"/>
            <w:tcBorders>
              <w:top w:val="nil"/>
              <w:left w:val="nil"/>
              <w:bottom w:val="single" w:sz="4" w:space="0" w:color="auto"/>
              <w:right w:val="single" w:sz="4" w:space="0" w:color="auto"/>
            </w:tcBorders>
            <w:noWrap/>
            <w:hideMark/>
          </w:tcPr>
          <w:p w14:paraId="63F04382" w14:textId="77777777" w:rsidR="00653433" w:rsidRPr="001F4BFD" w:rsidRDefault="00653433">
            <w:pPr>
              <w:jc w:val="right"/>
              <w:rPr>
                <w:color w:val="000000"/>
                <w:sz w:val="20"/>
                <w:szCs w:val="20"/>
                <w:lang w:eastAsia="en-CA"/>
              </w:rPr>
            </w:pPr>
            <w:r w:rsidRPr="001F4BFD">
              <w:rPr>
                <w:color w:val="000000"/>
                <w:sz w:val="20"/>
                <w:szCs w:val="20"/>
                <w:lang w:eastAsia="en-CA"/>
              </w:rPr>
              <w:t>14.16</w:t>
            </w:r>
          </w:p>
        </w:tc>
        <w:tc>
          <w:tcPr>
            <w:tcW w:w="1004" w:type="dxa"/>
            <w:tcBorders>
              <w:top w:val="nil"/>
              <w:left w:val="nil"/>
              <w:bottom w:val="single" w:sz="4" w:space="0" w:color="auto"/>
              <w:right w:val="single" w:sz="4" w:space="0" w:color="auto"/>
            </w:tcBorders>
            <w:noWrap/>
            <w:hideMark/>
          </w:tcPr>
          <w:p w14:paraId="135AAD58" w14:textId="77777777" w:rsidR="00653433" w:rsidRPr="001F4BFD" w:rsidRDefault="00653433">
            <w:pPr>
              <w:jc w:val="right"/>
              <w:rPr>
                <w:color w:val="000000"/>
                <w:sz w:val="20"/>
                <w:szCs w:val="20"/>
                <w:lang w:eastAsia="en-CA"/>
              </w:rPr>
            </w:pPr>
            <w:r w:rsidRPr="001F4BFD">
              <w:rPr>
                <w:color w:val="000000"/>
                <w:sz w:val="20"/>
                <w:szCs w:val="20"/>
                <w:lang w:eastAsia="en-CA"/>
              </w:rPr>
              <w:t>20.34</w:t>
            </w:r>
          </w:p>
        </w:tc>
        <w:tc>
          <w:tcPr>
            <w:tcW w:w="990" w:type="dxa"/>
            <w:tcBorders>
              <w:top w:val="nil"/>
              <w:left w:val="nil"/>
              <w:bottom w:val="single" w:sz="4" w:space="0" w:color="auto"/>
              <w:right w:val="single" w:sz="4" w:space="0" w:color="auto"/>
            </w:tcBorders>
            <w:noWrap/>
            <w:hideMark/>
          </w:tcPr>
          <w:p w14:paraId="18B8B7A7"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14" w:type="dxa"/>
            <w:tcBorders>
              <w:top w:val="nil"/>
              <w:left w:val="nil"/>
              <w:bottom w:val="single" w:sz="4" w:space="0" w:color="auto"/>
              <w:right w:val="single" w:sz="4" w:space="0" w:color="auto"/>
            </w:tcBorders>
            <w:noWrap/>
            <w:hideMark/>
          </w:tcPr>
          <w:p w14:paraId="016A3B5E"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63" w:type="dxa"/>
            <w:tcBorders>
              <w:top w:val="nil"/>
              <w:left w:val="nil"/>
              <w:bottom w:val="single" w:sz="4" w:space="0" w:color="auto"/>
              <w:right w:val="single" w:sz="4" w:space="0" w:color="auto"/>
            </w:tcBorders>
            <w:noWrap/>
            <w:hideMark/>
          </w:tcPr>
          <w:p w14:paraId="63743361"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14" w:type="dxa"/>
            <w:tcBorders>
              <w:top w:val="nil"/>
              <w:left w:val="nil"/>
              <w:bottom w:val="single" w:sz="4" w:space="0" w:color="auto"/>
              <w:right w:val="single" w:sz="4" w:space="0" w:color="auto"/>
            </w:tcBorders>
            <w:noWrap/>
            <w:hideMark/>
          </w:tcPr>
          <w:p w14:paraId="7BE3ECD9"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r>
      <w:tr w:rsidR="00653433" w:rsidRPr="001F4BFD" w14:paraId="08FFEEB9" w14:textId="77777777">
        <w:trPr>
          <w:trHeight w:val="184"/>
        </w:trPr>
        <w:tc>
          <w:tcPr>
            <w:tcW w:w="1075" w:type="dxa"/>
            <w:tcBorders>
              <w:top w:val="nil"/>
              <w:left w:val="single" w:sz="4" w:space="0" w:color="auto"/>
              <w:bottom w:val="single" w:sz="4" w:space="0" w:color="auto"/>
              <w:right w:val="nil"/>
            </w:tcBorders>
            <w:noWrap/>
            <w:hideMark/>
          </w:tcPr>
          <w:p w14:paraId="5A6934BE"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R-407C</w:t>
            </w:r>
          </w:p>
        </w:tc>
        <w:tc>
          <w:tcPr>
            <w:tcW w:w="900" w:type="dxa"/>
            <w:tcBorders>
              <w:top w:val="nil"/>
              <w:left w:val="single" w:sz="4" w:space="0" w:color="auto"/>
              <w:bottom w:val="single" w:sz="4" w:space="0" w:color="auto"/>
              <w:right w:val="nil"/>
            </w:tcBorders>
            <w:noWrap/>
            <w:hideMark/>
          </w:tcPr>
          <w:p w14:paraId="11194ED8" w14:textId="77777777" w:rsidR="00653433" w:rsidRPr="001F4BFD" w:rsidRDefault="00653433">
            <w:pPr>
              <w:jc w:val="right"/>
              <w:rPr>
                <w:color w:val="000000"/>
                <w:sz w:val="20"/>
                <w:szCs w:val="20"/>
                <w:lang w:eastAsia="en-CA"/>
              </w:rPr>
            </w:pPr>
            <w:r w:rsidRPr="001F4BFD">
              <w:rPr>
                <w:color w:val="000000"/>
                <w:sz w:val="20"/>
                <w:szCs w:val="20"/>
                <w:lang w:eastAsia="en-CA"/>
              </w:rPr>
              <w:t>1,774</w:t>
            </w:r>
          </w:p>
        </w:tc>
        <w:tc>
          <w:tcPr>
            <w:tcW w:w="990" w:type="dxa"/>
            <w:tcBorders>
              <w:top w:val="nil"/>
              <w:left w:val="single" w:sz="4" w:space="0" w:color="auto"/>
              <w:bottom w:val="single" w:sz="4" w:space="0" w:color="auto"/>
              <w:right w:val="single" w:sz="4" w:space="0" w:color="auto"/>
            </w:tcBorders>
            <w:noWrap/>
            <w:hideMark/>
          </w:tcPr>
          <w:p w14:paraId="12F26493" w14:textId="77777777" w:rsidR="00653433" w:rsidRPr="001F4BFD" w:rsidRDefault="00653433">
            <w:pPr>
              <w:jc w:val="right"/>
              <w:rPr>
                <w:color w:val="000000"/>
                <w:sz w:val="20"/>
                <w:szCs w:val="20"/>
                <w:lang w:eastAsia="en-CA"/>
              </w:rPr>
            </w:pPr>
            <w:r w:rsidRPr="001F4BFD">
              <w:rPr>
                <w:color w:val="000000"/>
                <w:sz w:val="20"/>
                <w:szCs w:val="20"/>
                <w:lang w:eastAsia="en-CA"/>
              </w:rPr>
              <w:t>46.00</w:t>
            </w:r>
          </w:p>
        </w:tc>
        <w:tc>
          <w:tcPr>
            <w:tcW w:w="900" w:type="dxa"/>
            <w:tcBorders>
              <w:top w:val="nil"/>
              <w:left w:val="nil"/>
              <w:bottom w:val="single" w:sz="4" w:space="0" w:color="auto"/>
              <w:right w:val="single" w:sz="4" w:space="0" w:color="auto"/>
            </w:tcBorders>
            <w:noWrap/>
            <w:hideMark/>
          </w:tcPr>
          <w:p w14:paraId="78092667" w14:textId="77777777" w:rsidR="00653433" w:rsidRPr="001F4BFD" w:rsidRDefault="00653433">
            <w:pPr>
              <w:jc w:val="right"/>
              <w:rPr>
                <w:color w:val="000000"/>
                <w:sz w:val="20"/>
                <w:szCs w:val="20"/>
                <w:lang w:eastAsia="en-CA"/>
              </w:rPr>
            </w:pPr>
            <w:r w:rsidRPr="001F4BFD">
              <w:rPr>
                <w:color w:val="000000"/>
                <w:sz w:val="20"/>
                <w:szCs w:val="20"/>
                <w:lang w:eastAsia="en-CA"/>
              </w:rPr>
              <w:t>50.93</w:t>
            </w:r>
          </w:p>
        </w:tc>
        <w:tc>
          <w:tcPr>
            <w:tcW w:w="900" w:type="dxa"/>
            <w:tcBorders>
              <w:top w:val="nil"/>
              <w:left w:val="nil"/>
              <w:bottom w:val="single" w:sz="4" w:space="0" w:color="auto"/>
              <w:right w:val="single" w:sz="4" w:space="0" w:color="auto"/>
            </w:tcBorders>
            <w:noWrap/>
            <w:hideMark/>
          </w:tcPr>
          <w:p w14:paraId="121336CE" w14:textId="77777777" w:rsidR="00653433" w:rsidRPr="001F4BFD" w:rsidRDefault="00653433">
            <w:pPr>
              <w:jc w:val="right"/>
              <w:rPr>
                <w:color w:val="000000"/>
                <w:sz w:val="20"/>
                <w:szCs w:val="20"/>
                <w:lang w:eastAsia="en-CA"/>
              </w:rPr>
            </w:pPr>
            <w:r w:rsidRPr="001F4BFD">
              <w:rPr>
                <w:color w:val="000000"/>
                <w:sz w:val="20"/>
                <w:szCs w:val="20"/>
                <w:lang w:eastAsia="en-CA"/>
              </w:rPr>
              <w:t>37.67</w:t>
            </w:r>
          </w:p>
        </w:tc>
        <w:tc>
          <w:tcPr>
            <w:tcW w:w="1004" w:type="dxa"/>
            <w:tcBorders>
              <w:top w:val="nil"/>
              <w:left w:val="nil"/>
              <w:bottom w:val="single" w:sz="4" w:space="0" w:color="auto"/>
              <w:right w:val="single" w:sz="4" w:space="0" w:color="auto"/>
            </w:tcBorders>
            <w:noWrap/>
            <w:hideMark/>
          </w:tcPr>
          <w:p w14:paraId="062A3A35" w14:textId="77777777" w:rsidR="00653433" w:rsidRPr="001F4BFD" w:rsidRDefault="00653433">
            <w:pPr>
              <w:jc w:val="right"/>
              <w:rPr>
                <w:color w:val="000000"/>
                <w:sz w:val="20"/>
                <w:szCs w:val="20"/>
                <w:lang w:eastAsia="en-CA"/>
              </w:rPr>
            </w:pPr>
            <w:r w:rsidRPr="001F4BFD">
              <w:rPr>
                <w:color w:val="000000"/>
                <w:sz w:val="20"/>
                <w:szCs w:val="20"/>
                <w:lang w:eastAsia="en-CA"/>
              </w:rPr>
              <w:t>49.95</w:t>
            </w:r>
          </w:p>
        </w:tc>
        <w:tc>
          <w:tcPr>
            <w:tcW w:w="990" w:type="dxa"/>
            <w:tcBorders>
              <w:top w:val="nil"/>
              <w:left w:val="nil"/>
              <w:bottom w:val="single" w:sz="4" w:space="0" w:color="auto"/>
              <w:right w:val="single" w:sz="4" w:space="0" w:color="auto"/>
            </w:tcBorders>
            <w:noWrap/>
            <w:hideMark/>
          </w:tcPr>
          <w:p w14:paraId="1D07ADAA" w14:textId="77777777" w:rsidR="00653433" w:rsidRPr="001F4BFD" w:rsidRDefault="00653433">
            <w:pPr>
              <w:jc w:val="right"/>
              <w:rPr>
                <w:color w:val="000000"/>
                <w:sz w:val="20"/>
                <w:szCs w:val="20"/>
                <w:lang w:eastAsia="en-CA"/>
              </w:rPr>
            </w:pPr>
            <w:r w:rsidRPr="001F4BFD">
              <w:rPr>
                <w:color w:val="000000"/>
                <w:sz w:val="20"/>
                <w:szCs w:val="20"/>
                <w:lang w:eastAsia="en-CA"/>
              </w:rPr>
              <w:t>1.18</w:t>
            </w:r>
          </w:p>
        </w:tc>
        <w:tc>
          <w:tcPr>
            <w:tcW w:w="914" w:type="dxa"/>
            <w:tcBorders>
              <w:top w:val="nil"/>
              <w:left w:val="nil"/>
              <w:bottom w:val="single" w:sz="4" w:space="0" w:color="auto"/>
              <w:right w:val="single" w:sz="4" w:space="0" w:color="auto"/>
            </w:tcBorders>
            <w:noWrap/>
            <w:hideMark/>
          </w:tcPr>
          <w:p w14:paraId="4A9E2541" w14:textId="77777777" w:rsidR="00653433" w:rsidRPr="001F4BFD" w:rsidRDefault="00653433">
            <w:pPr>
              <w:jc w:val="right"/>
              <w:rPr>
                <w:color w:val="000000"/>
                <w:sz w:val="20"/>
                <w:szCs w:val="20"/>
                <w:lang w:eastAsia="en-CA"/>
              </w:rPr>
            </w:pPr>
            <w:r w:rsidRPr="001F4BFD">
              <w:rPr>
                <w:color w:val="000000"/>
                <w:sz w:val="20"/>
                <w:szCs w:val="20"/>
                <w:lang w:eastAsia="en-CA"/>
              </w:rPr>
              <w:t>2.79</w:t>
            </w:r>
          </w:p>
        </w:tc>
        <w:tc>
          <w:tcPr>
            <w:tcW w:w="963" w:type="dxa"/>
            <w:tcBorders>
              <w:top w:val="nil"/>
              <w:left w:val="nil"/>
              <w:bottom w:val="single" w:sz="4" w:space="0" w:color="auto"/>
              <w:right w:val="single" w:sz="4" w:space="0" w:color="auto"/>
            </w:tcBorders>
            <w:noWrap/>
            <w:hideMark/>
          </w:tcPr>
          <w:p w14:paraId="300807EE" w14:textId="77777777" w:rsidR="00653433" w:rsidRPr="001F4BFD" w:rsidRDefault="00653433">
            <w:pPr>
              <w:jc w:val="right"/>
              <w:rPr>
                <w:color w:val="000000"/>
                <w:sz w:val="20"/>
                <w:szCs w:val="20"/>
                <w:lang w:eastAsia="en-CA"/>
              </w:rPr>
            </w:pPr>
            <w:r w:rsidRPr="001F4BFD">
              <w:rPr>
                <w:color w:val="000000"/>
                <w:sz w:val="20"/>
                <w:szCs w:val="20"/>
                <w:lang w:eastAsia="en-CA"/>
              </w:rPr>
              <w:t>0.96</w:t>
            </w:r>
          </w:p>
        </w:tc>
        <w:tc>
          <w:tcPr>
            <w:tcW w:w="914" w:type="dxa"/>
            <w:tcBorders>
              <w:top w:val="nil"/>
              <w:left w:val="nil"/>
              <w:bottom w:val="single" w:sz="4" w:space="0" w:color="auto"/>
              <w:right w:val="single" w:sz="4" w:space="0" w:color="auto"/>
            </w:tcBorders>
            <w:noWrap/>
            <w:hideMark/>
          </w:tcPr>
          <w:p w14:paraId="3F24FCB8" w14:textId="77777777" w:rsidR="00653433" w:rsidRPr="001F4BFD" w:rsidRDefault="00653433">
            <w:pPr>
              <w:jc w:val="right"/>
              <w:rPr>
                <w:color w:val="000000"/>
                <w:sz w:val="20"/>
                <w:szCs w:val="20"/>
                <w:lang w:eastAsia="en-CA"/>
              </w:rPr>
            </w:pPr>
            <w:r w:rsidRPr="001F4BFD">
              <w:rPr>
                <w:color w:val="000000"/>
                <w:sz w:val="20"/>
                <w:szCs w:val="20"/>
                <w:lang w:eastAsia="en-CA"/>
              </w:rPr>
              <w:t>1.31</w:t>
            </w:r>
          </w:p>
        </w:tc>
      </w:tr>
      <w:tr w:rsidR="00653433" w:rsidRPr="001F4BFD" w14:paraId="271ED2C2" w14:textId="77777777">
        <w:trPr>
          <w:trHeight w:val="40"/>
        </w:trPr>
        <w:tc>
          <w:tcPr>
            <w:tcW w:w="1075" w:type="dxa"/>
            <w:tcBorders>
              <w:top w:val="nil"/>
              <w:left w:val="single" w:sz="4" w:space="0" w:color="auto"/>
              <w:bottom w:val="single" w:sz="4" w:space="0" w:color="auto"/>
              <w:right w:val="single" w:sz="4" w:space="0" w:color="auto"/>
            </w:tcBorders>
            <w:noWrap/>
            <w:hideMark/>
          </w:tcPr>
          <w:p w14:paraId="5D75D472"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R-410A</w:t>
            </w:r>
          </w:p>
        </w:tc>
        <w:tc>
          <w:tcPr>
            <w:tcW w:w="900" w:type="dxa"/>
            <w:tcBorders>
              <w:top w:val="nil"/>
              <w:left w:val="nil"/>
              <w:bottom w:val="single" w:sz="4" w:space="0" w:color="auto"/>
              <w:right w:val="single" w:sz="4" w:space="0" w:color="auto"/>
            </w:tcBorders>
            <w:noWrap/>
            <w:hideMark/>
          </w:tcPr>
          <w:p w14:paraId="0C63FDD2" w14:textId="77777777" w:rsidR="00653433" w:rsidRPr="001F4BFD" w:rsidRDefault="00653433">
            <w:pPr>
              <w:jc w:val="right"/>
              <w:rPr>
                <w:color w:val="000000"/>
                <w:sz w:val="20"/>
                <w:szCs w:val="20"/>
                <w:lang w:eastAsia="en-CA"/>
              </w:rPr>
            </w:pPr>
            <w:r w:rsidRPr="001F4BFD">
              <w:rPr>
                <w:color w:val="000000"/>
                <w:sz w:val="20"/>
                <w:szCs w:val="20"/>
                <w:lang w:eastAsia="en-CA"/>
              </w:rPr>
              <w:t>2,088</w:t>
            </w:r>
          </w:p>
        </w:tc>
        <w:tc>
          <w:tcPr>
            <w:tcW w:w="990" w:type="dxa"/>
            <w:tcBorders>
              <w:top w:val="nil"/>
              <w:left w:val="nil"/>
              <w:bottom w:val="single" w:sz="4" w:space="0" w:color="auto"/>
              <w:right w:val="single" w:sz="4" w:space="0" w:color="auto"/>
            </w:tcBorders>
            <w:noWrap/>
            <w:hideMark/>
          </w:tcPr>
          <w:p w14:paraId="730D240C"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00" w:type="dxa"/>
            <w:tcBorders>
              <w:top w:val="nil"/>
              <w:left w:val="nil"/>
              <w:bottom w:val="single" w:sz="4" w:space="0" w:color="auto"/>
              <w:right w:val="single" w:sz="4" w:space="0" w:color="auto"/>
            </w:tcBorders>
            <w:noWrap/>
            <w:hideMark/>
          </w:tcPr>
          <w:p w14:paraId="5A2CDA7E"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00" w:type="dxa"/>
            <w:tcBorders>
              <w:top w:val="nil"/>
              <w:left w:val="nil"/>
              <w:bottom w:val="single" w:sz="4" w:space="0" w:color="auto"/>
              <w:right w:val="single" w:sz="4" w:space="0" w:color="auto"/>
            </w:tcBorders>
            <w:noWrap/>
            <w:hideMark/>
          </w:tcPr>
          <w:p w14:paraId="05C6F09D"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1004" w:type="dxa"/>
            <w:tcBorders>
              <w:top w:val="nil"/>
              <w:left w:val="nil"/>
              <w:bottom w:val="single" w:sz="4" w:space="0" w:color="auto"/>
              <w:right w:val="single" w:sz="4" w:space="0" w:color="auto"/>
            </w:tcBorders>
            <w:noWrap/>
            <w:hideMark/>
          </w:tcPr>
          <w:p w14:paraId="3C096C89" w14:textId="77777777" w:rsidR="00653433" w:rsidRPr="001F4BFD" w:rsidRDefault="00653433">
            <w:pPr>
              <w:jc w:val="right"/>
              <w:rPr>
                <w:color w:val="000000"/>
                <w:sz w:val="20"/>
                <w:szCs w:val="20"/>
                <w:lang w:eastAsia="en-CA"/>
              </w:rPr>
            </w:pPr>
            <w:r w:rsidRPr="001F4BFD">
              <w:rPr>
                <w:color w:val="000000"/>
                <w:sz w:val="20"/>
                <w:szCs w:val="20"/>
                <w:lang w:eastAsia="en-CA"/>
              </w:rPr>
              <w:t>0.00</w:t>
            </w:r>
          </w:p>
        </w:tc>
        <w:tc>
          <w:tcPr>
            <w:tcW w:w="990" w:type="dxa"/>
            <w:tcBorders>
              <w:top w:val="nil"/>
              <w:left w:val="nil"/>
              <w:bottom w:val="single" w:sz="4" w:space="0" w:color="auto"/>
              <w:right w:val="single" w:sz="4" w:space="0" w:color="auto"/>
            </w:tcBorders>
            <w:noWrap/>
            <w:hideMark/>
          </w:tcPr>
          <w:p w14:paraId="509591C5" w14:textId="77777777" w:rsidR="00653433" w:rsidRPr="001F4BFD" w:rsidRDefault="00653433">
            <w:pPr>
              <w:jc w:val="right"/>
              <w:rPr>
                <w:color w:val="000000"/>
                <w:sz w:val="20"/>
                <w:szCs w:val="20"/>
                <w:lang w:eastAsia="en-CA"/>
              </w:rPr>
            </w:pPr>
            <w:r w:rsidRPr="001F4BFD">
              <w:rPr>
                <w:color w:val="000000"/>
                <w:sz w:val="20"/>
                <w:szCs w:val="20"/>
                <w:lang w:eastAsia="en-CA"/>
              </w:rPr>
              <w:t>1,250.67</w:t>
            </w:r>
          </w:p>
        </w:tc>
        <w:tc>
          <w:tcPr>
            <w:tcW w:w="914" w:type="dxa"/>
            <w:tcBorders>
              <w:top w:val="nil"/>
              <w:left w:val="nil"/>
              <w:bottom w:val="single" w:sz="4" w:space="0" w:color="auto"/>
              <w:right w:val="single" w:sz="4" w:space="0" w:color="auto"/>
            </w:tcBorders>
            <w:noWrap/>
            <w:hideMark/>
          </w:tcPr>
          <w:p w14:paraId="15060FC8" w14:textId="77777777" w:rsidR="00653433" w:rsidRPr="001F4BFD" w:rsidRDefault="00653433">
            <w:pPr>
              <w:jc w:val="right"/>
              <w:rPr>
                <w:color w:val="000000"/>
                <w:sz w:val="20"/>
                <w:szCs w:val="20"/>
                <w:lang w:eastAsia="en-CA"/>
              </w:rPr>
            </w:pPr>
            <w:r w:rsidRPr="001F4BFD">
              <w:rPr>
                <w:color w:val="000000"/>
                <w:sz w:val="20"/>
                <w:szCs w:val="20"/>
                <w:lang w:eastAsia="en-CA"/>
              </w:rPr>
              <w:t>1,558.00</w:t>
            </w:r>
          </w:p>
        </w:tc>
        <w:tc>
          <w:tcPr>
            <w:tcW w:w="963" w:type="dxa"/>
            <w:tcBorders>
              <w:top w:val="nil"/>
              <w:left w:val="nil"/>
              <w:bottom w:val="single" w:sz="4" w:space="0" w:color="auto"/>
              <w:right w:val="single" w:sz="4" w:space="0" w:color="auto"/>
            </w:tcBorders>
            <w:noWrap/>
            <w:hideMark/>
          </w:tcPr>
          <w:p w14:paraId="24981DA3" w14:textId="77777777" w:rsidR="00653433" w:rsidRPr="001F4BFD" w:rsidRDefault="00653433">
            <w:pPr>
              <w:jc w:val="right"/>
              <w:rPr>
                <w:color w:val="000000"/>
                <w:sz w:val="20"/>
                <w:szCs w:val="20"/>
                <w:lang w:eastAsia="en-CA"/>
              </w:rPr>
            </w:pPr>
            <w:r w:rsidRPr="001F4BFD">
              <w:rPr>
                <w:color w:val="000000"/>
                <w:sz w:val="20"/>
                <w:szCs w:val="20"/>
                <w:lang w:eastAsia="en-CA"/>
              </w:rPr>
              <w:t>1,268.79</w:t>
            </w:r>
          </w:p>
        </w:tc>
        <w:tc>
          <w:tcPr>
            <w:tcW w:w="914" w:type="dxa"/>
            <w:tcBorders>
              <w:top w:val="nil"/>
              <w:left w:val="nil"/>
              <w:bottom w:val="single" w:sz="4" w:space="0" w:color="auto"/>
              <w:right w:val="single" w:sz="4" w:space="0" w:color="auto"/>
            </w:tcBorders>
            <w:noWrap/>
            <w:hideMark/>
          </w:tcPr>
          <w:p w14:paraId="7AB5AF9B" w14:textId="77777777" w:rsidR="00653433" w:rsidRPr="001F4BFD" w:rsidRDefault="00653433">
            <w:pPr>
              <w:jc w:val="right"/>
              <w:rPr>
                <w:color w:val="000000"/>
                <w:sz w:val="20"/>
                <w:szCs w:val="20"/>
                <w:lang w:eastAsia="en-CA"/>
              </w:rPr>
            </w:pPr>
            <w:r w:rsidRPr="001F4BFD">
              <w:rPr>
                <w:color w:val="000000"/>
                <w:sz w:val="20"/>
                <w:szCs w:val="20"/>
                <w:lang w:eastAsia="en-CA"/>
              </w:rPr>
              <w:t>1,548.71</w:t>
            </w:r>
          </w:p>
        </w:tc>
      </w:tr>
      <w:tr w:rsidR="00653433" w:rsidRPr="001F4BFD" w14:paraId="23D78FED" w14:textId="77777777">
        <w:trPr>
          <w:trHeight w:val="211"/>
        </w:trPr>
        <w:tc>
          <w:tcPr>
            <w:tcW w:w="1975" w:type="dxa"/>
            <w:gridSpan w:val="2"/>
            <w:tcBorders>
              <w:top w:val="nil"/>
              <w:left w:val="single" w:sz="4" w:space="0" w:color="auto"/>
              <w:bottom w:val="single" w:sz="4" w:space="0" w:color="auto"/>
              <w:right w:val="single" w:sz="4" w:space="0" w:color="auto"/>
            </w:tcBorders>
            <w:noWrap/>
            <w:hideMark/>
          </w:tcPr>
          <w:p w14:paraId="64882348" w14:textId="61C83EF2" w:rsidR="00653433" w:rsidRPr="001F4BFD" w:rsidRDefault="00EA390D">
            <w:pPr>
              <w:jc w:val="right"/>
              <w:rPr>
                <w:color w:val="000000"/>
                <w:sz w:val="20"/>
                <w:szCs w:val="20"/>
                <w:lang w:eastAsia="en-CA"/>
              </w:rPr>
            </w:pPr>
            <w:r w:rsidRPr="001F4BFD">
              <w:rPr>
                <w:rFonts w:hint="eastAsia"/>
                <w:b/>
                <w:bCs/>
                <w:color w:val="000000"/>
                <w:sz w:val="20"/>
                <w:szCs w:val="20"/>
                <w:lang w:eastAsia="zh-CN"/>
              </w:rPr>
              <w:t>总计</w:t>
            </w:r>
          </w:p>
        </w:tc>
        <w:tc>
          <w:tcPr>
            <w:tcW w:w="990" w:type="dxa"/>
            <w:tcBorders>
              <w:top w:val="nil"/>
              <w:left w:val="nil"/>
              <w:bottom w:val="single" w:sz="4" w:space="0" w:color="auto"/>
              <w:right w:val="single" w:sz="4" w:space="0" w:color="auto"/>
            </w:tcBorders>
            <w:noWrap/>
            <w:hideMark/>
          </w:tcPr>
          <w:p w14:paraId="55BE73F2" w14:textId="77777777" w:rsidR="00653433" w:rsidRPr="001F4BFD" w:rsidRDefault="00653433">
            <w:pPr>
              <w:jc w:val="right"/>
              <w:rPr>
                <w:b/>
                <w:bCs/>
                <w:color w:val="000000"/>
                <w:sz w:val="20"/>
                <w:szCs w:val="20"/>
                <w:lang w:eastAsia="en-CA"/>
              </w:rPr>
            </w:pPr>
            <w:r w:rsidRPr="001F4BFD">
              <w:rPr>
                <w:b/>
                <w:bCs/>
                <w:color w:val="000000"/>
                <w:sz w:val="20"/>
                <w:szCs w:val="20"/>
                <w:lang w:eastAsia="en-CA"/>
              </w:rPr>
              <w:t>538.50</w:t>
            </w:r>
          </w:p>
        </w:tc>
        <w:tc>
          <w:tcPr>
            <w:tcW w:w="900" w:type="dxa"/>
            <w:tcBorders>
              <w:top w:val="nil"/>
              <w:left w:val="nil"/>
              <w:bottom w:val="single" w:sz="4" w:space="0" w:color="auto"/>
              <w:right w:val="single" w:sz="4" w:space="0" w:color="auto"/>
            </w:tcBorders>
            <w:noWrap/>
            <w:hideMark/>
          </w:tcPr>
          <w:p w14:paraId="0672EF3F" w14:textId="77777777" w:rsidR="00653433" w:rsidRPr="001F4BFD" w:rsidRDefault="00653433">
            <w:pPr>
              <w:jc w:val="right"/>
              <w:rPr>
                <w:b/>
                <w:bCs/>
                <w:color w:val="000000"/>
                <w:sz w:val="20"/>
                <w:szCs w:val="20"/>
                <w:lang w:eastAsia="en-CA"/>
              </w:rPr>
            </w:pPr>
            <w:r w:rsidRPr="001F4BFD">
              <w:rPr>
                <w:b/>
                <w:bCs/>
                <w:color w:val="000000"/>
                <w:sz w:val="20"/>
                <w:szCs w:val="20"/>
                <w:lang w:eastAsia="en-CA"/>
              </w:rPr>
              <w:t>596.15</w:t>
            </w:r>
          </w:p>
        </w:tc>
        <w:tc>
          <w:tcPr>
            <w:tcW w:w="900" w:type="dxa"/>
            <w:tcBorders>
              <w:top w:val="nil"/>
              <w:left w:val="nil"/>
              <w:bottom w:val="single" w:sz="4" w:space="0" w:color="auto"/>
              <w:right w:val="single" w:sz="4" w:space="0" w:color="auto"/>
            </w:tcBorders>
            <w:noWrap/>
            <w:hideMark/>
          </w:tcPr>
          <w:p w14:paraId="0250FFAF" w14:textId="77777777" w:rsidR="00653433" w:rsidRPr="001F4BFD" w:rsidRDefault="00653433">
            <w:pPr>
              <w:jc w:val="right"/>
              <w:rPr>
                <w:b/>
                <w:bCs/>
                <w:color w:val="000000"/>
                <w:sz w:val="20"/>
                <w:szCs w:val="20"/>
                <w:lang w:eastAsia="en-CA"/>
              </w:rPr>
            </w:pPr>
            <w:r w:rsidRPr="001F4BFD">
              <w:rPr>
                <w:b/>
                <w:bCs/>
                <w:color w:val="000000"/>
                <w:sz w:val="20"/>
                <w:szCs w:val="20"/>
                <w:lang w:eastAsia="en-CA"/>
              </w:rPr>
              <w:t>655.29</w:t>
            </w:r>
          </w:p>
        </w:tc>
        <w:tc>
          <w:tcPr>
            <w:tcW w:w="1004" w:type="dxa"/>
            <w:tcBorders>
              <w:top w:val="nil"/>
              <w:left w:val="nil"/>
              <w:bottom w:val="single" w:sz="4" w:space="0" w:color="auto"/>
              <w:right w:val="single" w:sz="4" w:space="0" w:color="auto"/>
            </w:tcBorders>
            <w:noWrap/>
            <w:hideMark/>
          </w:tcPr>
          <w:p w14:paraId="786D8E19" w14:textId="77777777" w:rsidR="00653433" w:rsidRPr="001F4BFD" w:rsidRDefault="00653433">
            <w:pPr>
              <w:jc w:val="right"/>
              <w:rPr>
                <w:b/>
                <w:bCs/>
                <w:color w:val="000000"/>
                <w:sz w:val="20"/>
                <w:szCs w:val="20"/>
                <w:lang w:eastAsia="en-CA"/>
              </w:rPr>
            </w:pPr>
            <w:r w:rsidRPr="001F4BFD">
              <w:rPr>
                <w:b/>
                <w:bCs/>
                <w:color w:val="000000"/>
                <w:sz w:val="20"/>
                <w:szCs w:val="20"/>
                <w:lang w:eastAsia="en-CA"/>
              </w:rPr>
              <w:t>708.19</w:t>
            </w:r>
          </w:p>
        </w:tc>
        <w:tc>
          <w:tcPr>
            <w:tcW w:w="990" w:type="dxa"/>
            <w:tcBorders>
              <w:top w:val="nil"/>
              <w:left w:val="nil"/>
              <w:bottom w:val="single" w:sz="4" w:space="0" w:color="auto"/>
              <w:right w:val="single" w:sz="4" w:space="0" w:color="auto"/>
            </w:tcBorders>
            <w:noWrap/>
            <w:hideMark/>
          </w:tcPr>
          <w:p w14:paraId="1DF157C3" w14:textId="77777777" w:rsidR="00653433" w:rsidRPr="001F4BFD" w:rsidRDefault="00653433">
            <w:pPr>
              <w:jc w:val="right"/>
              <w:rPr>
                <w:b/>
                <w:bCs/>
                <w:color w:val="000000"/>
                <w:sz w:val="20"/>
                <w:szCs w:val="20"/>
                <w:lang w:eastAsia="en-CA"/>
              </w:rPr>
            </w:pPr>
            <w:r w:rsidRPr="001F4BFD">
              <w:rPr>
                <w:b/>
                <w:bCs/>
                <w:color w:val="000000"/>
                <w:sz w:val="20"/>
                <w:szCs w:val="20"/>
                <w:lang w:eastAsia="en-CA"/>
              </w:rPr>
              <w:t>1,296.89</w:t>
            </w:r>
          </w:p>
        </w:tc>
        <w:tc>
          <w:tcPr>
            <w:tcW w:w="914" w:type="dxa"/>
            <w:tcBorders>
              <w:top w:val="nil"/>
              <w:left w:val="nil"/>
              <w:bottom w:val="single" w:sz="4" w:space="0" w:color="auto"/>
              <w:right w:val="single" w:sz="4" w:space="0" w:color="auto"/>
            </w:tcBorders>
            <w:noWrap/>
            <w:hideMark/>
          </w:tcPr>
          <w:p w14:paraId="4EC09600" w14:textId="77777777" w:rsidR="00653433" w:rsidRPr="001F4BFD" w:rsidRDefault="00653433">
            <w:pPr>
              <w:jc w:val="right"/>
              <w:rPr>
                <w:b/>
                <w:bCs/>
                <w:color w:val="000000"/>
                <w:sz w:val="20"/>
                <w:szCs w:val="20"/>
                <w:lang w:eastAsia="en-CA"/>
              </w:rPr>
            </w:pPr>
            <w:r w:rsidRPr="001F4BFD">
              <w:rPr>
                <w:b/>
                <w:bCs/>
                <w:color w:val="000000"/>
                <w:sz w:val="20"/>
                <w:szCs w:val="20"/>
                <w:lang w:eastAsia="en-CA"/>
              </w:rPr>
              <w:t>1,612.58</w:t>
            </w:r>
          </w:p>
        </w:tc>
        <w:tc>
          <w:tcPr>
            <w:tcW w:w="963" w:type="dxa"/>
            <w:tcBorders>
              <w:top w:val="nil"/>
              <w:left w:val="nil"/>
              <w:bottom w:val="single" w:sz="4" w:space="0" w:color="auto"/>
              <w:right w:val="single" w:sz="4" w:space="0" w:color="auto"/>
            </w:tcBorders>
            <w:noWrap/>
            <w:hideMark/>
          </w:tcPr>
          <w:p w14:paraId="4D4766C0" w14:textId="77777777" w:rsidR="00653433" w:rsidRPr="001F4BFD" w:rsidRDefault="00653433">
            <w:pPr>
              <w:jc w:val="right"/>
              <w:rPr>
                <w:b/>
                <w:bCs/>
                <w:color w:val="000000"/>
                <w:sz w:val="20"/>
                <w:szCs w:val="20"/>
                <w:lang w:eastAsia="en-CA"/>
              </w:rPr>
            </w:pPr>
            <w:r w:rsidRPr="001F4BFD">
              <w:rPr>
                <w:b/>
                <w:bCs/>
                <w:color w:val="000000"/>
                <w:sz w:val="20"/>
                <w:szCs w:val="20"/>
                <w:lang w:eastAsia="en-CA"/>
              </w:rPr>
              <w:t>1,314.94</w:t>
            </w:r>
          </w:p>
        </w:tc>
        <w:tc>
          <w:tcPr>
            <w:tcW w:w="914" w:type="dxa"/>
            <w:tcBorders>
              <w:top w:val="nil"/>
              <w:left w:val="nil"/>
              <w:bottom w:val="single" w:sz="4" w:space="0" w:color="auto"/>
              <w:right w:val="single" w:sz="4" w:space="0" w:color="auto"/>
            </w:tcBorders>
            <w:noWrap/>
            <w:hideMark/>
          </w:tcPr>
          <w:p w14:paraId="473DAB0B" w14:textId="021EBB38" w:rsidR="00653433" w:rsidRPr="001F4BFD" w:rsidRDefault="00653433">
            <w:pPr>
              <w:jc w:val="right"/>
              <w:rPr>
                <w:b/>
                <w:bCs/>
                <w:color w:val="000000"/>
                <w:sz w:val="20"/>
                <w:szCs w:val="20"/>
                <w:lang w:eastAsia="en-CA"/>
              </w:rPr>
            </w:pPr>
            <w:r w:rsidRPr="001F4BFD">
              <w:rPr>
                <w:b/>
                <w:bCs/>
                <w:color w:val="000000"/>
                <w:sz w:val="20"/>
                <w:szCs w:val="20"/>
                <w:lang w:eastAsia="en-CA"/>
              </w:rPr>
              <w:t>1,662.3</w:t>
            </w:r>
            <w:r w:rsidR="003F54B7" w:rsidRPr="001F4BFD">
              <w:rPr>
                <w:b/>
                <w:bCs/>
                <w:color w:val="000000"/>
                <w:sz w:val="20"/>
                <w:szCs w:val="20"/>
                <w:lang w:eastAsia="en-CA"/>
              </w:rPr>
              <w:t>0</w:t>
            </w:r>
          </w:p>
        </w:tc>
      </w:tr>
      <w:tr w:rsidR="00653433" w:rsidRPr="001F4BFD" w14:paraId="2151F0A8" w14:textId="77777777">
        <w:trPr>
          <w:trHeight w:val="40"/>
        </w:trPr>
        <w:tc>
          <w:tcPr>
            <w:tcW w:w="9550" w:type="dxa"/>
            <w:gridSpan w:val="10"/>
            <w:tcBorders>
              <w:top w:val="single" w:sz="4" w:space="0" w:color="auto"/>
              <w:left w:val="single" w:sz="4" w:space="0" w:color="auto"/>
              <w:bottom w:val="single" w:sz="4" w:space="0" w:color="auto"/>
              <w:right w:val="single" w:sz="4" w:space="0" w:color="auto"/>
            </w:tcBorders>
            <w:noWrap/>
          </w:tcPr>
          <w:p w14:paraId="1FB94327" w14:textId="6F87AFD2" w:rsidR="00653433" w:rsidRPr="001F4BFD" w:rsidRDefault="00EA390D">
            <w:pPr>
              <w:jc w:val="center"/>
              <w:rPr>
                <w:b/>
                <w:bCs/>
                <w:color w:val="000000"/>
                <w:sz w:val="20"/>
                <w:szCs w:val="20"/>
                <w:lang w:eastAsia="en-CA"/>
              </w:rPr>
            </w:pPr>
            <w:r w:rsidRPr="001F4BFD">
              <w:rPr>
                <w:rFonts w:hint="eastAsia"/>
                <w:b/>
                <w:bCs/>
                <w:sz w:val="20"/>
                <w:szCs w:val="20"/>
                <w:lang w:val="en-US"/>
              </w:rPr>
              <w:t>吨二氧化碳当量</w:t>
            </w:r>
          </w:p>
        </w:tc>
      </w:tr>
      <w:tr w:rsidR="00653433" w:rsidRPr="001F4BFD" w14:paraId="4D187E4F" w14:textId="77777777">
        <w:trPr>
          <w:trHeight w:val="40"/>
        </w:trPr>
        <w:tc>
          <w:tcPr>
            <w:tcW w:w="1075" w:type="dxa"/>
            <w:tcBorders>
              <w:top w:val="single" w:sz="4" w:space="0" w:color="auto"/>
              <w:left w:val="single" w:sz="4" w:space="0" w:color="auto"/>
              <w:bottom w:val="single" w:sz="4" w:space="0" w:color="auto"/>
              <w:right w:val="nil"/>
            </w:tcBorders>
            <w:noWrap/>
            <w:hideMark/>
          </w:tcPr>
          <w:p w14:paraId="5F8A2D6D"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HFC-32</w:t>
            </w:r>
          </w:p>
        </w:tc>
        <w:tc>
          <w:tcPr>
            <w:tcW w:w="900" w:type="dxa"/>
            <w:tcBorders>
              <w:top w:val="single" w:sz="4" w:space="0" w:color="auto"/>
              <w:left w:val="single" w:sz="4" w:space="0" w:color="auto"/>
              <w:bottom w:val="single" w:sz="4" w:space="0" w:color="auto"/>
              <w:right w:val="nil"/>
            </w:tcBorders>
            <w:noWrap/>
            <w:hideMark/>
          </w:tcPr>
          <w:p w14:paraId="52FDAAFA" w14:textId="77777777" w:rsidR="00653433" w:rsidRPr="001F4BFD" w:rsidRDefault="00653433">
            <w:pPr>
              <w:jc w:val="right"/>
              <w:rPr>
                <w:color w:val="000000"/>
                <w:sz w:val="20"/>
                <w:szCs w:val="20"/>
                <w:lang w:eastAsia="en-CA"/>
              </w:rPr>
            </w:pPr>
            <w:r w:rsidRPr="001F4BFD">
              <w:rPr>
                <w:color w:val="000000"/>
                <w:sz w:val="20"/>
                <w:szCs w:val="20"/>
                <w:lang w:eastAsia="en-CA"/>
              </w:rPr>
              <w:t>675</w:t>
            </w:r>
          </w:p>
        </w:tc>
        <w:tc>
          <w:tcPr>
            <w:tcW w:w="990" w:type="dxa"/>
            <w:tcBorders>
              <w:top w:val="single" w:sz="4" w:space="0" w:color="auto"/>
              <w:left w:val="single" w:sz="4" w:space="0" w:color="auto"/>
              <w:bottom w:val="single" w:sz="4" w:space="0" w:color="auto"/>
              <w:right w:val="single" w:sz="4" w:space="0" w:color="auto"/>
            </w:tcBorders>
            <w:noWrap/>
            <w:hideMark/>
          </w:tcPr>
          <w:p w14:paraId="689526BD"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00" w:type="dxa"/>
            <w:tcBorders>
              <w:top w:val="single" w:sz="4" w:space="0" w:color="auto"/>
              <w:left w:val="nil"/>
              <w:bottom w:val="single" w:sz="4" w:space="0" w:color="auto"/>
              <w:right w:val="single" w:sz="4" w:space="0" w:color="auto"/>
            </w:tcBorders>
            <w:noWrap/>
            <w:hideMark/>
          </w:tcPr>
          <w:p w14:paraId="3CFC0C68"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00" w:type="dxa"/>
            <w:tcBorders>
              <w:top w:val="single" w:sz="4" w:space="0" w:color="auto"/>
              <w:left w:val="nil"/>
              <w:bottom w:val="single" w:sz="4" w:space="0" w:color="auto"/>
              <w:right w:val="single" w:sz="4" w:space="0" w:color="auto"/>
            </w:tcBorders>
            <w:noWrap/>
            <w:hideMark/>
          </w:tcPr>
          <w:p w14:paraId="2C74D344"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1004" w:type="dxa"/>
            <w:tcBorders>
              <w:top w:val="single" w:sz="4" w:space="0" w:color="auto"/>
              <w:left w:val="nil"/>
              <w:bottom w:val="single" w:sz="4" w:space="0" w:color="auto"/>
              <w:right w:val="single" w:sz="4" w:space="0" w:color="auto"/>
            </w:tcBorders>
            <w:noWrap/>
            <w:hideMark/>
          </w:tcPr>
          <w:p w14:paraId="18D9973F"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90" w:type="dxa"/>
            <w:tcBorders>
              <w:top w:val="single" w:sz="4" w:space="0" w:color="auto"/>
              <w:left w:val="nil"/>
              <w:bottom w:val="single" w:sz="4" w:space="0" w:color="auto"/>
              <w:right w:val="single" w:sz="4" w:space="0" w:color="auto"/>
            </w:tcBorders>
            <w:noWrap/>
            <w:hideMark/>
          </w:tcPr>
          <w:p w14:paraId="6E8C008F" w14:textId="77777777" w:rsidR="00653433" w:rsidRPr="001F4BFD" w:rsidRDefault="00653433">
            <w:pPr>
              <w:jc w:val="right"/>
              <w:rPr>
                <w:color w:val="000000"/>
                <w:sz w:val="20"/>
                <w:szCs w:val="20"/>
                <w:lang w:eastAsia="en-CA"/>
              </w:rPr>
            </w:pPr>
            <w:r w:rsidRPr="001F4BFD">
              <w:rPr>
                <w:color w:val="000000"/>
                <w:sz w:val="20"/>
                <w:szCs w:val="20"/>
                <w:lang w:eastAsia="en-CA"/>
              </w:rPr>
              <w:t>2,258</w:t>
            </w:r>
          </w:p>
        </w:tc>
        <w:tc>
          <w:tcPr>
            <w:tcW w:w="914" w:type="dxa"/>
            <w:tcBorders>
              <w:top w:val="single" w:sz="4" w:space="0" w:color="auto"/>
              <w:left w:val="nil"/>
              <w:bottom w:val="single" w:sz="4" w:space="0" w:color="auto"/>
              <w:right w:val="single" w:sz="4" w:space="0" w:color="auto"/>
            </w:tcBorders>
            <w:noWrap/>
            <w:hideMark/>
          </w:tcPr>
          <w:p w14:paraId="0BFE6264" w14:textId="77777777" w:rsidR="00653433" w:rsidRPr="001F4BFD" w:rsidRDefault="00653433">
            <w:pPr>
              <w:jc w:val="right"/>
              <w:rPr>
                <w:color w:val="000000"/>
                <w:sz w:val="20"/>
                <w:szCs w:val="20"/>
                <w:lang w:eastAsia="en-CA"/>
              </w:rPr>
            </w:pPr>
            <w:r w:rsidRPr="001F4BFD">
              <w:rPr>
                <w:color w:val="000000"/>
                <w:sz w:val="20"/>
                <w:szCs w:val="20"/>
                <w:lang w:eastAsia="en-CA"/>
              </w:rPr>
              <w:t>6,774</w:t>
            </w:r>
          </w:p>
        </w:tc>
        <w:tc>
          <w:tcPr>
            <w:tcW w:w="963" w:type="dxa"/>
            <w:tcBorders>
              <w:top w:val="single" w:sz="4" w:space="0" w:color="auto"/>
              <w:left w:val="nil"/>
              <w:bottom w:val="single" w:sz="4" w:space="0" w:color="auto"/>
              <w:right w:val="single" w:sz="4" w:space="0" w:color="auto"/>
            </w:tcBorders>
            <w:noWrap/>
            <w:hideMark/>
          </w:tcPr>
          <w:p w14:paraId="3911544B" w14:textId="77777777" w:rsidR="00653433" w:rsidRPr="001F4BFD" w:rsidRDefault="00653433">
            <w:pPr>
              <w:jc w:val="right"/>
              <w:rPr>
                <w:color w:val="000000"/>
                <w:sz w:val="20"/>
                <w:szCs w:val="20"/>
                <w:lang w:eastAsia="en-CA"/>
              </w:rPr>
            </w:pPr>
            <w:r w:rsidRPr="001F4BFD">
              <w:rPr>
                <w:color w:val="000000"/>
                <w:sz w:val="20"/>
                <w:szCs w:val="20"/>
                <w:lang w:eastAsia="en-CA"/>
              </w:rPr>
              <w:t>7,752</w:t>
            </w:r>
          </w:p>
        </w:tc>
        <w:tc>
          <w:tcPr>
            <w:tcW w:w="914" w:type="dxa"/>
            <w:tcBorders>
              <w:top w:val="single" w:sz="4" w:space="0" w:color="auto"/>
              <w:left w:val="nil"/>
              <w:bottom w:val="single" w:sz="4" w:space="0" w:color="auto"/>
              <w:right w:val="single" w:sz="4" w:space="0" w:color="auto"/>
            </w:tcBorders>
            <w:noWrap/>
            <w:hideMark/>
          </w:tcPr>
          <w:p w14:paraId="68DBA366" w14:textId="77777777" w:rsidR="00653433" w:rsidRPr="001F4BFD" w:rsidRDefault="00653433">
            <w:pPr>
              <w:jc w:val="right"/>
              <w:rPr>
                <w:color w:val="000000"/>
                <w:sz w:val="20"/>
                <w:szCs w:val="20"/>
                <w:lang w:eastAsia="en-CA"/>
              </w:rPr>
            </w:pPr>
            <w:r w:rsidRPr="001F4BFD">
              <w:rPr>
                <w:color w:val="000000"/>
                <w:sz w:val="20"/>
                <w:szCs w:val="20"/>
                <w:lang w:eastAsia="en-CA"/>
              </w:rPr>
              <w:t>45,036</w:t>
            </w:r>
          </w:p>
        </w:tc>
      </w:tr>
      <w:tr w:rsidR="00653433" w:rsidRPr="001F4BFD" w14:paraId="73FE20CB" w14:textId="77777777">
        <w:trPr>
          <w:trHeight w:val="40"/>
        </w:trPr>
        <w:tc>
          <w:tcPr>
            <w:tcW w:w="1075" w:type="dxa"/>
            <w:tcBorders>
              <w:top w:val="nil"/>
              <w:left w:val="single" w:sz="4" w:space="0" w:color="auto"/>
              <w:bottom w:val="single" w:sz="4" w:space="0" w:color="auto"/>
              <w:right w:val="nil"/>
            </w:tcBorders>
            <w:noWrap/>
            <w:hideMark/>
          </w:tcPr>
          <w:p w14:paraId="3FB27903" w14:textId="77777777" w:rsidR="00653433" w:rsidRPr="001F4BFD" w:rsidRDefault="00653433">
            <w:pPr>
              <w:ind w:left="29" w:right="-150"/>
              <w:jc w:val="left"/>
              <w:rPr>
                <w:b/>
                <w:bCs/>
                <w:color w:val="000000"/>
                <w:sz w:val="20"/>
                <w:szCs w:val="20"/>
                <w:lang w:eastAsia="en-CA"/>
              </w:rPr>
            </w:pPr>
            <w:r w:rsidRPr="001F4BFD">
              <w:rPr>
                <w:b/>
                <w:bCs/>
                <w:color w:val="000000"/>
                <w:sz w:val="20"/>
                <w:szCs w:val="20"/>
                <w:lang w:eastAsia="en-CA"/>
              </w:rPr>
              <w:t>HFC-134a</w:t>
            </w:r>
          </w:p>
        </w:tc>
        <w:tc>
          <w:tcPr>
            <w:tcW w:w="900" w:type="dxa"/>
            <w:tcBorders>
              <w:top w:val="nil"/>
              <w:left w:val="single" w:sz="4" w:space="0" w:color="auto"/>
              <w:bottom w:val="single" w:sz="4" w:space="0" w:color="auto"/>
              <w:right w:val="nil"/>
            </w:tcBorders>
            <w:noWrap/>
            <w:hideMark/>
          </w:tcPr>
          <w:p w14:paraId="3CD9398A" w14:textId="77777777" w:rsidR="00653433" w:rsidRPr="001F4BFD" w:rsidRDefault="00653433">
            <w:pPr>
              <w:jc w:val="right"/>
              <w:rPr>
                <w:color w:val="000000"/>
                <w:sz w:val="20"/>
                <w:szCs w:val="20"/>
                <w:lang w:eastAsia="en-CA"/>
              </w:rPr>
            </w:pPr>
            <w:r w:rsidRPr="001F4BFD">
              <w:rPr>
                <w:color w:val="000000"/>
                <w:sz w:val="20"/>
                <w:szCs w:val="20"/>
                <w:lang w:eastAsia="en-CA"/>
              </w:rPr>
              <w:t>1,430</w:t>
            </w:r>
          </w:p>
        </w:tc>
        <w:tc>
          <w:tcPr>
            <w:tcW w:w="990" w:type="dxa"/>
            <w:tcBorders>
              <w:top w:val="nil"/>
              <w:left w:val="single" w:sz="4" w:space="0" w:color="auto"/>
              <w:bottom w:val="single" w:sz="4" w:space="0" w:color="auto"/>
              <w:right w:val="single" w:sz="4" w:space="0" w:color="auto"/>
            </w:tcBorders>
            <w:noWrap/>
            <w:hideMark/>
          </w:tcPr>
          <w:p w14:paraId="7481279D" w14:textId="77777777" w:rsidR="00653433" w:rsidRPr="001F4BFD" w:rsidRDefault="00653433">
            <w:pPr>
              <w:jc w:val="right"/>
              <w:rPr>
                <w:color w:val="000000"/>
                <w:sz w:val="20"/>
                <w:szCs w:val="20"/>
                <w:lang w:eastAsia="en-CA"/>
              </w:rPr>
            </w:pPr>
            <w:r w:rsidRPr="001F4BFD">
              <w:rPr>
                <w:color w:val="000000"/>
                <w:sz w:val="20"/>
                <w:szCs w:val="20"/>
                <w:lang w:eastAsia="en-CA"/>
              </w:rPr>
              <w:t>684,608</w:t>
            </w:r>
          </w:p>
        </w:tc>
        <w:tc>
          <w:tcPr>
            <w:tcW w:w="900" w:type="dxa"/>
            <w:tcBorders>
              <w:top w:val="nil"/>
              <w:left w:val="nil"/>
              <w:bottom w:val="single" w:sz="4" w:space="0" w:color="auto"/>
              <w:right w:val="single" w:sz="4" w:space="0" w:color="auto"/>
            </w:tcBorders>
            <w:noWrap/>
            <w:hideMark/>
          </w:tcPr>
          <w:p w14:paraId="19D9B2FD" w14:textId="77777777" w:rsidR="00653433" w:rsidRPr="001F4BFD" w:rsidRDefault="00653433">
            <w:pPr>
              <w:jc w:val="right"/>
              <w:rPr>
                <w:color w:val="000000"/>
                <w:sz w:val="20"/>
                <w:szCs w:val="20"/>
                <w:lang w:eastAsia="en-CA"/>
              </w:rPr>
            </w:pPr>
            <w:r w:rsidRPr="001F4BFD">
              <w:rPr>
                <w:color w:val="000000"/>
                <w:sz w:val="20"/>
                <w:szCs w:val="20"/>
                <w:lang w:eastAsia="en-CA"/>
              </w:rPr>
              <w:t>757,900</w:t>
            </w:r>
          </w:p>
        </w:tc>
        <w:tc>
          <w:tcPr>
            <w:tcW w:w="900" w:type="dxa"/>
            <w:tcBorders>
              <w:top w:val="nil"/>
              <w:left w:val="nil"/>
              <w:bottom w:val="single" w:sz="4" w:space="0" w:color="auto"/>
              <w:right w:val="single" w:sz="4" w:space="0" w:color="auto"/>
            </w:tcBorders>
            <w:noWrap/>
            <w:hideMark/>
          </w:tcPr>
          <w:p w14:paraId="4FB45E9D" w14:textId="77777777" w:rsidR="00653433" w:rsidRPr="001F4BFD" w:rsidRDefault="00653433">
            <w:pPr>
              <w:jc w:val="right"/>
              <w:rPr>
                <w:color w:val="000000"/>
                <w:sz w:val="20"/>
                <w:szCs w:val="20"/>
                <w:lang w:eastAsia="en-CA"/>
              </w:rPr>
            </w:pPr>
            <w:r w:rsidRPr="001F4BFD">
              <w:rPr>
                <w:color w:val="000000"/>
                <w:sz w:val="20"/>
                <w:szCs w:val="20"/>
                <w:lang w:eastAsia="en-CA"/>
              </w:rPr>
              <w:t>862,952</w:t>
            </w:r>
          </w:p>
        </w:tc>
        <w:tc>
          <w:tcPr>
            <w:tcW w:w="1004" w:type="dxa"/>
            <w:tcBorders>
              <w:top w:val="nil"/>
              <w:left w:val="nil"/>
              <w:bottom w:val="single" w:sz="4" w:space="0" w:color="auto"/>
              <w:right w:val="single" w:sz="4" w:space="0" w:color="auto"/>
            </w:tcBorders>
            <w:noWrap/>
            <w:hideMark/>
          </w:tcPr>
          <w:p w14:paraId="559E8A8B" w14:textId="77777777" w:rsidR="00653433" w:rsidRPr="001F4BFD" w:rsidRDefault="00653433">
            <w:pPr>
              <w:jc w:val="right"/>
              <w:rPr>
                <w:color w:val="000000"/>
                <w:sz w:val="20"/>
                <w:szCs w:val="20"/>
                <w:lang w:eastAsia="en-CA"/>
              </w:rPr>
            </w:pPr>
            <w:r w:rsidRPr="001F4BFD">
              <w:rPr>
                <w:color w:val="000000"/>
                <w:sz w:val="20"/>
                <w:szCs w:val="20"/>
                <w:lang w:eastAsia="en-CA"/>
              </w:rPr>
              <w:t>912,197</w:t>
            </w:r>
          </w:p>
        </w:tc>
        <w:tc>
          <w:tcPr>
            <w:tcW w:w="990" w:type="dxa"/>
            <w:tcBorders>
              <w:top w:val="nil"/>
              <w:left w:val="nil"/>
              <w:bottom w:val="single" w:sz="4" w:space="0" w:color="auto"/>
              <w:right w:val="single" w:sz="4" w:space="0" w:color="auto"/>
            </w:tcBorders>
            <w:noWrap/>
            <w:hideMark/>
          </w:tcPr>
          <w:p w14:paraId="3E35EAB6" w14:textId="77777777" w:rsidR="00653433" w:rsidRPr="001F4BFD" w:rsidRDefault="00653433">
            <w:pPr>
              <w:jc w:val="right"/>
              <w:rPr>
                <w:color w:val="000000"/>
                <w:sz w:val="20"/>
                <w:szCs w:val="20"/>
                <w:lang w:eastAsia="en-CA"/>
              </w:rPr>
            </w:pPr>
            <w:r w:rsidRPr="001F4BFD">
              <w:rPr>
                <w:color w:val="000000"/>
                <w:sz w:val="20"/>
                <w:szCs w:val="20"/>
                <w:lang w:eastAsia="en-CA"/>
              </w:rPr>
              <w:t>59,641</w:t>
            </w:r>
          </w:p>
        </w:tc>
        <w:tc>
          <w:tcPr>
            <w:tcW w:w="914" w:type="dxa"/>
            <w:tcBorders>
              <w:top w:val="nil"/>
              <w:left w:val="nil"/>
              <w:bottom w:val="single" w:sz="4" w:space="0" w:color="auto"/>
              <w:right w:val="single" w:sz="4" w:space="0" w:color="auto"/>
            </w:tcBorders>
            <w:noWrap/>
            <w:hideMark/>
          </w:tcPr>
          <w:p w14:paraId="357A1764" w14:textId="77777777" w:rsidR="00653433" w:rsidRPr="001F4BFD" w:rsidRDefault="00653433">
            <w:pPr>
              <w:jc w:val="right"/>
              <w:rPr>
                <w:color w:val="000000"/>
                <w:sz w:val="20"/>
                <w:szCs w:val="20"/>
                <w:lang w:eastAsia="en-CA"/>
              </w:rPr>
            </w:pPr>
            <w:r w:rsidRPr="001F4BFD">
              <w:rPr>
                <w:color w:val="000000"/>
                <w:sz w:val="20"/>
                <w:szCs w:val="20"/>
                <w:lang w:eastAsia="en-CA"/>
              </w:rPr>
              <w:t>59,717</w:t>
            </w:r>
          </w:p>
        </w:tc>
        <w:tc>
          <w:tcPr>
            <w:tcW w:w="963" w:type="dxa"/>
            <w:tcBorders>
              <w:top w:val="nil"/>
              <w:left w:val="nil"/>
              <w:bottom w:val="single" w:sz="4" w:space="0" w:color="auto"/>
              <w:right w:val="single" w:sz="4" w:space="0" w:color="auto"/>
            </w:tcBorders>
            <w:noWrap/>
            <w:hideMark/>
          </w:tcPr>
          <w:p w14:paraId="27E037EA" w14:textId="77777777" w:rsidR="00653433" w:rsidRPr="001F4BFD" w:rsidRDefault="00653433">
            <w:pPr>
              <w:jc w:val="right"/>
              <w:rPr>
                <w:color w:val="000000"/>
                <w:sz w:val="20"/>
                <w:szCs w:val="20"/>
                <w:lang w:eastAsia="en-CA"/>
              </w:rPr>
            </w:pPr>
            <w:r w:rsidRPr="001F4BFD">
              <w:rPr>
                <w:color w:val="000000"/>
                <w:sz w:val="20"/>
                <w:szCs w:val="20"/>
                <w:lang w:eastAsia="en-CA"/>
              </w:rPr>
              <w:t>48,194</w:t>
            </w:r>
          </w:p>
        </w:tc>
        <w:tc>
          <w:tcPr>
            <w:tcW w:w="914" w:type="dxa"/>
            <w:tcBorders>
              <w:top w:val="nil"/>
              <w:left w:val="nil"/>
              <w:bottom w:val="single" w:sz="4" w:space="0" w:color="auto"/>
              <w:right w:val="single" w:sz="4" w:space="0" w:color="auto"/>
            </w:tcBorders>
            <w:noWrap/>
            <w:hideMark/>
          </w:tcPr>
          <w:p w14:paraId="5FCDC4A7" w14:textId="77777777" w:rsidR="00653433" w:rsidRPr="001F4BFD" w:rsidRDefault="00653433">
            <w:pPr>
              <w:jc w:val="right"/>
              <w:rPr>
                <w:color w:val="000000"/>
                <w:sz w:val="20"/>
                <w:szCs w:val="20"/>
                <w:lang w:eastAsia="en-CA"/>
              </w:rPr>
            </w:pPr>
            <w:r w:rsidRPr="001F4BFD">
              <w:rPr>
                <w:color w:val="000000"/>
                <w:sz w:val="20"/>
                <w:szCs w:val="20"/>
                <w:lang w:eastAsia="en-CA"/>
              </w:rPr>
              <w:t>65,151</w:t>
            </w:r>
          </w:p>
        </w:tc>
      </w:tr>
      <w:tr w:rsidR="00653433" w:rsidRPr="001F4BFD" w14:paraId="74EAAAD8" w14:textId="77777777">
        <w:trPr>
          <w:trHeight w:val="40"/>
        </w:trPr>
        <w:tc>
          <w:tcPr>
            <w:tcW w:w="1075" w:type="dxa"/>
            <w:tcBorders>
              <w:top w:val="nil"/>
              <w:left w:val="single" w:sz="4" w:space="0" w:color="auto"/>
              <w:bottom w:val="single" w:sz="4" w:space="0" w:color="auto"/>
              <w:right w:val="nil"/>
            </w:tcBorders>
            <w:noWrap/>
            <w:hideMark/>
          </w:tcPr>
          <w:p w14:paraId="773CFBB0"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R-404A</w:t>
            </w:r>
          </w:p>
        </w:tc>
        <w:tc>
          <w:tcPr>
            <w:tcW w:w="900" w:type="dxa"/>
            <w:tcBorders>
              <w:top w:val="nil"/>
              <w:left w:val="single" w:sz="4" w:space="0" w:color="auto"/>
              <w:bottom w:val="single" w:sz="4" w:space="0" w:color="auto"/>
              <w:right w:val="nil"/>
            </w:tcBorders>
            <w:noWrap/>
            <w:hideMark/>
          </w:tcPr>
          <w:p w14:paraId="79907729" w14:textId="77777777" w:rsidR="00653433" w:rsidRPr="001F4BFD" w:rsidRDefault="00653433">
            <w:pPr>
              <w:jc w:val="right"/>
              <w:rPr>
                <w:color w:val="000000"/>
                <w:sz w:val="20"/>
                <w:szCs w:val="20"/>
                <w:lang w:eastAsia="en-CA"/>
              </w:rPr>
            </w:pPr>
            <w:r w:rsidRPr="001F4BFD">
              <w:rPr>
                <w:color w:val="000000"/>
                <w:sz w:val="20"/>
                <w:szCs w:val="20"/>
                <w:lang w:eastAsia="en-CA"/>
              </w:rPr>
              <w:t>3,922</w:t>
            </w:r>
          </w:p>
        </w:tc>
        <w:tc>
          <w:tcPr>
            <w:tcW w:w="990" w:type="dxa"/>
            <w:tcBorders>
              <w:top w:val="nil"/>
              <w:left w:val="single" w:sz="4" w:space="0" w:color="auto"/>
              <w:bottom w:val="single" w:sz="4" w:space="0" w:color="auto"/>
              <w:right w:val="single" w:sz="4" w:space="0" w:color="auto"/>
            </w:tcBorders>
            <w:noWrap/>
            <w:hideMark/>
          </w:tcPr>
          <w:p w14:paraId="36385336" w14:textId="77777777" w:rsidR="00653433" w:rsidRPr="001F4BFD" w:rsidRDefault="00653433">
            <w:pPr>
              <w:jc w:val="right"/>
              <w:rPr>
                <w:color w:val="000000"/>
                <w:sz w:val="20"/>
                <w:szCs w:val="20"/>
                <w:lang w:eastAsia="en-CA"/>
              </w:rPr>
            </w:pPr>
            <w:r w:rsidRPr="001F4BFD">
              <w:rPr>
                <w:color w:val="000000"/>
                <w:sz w:val="20"/>
                <w:szCs w:val="20"/>
                <w:lang w:eastAsia="en-CA"/>
              </w:rPr>
              <w:t>53,922</w:t>
            </w:r>
          </w:p>
        </w:tc>
        <w:tc>
          <w:tcPr>
            <w:tcW w:w="900" w:type="dxa"/>
            <w:tcBorders>
              <w:top w:val="nil"/>
              <w:left w:val="nil"/>
              <w:bottom w:val="single" w:sz="4" w:space="0" w:color="auto"/>
              <w:right w:val="single" w:sz="4" w:space="0" w:color="auto"/>
            </w:tcBorders>
            <w:noWrap/>
            <w:hideMark/>
          </w:tcPr>
          <w:p w14:paraId="29DD0713" w14:textId="77777777" w:rsidR="00653433" w:rsidRPr="001F4BFD" w:rsidRDefault="00653433">
            <w:pPr>
              <w:jc w:val="right"/>
              <w:rPr>
                <w:color w:val="000000"/>
                <w:sz w:val="20"/>
                <w:szCs w:val="20"/>
                <w:lang w:eastAsia="en-CA"/>
              </w:rPr>
            </w:pPr>
            <w:r w:rsidRPr="001F4BFD">
              <w:rPr>
                <w:color w:val="000000"/>
                <w:sz w:val="20"/>
                <w:szCs w:val="20"/>
                <w:lang w:eastAsia="en-CA"/>
              </w:rPr>
              <w:t>59,687</w:t>
            </w:r>
          </w:p>
        </w:tc>
        <w:tc>
          <w:tcPr>
            <w:tcW w:w="900" w:type="dxa"/>
            <w:tcBorders>
              <w:top w:val="nil"/>
              <w:left w:val="nil"/>
              <w:bottom w:val="single" w:sz="4" w:space="0" w:color="auto"/>
              <w:right w:val="single" w:sz="4" w:space="0" w:color="auto"/>
            </w:tcBorders>
            <w:noWrap/>
            <w:hideMark/>
          </w:tcPr>
          <w:p w14:paraId="1F65302F" w14:textId="77777777" w:rsidR="00653433" w:rsidRPr="001F4BFD" w:rsidRDefault="00653433">
            <w:pPr>
              <w:jc w:val="right"/>
              <w:rPr>
                <w:color w:val="000000"/>
                <w:sz w:val="20"/>
                <w:szCs w:val="20"/>
                <w:lang w:eastAsia="en-CA"/>
              </w:rPr>
            </w:pPr>
            <w:r w:rsidRPr="001F4BFD">
              <w:rPr>
                <w:color w:val="000000"/>
                <w:sz w:val="20"/>
                <w:szCs w:val="20"/>
                <w:lang w:eastAsia="en-CA"/>
              </w:rPr>
              <w:t>55,546</w:t>
            </w:r>
          </w:p>
        </w:tc>
        <w:tc>
          <w:tcPr>
            <w:tcW w:w="1004" w:type="dxa"/>
            <w:tcBorders>
              <w:top w:val="nil"/>
              <w:left w:val="nil"/>
              <w:bottom w:val="single" w:sz="4" w:space="0" w:color="auto"/>
              <w:right w:val="single" w:sz="4" w:space="0" w:color="auto"/>
            </w:tcBorders>
            <w:noWrap/>
            <w:hideMark/>
          </w:tcPr>
          <w:p w14:paraId="07F62B1B" w14:textId="77777777" w:rsidR="00653433" w:rsidRPr="001F4BFD" w:rsidRDefault="00653433">
            <w:pPr>
              <w:jc w:val="right"/>
              <w:rPr>
                <w:color w:val="000000"/>
                <w:sz w:val="20"/>
                <w:szCs w:val="20"/>
                <w:lang w:eastAsia="en-CA"/>
              </w:rPr>
            </w:pPr>
            <w:r w:rsidRPr="001F4BFD">
              <w:rPr>
                <w:color w:val="000000"/>
                <w:sz w:val="20"/>
                <w:szCs w:val="20"/>
                <w:lang w:eastAsia="en-CA"/>
              </w:rPr>
              <w:t>79,765</w:t>
            </w:r>
          </w:p>
        </w:tc>
        <w:tc>
          <w:tcPr>
            <w:tcW w:w="990" w:type="dxa"/>
            <w:tcBorders>
              <w:top w:val="nil"/>
              <w:left w:val="nil"/>
              <w:bottom w:val="single" w:sz="4" w:space="0" w:color="auto"/>
              <w:right w:val="single" w:sz="4" w:space="0" w:color="auto"/>
            </w:tcBorders>
            <w:noWrap/>
            <w:hideMark/>
          </w:tcPr>
          <w:p w14:paraId="09E06ED9"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14" w:type="dxa"/>
            <w:tcBorders>
              <w:top w:val="nil"/>
              <w:left w:val="nil"/>
              <w:bottom w:val="single" w:sz="4" w:space="0" w:color="auto"/>
              <w:right w:val="single" w:sz="4" w:space="0" w:color="auto"/>
            </w:tcBorders>
            <w:noWrap/>
            <w:hideMark/>
          </w:tcPr>
          <w:p w14:paraId="02092B9D"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63" w:type="dxa"/>
            <w:tcBorders>
              <w:top w:val="nil"/>
              <w:left w:val="nil"/>
              <w:bottom w:val="single" w:sz="4" w:space="0" w:color="auto"/>
              <w:right w:val="single" w:sz="4" w:space="0" w:color="auto"/>
            </w:tcBorders>
            <w:noWrap/>
            <w:hideMark/>
          </w:tcPr>
          <w:p w14:paraId="34DAE307"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14" w:type="dxa"/>
            <w:tcBorders>
              <w:top w:val="nil"/>
              <w:left w:val="nil"/>
              <w:bottom w:val="single" w:sz="4" w:space="0" w:color="auto"/>
              <w:right w:val="single" w:sz="4" w:space="0" w:color="auto"/>
            </w:tcBorders>
            <w:noWrap/>
            <w:hideMark/>
          </w:tcPr>
          <w:p w14:paraId="4C4457D7" w14:textId="77777777" w:rsidR="00653433" w:rsidRPr="001F4BFD" w:rsidRDefault="00653433">
            <w:pPr>
              <w:jc w:val="right"/>
              <w:rPr>
                <w:color w:val="000000"/>
                <w:sz w:val="20"/>
                <w:szCs w:val="20"/>
                <w:lang w:eastAsia="en-CA"/>
              </w:rPr>
            </w:pPr>
            <w:r w:rsidRPr="001F4BFD">
              <w:rPr>
                <w:color w:val="000000"/>
                <w:sz w:val="20"/>
                <w:szCs w:val="20"/>
                <w:lang w:eastAsia="en-CA"/>
              </w:rPr>
              <w:t>0</w:t>
            </w:r>
          </w:p>
        </w:tc>
      </w:tr>
      <w:tr w:rsidR="00653433" w:rsidRPr="001F4BFD" w14:paraId="6C411C8C" w14:textId="77777777">
        <w:trPr>
          <w:trHeight w:val="40"/>
        </w:trPr>
        <w:tc>
          <w:tcPr>
            <w:tcW w:w="1075" w:type="dxa"/>
            <w:tcBorders>
              <w:top w:val="nil"/>
              <w:left w:val="single" w:sz="4" w:space="0" w:color="auto"/>
              <w:bottom w:val="single" w:sz="4" w:space="0" w:color="auto"/>
              <w:right w:val="nil"/>
            </w:tcBorders>
            <w:noWrap/>
            <w:hideMark/>
          </w:tcPr>
          <w:p w14:paraId="69A91534"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R-407C</w:t>
            </w:r>
          </w:p>
        </w:tc>
        <w:tc>
          <w:tcPr>
            <w:tcW w:w="900" w:type="dxa"/>
            <w:tcBorders>
              <w:top w:val="nil"/>
              <w:left w:val="single" w:sz="4" w:space="0" w:color="auto"/>
              <w:bottom w:val="single" w:sz="4" w:space="0" w:color="auto"/>
              <w:right w:val="nil"/>
            </w:tcBorders>
            <w:noWrap/>
            <w:hideMark/>
          </w:tcPr>
          <w:p w14:paraId="169F6C19" w14:textId="77777777" w:rsidR="00653433" w:rsidRPr="001F4BFD" w:rsidRDefault="00653433">
            <w:pPr>
              <w:jc w:val="right"/>
              <w:rPr>
                <w:color w:val="000000"/>
                <w:sz w:val="20"/>
                <w:szCs w:val="20"/>
                <w:lang w:eastAsia="en-CA"/>
              </w:rPr>
            </w:pPr>
            <w:r w:rsidRPr="001F4BFD">
              <w:rPr>
                <w:color w:val="000000"/>
                <w:sz w:val="20"/>
                <w:szCs w:val="20"/>
                <w:lang w:eastAsia="en-CA"/>
              </w:rPr>
              <w:t>1,774</w:t>
            </w:r>
          </w:p>
        </w:tc>
        <w:tc>
          <w:tcPr>
            <w:tcW w:w="990" w:type="dxa"/>
            <w:tcBorders>
              <w:top w:val="nil"/>
              <w:left w:val="single" w:sz="4" w:space="0" w:color="auto"/>
              <w:bottom w:val="single" w:sz="4" w:space="0" w:color="auto"/>
              <w:right w:val="single" w:sz="4" w:space="0" w:color="auto"/>
            </w:tcBorders>
            <w:noWrap/>
            <w:hideMark/>
          </w:tcPr>
          <w:p w14:paraId="7D02A663" w14:textId="77777777" w:rsidR="00653433" w:rsidRPr="001F4BFD" w:rsidRDefault="00653433">
            <w:pPr>
              <w:jc w:val="right"/>
              <w:rPr>
                <w:color w:val="000000"/>
                <w:sz w:val="20"/>
                <w:szCs w:val="20"/>
                <w:lang w:eastAsia="en-CA"/>
              </w:rPr>
            </w:pPr>
            <w:r w:rsidRPr="001F4BFD">
              <w:rPr>
                <w:color w:val="000000"/>
                <w:sz w:val="20"/>
                <w:szCs w:val="20"/>
                <w:lang w:eastAsia="en-CA"/>
              </w:rPr>
              <w:t>81,600</w:t>
            </w:r>
          </w:p>
        </w:tc>
        <w:tc>
          <w:tcPr>
            <w:tcW w:w="900" w:type="dxa"/>
            <w:tcBorders>
              <w:top w:val="nil"/>
              <w:left w:val="nil"/>
              <w:bottom w:val="single" w:sz="4" w:space="0" w:color="auto"/>
              <w:right w:val="single" w:sz="4" w:space="0" w:color="auto"/>
            </w:tcBorders>
            <w:noWrap/>
            <w:hideMark/>
          </w:tcPr>
          <w:p w14:paraId="69B623B7" w14:textId="77777777" w:rsidR="00653433" w:rsidRPr="001F4BFD" w:rsidRDefault="00653433">
            <w:pPr>
              <w:jc w:val="right"/>
              <w:rPr>
                <w:color w:val="000000"/>
                <w:sz w:val="20"/>
                <w:szCs w:val="20"/>
                <w:lang w:eastAsia="en-CA"/>
              </w:rPr>
            </w:pPr>
            <w:r w:rsidRPr="001F4BFD">
              <w:rPr>
                <w:color w:val="000000"/>
                <w:sz w:val="20"/>
                <w:szCs w:val="20"/>
                <w:lang w:eastAsia="en-CA"/>
              </w:rPr>
              <w:t>90,333</w:t>
            </w:r>
          </w:p>
        </w:tc>
        <w:tc>
          <w:tcPr>
            <w:tcW w:w="900" w:type="dxa"/>
            <w:tcBorders>
              <w:top w:val="nil"/>
              <w:left w:val="nil"/>
              <w:bottom w:val="single" w:sz="4" w:space="0" w:color="auto"/>
              <w:right w:val="single" w:sz="4" w:space="0" w:color="auto"/>
            </w:tcBorders>
            <w:noWrap/>
            <w:hideMark/>
          </w:tcPr>
          <w:p w14:paraId="0B851826" w14:textId="77777777" w:rsidR="00653433" w:rsidRPr="001F4BFD" w:rsidRDefault="00653433">
            <w:pPr>
              <w:jc w:val="right"/>
              <w:rPr>
                <w:color w:val="000000"/>
                <w:sz w:val="20"/>
                <w:szCs w:val="20"/>
                <w:lang w:eastAsia="en-CA"/>
              </w:rPr>
            </w:pPr>
            <w:r w:rsidRPr="001F4BFD">
              <w:rPr>
                <w:color w:val="000000"/>
                <w:sz w:val="20"/>
                <w:szCs w:val="20"/>
                <w:lang w:eastAsia="en-CA"/>
              </w:rPr>
              <w:t>66,816</w:t>
            </w:r>
          </w:p>
        </w:tc>
        <w:tc>
          <w:tcPr>
            <w:tcW w:w="1004" w:type="dxa"/>
            <w:tcBorders>
              <w:top w:val="nil"/>
              <w:left w:val="nil"/>
              <w:bottom w:val="single" w:sz="4" w:space="0" w:color="auto"/>
              <w:right w:val="single" w:sz="4" w:space="0" w:color="auto"/>
            </w:tcBorders>
            <w:noWrap/>
            <w:hideMark/>
          </w:tcPr>
          <w:p w14:paraId="0BFC162A" w14:textId="77777777" w:rsidR="00653433" w:rsidRPr="001F4BFD" w:rsidRDefault="00653433">
            <w:pPr>
              <w:jc w:val="right"/>
              <w:rPr>
                <w:color w:val="000000"/>
                <w:sz w:val="20"/>
                <w:szCs w:val="20"/>
                <w:lang w:eastAsia="en-CA"/>
              </w:rPr>
            </w:pPr>
            <w:r w:rsidRPr="001F4BFD">
              <w:rPr>
                <w:color w:val="000000"/>
                <w:sz w:val="20"/>
                <w:szCs w:val="20"/>
                <w:lang w:eastAsia="en-CA"/>
              </w:rPr>
              <w:t>88,602</w:t>
            </w:r>
          </w:p>
        </w:tc>
        <w:tc>
          <w:tcPr>
            <w:tcW w:w="990" w:type="dxa"/>
            <w:tcBorders>
              <w:top w:val="nil"/>
              <w:left w:val="nil"/>
              <w:bottom w:val="single" w:sz="4" w:space="0" w:color="auto"/>
              <w:right w:val="single" w:sz="4" w:space="0" w:color="auto"/>
            </w:tcBorders>
            <w:noWrap/>
            <w:hideMark/>
          </w:tcPr>
          <w:p w14:paraId="60EB111D" w14:textId="77777777" w:rsidR="00653433" w:rsidRPr="001F4BFD" w:rsidRDefault="00653433">
            <w:pPr>
              <w:jc w:val="right"/>
              <w:rPr>
                <w:color w:val="000000"/>
                <w:sz w:val="20"/>
                <w:szCs w:val="20"/>
                <w:lang w:eastAsia="en-CA"/>
              </w:rPr>
            </w:pPr>
            <w:r w:rsidRPr="001F4BFD">
              <w:rPr>
                <w:color w:val="000000"/>
                <w:sz w:val="20"/>
                <w:szCs w:val="20"/>
                <w:lang w:eastAsia="en-CA"/>
              </w:rPr>
              <w:t>2,084</w:t>
            </w:r>
          </w:p>
        </w:tc>
        <w:tc>
          <w:tcPr>
            <w:tcW w:w="914" w:type="dxa"/>
            <w:tcBorders>
              <w:top w:val="nil"/>
              <w:left w:val="nil"/>
              <w:bottom w:val="single" w:sz="4" w:space="0" w:color="auto"/>
              <w:right w:val="single" w:sz="4" w:space="0" w:color="auto"/>
            </w:tcBorders>
            <w:noWrap/>
            <w:hideMark/>
          </w:tcPr>
          <w:p w14:paraId="34FC66CB" w14:textId="77777777" w:rsidR="00653433" w:rsidRPr="001F4BFD" w:rsidRDefault="00653433">
            <w:pPr>
              <w:jc w:val="right"/>
              <w:rPr>
                <w:color w:val="000000"/>
                <w:sz w:val="20"/>
                <w:szCs w:val="20"/>
                <w:lang w:eastAsia="en-CA"/>
              </w:rPr>
            </w:pPr>
            <w:r w:rsidRPr="001F4BFD">
              <w:rPr>
                <w:color w:val="000000"/>
                <w:sz w:val="20"/>
                <w:szCs w:val="20"/>
                <w:lang w:eastAsia="en-CA"/>
              </w:rPr>
              <w:t>4,940</w:t>
            </w:r>
          </w:p>
        </w:tc>
        <w:tc>
          <w:tcPr>
            <w:tcW w:w="963" w:type="dxa"/>
            <w:tcBorders>
              <w:top w:val="nil"/>
              <w:left w:val="nil"/>
              <w:bottom w:val="single" w:sz="4" w:space="0" w:color="auto"/>
              <w:right w:val="single" w:sz="4" w:space="0" w:color="auto"/>
            </w:tcBorders>
            <w:noWrap/>
            <w:hideMark/>
          </w:tcPr>
          <w:p w14:paraId="52004ABE" w14:textId="77777777" w:rsidR="00653433" w:rsidRPr="001F4BFD" w:rsidRDefault="00653433">
            <w:pPr>
              <w:jc w:val="right"/>
              <w:rPr>
                <w:color w:val="000000"/>
                <w:sz w:val="20"/>
                <w:szCs w:val="20"/>
                <w:lang w:eastAsia="en-CA"/>
              </w:rPr>
            </w:pPr>
            <w:r w:rsidRPr="001F4BFD">
              <w:rPr>
                <w:color w:val="000000"/>
                <w:sz w:val="20"/>
                <w:szCs w:val="20"/>
                <w:lang w:eastAsia="en-CA"/>
              </w:rPr>
              <w:t>1,710</w:t>
            </w:r>
          </w:p>
        </w:tc>
        <w:tc>
          <w:tcPr>
            <w:tcW w:w="914" w:type="dxa"/>
            <w:tcBorders>
              <w:top w:val="nil"/>
              <w:left w:val="nil"/>
              <w:bottom w:val="single" w:sz="4" w:space="0" w:color="auto"/>
              <w:right w:val="single" w:sz="4" w:space="0" w:color="auto"/>
            </w:tcBorders>
            <w:noWrap/>
            <w:hideMark/>
          </w:tcPr>
          <w:p w14:paraId="7040426C" w14:textId="77777777" w:rsidR="00653433" w:rsidRPr="001F4BFD" w:rsidRDefault="00653433">
            <w:pPr>
              <w:jc w:val="right"/>
              <w:rPr>
                <w:color w:val="000000"/>
                <w:sz w:val="20"/>
                <w:szCs w:val="20"/>
                <w:lang w:eastAsia="en-CA"/>
              </w:rPr>
            </w:pPr>
            <w:r w:rsidRPr="001F4BFD">
              <w:rPr>
                <w:color w:val="000000"/>
                <w:sz w:val="20"/>
                <w:szCs w:val="20"/>
                <w:lang w:eastAsia="en-CA"/>
              </w:rPr>
              <w:t>2,331</w:t>
            </w:r>
          </w:p>
        </w:tc>
      </w:tr>
      <w:tr w:rsidR="00653433" w:rsidRPr="001F4BFD" w14:paraId="603B7C21" w14:textId="77777777">
        <w:trPr>
          <w:trHeight w:val="40"/>
        </w:trPr>
        <w:tc>
          <w:tcPr>
            <w:tcW w:w="1075" w:type="dxa"/>
            <w:tcBorders>
              <w:top w:val="nil"/>
              <w:left w:val="single" w:sz="4" w:space="0" w:color="auto"/>
              <w:bottom w:val="single" w:sz="4" w:space="0" w:color="auto"/>
              <w:right w:val="single" w:sz="4" w:space="0" w:color="auto"/>
            </w:tcBorders>
            <w:noWrap/>
            <w:hideMark/>
          </w:tcPr>
          <w:p w14:paraId="18F115AE" w14:textId="77777777" w:rsidR="00653433" w:rsidRPr="001F4BFD" w:rsidRDefault="00653433">
            <w:pPr>
              <w:ind w:left="29"/>
              <w:jc w:val="left"/>
              <w:rPr>
                <w:b/>
                <w:bCs/>
                <w:color w:val="000000"/>
                <w:sz w:val="20"/>
                <w:szCs w:val="20"/>
                <w:lang w:eastAsia="en-CA"/>
              </w:rPr>
            </w:pPr>
            <w:r w:rsidRPr="001F4BFD">
              <w:rPr>
                <w:b/>
                <w:bCs/>
                <w:color w:val="000000"/>
                <w:sz w:val="20"/>
                <w:szCs w:val="20"/>
                <w:lang w:eastAsia="en-CA"/>
              </w:rPr>
              <w:t>R-410A</w:t>
            </w:r>
          </w:p>
        </w:tc>
        <w:tc>
          <w:tcPr>
            <w:tcW w:w="900" w:type="dxa"/>
            <w:tcBorders>
              <w:top w:val="nil"/>
              <w:left w:val="nil"/>
              <w:bottom w:val="single" w:sz="4" w:space="0" w:color="auto"/>
              <w:right w:val="single" w:sz="4" w:space="0" w:color="auto"/>
            </w:tcBorders>
            <w:noWrap/>
            <w:hideMark/>
          </w:tcPr>
          <w:p w14:paraId="73D9808F" w14:textId="77777777" w:rsidR="00653433" w:rsidRPr="001F4BFD" w:rsidRDefault="00653433">
            <w:pPr>
              <w:jc w:val="right"/>
              <w:rPr>
                <w:color w:val="000000"/>
                <w:sz w:val="20"/>
                <w:szCs w:val="20"/>
                <w:lang w:eastAsia="en-CA"/>
              </w:rPr>
            </w:pPr>
            <w:r w:rsidRPr="001F4BFD">
              <w:rPr>
                <w:color w:val="000000"/>
                <w:sz w:val="20"/>
                <w:szCs w:val="20"/>
                <w:lang w:eastAsia="en-CA"/>
              </w:rPr>
              <w:t>2,088</w:t>
            </w:r>
          </w:p>
        </w:tc>
        <w:tc>
          <w:tcPr>
            <w:tcW w:w="990" w:type="dxa"/>
            <w:tcBorders>
              <w:top w:val="nil"/>
              <w:left w:val="nil"/>
              <w:bottom w:val="single" w:sz="4" w:space="0" w:color="auto"/>
              <w:right w:val="single" w:sz="4" w:space="0" w:color="auto"/>
            </w:tcBorders>
            <w:noWrap/>
            <w:hideMark/>
          </w:tcPr>
          <w:p w14:paraId="7A25F1AC"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00" w:type="dxa"/>
            <w:tcBorders>
              <w:top w:val="nil"/>
              <w:left w:val="nil"/>
              <w:bottom w:val="single" w:sz="4" w:space="0" w:color="auto"/>
              <w:right w:val="single" w:sz="4" w:space="0" w:color="auto"/>
            </w:tcBorders>
            <w:noWrap/>
            <w:hideMark/>
          </w:tcPr>
          <w:p w14:paraId="1CB539EA"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00" w:type="dxa"/>
            <w:tcBorders>
              <w:top w:val="nil"/>
              <w:left w:val="nil"/>
              <w:bottom w:val="single" w:sz="4" w:space="0" w:color="auto"/>
              <w:right w:val="single" w:sz="4" w:space="0" w:color="auto"/>
            </w:tcBorders>
            <w:noWrap/>
            <w:hideMark/>
          </w:tcPr>
          <w:p w14:paraId="6F7B852B"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1004" w:type="dxa"/>
            <w:tcBorders>
              <w:top w:val="nil"/>
              <w:left w:val="nil"/>
              <w:bottom w:val="single" w:sz="4" w:space="0" w:color="auto"/>
              <w:right w:val="single" w:sz="4" w:space="0" w:color="auto"/>
            </w:tcBorders>
            <w:noWrap/>
            <w:hideMark/>
          </w:tcPr>
          <w:p w14:paraId="70B0C78B" w14:textId="77777777" w:rsidR="00653433" w:rsidRPr="001F4BFD" w:rsidRDefault="00653433">
            <w:pPr>
              <w:jc w:val="right"/>
              <w:rPr>
                <w:color w:val="000000"/>
                <w:sz w:val="20"/>
                <w:szCs w:val="20"/>
                <w:lang w:eastAsia="en-CA"/>
              </w:rPr>
            </w:pPr>
            <w:r w:rsidRPr="001F4BFD">
              <w:rPr>
                <w:color w:val="000000"/>
                <w:sz w:val="20"/>
                <w:szCs w:val="20"/>
                <w:lang w:eastAsia="en-CA"/>
              </w:rPr>
              <w:t>0</w:t>
            </w:r>
          </w:p>
        </w:tc>
        <w:tc>
          <w:tcPr>
            <w:tcW w:w="990" w:type="dxa"/>
            <w:tcBorders>
              <w:top w:val="nil"/>
              <w:left w:val="nil"/>
              <w:bottom w:val="single" w:sz="4" w:space="0" w:color="auto"/>
              <w:right w:val="single" w:sz="4" w:space="0" w:color="auto"/>
            </w:tcBorders>
            <w:noWrap/>
            <w:hideMark/>
          </w:tcPr>
          <w:p w14:paraId="48E40254" w14:textId="77777777" w:rsidR="00653433" w:rsidRPr="001F4BFD" w:rsidRDefault="00653433">
            <w:pPr>
              <w:jc w:val="right"/>
              <w:rPr>
                <w:color w:val="000000"/>
                <w:sz w:val="20"/>
                <w:szCs w:val="20"/>
                <w:lang w:eastAsia="en-CA"/>
              </w:rPr>
            </w:pPr>
            <w:r w:rsidRPr="001F4BFD">
              <w:rPr>
                <w:color w:val="000000"/>
                <w:sz w:val="20"/>
                <w:szCs w:val="20"/>
                <w:lang w:eastAsia="en-CA"/>
              </w:rPr>
              <w:t>2,610,767</w:t>
            </w:r>
          </w:p>
        </w:tc>
        <w:tc>
          <w:tcPr>
            <w:tcW w:w="914" w:type="dxa"/>
            <w:tcBorders>
              <w:top w:val="nil"/>
              <w:left w:val="nil"/>
              <w:bottom w:val="single" w:sz="4" w:space="0" w:color="auto"/>
              <w:right w:val="single" w:sz="4" w:space="0" w:color="auto"/>
            </w:tcBorders>
            <w:noWrap/>
            <w:hideMark/>
          </w:tcPr>
          <w:p w14:paraId="6E3A1A78" w14:textId="77777777" w:rsidR="00653433" w:rsidRPr="001F4BFD" w:rsidRDefault="00653433">
            <w:pPr>
              <w:jc w:val="right"/>
              <w:rPr>
                <w:color w:val="000000"/>
                <w:sz w:val="20"/>
                <w:szCs w:val="20"/>
                <w:lang w:eastAsia="en-CA"/>
              </w:rPr>
            </w:pPr>
            <w:r w:rsidRPr="001F4BFD">
              <w:rPr>
                <w:color w:val="000000"/>
                <w:sz w:val="20"/>
                <w:szCs w:val="20"/>
                <w:lang w:eastAsia="en-CA"/>
              </w:rPr>
              <w:t>3,252,325</w:t>
            </w:r>
          </w:p>
        </w:tc>
        <w:tc>
          <w:tcPr>
            <w:tcW w:w="963" w:type="dxa"/>
            <w:tcBorders>
              <w:top w:val="nil"/>
              <w:left w:val="nil"/>
              <w:bottom w:val="single" w:sz="4" w:space="0" w:color="auto"/>
              <w:right w:val="single" w:sz="4" w:space="0" w:color="auto"/>
            </w:tcBorders>
            <w:noWrap/>
            <w:hideMark/>
          </w:tcPr>
          <w:p w14:paraId="46165226" w14:textId="77777777" w:rsidR="00653433" w:rsidRPr="001F4BFD" w:rsidRDefault="00653433">
            <w:pPr>
              <w:jc w:val="right"/>
              <w:rPr>
                <w:color w:val="000000"/>
                <w:sz w:val="20"/>
                <w:szCs w:val="20"/>
                <w:lang w:eastAsia="en-CA"/>
              </w:rPr>
            </w:pPr>
            <w:r w:rsidRPr="001F4BFD">
              <w:rPr>
                <w:color w:val="000000"/>
                <w:sz w:val="20"/>
                <w:szCs w:val="20"/>
                <w:lang w:eastAsia="en-CA"/>
              </w:rPr>
              <w:t>2,648,605</w:t>
            </w:r>
          </w:p>
        </w:tc>
        <w:tc>
          <w:tcPr>
            <w:tcW w:w="914" w:type="dxa"/>
            <w:tcBorders>
              <w:top w:val="nil"/>
              <w:left w:val="nil"/>
              <w:bottom w:val="single" w:sz="4" w:space="0" w:color="auto"/>
              <w:right w:val="single" w:sz="4" w:space="0" w:color="auto"/>
            </w:tcBorders>
            <w:noWrap/>
            <w:hideMark/>
          </w:tcPr>
          <w:p w14:paraId="615A4CA7" w14:textId="77777777" w:rsidR="00653433" w:rsidRPr="001F4BFD" w:rsidRDefault="00653433">
            <w:pPr>
              <w:jc w:val="right"/>
              <w:rPr>
                <w:color w:val="000000"/>
                <w:sz w:val="20"/>
                <w:szCs w:val="20"/>
                <w:lang w:eastAsia="en-CA"/>
              </w:rPr>
            </w:pPr>
            <w:r w:rsidRPr="001F4BFD">
              <w:rPr>
                <w:color w:val="000000"/>
                <w:sz w:val="20"/>
                <w:szCs w:val="20"/>
                <w:lang w:eastAsia="en-CA"/>
              </w:rPr>
              <w:t>3,232,924</w:t>
            </w:r>
          </w:p>
        </w:tc>
      </w:tr>
      <w:tr w:rsidR="00653433" w:rsidRPr="001F4BFD" w14:paraId="3BA90A08" w14:textId="77777777">
        <w:trPr>
          <w:trHeight w:val="40"/>
        </w:trPr>
        <w:tc>
          <w:tcPr>
            <w:tcW w:w="1975" w:type="dxa"/>
            <w:gridSpan w:val="2"/>
            <w:tcBorders>
              <w:top w:val="nil"/>
              <w:left w:val="single" w:sz="4" w:space="0" w:color="auto"/>
              <w:bottom w:val="single" w:sz="4" w:space="0" w:color="auto"/>
              <w:right w:val="single" w:sz="4" w:space="0" w:color="auto"/>
            </w:tcBorders>
            <w:noWrap/>
            <w:hideMark/>
          </w:tcPr>
          <w:p w14:paraId="6515F98B" w14:textId="730ADD9B" w:rsidR="00653433" w:rsidRPr="001F4BFD" w:rsidRDefault="00EA390D">
            <w:pPr>
              <w:jc w:val="left"/>
              <w:rPr>
                <w:color w:val="000000"/>
                <w:sz w:val="20"/>
                <w:szCs w:val="20"/>
                <w:lang w:eastAsia="en-CA"/>
              </w:rPr>
            </w:pPr>
            <w:r w:rsidRPr="001F4BFD">
              <w:rPr>
                <w:rFonts w:hint="eastAsia"/>
                <w:color w:val="000000"/>
                <w:sz w:val="20"/>
                <w:szCs w:val="20"/>
                <w:lang w:eastAsia="zh-CN"/>
              </w:rPr>
              <w:t>总计</w:t>
            </w:r>
          </w:p>
        </w:tc>
        <w:tc>
          <w:tcPr>
            <w:tcW w:w="990" w:type="dxa"/>
            <w:tcBorders>
              <w:top w:val="nil"/>
              <w:left w:val="nil"/>
              <w:bottom w:val="single" w:sz="4" w:space="0" w:color="auto"/>
              <w:right w:val="single" w:sz="4" w:space="0" w:color="auto"/>
            </w:tcBorders>
            <w:noWrap/>
            <w:hideMark/>
          </w:tcPr>
          <w:p w14:paraId="1713377E" w14:textId="77777777" w:rsidR="00653433" w:rsidRPr="001F4BFD" w:rsidRDefault="00653433">
            <w:pPr>
              <w:jc w:val="right"/>
              <w:rPr>
                <w:b/>
                <w:bCs/>
                <w:color w:val="000000"/>
                <w:sz w:val="20"/>
                <w:szCs w:val="20"/>
                <w:lang w:eastAsia="en-CA"/>
              </w:rPr>
            </w:pPr>
            <w:r w:rsidRPr="001F4BFD">
              <w:rPr>
                <w:b/>
                <w:bCs/>
                <w:color w:val="000000"/>
                <w:sz w:val="20"/>
                <w:szCs w:val="20"/>
                <w:lang w:eastAsia="en-CA"/>
              </w:rPr>
              <w:t>820,130</w:t>
            </w:r>
          </w:p>
        </w:tc>
        <w:tc>
          <w:tcPr>
            <w:tcW w:w="900" w:type="dxa"/>
            <w:tcBorders>
              <w:top w:val="nil"/>
              <w:left w:val="nil"/>
              <w:bottom w:val="single" w:sz="4" w:space="0" w:color="auto"/>
              <w:right w:val="single" w:sz="4" w:space="0" w:color="auto"/>
            </w:tcBorders>
            <w:noWrap/>
            <w:hideMark/>
          </w:tcPr>
          <w:p w14:paraId="5744A920" w14:textId="77777777" w:rsidR="00653433" w:rsidRPr="001F4BFD" w:rsidRDefault="00653433">
            <w:pPr>
              <w:jc w:val="right"/>
              <w:rPr>
                <w:b/>
                <w:bCs/>
                <w:color w:val="000000"/>
                <w:sz w:val="20"/>
                <w:szCs w:val="20"/>
                <w:lang w:eastAsia="en-CA"/>
              </w:rPr>
            </w:pPr>
            <w:r w:rsidRPr="001F4BFD">
              <w:rPr>
                <w:b/>
                <w:bCs/>
                <w:color w:val="000000"/>
                <w:sz w:val="20"/>
                <w:szCs w:val="20"/>
                <w:lang w:eastAsia="en-CA"/>
              </w:rPr>
              <w:t>907,920</w:t>
            </w:r>
          </w:p>
        </w:tc>
        <w:tc>
          <w:tcPr>
            <w:tcW w:w="900" w:type="dxa"/>
            <w:tcBorders>
              <w:top w:val="nil"/>
              <w:left w:val="nil"/>
              <w:bottom w:val="single" w:sz="4" w:space="0" w:color="auto"/>
              <w:right w:val="single" w:sz="4" w:space="0" w:color="auto"/>
            </w:tcBorders>
            <w:noWrap/>
            <w:hideMark/>
          </w:tcPr>
          <w:p w14:paraId="00190DFD" w14:textId="77777777" w:rsidR="00653433" w:rsidRPr="001F4BFD" w:rsidRDefault="00653433">
            <w:pPr>
              <w:jc w:val="right"/>
              <w:rPr>
                <w:b/>
                <w:bCs/>
                <w:color w:val="000000"/>
                <w:sz w:val="20"/>
                <w:szCs w:val="20"/>
                <w:lang w:eastAsia="en-CA"/>
              </w:rPr>
            </w:pPr>
            <w:r w:rsidRPr="001F4BFD">
              <w:rPr>
                <w:b/>
                <w:bCs/>
                <w:color w:val="000000"/>
                <w:sz w:val="20"/>
                <w:szCs w:val="20"/>
                <w:lang w:eastAsia="en-CA"/>
              </w:rPr>
              <w:t>985,313</w:t>
            </w:r>
          </w:p>
        </w:tc>
        <w:tc>
          <w:tcPr>
            <w:tcW w:w="1004" w:type="dxa"/>
            <w:tcBorders>
              <w:top w:val="nil"/>
              <w:left w:val="nil"/>
              <w:bottom w:val="single" w:sz="4" w:space="0" w:color="auto"/>
              <w:right w:val="single" w:sz="4" w:space="0" w:color="auto"/>
            </w:tcBorders>
            <w:noWrap/>
            <w:hideMark/>
          </w:tcPr>
          <w:p w14:paraId="5C3A62D3" w14:textId="77777777" w:rsidR="00653433" w:rsidRPr="001F4BFD" w:rsidRDefault="00653433">
            <w:pPr>
              <w:jc w:val="right"/>
              <w:rPr>
                <w:b/>
                <w:bCs/>
                <w:color w:val="000000"/>
                <w:sz w:val="20"/>
                <w:szCs w:val="20"/>
                <w:lang w:eastAsia="en-CA"/>
              </w:rPr>
            </w:pPr>
            <w:r w:rsidRPr="001F4BFD">
              <w:rPr>
                <w:b/>
                <w:bCs/>
                <w:color w:val="000000"/>
                <w:sz w:val="20"/>
                <w:szCs w:val="20"/>
                <w:lang w:eastAsia="en-CA"/>
              </w:rPr>
              <w:t>1,080,564</w:t>
            </w:r>
          </w:p>
        </w:tc>
        <w:tc>
          <w:tcPr>
            <w:tcW w:w="990" w:type="dxa"/>
            <w:tcBorders>
              <w:top w:val="nil"/>
              <w:left w:val="nil"/>
              <w:bottom w:val="single" w:sz="4" w:space="0" w:color="auto"/>
              <w:right w:val="single" w:sz="4" w:space="0" w:color="auto"/>
            </w:tcBorders>
            <w:noWrap/>
            <w:hideMark/>
          </w:tcPr>
          <w:p w14:paraId="46EE102B" w14:textId="77777777" w:rsidR="00653433" w:rsidRPr="001F4BFD" w:rsidRDefault="00653433">
            <w:pPr>
              <w:jc w:val="right"/>
              <w:rPr>
                <w:b/>
                <w:bCs/>
                <w:color w:val="000000"/>
                <w:sz w:val="20"/>
                <w:szCs w:val="20"/>
                <w:lang w:eastAsia="en-CA"/>
              </w:rPr>
            </w:pPr>
            <w:r w:rsidRPr="001F4BFD">
              <w:rPr>
                <w:b/>
                <w:bCs/>
                <w:color w:val="000000"/>
                <w:sz w:val="20"/>
                <w:szCs w:val="20"/>
                <w:lang w:eastAsia="en-CA"/>
              </w:rPr>
              <w:t>2,674,749</w:t>
            </w:r>
          </w:p>
        </w:tc>
        <w:tc>
          <w:tcPr>
            <w:tcW w:w="914" w:type="dxa"/>
            <w:tcBorders>
              <w:top w:val="nil"/>
              <w:left w:val="nil"/>
              <w:bottom w:val="single" w:sz="4" w:space="0" w:color="auto"/>
              <w:right w:val="single" w:sz="4" w:space="0" w:color="auto"/>
            </w:tcBorders>
            <w:noWrap/>
            <w:hideMark/>
          </w:tcPr>
          <w:p w14:paraId="35EF2F18" w14:textId="77777777" w:rsidR="00653433" w:rsidRPr="001F4BFD" w:rsidRDefault="00653433">
            <w:pPr>
              <w:jc w:val="right"/>
              <w:rPr>
                <w:b/>
                <w:bCs/>
                <w:color w:val="000000"/>
                <w:sz w:val="20"/>
                <w:szCs w:val="20"/>
                <w:lang w:eastAsia="en-CA"/>
              </w:rPr>
            </w:pPr>
            <w:r w:rsidRPr="001F4BFD">
              <w:rPr>
                <w:b/>
                <w:bCs/>
                <w:color w:val="000000"/>
                <w:sz w:val="20"/>
                <w:szCs w:val="20"/>
                <w:lang w:eastAsia="en-CA"/>
              </w:rPr>
              <w:t>3,323,756</w:t>
            </w:r>
          </w:p>
        </w:tc>
        <w:tc>
          <w:tcPr>
            <w:tcW w:w="963" w:type="dxa"/>
            <w:tcBorders>
              <w:top w:val="nil"/>
              <w:left w:val="nil"/>
              <w:bottom w:val="single" w:sz="4" w:space="0" w:color="auto"/>
              <w:right w:val="single" w:sz="4" w:space="0" w:color="auto"/>
            </w:tcBorders>
            <w:noWrap/>
            <w:hideMark/>
          </w:tcPr>
          <w:p w14:paraId="33EE6DA8" w14:textId="77777777" w:rsidR="00653433" w:rsidRPr="001F4BFD" w:rsidRDefault="00653433">
            <w:pPr>
              <w:jc w:val="right"/>
              <w:rPr>
                <w:b/>
                <w:bCs/>
                <w:color w:val="000000"/>
                <w:sz w:val="20"/>
                <w:szCs w:val="20"/>
                <w:lang w:eastAsia="en-CA"/>
              </w:rPr>
            </w:pPr>
            <w:r w:rsidRPr="001F4BFD">
              <w:rPr>
                <w:b/>
                <w:bCs/>
                <w:color w:val="000000"/>
                <w:sz w:val="20"/>
                <w:szCs w:val="20"/>
                <w:lang w:eastAsia="en-CA"/>
              </w:rPr>
              <w:t>2,706,262</w:t>
            </w:r>
          </w:p>
        </w:tc>
        <w:tc>
          <w:tcPr>
            <w:tcW w:w="914" w:type="dxa"/>
            <w:tcBorders>
              <w:top w:val="nil"/>
              <w:left w:val="nil"/>
              <w:bottom w:val="single" w:sz="4" w:space="0" w:color="auto"/>
              <w:right w:val="single" w:sz="4" w:space="0" w:color="auto"/>
            </w:tcBorders>
            <w:noWrap/>
            <w:hideMark/>
          </w:tcPr>
          <w:p w14:paraId="5CF199E0" w14:textId="77777777" w:rsidR="00653433" w:rsidRPr="001F4BFD" w:rsidRDefault="00653433">
            <w:pPr>
              <w:jc w:val="right"/>
              <w:rPr>
                <w:b/>
                <w:bCs/>
                <w:color w:val="000000"/>
                <w:sz w:val="20"/>
                <w:szCs w:val="20"/>
                <w:lang w:eastAsia="en-CA"/>
              </w:rPr>
            </w:pPr>
            <w:r w:rsidRPr="001F4BFD">
              <w:rPr>
                <w:b/>
                <w:bCs/>
                <w:color w:val="000000"/>
                <w:sz w:val="20"/>
                <w:szCs w:val="20"/>
                <w:lang w:eastAsia="en-CA"/>
              </w:rPr>
              <w:t>3,345,441</w:t>
            </w:r>
          </w:p>
        </w:tc>
      </w:tr>
    </w:tbl>
    <w:p w14:paraId="50DE9AFF" w14:textId="6214A0BB" w:rsidR="00D61686" w:rsidRPr="009078CF" w:rsidRDefault="00B80B73" w:rsidP="003B58CF">
      <w:pPr>
        <w:spacing w:before="240" w:after="240"/>
        <w:rPr>
          <w:sz w:val="24"/>
          <w:szCs w:val="24"/>
          <w:u w:val="single"/>
        </w:rPr>
      </w:pPr>
      <w:r w:rsidRPr="009078CF">
        <w:rPr>
          <w:rFonts w:hint="eastAsia"/>
          <w:sz w:val="24"/>
          <w:szCs w:val="24"/>
          <w:u w:val="single"/>
          <w:lang w:eastAsia="zh-CN"/>
        </w:rPr>
        <w:t>项目目标</w:t>
      </w:r>
    </w:p>
    <w:p w14:paraId="2137F086" w14:textId="2F3362D3" w:rsidR="00693ADA" w:rsidRPr="009078CF" w:rsidRDefault="00B80B73" w:rsidP="0073059D">
      <w:pPr>
        <w:pStyle w:val="Heading1"/>
        <w:tabs>
          <w:tab w:val="num" w:pos="-2160"/>
          <w:tab w:val="num" w:pos="451"/>
        </w:tabs>
        <w:rPr>
          <w:sz w:val="24"/>
          <w:szCs w:val="24"/>
          <w:lang w:eastAsia="zh-CN"/>
        </w:rPr>
      </w:pPr>
      <w:r w:rsidRPr="009078CF">
        <w:rPr>
          <w:rFonts w:hint="eastAsia"/>
          <w:sz w:val="24"/>
          <w:szCs w:val="24"/>
          <w:lang w:eastAsia="zh-CN"/>
        </w:rPr>
        <w:t>该项目的目标是提高家用制冷、冷冻柜和家用空调制造子行业的电器能源效率。该项目将支持</w:t>
      </w:r>
      <w:r w:rsidRPr="009078CF">
        <w:rPr>
          <w:rFonts w:hint="eastAsia"/>
          <w:sz w:val="24"/>
          <w:szCs w:val="24"/>
          <w:lang w:eastAsia="zh-CN"/>
        </w:rPr>
        <w:t>15</w:t>
      </w:r>
      <w:r w:rsidRPr="009078CF">
        <w:rPr>
          <w:rFonts w:hint="eastAsia"/>
          <w:sz w:val="24"/>
          <w:szCs w:val="24"/>
          <w:lang w:eastAsia="zh-CN"/>
        </w:rPr>
        <w:t>家企业（</w:t>
      </w:r>
      <w:r w:rsidRPr="009078CF">
        <w:rPr>
          <w:rFonts w:hint="eastAsia"/>
          <w:sz w:val="24"/>
          <w:szCs w:val="24"/>
          <w:lang w:eastAsia="zh-CN"/>
        </w:rPr>
        <w:t>11</w:t>
      </w:r>
      <w:r w:rsidRPr="009078CF">
        <w:rPr>
          <w:rFonts w:hint="eastAsia"/>
          <w:sz w:val="24"/>
          <w:szCs w:val="24"/>
          <w:lang w:eastAsia="zh-CN"/>
        </w:rPr>
        <w:t>家在空调行业，</w:t>
      </w:r>
      <w:r w:rsidRPr="009078CF">
        <w:rPr>
          <w:rFonts w:hint="eastAsia"/>
          <w:sz w:val="24"/>
          <w:szCs w:val="24"/>
          <w:lang w:eastAsia="zh-CN"/>
        </w:rPr>
        <w:t>8</w:t>
      </w:r>
      <w:r w:rsidRPr="009078CF">
        <w:rPr>
          <w:rFonts w:hint="eastAsia"/>
          <w:sz w:val="24"/>
          <w:szCs w:val="24"/>
          <w:lang w:eastAsia="zh-CN"/>
        </w:rPr>
        <w:t>家在制冷行业，其中</w:t>
      </w:r>
      <w:r w:rsidRPr="009078CF">
        <w:rPr>
          <w:rFonts w:hint="eastAsia"/>
          <w:sz w:val="24"/>
          <w:szCs w:val="24"/>
          <w:lang w:eastAsia="zh-CN"/>
        </w:rPr>
        <w:t>4</w:t>
      </w:r>
      <w:r w:rsidRPr="009078CF">
        <w:rPr>
          <w:rFonts w:hint="eastAsia"/>
          <w:sz w:val="24"/>
          <w:szCs w:val="24"/>
          <w:lang w:eastAsia="zh-CN"/>
        </w:rPr>
        <w:t>家企业在这两个行业都有生产）提高能源效率，共有</w:t>
      </w:r>
      <w:r w:rsidRPr="009078CF">
        <w:rPr>
          <w:rFonts w:hint="eastAsia"/>
          <w:sz w:val="24"/>
          <w:szCs w:val="24"/>
          <w:lang w:eastAsia="zh-CN"/>
        </w:rPr>
        <w:t>28</w:t>
      </w:r>
      <w:r w:rsidRPr="009078CF">
        <w:rPr>
          <w:rFonts w:hint="eastAsia"/>
          <w:sz w:val="24"/>
          <w:szCs w:val="24"/>
          <w:lang w:eastAsia="zh-CN"/>
        </w:rPr>
        <w:t>个制造设施。除一家企业外，所有企业都曾从多边基金获得资金，用于从含氢氯氟烃或高全球变暖潜能值氢氟碳化合物进行转换。下表</w:t>
      </w:r>
      <w:r w:rsidRPr="009078CF">
        <w:rPr>
          <w:rFonts w:hint="eastAsia"/>
          <w:sz w:val="24"/>
          <w:szCs w:val="24"/>
          <w:lang w:eastAsia="zh-CN"/>
        </w:rPr>
        <w:t>4</w:t>
      </w:r>
      <w:r w:rsidRPr="009078CF">
        <w:rPr>
          <w:rFonts w:hint="eastAsia"/>
          <w:sz w:val="24"/>
          <w:szCs w:val="24"/>
          <w:lang w:eastAsia="zh-CN"/>
        </w:rPr>
        <w:t>总结了提交的项目目标。</w:t>
      </w:r>
    </w:p>
    <w:p w14:paraId="757DAC19" w14:textId="1F8E3463" w:rsidR="009318AC" w:rsidRPr="001F4BFD" w:rsidRDefault="009078CF" w:rsidP="009318AC">
      <w:pPr>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4.</w:t>
      </w:r>
      <w:r w:rsidRPr="001F4BFD">
        <w:rPr>
          <w:rFonts w:ascii="SimHei" w:eastAsia="SimHei" w:hAnsi="SimHei" w:hint="eastAsia"/>
          <w:lang w:eastAsia="zh-CN"/>
        </w:rPr>
        <w:t>按应用划分的项目目标</w:t>
      </w:r>
      <w:r w:rsidR="009318AC" w:rsidRPr="001F4BFD">
        <w:rPr>
          <w:rFonts w:ascii="SimHei" w:eastAsia="SimHei" w:hAnsi="SimHei"/>
          <w:lang w:eastAsia="zh-CN"/>
        </w:rPr>
        <w:t xml:space="preserve"> </w:t>
      </w:r>
    </w:p>
    <w:tbl>
      <w:tblPr>
        <w:tblStyle w:val="TableGrid"/>
        <w:tblW w:w="930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57" w:type="dxa"/>
          <w:right w:w="57" w:type="dxa"/>
        </w:tblCellMar>
        <w:tblLook w:val="04A0" w:firstRow="1" w:lastRow="0" w:firstColumn="1" w:lastColumn="0" w:noHBand="0" w:noVBand="1"/>
      </w:tblPr>
      <w:tblGrid>
        <w:gridCol w:w="3420"/>
        <w:gridCol w:w="2070"/>
        <w:gridCol w:w="2070"/>
        <w:gridCol w:w="1748"/>
      </w:tblGrid>
      <w:tr w:rsidR="00FD4882" w:rsidRPr="006C6147" w14:paraId="4395822D" w14:textId="77777777" w:rsidTr="00A0481D">
        <w:trPr>
          <w:trHeight w:val="140"/>
          <w:tblHeader/>
        </w:trPr>
        <w:tc>
          <w:tcPr>
            <w:tcW w:w="3420" w:type="dxa"/>
            <w:vAlign w:val="center"/>
          </w:tcPr>
          <w:p w14:paraId="714039DC" w14:textId="49293F9B" w:rsidR="009318AC" w:rsidRPr="006C6147" w:rsidRDefault="009078CF" w:rsidP="00FD4882">
            <w:pPr>
              <w:spacing w:after="40"/>
              <w:ind w:left="-195"/>
              <w:jc w:val="center"/>
              <w:rPr>
                <w:b/>
                <w:bCs/>
                <w:sz w:val="20"/>
                <w:szCs w:val="20"/>
              </w:rPr>
            </w:pPr>
            <w:r>
              <w:rPr>
                <w:rFonts w:hint="eastAsia"/>
                <w:b/>
                <w:bCs/>
                <w:sz w:val="20"/>
                <w:szCs w:val="20"/>
                <w:lang w:eastAsia="zh-CN"/>
              </w:rPr>
              <w:t>目标</w:t>
            </w:r>
          </w:p>
        </w:tc>
        <w:tc>
          <w:tcPr>
            <w:tcW w:w="2070" w:type="dxa"/>
            <w:vAlign w:val="center"/>
          </w:tcPr>
          <w:p w14:paraId="47F893A6" w14:textId="09C979F7" w:rsidR="009318AC" w:rsidRPr="006C6147" w:rsidRDefault="009078CF" w:rsidP="001F5004">
            <w:pPr>
              <w:spacing w:after="40"/>
              <w:jc w:val="center"/>
              <w:rPr>
                <w:b/>
                <w:bCs/>
                <w:sz w:val="20"/>
                <w:szCs w:val="20"/>
              </w:rPr>
            </w:pPr>
            <w:r>
              <w:rPr>
                <w:rFonts w:hint="eastAsia"/>
                <w:b/>
                <w:bCs/>
                <w:sz w:val="20"/>
                <w:szCs w:val="20"/>
                <w:lang w:eastAsia="zh-CN"/>
              </w:rPr>
              <w:t>家用冰箱</w:t>
            </w:r>
          </w:p>
        </w:tc>
        <w:tc>
          <w:tcPr>
            <w:tcW w:w="2070" w:type="dxa"/>
            <w:vAlign w:val="center"/>
          </w:tcPr>
          <w:p w14:paraId="26452258" w14:textId="6BBC57ED" w:rsidR="009318AC" w:rsidRPr="006C6147" w:rsidRDefault="009078CF" w:rsidP="001F5004">
            <w:pPr>
              <w:spacing w:after="40"/>
              <w:jc w:val="center"/>
              <w:rPr>
                <w:b/>
                <w:bCs/>
                <w:sz w:val="20"/>
                <w:szCs w:val="20"/>
              </w:rPr>
            </w:pPr>
            <w:r>
              <w:rPr>
                <w:rFonts w:hint="eastAsia"/>
                <w:b/>
                <w:bCs/>
                <w:sz w:val="20"/>
                <w:szCs w:val="20"/>
                <w:lang w:eastAsia="zh-CN"/>
              </w:rPr>
              <w:t>冷冻柜</w:t>
            </w:r>
          </w:p>
        </w:tc>
        <w:tc>
          <w:tcPr>
            <w:tcW w:w="1748" w:type="dxa"/>
            <w:vAlign w:val="center"/>
          </w:tcPr>
          <w:p w14:paraId="4543580B" w14:textId="775A7F3D" w:rsidR="009318AC" w:rsidRPr="006C6147" w:rsidRDefault="009078CF" w:rsidP="001F5004">
            <w:pPr>
              <w:spacing w:after="40"/>
              <w:jc w:val="center"/>
              <w:rPr>
                <w:b/>
                <w:bCs/>
                <w:sz w:val="20"/>
                <w:szCs w:val="20"/>
              </w:rPr>
            </w:pPr>
            <w:r>
              <w:rPr>
                <w:rFonts w:hint="eastAsia"/>
                <w:b/>
                <w:bCs/>
                <w:sz w:val="20"/>
                <w:szCs w:val="20"/>
                <w:lang w:eastAsia="zh-CN"/>
              </w:rPr>
              <w:t>家用空调</w:t>
            </w:r>
          </w:p>
        </w:tc>
      </w:tr>
      <w:tr w:rsidR="00FD4882" w:rsidRPr="006C6147" w14:paraId="03511F38" w14:textId="77777777" w:rsidTr="00D16FDD">
        <w:trPr>
          <w:trHeight w:val="85"/>
        </w:trPr>
        <w:tc>
          <w:tcPr>
            <w:tcW w:w="3420" w:type="dxa"/>
            <w:vAlign w:val="center"/>
          </w:tcPr>
          <w:p w14:paraId="59AFCC91" w14:textId="7AE0B147" w:rsidR="009318AC" w:rsidRPr="006C6147" w:rsidRDefault="009078CF" w:rsidP="001F5004">
            <w:pPr>
              <w:spacing w:after="40"/>
              <w:jc w:val="left"/>
              <w:rPr>
                <w:sz w:val="20"/>
                <w:szCs w:val="20"/>
              </w:rPr>
            </w:pPr>
            <w:r w:rsidRPr="009078CF">
              <w:rPr>
                <w:rFonts w:hint="eastAsia"/>
                <w:sz w:val="20"/>
                <w:szCs w:val="20"/>
              </w:rPr>
              <w:t>制造企业数量</w:t>
            </w:r>
          </w:p>
        </w:tc>
        <w:tc>
          <w:tcPr>
            <w:tcW w:w="2070" w:type="dxa"/>
            <w:vAlign w:val="center"/>
          </w:tcPr>
          <w:p w14:paraId="4847B6CF" w14:textId="2A960CE2" w:rsidR="009318AC" w:rsidRPr="006C6147" w:rsidRDefault="00727478" w:rsidP="001F5004">
            <w:pPr>
              <w:spacing w:after="40"/>
              <w:jc w:val="center"/>
              <w:rPr>
                <w:sz w:val="20"/>
                <w:szCs w:val="20"/>
              </w:rPr>
            </w:pPr>
            <w:r>
              <w:rPr>
                <w:sz w:val="20"/>
                <w:szCs w:val="20"/>
              </w:rPr>
              <w:t>9</w:t>
            </w:r>
          </w:p>
        </w:tc>
        <w:tc>
          <w:tcPr>
            <w:tcW w:w="2070" w:type="dxa"/>
            <w:vAlign w:val="center"/>
          </w:tcPr>
          <w:p w14:paraId="023CFEC4" w14:textId="70616528" w:rsidR="009318AC" w:rsidRPr="006C6147" w:rsidRDefault="00727478" w:rsidP="001F5004">
            <w:pPr>
              <w:spacing w:after="40"/>
              <w:jc w:val="center"/>
              <w:rPr>
                <w:sz w:val="20"/>
                <w:szCs w:val="20"/>
              </w:rPr>
            </w:pPr>
            <w:r>
              <w:rPr>
                <w:sz w:val="20"/>
                <w:szCs w:val="20"/>
              </w:rPr>
              <w:t>5</w:t>
            </w:r>
          </w:p>
        </w:tc>
        <w:tc>
          <w:tcPr>
            <w:tcW w:w="1748" w:type="dxa"/>
            <w:vAlign w:val="center"/>
          </w:tcPr>
          <w:p w14:paraId="79065754" w14:textId="77777777" w:rsidR="009318AC" w:rsidRPr="006C6147" w:rsidRDefault="009318AC" w:rsidP="001F5004">
            <w:pPr>
              <w:spacing w:after="40"/>
              <w:jc w:val="center"/>
              <w:rPr>
                <w:sz w:val="20"/>
                <w:szCs w:val="20"/>
              </w:rPr>
            </w:pPr>
            <w:r w:rsidRPr="006C6147">
              <w:rPr>
                <w:sz w:val="20"/>
                <w:szCs w:val="20"/>
              </w:rPr>
              <w:t>11</w:t>
            </w:r>
          </w:p>
        </w:tc>
      </w:tr>
      <w:tr w:rsidR="00FD4882" w:rsidRPr="006C6147" w14:paraId="7063A89D" w14:textId="77777777" w:rsidTr="00D16FDD">
        <w:trPr>
          <w:trHeight w:val="95"/>
        </w:trPr>
        <w:tc>
          <w:tcPr>
            <w:tcW w:w="3420" w:type="dxa"/>
            <w:vAlign w:val="center"/>
          </w:tcPr>
          <w:p w14:paraId="5A274889" w14:textId="49584A54" w:rsidR="009318AC" w:rsidRPr="006C6147" w:rsidRDefault="009078CF" w:rsidP="001F5004">
            <w:pPr>
              <w:spacing w:after="40"/>
              <w:jc w:val="left"/>
              <w:rPr>
                <w:sz w:val="20"/>
                <w:szCs w:val="20"/>
              </w:rPr>
            </w:pPr>
            <w:r w:rsidRPr="009078CF">
              <w:rPr>
                <w:rFonts w:hint="eastAsia"/>
                <w:sz w:val="20"/>
                <w:szCs w:val="20"/>
              </w:rPr>
              <w:t>制造设施数量</w:t>
            </w:r>
          </w:p>
        </w:tc>
        <w:tc>
          <w:tcPr>
            <w:tcW w:w="2070" w:type="dxa"/>
            <w:vAlign w:val="center"/>
          </w:tcPr>
          <w:p w14:paraId="30169B85" w14:textId="77777777" w:rsidR="009318AC" w:rsidRPr="006C6147" w:rsidRDefault="009318AC" w:rsidP="001F5004">
            <w:pPr>
              <w:spacing w:after="40"/>
              <w:jc w:val="center"/>
              <w:rPr>
                <w:sz w:val="20"/>
                <w:szCs w:val="20"/>
              </w:rPr>
            </w:pPr>
            <w:r w:rsidRPr="006C6147">
              <w:rPr>
                <w:sz w:val="20"/>
                <w:szCs w:val="20"/>
              </w:rPr>
              <w:t>11</w:t>
            </w:r>
          </w:p>
        </w:tc>
        <w:tc>
          <w:tcPr>
            <w:tcW w:w="2070" w:type="dxa"/>
            <w:vAlign w:val="center"/>
          </w:tcPr>
          <w:p w14:paraId="6E590F6F" w14:textId="02FDD10F" w:rsidR="009318AC" w:rsidRPr="006C6147" w:rsidRDefault="009318AC" w:rsidP="001F5004">
            <w:pPr>
              <w:spacing w:after="40"/>
              <w:jc w:val="center"/>
              <w:rPr>
                <w:sz w:val="20"/>
                <w:szCs w:val="20"/>
              </w:rPr>
            </w:pPr>
            <w:r w:rsidRPr="006C6147">
              <w:rPr>
                <w:sz w:val="20"/>
                <w:szCs w:val="20"/>
              </w:rPr>
              <w:t>6</w:t>
            </w:r>
          </w:p>
        </w:tc>
        <w:tc>
          <w:tcPr>
            <w:tcW w:w="1748" w:type="dxa"/>
            <w:vAlign w:val="center"/>
          </w:tcPr>
          <w:p w14:paraId="69B21885" w14:textId="77777777" w:rsidR="009318AC" w:rsidRPr="006C6147" w:rsidRDefault="009318AC" w:rsidP="001F5004">
            <w:pPr>
              <w:spacing w:after="40"/>
              <w:jc w:val="center"/>
              <w:rPr>
                <w:sz w:val="20"/>
                <w:szCs w:val="20"/>
              </w:rPr>
            </w:pPr>
            <w:r w:rsidRPr="006C6147">
              <w:rPr>
                <w:sz w:val="20"/>
                <w:szCs w:val="20"/>
              </w:rPr>
              <w:t>11</w:t>
            </w:r>
          </w:p>
        </w:tc>
      </w:tr>
      <w:tr w:rsidR="00FD4882" w:rsidRPr="006C6147" w14:paraId="7D14BBEA" w14:textId="77777777" w:rsidTr="00D16FDD">
        <w:trPr>
          <w:trHeight w:val="126"/>
        </w:trPr>
        <w:tc>
          <w:tcPr>
            <w:tcW w:w="3420" w:type="dxa"/>
            <w:vAlign w:val="center"/>
          </w:tcPr>
          <w:p w14:paraId="3A488A5E" w14:textId="127382D9" w:rsidR="009318AC" w:rsidRPr="006C6147" w:rsidRDefault="009078CF" w:rsidP="001F5004">
            <w:pPr>
              <w:spacing w:after="40"/>
              <w:jc w:val="left"/>
              <w:rPr>
                <w:sz w:val="20"/>
                <w:szCs w:val="20"/>
              </w:rPr>
            </w:pPr>
            <w:r w:rsidRPr="009078CF">
              <w:rPr>
                <w:rFonts w:hint="eastAsia"/>
                <w:sz w:val="20"/>
                <w:szCs w:val="20"/>
              </w:rPr>
              <w:t>能源效率</w:t>
            </w:r>
            <w:r w:rsidR="00F66ED4" w:rsidRPr="009078CF">
              <w:rPr>
                <w:rFonts w:hint="eastAsia"/>
                <w:sz w:val="20"/>
                <w:szCs w:val="20"/>
              </w:rPr>
              <w:t>提高</w:t>
            </w:r>
            <w:r w:rsidR="001F4BFD">
              <w:rPr>
                <w:sz w:val="20"/>
                <w:szCs w:val="20"/>
              </w:rPr>
              <w:t xml:space="preserve"> (</w:t>
            </w:r>
            <w:r w:rsidRPr="009078CF">
              <w:rPr>
                <w:rFonts w:hint="eastAsia"/>
                <w:sz w:val="20"/>
                <w:szCs w:val="20"/>
              </w:rPr>
              <w:t>%</w:t>
            </w:r>
            <w:r w:rsidR="001F4BFD">
              <w:rPr>
                <w:sz w:val="20"/>
                <w:szCs w:val="20"/>
              </w:rPr>
              <w:t>)</w:t>
            </w:r>
          </w:p>
        </w:tc>
        <w:tc>
          <w:tcPr>
            <w:tcW w:w="2070" w:type="dxa"/>
            <w:vAlign w:val="center"/>
          </w:tcPr>
          <w:p w14:paraId="0BF11164" w14:textId="1F747D7F" w:rsidR="009318AC" w:rsidRPr="006C6147" w:rsidRDefault="002D1500" w:rsidP="00466393">
            <w:pPr>
              <w:spacing w:after="40"/>
              <w:jc w:val="center"/>
              <w:rPr>
                <w:sz w:val="20"/>
                <w:szCs w:val="20"/>
              </w:rPr>
            </w:pPr>
            <w:r>
              <w:rPr>
                <w:sz w:val="20"/>
                <w:szCs w:val="20"/>
              </w:rPr>
              <w:t>27.4</w:t>
            </w:r>
          </w:p>
        </w:tc>
        <w:tc>
          <w:tcPr>
            <w:tcW w:w="2070" w:type="dxa"/>
            <w:vAlign w:val="center"/>
          </w:tcPr>
          <w:p w14:paraId="3A34E99E" w14:textId="3D9A424D" w:rsidR="009318AC" w:rsidRPr="006C6147" w:rsidRDefault="00027A8D" w:rsidP="00466393">
            <w:pPr>
              <w:spacing w:after="40"/>
              <w:jc w:val="center"/>
              <w:rPr>
                <w:sz w:val="20"/>
                <w:szCs w:val="20"/>
              </w:rPr>
            </w:pPr>
            <w:r>
              <w:rPr>
                <w:sz w:val="20"/>
                <w:szCs w:val="20"/>
              </w:rPr>
              <w:t>28.3</w:t>
            </w:r>
          </w:p>
        </w:tc>
        <w:tc>
          <w:tcPr>
            <w:tcW w:w="1748" w:type="dxa"/>
            <w:vAlign w:val="center"/>
          </w:tcPr>
          <w:p w14:paraId="1AF32665" w14:textId="59833312" w:rsidR="009318AC" w:rsidRPr="006C6147" w:rsidRDefault="00027A8D" w:rsidP="00466393">
            <w:pPr>
              <w:spacing w:after="40"/>
              <w:jc w:val="center"/>
              <w:rPr>
                <w:sz w:val="20"/>
                <w:szCs w:val="20"/>
              </w:rPr>
            </w:pPr>
            <w:r>
              <w:rPr>
                <w:sz w:val="20"/>
                <w:szCs w:val="20"/>
              </w:rPr>
              <w:t>31.</w:t>
            </w:r>
            <w:r w:rsidR="00466393">
              <w:rPr>
                <w:sz w:val="20"/>
                <w:szCs w:val="20"/>
              </w:rPr>
              <w:t>3</w:t>
            </w:r>
          </w:p>
        </w:tc>
      </w:tr>
    </w:tbl>
    <w:p w14:paraId="22786E08" w14:textId="26479436" w:rsidR="00FD4882" w:rsidRPr="009078CF" w:rsidRDefault="009078CF" w:rsidP="00FD4882">
      <w:pPr>
        <w:keepNext/>
        <w:keepLines/>
        <w:spacing w:before="240" w:after="240"/>
        <w:rPr>
          <w:rFonts w:ascii="KaiTi" w:eastAsia="KaiTi" w:hAnsi="KaiTi"/>
          <w:sz w:val="24"/>
          <w:szCs w:val="24"/>
          <w:lang w:eastAsia="zh-CN"/>
        </w:rPr>
      </w:pPr>
      <w:r w:rsidRPr="009078CF">
        <w:rPr>
          <w:rFonts w:ascii="KaiTi" w:eastAsia="KaiTi" w:hAnsi="KaiTi" w:hint="eastAsia"/>
          <w:sz w:val="24"/>
          <w:szCs w:val="24"/>
          <w:lang w:eastAsia="zh-CN"/>
        </w:rPr>
        <w:t>企业背景及制造的设备</w:t>
      </w:r>
      <w:r w:rsidR="00FD4882" w:rsidRPr="009078CF">
        <w:rPr>
          <w:rFonts w:ascii="KaiTi" w:eastAsia="KaiTi" w:hAnsi="KaiTi"/>
          <w:sz w:val="24"/>
          <w:szCs w:val="24"/>
          <w:lang w:eastAsia="zh-CN"/>
        </w:rPr>
        <w:t xml:space="preserve"> </w:t>
      </w:r>
    </w:p>
    <w:p w14:paraId="0121F2CA" w14:textId="6A745933" w:rsidR="00FD4882" w:rsidRPr="009078CF" w:rsidRDefault="009078CF" w:rsidP="0073059D">
      <w:pPr>
        <w:pStyle w:val="Heading1"/>
        <w:numPr>
          <w:ilvl w:val="0"/>
          <w:numId w:val="1"/>
        </w:numPr>
        <w:tabs>
          <w:tab w:val="num" w:pos="-2160"/>
          <w:tab w:val="num" w:pos="451"/>
        </w:tabs>
        <w:rPr>
          <w:sz w:val="24"/>
          <w:szCs w:val="24"/>
          <w:lang w:eastAsia="zh-CN"/>
        </w:rPr>
      </w:pPr>
      <w:r w:rsidRPr="009078CF">
        <w:rPr>
          <w:rFonts w:hint="eastAsia"/>
          <w:sz w:val="24"/>
          <w:szCs w:val="24"/>
          <w:lang w:eastAsia="zh-CN"/>
        </w:rPr>
        <w:t>受益企业</w:t>
      </w:r>
      <w:r w:rsidRPr="009078CF">
        <w:rPr>
          <w:rFonts w:hint="eastAsia"/>
          <w:sz w:val="24"/>
          <w:szCs w:val="24"/>
          <w:lang w:eastAsia="zh-CN"/>
        </w:rPr>
        <w:t>100%</w:t>
      </w:r>
      <w:r w:rsidR="007513F8">
        <w:rPr>
          <w:sz w:val="24"/>
          <w:szCs w:val="24"/>
          <w:lang w:eastAsia="zh-CN"/>
        </w:rPr>
        <w:t xml:space="preserve"> </w:t>
      </w:r>
      <w:r w:rsidRPr="009078CF">
        <w:rPr>
          <w:rFonts w:hint="eastAsia"/>
          <w:sz w:val="24"/>
          <w:szCs w:val="24"/>
          <w:lang w:eastAsia="zh-CN"/>
        </w:rPr>
        <w:t>为埃及人所有，</w:t>
      </w:r>
      <w:r w:rsidRPr="009078CF">
        <w:rPr>
          <w:rFonts w:hint="eastAsia"/>
          <w:sz w:val="24"/>
          <w:szCs w:val="24"/>
          <w:lang w:eastAsia="zh-CN"/>
        </w:rPr>
        <w:t>Miraco</w:t>
      </w:r>
      <w:r w:rsidRPr="009078CF">
        <w:rPr>
          <w:rFonts w:hint="eastAsia"/>
          <w:sz w:val="24"/>
          <w:szCs w:val="24"/>
          <w:lang w:eastAsia="zh-CN"/>
        </w:rPr>
        <w:t>除外，它拥有</w:t>
      </w:r>
      <w:r w:rsidRPr="009078CF">
        <w:rPr>
          <w:rFonts w:hint="eastAsia"/>
          <w:sz w:val="24"/>
          <w:szCs w:val="24"/>
          <w:lang w:eastAsia="zh-CN"/>
        </w:rPr>
        <w:t>37.5%</w:t>
      </w:r>
      <w:r w:rsidRPr="009078CF">
        <w:rPr>
          <w:rFonts w:hint="eastAsia"/>
          <w:sz w:val="24"/>
          <w:szCs w:val="24"/>
          <w:lang w:eastAsia="zh-CN"/>
        </w:rPr>
        <w:t>的非第</w:t>
      </w:r>
      <w:r w:rsidRPr="009078CF">
        <w:rPr>
          <w:rFonts w:hint="eastAsia"/>
          <w:sz w:val="24"/>
          <w:szCs w:val="24"/>
          <w:lang w:eastAsia="zh-CN"/>
        </w:rPr>
        <w:t>5</w:t>
      </w:r>
      <w:r w:rsidRPr="009078CF">
        <w:rPr>
          <w:rFonts w:hint="eastAsia"/>
          <w:sz w:val="24"/>
          <w:szCs w:val="24"/>
          <w:lang w:eastAsia="zh-CN"/>
        </w:rPr>
        <w:t>条规定的所有权。表</w:t>
      </w:r>
      <w:r w:rsidRPr="009078CF">
        <w:rPr>
          <w:rFonts w:hint="eastAsia"/>
          <w:sz w:val="24"/>
          <w:szCs w:val="24"/>
          <w:lang w:eastAsia="zh-CN"/>
        </w:rPr>
        <w:t>5</w:t>
      </w:r>
      <w:r w:rsidRPr="009078CF">
        <w:rPr>
          <w:rFonts w:hint="eastAsia"/>
          <w:sz w:val="24"/>
          <w:szCs w:val="24"/>
          <w:lang w:eastAsia="zh-CN"/>
        </w:rPr>
        <w:t>至表</w:t>
      </w:r>
      <w:r w:rsidRPr="009078CF">
        <w:rPr>
          <w:rFonts w:hint="eastAsia"/>
          <w:sz w:val="24"/>
          <w:szCs w:val="24"/>
          <w:lang w:eastAsia="zh-CN"/>
        </w:rPr>
        <w:t>7</w:t>
      </w:r>
      <w:r w:rsidRPr="009078CF">
        <w:rPr>
          <w:rFonts w:hint="eastAsia"/>
          <w:sz w:val="24"/>
          <w:szCs w:val="24"/>
          <w:lang w:eastAsia="zh-CN"/>
        </w:rPr>
        <w:t>提供了</w:t>
      </w:r>
      <w:r w:rsidRPr="009078CF">
        <w:rPr>
          <w:rFonts w:hint="eastAsia"/>
          <w:sz w:val="24"/>
          <w:szCs w:val="24"/>
          <w:lang w:eastAsia="zh-CN"/>
        </w:rPr>
        <w:t>8</w:t>
      </w:r>
      <w:r w:rsidRPr="009078CF">
        <w:rPr>
          <w:rFonts w:hint="eastAsia"/>
          <w:sz w:val="24"/>
          <w:szCs w:val="24"/>
          <w:lang w:eastAsia="zh-CN"/>
        </w:rPr>
        <w:t>家制冷制造商和</w:t>
      </w:r>
      <w:r w:rsidRPr="009078CF">
        <w:rPr>
          <w:rFonts w:hint="eastAsia"/>
          <w:sz w:val="24"/>
          <w:szCs w:val="24"/>
          <w:lang w:eastAsia="zh-CN"/>
        </w:rPr>
        <w:t>11</w:t>
      </w:r>
      <w:r w:rsidRPr="009078CF">
        <w:rPr>
          <w:rFonts w:hint="eastAsia"/>
          <w:sz w:val="24"/>
          <w:szCs w:val="24"/>
          <w:lang w:eastAsia="zh-CN"/>
        </w:rPr>
        <w:t>家空调制造商的设备类型和型号数量、成立日期、制造能力和所需资金的详细信息。</w:t>
      </w:r>
    </w:p>
    <w:p w14:paraId="5E84089B" w14:textId="2D7C73E3" w:rsidR="001C6B07" w:rsidRPr="001F4BFD" w:rsidRDefault="009078CF" w:rsidP="001C6B07">
      <w:pPr>
        <w:keepNext/>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5.</w:t>
      </w:r>
      <w:r w:rsidRPr="001F4BFD">
        <w:rPr>
          <w:rFonts w:ascii="SimHei" w:eastAsia="SimHei" w:hAnsi="SimHei" w:hint="eastAsia"/>
          <w:lang w:eastAsia="zh-CN"/>
        </w:rPr>
        <w:t>家庭冰箱制造商详细信息汇总</w:t>
      </w:r>
    </w:p>
    <w:tbl>
      <w:tblPr>
        <w:tblW w:w="4999" w:type="pct"/>
        <w:tblInd w:w="-5" w:type="dxa"/>
        <w:tblLayout w:type="fixed"/>
        <w:tblLook w:val="04A0" w:firstRow="1" w:lastRow="0" w:firstColumn="1" w:lastColumn="0" w:noHBand="0" w:noVBand="1"/>
      </w:tblPr>
      <w:tblGrid>
        <w:gridCol w:w="1418"/>
        <w:gridCol w:w="842"/>
        <w:gridCol w:w="849"/>
        <w:gridCol w:w="1393"/>
        <w:gridCol w:w="1125"/>
        <w:gridCol w:w="1298"/>
        <w:gridCol w:w="1298"/>
        <w:gridCol w:w="1125"/>
      </w:tblGrid>
      <w:tr w:rsidR="00D16FDD" w:rsidRPr="001F4BFD" w14:paraId="7D79F20E" w14:textId="77777777" w:rsidTr="00D63931">
        <w:trPr>
          <w:trHeight w:val="698"/>
          <w:tblHeader/>
        </w:trPr>
        <w:tc>
          <w:tcPr>
            <w:tcW w:w="1418" w:type="dxa"/>
            <w:tcBorders>
              <w:top w:val="single" w:sz="4" w:space="0" w:color="auto"/>
              <w:left w:val="single" w:sz="4" w:space="0" w:color="auto"/>
              <w:bottom w:val="single" w:sz="4" w:space="0" w:color="auto"/>
              <w:right w:val="single" w:sz="4" w:space="0" w:color="auto"/>
            </w:tcBorders>
            <w:vAlign w:val="center"/>
            <w:hideMark/>
          </w:tcPr>
          <w:p w14:paraId="6B619194" w14:textId="185A5791" w:rsidR="005255A2" w:rsidRPr="001F4BFD" w:rsidRDefault="00F66ED4" w:rsidP="008D42EE">
            <w:pPr>
              <w:jc w:val="left"/>
              <w:rPr>
                <w:b/>
                <w:color w:val="000000"/>
                <w:sz w:val="19"/>
                <w:szCs w:val="19"/>
                <w:lang w:eastAsia="en-CA"/>
              </w:rPr>
            </w:pPr>
            <w:r w:rsidRPr="001F4BFD">
              <w:rPr>
                <w:rFonts w:hint="eastAsia"/>
                <w:b/>
                <w:color w:val="000000"/>
                <w:sz w:val="19"/>
                <w:szCs w:val="19"/>
                <w:lang w:val="en-US" w:eastAsia="zh-CN"/>
              </w:rPr>
              <w:t>企业</w:t>
            </w:r>
          </w:p>
        </w:tc>
        <w:tc>
          <w:tcPr>
            <w:tcW w:w="842" w:type="dxa"/>
            <w:tcBorders>
              <w:top w:val="single" w:sz="4" w:space="0" w:color="auto"/>
              <w:bottom w:val="single" w:sz="4" w:space="0" w:color="auto"/>
              <w:right w:val="single" w:sz="4" w:space="0" w:color="auto"/>
            </w:tcBorders>
            <w:vAlign w:val="center"/>
          </w:tcPr>
          <w:p w14:paraId="243CF234" w14:textId="77777777" w:rsidR="00F66ED4" w:rsidRPr="001F4BFD" w:rsidRDefault="00F66ED4" w:rsidP="00867E44">
            <w:pPr>
              <w:jc w:val="center"/>
              <w:rPr>
                <w:b/>
                <w:color w:val="000000"/>
                <w:sz w:val="19"/>
                <w:szCs w:val="19"/>
                <w:lang w:eastAsia="zh-CN"/>
              </w:rPr>
            </w:pPr>
            <w:r w:rsidRPr="001F4BFD">
              <w:rPr>
                <w:rFonts w:hint="eastAsia"/>
                <w:b/>
                <w:color w:val="000000"/>
                <w:sz w:val="19"/>
                <w:szCs w:val="19"/>
                <w:lang w:eastAsia="zh-CN"/>
              </w:rPr>
              <w:t>建立</w:t>
            </w:r>
          </w:p>
          <w:p w14:paraId="0F4B7D36" w14:textId="57098B97" w:rsidR="00867E44" w:rsidRPr="001F4BFD" w:rsidRDefault="00F66ED4" w:rsidP="00867E44">
            <w:pPr>
              <w:jc w:val="center"/>
              <w:rPr>
                <w:b/>
                <w:color w:val="000000"/>
                <w:sz w:val="19"/>
                <w:szCs w:val="19"/>
                <w:lang w:val="en-GB" w:eastAsia="en-GB"/>
              </w:rPr>
            </w:pPr>
            <w:r w:rsidRPr="001F4BFD">
              <w:rPr>
                <w:rFonts w:hint="eastAsia"/>
                <w:b/>
                <w:color w:val="000000"/>
                <w:sz w:val="19"/>
                <w:szCs w:val="19"/>
                <w:lang w:eastAsia="zh-CN"/>
              </w:rPr>
              <w:t>年份</w:t>
            </w:r>
          </w:p>
        </w:tc>
        <w:tc>
          <w:tcPr>
            <w:tcW w:w="849" w:type="dxa"/>
            <w:tcBorders>
              <w:top w:val="single" w:sz="4" w:space="0" w:color="auto"/>
              <w:left w:val="single" w:sz="4" w:space="0" w:color="auto"/>
              <w:bottom w:val="single" w:sz="4" w:space="0" w:color="auto"/>
              <w:right w:val="single" w:sz="4" w:space="0" w:color="auto"/>
            </w:tcBorders>
            <w:vAlign w:val="center"/>
            <w:hideMark/>
          </w:tcPr>
          <w:p w14:paraId="191ABE33" w14:textId="27F185D1" w:rsidR="005255A2" w:rsidRPr="001F4BFD" w:rsidRDefault="00F66ED4" w:rsidP="001F5004">
            <w:pPr>
              <w:jc w:val="center"/>
              <w:rPr>
                <w:b/>
                <w:color w:val="000000"/>
                <w:sz w:val="19"/>
                <w:szCs w:val="19"/>
                <w:lang w:eastAsia="en-CA"/>
              </w:rPr>
            </w:pPr>
            <w:r w:rsidRPr="001F4BFD">
              <w:rPr>
                <w:rFonts w:hint="eastAsia"/>
                <w:b/>
                <w:color w:val="000000"/>
                <w:sz w:val="19"/>
                <w:szCs w:val="19"/>
                <w:lang w:val="en-GB" w:eastAsia="zh-CN"/>
              </w:rPr>
              <w:t>型号数</w:t>
            </w:r>
          </w:p>
        </w:tc>
        <w:tc>
          <w:tcPr>
            <w:tcW w:w="1393" w:type="dxa"/>
            <w:tcBorders>
              <w:top w:val="single" w:sz="4" w:space="0" w:color="auto"/>
              <w:left w:val="nil"/>
              <w:bottom w:val="single" w:sz="4" w:space="0" w:color="auto"/>
              <w:right w:val="single" w:sz="4" w:space="0" w:color="auto"/>
            </w:tcBorders>
            <w:vAlign w:val="center"/>
          </w:tcPr>
          <w:p w14:paraId="31FF5F81" w14:textId="5E5844DF" w:rsidR="005255A2" w:rsidRPr="001F4BFD" w:rsidRDefault="00F66ED4" w:rsidP="001F5004">
            <w:pPr>
              <w:tabs>
                <w:tab w:val="left" w:pos="412"/>
              </w:tabs>
              <w:ind w:left="-106"/>
              <w:jc w:val="center"/>
              <w:rPr>
                <w:b/>
                <w:color w:val="000000"/>
                <w:sz w:val="19"/>
                <w:szCs w:val="19"/>
                <w:lang w:val="en-US" w:eastAsia="en-CA"/>
              </w:rPr>
            </w:pPr>
            <w:r w:rsidRPr="001F4BFD">
              <w:rPr>
                <w:rFonts w:hint="eastAsia"/>
                <w:b/>
                <w:color w:val="000000"/>
                <w:sz w:val="19"/>
                <w:szCs w:val="19"/>
                <w:lang w:eastAsia="zh-CN"/>
              </w:rPr>
              <w:t>平均能源效率提高</w:t>
            </w:r>
            <w:r w:rsidR="001F4BFD" w:rsidRPr="001F4BFD">
              <w:rPr>
                <w:b/>
                <w:color w:val="000000"/>
                <w:sz w:val="19"/>
                <w:szCs w:val="19"/>
                <w:lang w:val="en-US" w:eastAsia="zh-CN"/>
              </w:rPr>
              <w:t xml:space="preserve"> (</w:t>
            </w:r>
            <w:r w:rsidRPr="001F4BFD">
              <w:rPr>
                <w:rFonts w:hint="eastAsia"/>
                <w:b/>
                <w:color w:val="000000"/>
                <w:sz w:val="19"/>
                <w:szCs w:val="19"/>
                <w:lang w:eastAsia="zh-CN"/>
              </w:rPr>
              <w:t>%</w:t>
            </w:r>
            <w:r w:rsidR="001F4BFD" w:rsidRPr="001F4BFD">
              <w:rPr>
                <w:b/>
                <w:color w:val="000000"/>
                <w:sz w:val="19"/>
                <w:szCs w:val="19"/>
                <w:lang w:val="en-US" w:eastAsia="zh-CN"/>
              </w:rPr>
              <w:t>)</w:t>
            </w:r>
          </w:p>
        </w:tc>
        <w:tc>
          <w:tcPr>
            <w:tcW w:w="1125" w:type="dxa"/>
            <w:tcBorders>
              <w:top w:val="single" w:sz="4" w:space="0" w:color="auto"/>
              <w:left w:val="nil"/>
              <w:bottom w:val="single" w:sz="4" w:space="0" w:color="auto"/>
              <w:right w:val="single" w:sz="4" w:space="0" w:color="auto"/>
            </w:tcBorders>
            <w:vAlign w:val="center"/>
            <w:hideMark/>
          </w:tcPr>
          <w:p w14:paraId="1DC9EA46" w14:textId="34E653D7" w:rsidR="00F66ED4" w:rsidRPr="001F4BFD" w:rsidRDefault="00C80A83" w:rsidP="00222657">
            <w:pPr>
              <w:ind w:left="-84" w:right="1"/>
              <w:jc w:val="center"/>
              <w:rPr>
                <w:b/>
                <w:color w:val="000000"/>
                <w:sz w:val="19"/>
                <w:szCs w:val="19"/>
                <w:lang w:eastAsia="en-CA"/>
              </w:rPr>
            </w:pPr>
            <w:r w:rsidRPr="001F4BFD">
              <w:rPr>
                <w:rFonts w:hint="eastAsia"/>
                <w:b/>
                <w:color w:val="000000"/>
                <w:sz w:val="19"/>
                <w:szCs w:val="19"/>
                <w:lang w:eastAsia="zh-CN"/>
              </w:rPr>
              <w:t>制造能力</w:t>
            </w:r>
          </w:p>
          <w:p w14:paraId="2CFF9B73" w14:textId="4F2D740D" w:rsidR="005255A2" w:rsidRPr="001F4BFD" w:rsidRDefault="00F66ED4" w:rsidP="00222657">
            <w:pPr>
              <w:ind w:left="-84" w:right="1"/>
              <w:jc w:val="center"/>
              <w:rPr>
                <w:b/>
                <w:color w:val="000000"/>
                <w:sz w:val="19"/>
                <w:szCs w:val="19"/>
                <w:lang w:eastAsia="zh-CN"/>
              </w:rPr>
            </w:pPr>
            <w:r w:rsidRPr="001F4BFD">
              <w:rPr>
                <w:rFonts w:hint="eastAsia"/>
                <w:b/>
                <w:color w:val="000000"/>
                <w:sz w:val="19"/>
                <w:szCs w:val="19"/>
                <w:lang w:eastAsia="zh-CN"/>
              </w:rPr>
              <w:t>（台</w:t>
            </w:r>
            <w:r w:rsidRPr="001F4BFD">
              <w:rPr>
                <w:rFonts w:hint="eastAsia"/>
                <w:b/>
                <w:color w:val="000000"/>
                <w:sz w:val="19"/>
                <w:szCs w:val="19"/>
                <w:lang w:eastAsia="zh-CN"/>
              </w:rPr>
              <w:t>/</w:t>
            </w:r>
            <w:r w:rsidRPr="001F4BFD">
              <w:rPr>
                <w:rFonts w:hint="eastAsia"/>
                <w:b/>
                <w:color w:val="000000"/>
                <w:sz w:val="19"/>
                <w:szCs w:val="19"/>
                <w:lang w:eastAsia="zh-CN"/>
              </w:rPr>
              <w:t>年）</w:t>
            </w:r>
          </w:p>
        </w:tc>
        <w:tc>
          <w:tcPr>
            <w:tcW w:w="1298" w:type="dxa"/>
            <w:tcBorders>
              <w:top w:val="single" w:sz="4" w:space="0" w:color="auto"/>
              <w:left w:val="nil"/>
              <w:bottom w:val="single" w:sz="4" w:space="0" w:color="auto"/>
              <w:right w:val="single" w:sz="4" w:space="0" w:color="auto"/>
            </w:tcBorders>
            <w:vAlign w:val="center"/>
            <w:hideMark/>
          </w:tcPr>
          <w:p w14:paraId="64FB5E78" w14:textId="4214F154" w:rsidR="005255A2" w:rsidRPr="001F4BFD" w:rsidRDefault="00F66ED4" w:rsidP="001F5004">
            <w:pPr>
              <w:ind w:left="-196" w:right="-105"/>
              <w:jc w:val="center"/>
              <w:rPr>
                <w:b/>
                <w:color w:val="000000"/>
                <w:sz w:val="19"/>
                <w:szCs w:val="19"/>
                <w:lang w:eastAsia="zh-CN"/>
              </w:rPr>
            </w:pPr>
            <w:r w:rsidRPr="001F4BFD">
              <w:rPr>
                <w:rFonts w:hint="eastAsia"/>
                <w:b/>
                <w:color w:val="000000"/>
                <w:sz w:val="19"/>
                <w:szCs w:val="19"/>
                <w:lang w:eastAsia="zh-CN"/>
              </w:rPr>
              <w:t>额外资本费用（美元）</w:t>
            </w:r>
          </w:p>
        </w:tc>
        <w:tc>
          <w:tcPr>
            <w:tcW w:w="1298" w:type="dxa"/>
            <w:tcBorders>
              <w:top w:val="single" w:sz="4" w:space="0" w:color="auto"/>
              <w:left w:val="nil"/>
              <w:bottom w:val="single" w:sz="4" w:space="0" w:color="auto"/>
              <w:right w:val="single" w:sz="4" w:space="0" w:color="auto"/>
            </w:tcBorders>
            <w:vAlign w:val="center"/>
            <w:hideMark/>
          </w:tcPr>
          <w:p w14:paraId="1A641DAD" w14:textId="61E4359B" w:rsidR="005255A2" w:rsidRPr="001F4BFD" w:rsidRDefault="00F66ED4" w:rsidP="001F5004">
            <w:pPr>
              <w:ind w:left="-106" w:right="-15"/>
              <w:jc w:val="center"/>
              <w:rPr>
                <w:b/>
                <w:color w:val="000000"/>
                <w:sz w:val="19"/>
                <w:szCs w:val="19"/>
                <w:lang w:eastAsia="zh-CN"/>
              </w:rPr>
            </w:pPr>
            <w:r w:rsidRPr="001F4BFD">
              <w:rPr>
                <w:rFonts w:hint="eastAsia"/>
                <w:b/>
                <w:color w:val="000000"/>
                <w:sz w:val="19"/>
                <w:szCs w:val="19"/>
                <w:lang w:eastAsia="zh-CN"/>
              </w:rPr>
              <w:t>额外</w:t>
            </w:r>
            <w:r w:rsidR="00C704AE" w:rsidRPr="001F4BFD">
              <w:rPr>
                <w:rFonts w:hint="eastAsia"/>
                <w:b/>
                <w:color w:val="000000"/>
                <w:sz w:val="19"/>
                <w:szCs w:val="19"/>
                <w:lang w:eastAsia="zh-CN"/>
              </w:rPr>
              <w:t>组件</w:t>
            </w:r>
            <w:r w:rsidRPr="001F4BFD">
              <w:rPr>
                <w:rFonts w:hint="eastAsia"/>
                <w:b/>
                <w:color w:val="000000"/>
                <w:sz w:val="19"/>
                <w:szCs w:val="19"/>
                <w:lang w:eastAsia="zh-CN"/>
              </w:rPr>
              <w:t>费用（美元）</w:t>
            </w:r>
          </w:p>
        </w:tc>
        <w:tc>
          <w:tcPr>
            <w:tcW w:w="1125" w:type="dxa"/>
            <w:tcBorders>
              <w:top w:val="single" w:sz="4" w:space="0" w:color="auto"/>
              <w:left w:val="nil"/>
              <w:bottom w:val="single" w:sz="4" w:space="0" w:color="auto"/>
              <w:right w:val="single" w:sz="4" w:space="0" w:color="auto"/>
            </w:tcBorders>
            <w:vAlign w:val="center"/>
            <w:hideMark/>
          </w:tcPr>
          <w:p w14:paraId="5A57FBC8" w14:textId="77777777" w:rsidR="00F66ED4" w:rsidRPr="001F4BFD" w:rsidRDefault="00F66ED4" w:rsidP="00222657">
            <w:pPr>
              <w:ind w:left="14"/>
              <w:jc w:val="center"/>
              <w:rPr>
                <w:b/>
                <w:color w:val="000000"/>
                <w:sz w:val="19"/>
                <w:szCs w:val="19"/>
                <w:lang w:eastAsia="zh-CN"/>
              </w:rPr>
            </w:pPr>
            <w:r w:rsidRPr="001F4BFD">
              <w:rPr>
                <w:rFonts w:hint="eastAsia"/>
                <w:b/>
                <w:color w:val="000000"/>
                <w:sz w:val="19"/>
                <w:szCs w:val="19"/>
                <w:lang w:eastAsia="zh-CN"/>
              </w:rPr>
              <w:t>总计</w:t>
            </w:r>
          </w:p>
          <w:p w14:paraId="0DD347E6" w14:textId="24653967" w:rsidR="005255A2" w:rsidRPr="001F4BFD" w:rsidRDefault="00F66ED4" w:rsidP="00222657">
            <w:pPr>
              <w:ind w:left="14"/>
              <w:jc w:val="center"/>
              <w:rPr>
                <w:b/>
                <w:color w:val="000000"/>
                <w:sz w:val="19"/>
                <w:szCs w:val="19"/>
                <w:lang w:eastAsia="en-CA"/>
              </w:rPr>
            </w:pPr>
            <w:r w:rsidRPr="001F4BFD">
              <w:rPr>
                <w:rFonts w:hint="eastAsia"/>
                <w:b/>
                <w:color w:val="000000"/>
                <w:sz w:val="19"/>
                <w:szCs w:val="19"/>
                <w:lang w:eastAsia="zh-CN"/>
              </w:rPr>
              <w:t>（美元）</w:t>
            </w:r>
          </w:p>
        </w:tc>
      </w:tr>
      <w:tr w:rsidR="00D0291D" w:rsidRPr="001F4BFD" w14:paraId="2FF66C54" w14:textId="77777777" w:rsidTr="00D63931">
        <w:trPr>
          <w:trHeight w:val="471"/>
        </w:trPr>
        <w:tc>
          <w:tcPr>
            <w:tcW w:w="1418" w:type="dxa"/>
            <w:tcBorders>
              <w:top w:val="nil"/>
              <w:left w:val="single" w:sz="4" w:space="0" w:color="auto"/>
              <w:bottom w:val="single" w:sz="4" w:space="0" w:color="auto"/>
              <w:right w:val="single" w:sz="4" w:space="0" w:color="auto"/>
            </w:tcBorders>
            <w:noWrap/>
            <w:hideMark/>
          </w:tcPr>
          <w:p w14:paraId="4A48096F" w14:textId="17CD0199" w:rsidR="009E238A" w:rsidRPr="001F4BFD" w:rsidRDefault="00186912" w:rsidP="00D16FDD">
            <w:pPr>
              <w:jc w:val="left"/>
              <w:rPr>
                <w:color w:val="000000"/>
                <w:sz w:val="19"/>
                <w:szCs w:val="19"/>
                <w:lang w:val="pl-PL" w:eastAsia="en-CA"/>
              </w:rPr>
            </w:pPr>
            <w:r w:rsidRPr="001F4BFD">
              <w:rPr>
                <w:rFonts w:hint="eastAsia"/>
                <w:color w:val="000000"/>
                <w:sz w:val="19"/>
                <w:szCs w:val="19"/>
                <w:lang w:val="pl-PL" w:eastAsia="zh-CN"/>
              </w:rPr>
              <w:t>阿拉斯加</w:t>
            </w:r>
            <w:r w:rsidR="00F66ED4" w:rsidRPr="001F4BFD">
              <w:rPr>
                <w:rFonts w:hint="eastAsia"/>
                <w:color w:val="000000"/>
                <w:sz w:val="19"/>
                <w:szCs w:val="19"/>
                <w:lang w:val="pl-PL" w:eastAsia="zh-CN"/>
              </w:rPr>
              <w:t>冰箱</w:t>
            </w:r>
          </w:p>
        </w:tc>
        <w:tc>
          <w:tcPr>
            <w:tcW w:w="842" w:type="dxa"/>
            <w:tcBorders>
              <w:top w:val="single" w:sz="4" w:space="0" w:color="auto"/>
              <w:bottom w:val="single" w:sz="4" w:space="0" w:color="auto"/>
              <w:right w:val="single" w:sz="4" w:space="0" w:color="auto"/>
            </w:tcBorders>
            <w:vAlign w:val="center"/>
          </w:tcPr>
          <w:p w14:paraId="5851A3B8" w14:textId="08D63EAA" w:rsidR="009E238A" w:rsidRPr="001F4BFD" w:rsidRDefault="009E238A" w:rsidP="003D6657">
            <w:pPr>
              <w:jc w:val="center"/>
              <w:rPr>
                <w:color w:val="000000"/>
                <w:sz w:val="19"/>
                <w:szCs w:val="19"/>
                <w:lang w:val="en-GB" w:eastAsia="en-GB"/>
              </w:rPr>
            </w:pPr>
            <w:r w:rsidRPr="001F4BFD">
              <w:rPr>
                <w:color w:val="000000"/>
                <w:sz w:val="19"/>
                <w:szCs w:val="19"/>
                <w:lang w:eastAsia="en-CA"/>
              </w:rPr>
              <w:t>1978</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489EB506" w14:textId="411CB79C" w:rsidR="009E238A" w:rsidRPr="001F4BFD" w:rsidRDefault="009E238A" w:rsidP="003D6657">
            <w:pPr>
              <w:jc w:val="center"/>
              <w:rPr>
                <w:color w:val="000000"/>
                <w:sz w:val="19"/>
                <w:szCs w:val="19"/>
                <w:lang w:eastAsia="en-CA"/>
              </w:rPr>
            </w:pPr>
            <w:r w:rsidRPr="001F4BFD">
              <w:rPr>
                <w:color w:val="000000"/>
                <w:sz w:val="19"/>
                <w:szCs w:val="19"/>
                <w:lang w:val="en-GB" w:eastAsia="en-GB"/>
              </w:rPr>
              <w:t>18</w:t>
            </w:r>
          </w:p>
        </w:tc>
        <w:tc>
          <w:tcPr>
            <w:tcW w:w="1393" w:type="dxa"/>
            <w:tcBorders>
              <w:top w:val="nil"/>
              <w:left w:val="nil"/>
              <w:bottom w:val="single" w:sz="4" w:space="0" w:color="auto"/>
              <w:right w:val="single" w:sz="4" w:space="0" w:color="auto"/>
            </w:tcBorders>
            <w:vAlign w:val="center"/>
          </w:tcPr>
          <w:p w14:paraId="0B938EE2" w14:textId="283430F8" w:rsidR="009E238A" w:rsidRPr="001F4BFD" w:rsidRDefault="009E238A" w:rsidP="003D6657">
            <w:pPr>
              <w:jc w:val="center"/>
              <w:rPr>
                <w:color w:val="000000"/>
                <w:sz w:val="19"/>
                <w:szCs w:val="19"/>
                <w:lang w:val="en-GB" w:eastAsia="en-GB"/>
              </w:rPr>
            </w:pPr>
            <w:r w:rsidRPr="001F4BFD">
              <w:rPr>
                <w:color w:val="000000"/>
                <w:sz w:val="19"/>
                <w:szCs w:val="19"/>
                <w:lang w:val="en-GB" w:eastAsia="en-GB"/>
              </w:rPr>
              <w:t>28.1</w:t>
            </w:r>
          </w:p>
        </w:tc>
        <w:tc>
          <w:tcPr>
            <w:tcW w:w="1125" w:type="dxa"/>
            <w:tcBorders>
              <w:top w:val="nil"/>
              <w:left w:val="nil"/>
              <w:bottom w:val="single" w:sz="4" w:space="0" w:color="auto"/>
              <w:right w:val="single" w:sz="4" w:space="0" w:color="auto"/>
            </w:tcBorders>
            <w:vAlign w:val="center"/>
            <w:hideMark/>
          </w:tcPr>
          <w:p w14:paraId="36DD3690" w14:textId="62E2DB5A" w:rsidR="009E238A" w:rsidRPr="001F4BFD" w:rsidRDefault="009E238A" w:rsidP="00D16FDD">
            <w:pPr>
              <w:jc w:val="right"/>
              <w:rPr>
                <w:color w:val="000000"/>
                <w:sz w:val="19"/>
                <w:szCs w:val="19"/>
                <w:lang w:eastAsia="en-CA"/>
              </w:rPr>
            </w:pPr>
            <w:r w:rsidRPr="001F4BFD">
              <w:rPr>
                <w:color w:val="000000"/>
                <w:sz w:val="19"/>
                <w:szCs w:val="19"/>
                <w:lang w:val="en-GB" w:eastAsia="en-GB"/>
              </w:rPr>
              <w:t>120,982</w:t>
            </w:r>
          </w:p>
        </w:tc>
        <w:tc>
          <w:tcPr>
            <w:tcW w:w="1298" w:type="dxa"/>
            <w:tcBorders>
              <w:top w:val="nil"/>
              <w:left w:val="nil"/>
              <w:bottom w:val="single" w:sz="4" w:space="0" w:color="auto"/>
              <w:right w:val="single" w:sz="4" w:space="0" w:color="auto"/>
            </w:tcBorders>
            <w:vAlign w:val="center"/>
            <w:hideMark/>
          </w:tcPr>
          <w:p w14:paraId="5F831092" w14:textId="3405EC5B" w:rsidR="009E238A" w:rsidRPr="001F4BFD" w:rsidRDefault="009E238A" w:rsidP="00D16FDD">
            <w:pPr>
              <w:jc w:val="right"/>
              <w:rPr>
                <w:color w:val="000000"/>
                <w:sz w:val="19"/>
                <w:szCs w:val="19"/>
                <w:lang w:eastAsia="en-CA"/>
              </w:rPr>
            </w:pPr>
            <w:r w:rsidRPr="001F4BFD">
              <w:rPr>
                <w:color w:val="000000"/>
                <w:sz w:val="19"/>
                <w:szCs w:val="19"/>
                <w:lang w:val="en-GB" w:eastAsia="en-GB"/>
              </w:rPr>
              <w:t>250,000</w:t>
            </w:r>
          </w:p>
        </w:tc>
        <w:tc>
          <w:tcPr>
            <w:tcW w:w="1298" w:type="dxa"/>
            <w:tcBorders>
              <w:top w:val="nil"/>
              <w:left w:val="nil"/>
              <w:bottom w:val="single" w:sz="4" w:space="0" w:color="auto"/>
              <w:right w:val="single" w:sz="4" w:space="0" w:color="auto"/>
            </w:tcBorders>
            <w:vAlign w:val="center"/>
            <w:hideMark/>
          </w:tcPr>
          <w:p w14:paraId="421F9E36" w14:textId="77777777" w:rsidR="009E238A" w:rsidRPr="001F4BFD" w:rsidRDefault="009E238A" w:rsidP="00D16FDD">
            <w:pPr>
              <w:jc w:val="right"/>
              <w:rPr>
                <w:color w:val="000000"/>
                <w:sz w:val="19"/>
                <w:szCs w:val="19"/>
                <w:lang w:eastAsia="en-CA"/>
              </w:rPr>
            </w:pPr>
            <w:r w:rsidRPr="001F4BFD">
              <w:rPr>
                <w:color w:val="000000"/>
                <w:sz w:val="19"/>
                <w:szCs w:val="19"/>
                <w:lang w:val="en-GB" w:eastAsia="en-GB"/>
              </w:rPr>
              <w:t>308,180</w:t>
            </w:r>
          </w:p>
        </w:tc>
        <w:tc>
          <w:tcPr>
            <w:tcW w:w="1125" w:type="dxa"/>
            <w:tcBorders>
              <w:top w:val="nil"/>
              <w:left w:val="nil"/>
              <w:bottom w:val="single" w:sz="4" w:space="0" w:color="auto"/>
              <w:right w:val="single" w:sz="4" w:space="0" w:color="auto"/>
            </w:tcBorders>
            <w:vAlign w:val="center"/>
            <w:hideMark/>
          </w:tcPr>
          <w:p w14:paraId="52054A0B" w14:textId="77777777" w:rsidR="009E238A" w:rsidRPr="001F4BFD" w:rsidRDefault="009E238A" w:rsidP="00D16FDD">
            <w:pPr>
              <w:jc w:val="right"/>
              <w:rPr>
                <w:color w:val="000000"/>
                <w:sz w:val="19"/>
                <w:szCs w:val="19"/>
                <w:lang w:eastAsia="en-CA"/>
              </w:rPr>
            </w:pPr>
            <w:r w:rsidRPr="001F4BFD">
              <w:rPr>
                <w:color w:val="000000"/>
                <w:sz w:val="19"/>
                <w:szCs w:val="19"/>
                <w:lang w:val="en-GB" w:eastAsia="en-GB"/>
              </w:rPr>
              <w:t>558,180</w:t>
            </w:r>
          </w:p>
        </w:tc>
      </w:tr>
      <w:tr w:rsidR="00693493" w:rsidRPr="001F4BFD" w14:paraId="3ABE87B5" w14:textId="77777777" w:rsidTr="00D63931">
        <w:trPr>
          <w:trHeight w:val="303"/>
        </w:trPr>
        <w:tc>
          <w:tcPr>
            <w:tcW w:w="1418" w:type="dxa"/>
            <w:tcBorders>
              <w:top w:val="nil"/>
              <w:left w:val="single" w:sz="4" w:space="0" w:color="auto"/>
              <w:bottom w:val="single" w:sz="4" w:space="0" w:color="auto"/>
              <w:right w:val="single" w:sz="4" w:space="0" w:color="auto"/>
            </w:tcBorders>
            <w:noWrap/>
            <w:hideMark/>
          </w:tcPr>
          <w:p w14:paraId="7C3CAF9E" w14:textId="77777777" w:rsidR="00F66ED4" w:rsidRPr="001F4BFD" w:rsidRDefault="009E238A" w:rsidP="00D16FDD">
            <w:pPr>
              <w:jc w:val="left"/>
              <w:rPr>
                <w:color w:val="000000"/>
                <w:sz w:val="19"/>
                <w:szCs w:val="19"/>
                <w:lang w:val="en-GB" w:eastAsia="en-CA"/>
              </w:rPr>
            </w:pPr>
            <w:r w:rsidRPr="001F4BFD">
              <w:rPr>
                <w:color w:val="000000"/>
                <w:sz w:val="19"/>
                <w:szCs w:val="19"/>
                <w:lang w:val="en-GB" w:eastAsia="en-CA"/>
              </w:rPr>
              <w:t xml:space="preserve">El Araby </w:t>
            </w:r>
          </w:p>
          <w:p w14:paraId="1BA68E50" w14:textId="41B5F31E" w:rsidR="009E238A" w:rsidRPr="001F4BFD" w:rsidRDefault="00F66ED4" w:rsidP="00D16FDD">
            <w:pPr>
              <w:jc w:val="left"/>
              <w:rPr>
                <w:color w:val="000000"/>
                <w:sz w:val="19"/>
                <w:szCs w:val="19"/>
                <w:lang w:eastAsia="en-CA"/>
              </w:rPr>
            </w:pPr>
            <w:r w:rsidRPr="001F4BFD">
              <w:rPr>
                <w:rFonts w:hint="eastAsia"/>
                <w:color w:val="000000"/>
                <w:sz w:val="19"/>
                <w:szCs w:val="19"/>
                <w:lang w:val="en-GB" w:eastAsia="zh-CN"/>
              </w:rPr>
              <w:t>冰箱</w:t>
            </w:r>
          </w:p>
        </w:tc>
        <w:tc>
          <w:tcPr>
            <w:tcW w:w="842" w:type="dxa"/>
            <w:tcBorders>
              <w:top w:val="single" w:sz="4" w:space="0" w:color="auto"/>
              <w:bottom w:val="single" w:sz="4" w:space="0" w:color="auto"/>
              <w:right w:val="single" w:sz="4" w:space="0" w:color="auto"/>
            </w:tcBorders>
            <w:vAlign w:val="center"/>
          </w:tcPr>
          <w:p w14:paraId="536C4C17" w14:textId="1FECEA9B" w:rsidR="009E238A" w:rsidRPr="001F4BFD" w:rsidRDefault="00A603FB" w:rsidP="003D6657">
            <w:pPr>
              <w:jc w:val="center"/>
              <w:rPr>
                <w:color w:val="000000"/>
                <w:sz w:val="19"/>
                <w:szCs w:val="19"/>
                <w:lang w:val="en-GB" w:eastAsia="en-GB"/>
              </w:rPr>
            </w:pPr>
            <w:r w:rsidRPr="001F4BFD">
              <w:rPr>
                <w:color w:val="000000"/>
                <w:sz w:val="19"/>
                <w:szCs w:val="19"/>
                <w:lang w:eastAsia="en-CA"/>
              </w:rPr>
              <w:t>**</w:t>
            </w:r>
            <w:r w:rsidR="009E238A" w:rsidRPr="001F4BFD">
              <w:rPr>
                <w:color w:val="000000"/>
                <w:sz w:val="19"/>
                <w:szCs w:val="19"/>
                <w:lang w:eastAsia="en-CA"/>
              </w:rPr>
              <w:t>2014</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5FAE4497" w14:textId="48B194CE" w:rsidR="009E238A" w:rsidRPr="001F4BFD" w:rsidRDefault="009E238A" w:rsidP="003D6657">
            <w:pPr>
              <w:jc w:val="center"/>
              <w:rPr>
                <w:color w:val="000000"/>
                <w:sz w:val="19"/>
                <w:szCs w:val="19"/>
                <w:lang w:eastAsia="en-CA"/>
              </w:rPr>
            </w:pPr>
            <w:r w:rsidRPr="001F4BFD">
              <w:rPr>
                <w:color w:val="000000"/>
                <w:sz w:val="19"/>
                <w:szCs w:val="19"/>
                <w:lang w:val="en-GB" w:eastAsia="en-GB"/>
              </w:rPr>
              <w:t>17</w:t>
            </w:r>
          </w:p>
        </w:tc>
        <w:tc>
          <w:tcPr>
            <w:tcW w:w="1393" w:type="dxa"/>
            <w:tcBorders>
              <w:top w:val="nil"/>
              <w:left w:val="nil"/>
              <w:bottom w:val="single" w:sz="4" w:space="0" w:color="auto"/>
              <w:right w:val="single" w:sz="4" w:space="0" w:color="auto"/>
            </w:tcBorders>
            <w:vAlign w:val="center"/>
          </w:tcPr>
          <w:p w14:paraId="3B8A312B" w14:textId="7BC1A63F" w:rsidR="009E238A" w:rsidRPr="001F4BFD" w:rsidRDefault="009E238A" w:rsidP="003D6657">
            <w:pPr>
              <w:jc w:val="center"/>
              <w:rPr>
                <w:color w:val="000000"/>
                <w:sz w:val="19"/>
                <w:szCs w:val="19"/>
                <w:lang w:val="en-GB" w:eastAsia="en-GB"/>
              </w:rPr>
            </w:pPr>
            <w:r w:rsidRPr="001F4BFD">
              <w:rPr>
                <w:color w:val="000000"/>
                <w:sz w:val="19"/>
                <w:szCs w:val="19"/>
                <w:lang w:val="en-GB" w:eastAsia="en-GB"/>
              </w:rPr>
              <w:t>18.4</w:t>
            </w:r>
          </w:p>
        </w:tc>
        <w:tc>
          <w:tcPr>
            <w:tcW w:w="1125" w:type="dxa"/>
            <w:tcBorders>
              <w:top w:val="nil"/>
              <w:left w:val="nil"/>
              <w:bottom w:val="single" w:sz="4" w:space="0" w:color="auto"/>
              <w:right w:val="single" w:sz="4" w:space="0" w:color="auto"/>
            </w:tcBorders>
            <w:vAlign w:val="center"/>
            <w:hideMark/>
          </w:tcPr>
          <w:p w14:paraId="3F8D1012" w14:textId="2A2A8E7E" w:rsidR="009E238A" w:rsidRPr="001F4BFD" w:rsidRDefault="009E238A" w:rsidP="00D16FDD">
            <w:pPr>
              <w:jc w:val="right"/>
              <w:rPr>
                <w:color w:val="000000"/>
                <w:sz w:val="19"/>
                <w:szCs w:val="19"/>
                <w:lang w:eastAsia="en-CA"/>
              </w:rPr>
            </w:pPr>
            <w:r w:rsidRPr="001F4BFD">
              <w:rPr>
                <w:color w:val="000000"/>
                <w:sz w:val="19"/>
                <w:szCs w:val="19"/>
                <w:lang w:val="en-GB" w:eastAsia="en-GB"/>
              </w:rPr>
              <w:t>1,070,001</w:t>
            </w:r>
          </w:p>
        </w:tc>
        <w:tc>
          <w:tcPr>
            <w:tcW w:w="1298" w:type="dxa"/>
            <w:tcBorders>
              <w:top w:val="nil"/>
              <w:left w:val="nil"/>
              <w:bottom w:val="single" w:sz="4" w:space="0" w:color="auto"/>
              <w:right w:val="single" w:sz="4" w:space="0" w:color="auto"/>
            </w:tcBorders>
            <w:vAlign w:val="center"/>
            <w:hideMark/>
          </w:tcPr>
          <w:p w14:paraId="21AE4707" w14:textId="3DA941BA" w:rsidR="009E238A" w:rsidRPr="001F4BFD" w:rsidRDefault="009E238A" w:rsidP="00D16FDD">
            <w:pPr>
              <w:jc w:val="right"/>
              <w:rPr>
                <w:color w:val="000000"/>
                <w:sz w:val="19"/>
                <w:szCs w:val="19"/>
                <w:lang w:eastAsia="en-CA"/>
              </w:rPr>
            </w:pPr>
            <w:r w:rsidRPr="001F4BFD">
              <w:rPr>
                <w:color w:val="000000"/>
                <w:sz w:val="19"/>
                <w:szCs w:val="19"/>
                <w:lang w:val="en-GB" w:eastAsia="en-GB"/>
              </w:rPr>
              <w:t>750,000</w:t>
            </w:r>
          </w:p>
        </w:tc>
        <w:tc>
          <w:tcPr>
            <w:tcW w:w="1298" w:type="dxa"/>
            <w:tcBorders>
              <w:top w:val="nil"/>
              <w:left w:val="nil"/>
              <w:bottom w:val="single" w:sz="4" w:space="0" w:color="auto"/>
              <w:right w:val="single" w:sz="4" w:space="0" w:color="auto"/>
            </w:tcBorders>
            <w:vAlign w:val="center"/>
            <w:hideMark/>
          </w:tcPr>
          <w:p w14:paraId="35E78BC5" w14:textId="77777777" w:rsidR="009E238A" w:rsidRPr="001F4BFD" w:rsidRDefault="009E238A" w:rsidP="00D16FDD">
            <w:pPr>
              <w:jc w:val="right"/>
              <w:rPr>
                <w:color w:val="000000"/>
                <w:sz w:val="19"/>
                <w:szCs w:val="19"/>
                <w:lang w:eastAsia="en-CA"/>
              </w:rPr>
            </w:pPr>
            <w:r w:rsidRPr="001F4BFD">
              <w:rPr>
                <w:color w:val="000000"/>
                <w:sz w:val="19"/>
                <w:szCs w:val="19"/>
                <w:lang w:val="en-GB" w:eastAsia="en-GB"/>
              </w:rPr>
              <w:t>364,321</w:t>
            </w:r>
          </w:p>
        </w:tc>
        <w:tc>
          <w:tcPr>
            <w:tcW w:w="1125" w:type="dxa"/>
            <w:tcBorders>
              <w:top w:val="nil"/>
              <w:left w:val="nil"/>
              <w:bottom w:val="single" w:sz="4" w:space="0" w:color="auto"/>
              <w:right w:val="single" w:sz="4" w:space="0" w:color="auto"/>
            </w:tcBorders>
            <w:vAlign w:val="center"/>
            <w:hideMark/>
          </w:tcPr>
          <w:p w14:paraId="0EE9CF33" w14:textId="77777777" w:rsidR="009E238A" w:rsidRPr="001F4BFD" w:rsidRDefault="009E238A" w:rsidP="00D16FDD">
            <w:pPr>
              <w:ind w:hanging="114"/>
              <w:jc w:val="right"/>
              <w:rPr>
                <w:color w:val="000000"/>
                <w:sz w:val="19"/>
                <w:szCs w:val="19"/>
                <w:lang w:eastAsia="en-CA"/>
              </w:rPr>
            </w:pPr>
            <w:r w:rsidRPr="001F4BFD">
              <w:rPr>
                <w:color w:val="000000"/>
                <w:sz w:val="19"/>
                <w:szCs w:val="19"/>
                <w:lang w:val="en-GB" w:eastAsia="en-GB"/>
              </w:rPr>
              <w:t>1,114,321</w:t>
            </w:r>
          </w:p>
        </w:tc>
      </w:tr>
      <w:tr w:rsidR="00D0291D" w:rsidRPr="001F4BFD" w14:paraId="678D68D1" w14:textId="77777777" w:rsidTr="00D63931">
        <w:trPr>
          <w:trHeight w:val="471"/>
        </w:trPr>
        <w:tc>
          <w:tcPr>
            <w:tcW w:w="1418" w:type="dxa"/>
            <w:tcBorders>
              <w:top w:val="nil"/>
              <w:left w:val="single" w:sz="4" w:space="0" w:color="auto"/>
              <w:bottom w:val="single" w:sz="4" w:space="0" w:color="auto"/>
              <w:right w:val="single" w:sz="4" w:space="0" w:color="auto"/>
            </w:tcBorders>
            <w:noWrap/>
            <w:hideMark/>
          </w:tcPr>
          <w:p w14:paraId="485CC660" w14:textId="77777777" w:rsidR="00F66ED4" w:rsidRPr="001F4BFD" w:rsidRDefault="009E238A" w:rsidP="00155380">
            <w:pPr>
              <w:jc w:val="left"/>
              <w:rPr>
                <w:color w:val="000000"/>
                <w:sz w:val="19"/>
                <w:szCs w:val="19"/>
                <w:lang w:val="en-GB" w:eastAsia="en-CA"/>
              </w:rPr>
            </w:pPr>
            <w:r w:rsidRPr="001F4BFD">
              <w:rPr>
                <w:color w:val="000000"/>
                <w:sz w:val="19"/>
                <w:szCs w:val="19"/>
                <w:lang w:val="en-GB" w:eastAsia="en-CA"/>
              </w:rPr>
              <w:t xml:space="preserve">Electrostar </w:t>
            </w:r>
          </w:p>
          <w:p w14:paraId="3A68FCBA" w14:textId="5BBBA2AE" w:rsidR="009E238A" w:rsidRPr="001F4BFD" w:rsidRDefault="00F66ED4" w:rsidP="00155380">
            <w:pPr>
              <w:jc w:val="left"/>
              <w:rPr>
                <w:color w:val="000000"/>
                <w:sz w:val="19"/>
                <w:szCs w:val="19"/>
                <w:lang w:eastAsia="en-CA"/>
              </w:rPr>
            </w:pPr>
            <w:r w:rsidRPr="001F4BFD">
              <w:rPr>
                <w:rFonts w:hint="eastAsia"/>
                <w:color w:val="000000"/>
                <w:sz w:val="19"/>
                <w:szCs w:val="19"/>
                <w:lang w:val="en-GB" w:eastAsia="zh-CN"/>
              </w:rPr>
              <w:t>冰箱</w:t>
            </w:r>
          </w:p>
        </w:tc>
        <w:tc>
          <w:tcPr>
            <w:tcW w:w="842" w:type="dxa"/>
            <w:tcBorders>
              <w:top w:val="single" w:sz="4" w:space="0" w:color="auto"/>
              <w:bottom w:val="single" w:sz="4" w:space="0" w:color="auto"/>
              <w:right w:val="single" w:sz="4" w:space="0" w:color="auto"/>
            </w:tcBorders>
            <w:vAlign w:val="center"/>
          </w:tcPr>
          <w:p w14:paraId="16543663" w14:textId="01F7C6F4" w:rsidR="009E238A" w:rsidRPr="001F4BFD" w:rsidRDefault="009E238A" w:rsidP="003D6657">
            <w:pPr>
              <w:jc w:val="center"/>
              <w:rPr>
                <w:color w:val="000000"/>
                <w:sz w:val="19"/>
                <w:szCs w:val="19"/>
                <w:lang w:val="en-GB" w:eastAsia="en-GB"/>
              </w:rPr>
            </w:pPr>
            <w:r w:rsidRPr="001F4BFD">
              <w:rPr>
                <w:color w:val="000000"/>
                <w:sz w:val="19"/>
                <w:szCs w:val="19"/>
                <w:lang w:eastAsia="en-CA"/>
              </w:rPr>
              <w:t>1985</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68B43A78" w14:textId="6105943D" w:rsidR="009E238A" w:rsidRPr="001F4BFD" w:rsidRDefault="009E238A" w:rsidP="0088468A">
            <w:pPr>
              <w:jc w:val="center"/>
              <w:rPr>
                <w:color w:val="000000"/>
                <w:sz w:val="19"/>
                <w:szCs w:val="19"/>
                <w:lang w:eastAsia="en-CA"/>
              </w:rPr>
            </w:pPr>
            <w:r w:rsidRPr="001F4BFD">
              <w:rPr>
                <w:color w:val="000000"/>
                <w:sz w:val="19"/>
                <w:szCs w:val="19"/>
                <w:lang w:val="en-GB" w:eastAsia="en-GB"/>
              </w:rPr>
              <w:t>10</w:t>
            </w:r>
          </w:p>
        </w:tc>
        <w:tc>
          <w:tcPr>
            <w:tcW w:w="1393" w:type="dxa"/>
            <w:tcBorders>
              <w:top w:val="nil"/>
              <w:left w:val="nil"/>
              <w:bottom w:val="single" w:sz="4" w:space="0" w:color="auto"/>
              <w:right w:val="single" w:sz="4" w:space="0" w:color="auto"/>
            </w:tcBorders>
            <w:vAlign w:val="center"/>
          </w:tcPr>
          <w:p w14:paraId="6533F1B2" w14:textId="30B55FE5" w:rsidR="009E238A" w:rsidRPr="001F4BFD" w:rsidRDefault="009E238A" w:rsidP="0088468A">
            <w:pPr>
              <w:jc w:val="center"/>
              <w:rPr>
                <w:color w:val="000000"/>
                <w:sz w:val="19"/>
                <w:szCs w:val="19"/>
                <w:lang w:val="en-GB" w:eastAsia="en-GB"/>
              </w:rPr>
            </w:pPr>
            <w:r w:rsidRPr="001F4BFD">
              <w:rPr>
                <w:color w:val="000000"/>
                <w:sz w:val="19"/>
                <w:szCs w:val="19"/>
                <w:lang w:val="en-GB" w:eastAsia="en-GB"/>
              </w:rPr>
              <w:t>49.5</w:t>
            </w:r>
          </w:p>
        </w:tc>
        <w:tc>
          <w:tcPr>
            <w:tcW w:w="1125" w:type="dxa"/>
            <w:tcBorders>
              <w:top w:val="nil"/>
              <w:left w:val="nil"/>
              <w:bottom w:val="single" w:sz="4" w:space="0" w:color="auto"/>
              <w:right w:val="single" w:sz="4" w:space="0" w:color="auto"/>
            </w:tcBorders>
            <w:vAlign w:val="center"/>
            <w:hideMark/>
          </w:tcPr>
          <w:p w14:paraId="14CC2D48" w14:textId="63D9D952" w:rsidR="009E238A" w:rsidRPr="001F4BFD" w:rsidRDefault="009E238A" w:rsidP="000205D9">
            <w:pPr>
              <w:jc w:val="right"/>
              <w:rPr>
                <w:color w:val="000000"/>
                <w:sz w:val="19"/>
                <w:szCs w:val="19"/>
                <w:lang w:eastAsia="en-CA"/>
              </w:rPr>
            </w:pPr>
            <w:r w:rsidRPr="001F4BFD">
              <w:rPr>
                <w:color w:val="000000"/>
                <w:sz w:val="19"/>
                <w:szCs w:val="19"/>
                <w:lang w:eastAsia="en-CA"/>
              </w:rPr>
              <w:t>116,798</w:t>
            </w:r>
          </w:p>
        </w:tc>
        <w:tc>
          <w:tcPr>
            <w:tcW w:w="1298" w:type="dxa"/>
            <w:tcBorders>
              <w:top w:val="nil"/>
              <w:left w:val="nil"/>
              <w:bottom w:val="single" w:sz="4" w:space="0" w:color="auto"/>
              <w:right w:val="single" w:sz="4" w:space="0" w:color="auto"/>
            </w:tcBorders>
            <w:vAlign w:val="center"/>
            <w:hideMark/>
          </w:tcPr>
          <w:p w14:paraId="77F1E10B" w14:textId="377310AE" w:rsidR="009E238A" w:rsidRPr="001F4BFD" w:rsidRDefault="009E238A" w:rsidP="000205D9">
            <w:pPr>
              <w:jc w:val="right"/>
              <w:rPr>
                <w:color w:val="000000"/>
                <w:sz w:val="19"/>
                <w:szCs w:val="19"/>
                <w:lang w:eastAsia="en-CA"/>
              </w:rPr>
            </w:pPr>
            <w:r w:rsidRPr="001F4BFD">
              <w:rPr>
                <w:color w:val="000000"/>
                <w:sz w:val="19"/>
                <w:szCs w:val="19"/>
                <w:lang w:eastAsia="en-CA"/>
              </w:rPr>
              <w:t>250,000</w:t>
            </w:r>
          </w:p>
        </w:tc>
        <w:tc>
          <w:tcPr>
            <w:tcW w:w="1298" w:type="dxa"/>
            <w:tcBorders>
              <w:top w:val="nil"/>
              <w:left w:val="nil"/>
              <w:bottom w:val="single" w:sz="4" w:space="0" w:color="auto"/>
              <w:right w:val="single" w:sz="4" w:space="0" w:color="auto"/>
            </w:tcBorders>
            <w:vAlign w:val="center"/>
            <w:hideMark/>
          </w:tcPr>
          <w:p w14:paraId="1553648D" w14:textId="77777777" w:rsidR="009E238A" w:rsidRPr="001F4BFD" w:rsidRDefault="009E238A" w:rsidP="000205D9">
            <w:pPr>
              <w:jc w:val="right"/>
              <w:rPr>
                <w:color w:val="000000"/>
                <w:sz w:val="19"/>
                <w:szCs w:val="19"/>
                <w:lang w:eastAsia="en-CA"/>
              </w:rPr>
            </w:pPr>
            <w:r w:rsidRPr="001F4BFD">
              <w:rPr>
                <w:color w:val="000000"/>
                <w:sz w:val="19"/>
                <w:szCs w:val="19"/>
                <w:lang w:eastAsia="en-CA"/>
              </w:rPr>
              <w:t>30,391</w:t>
            </w:r>
          </w:p>
        </w:tc>
        <w:tc>
          <w:tcPr>
            <w:tcW w:w="1125" w:type="dxa"/>
            <w:tcBorders>
              <w:top w:val="nil"/>
              <w:left w:val="nil"/>
              <w:bottom w:val="single" w:sz="4" w:space="0" w:color="auto"/>
              <w:right w:val="single" w:sz="4" w:space="0" w:color="auto"/>
            </w:tcBorders>
            <w:vAlign w:val="center"/>
            <w:hideMark/>
          </w:tcPr>
          <w:p w14:paraId="3B452AF2" w14:textId="77777777" w:rsidR="009E238A" w:rsidRPr="001F4BFD" w:rsidRDefault="009E238A" w:rsidP="000205D9">
            <w:pPr>
              <w:jc w:val="right"/>
              <w:rPr>
                <w:color w:val="000000"/>
                <w:sz w:val="19"/>
                <w:szCs w:val="19"/>
                <w:lang w:eastAsia="en-CA"/>
              </w:rPr>
            </w:pPr>
            <w:r w:rsidRPr="001F4BFD">
              <w:rPr>
                <w:color w:val="000000"/>
                <w:sz w:val="19"/>
                <w:szCs w:val="19"/>
                <w:lang w:eastAsia="en-CA"/>
              </w:rPr>
              <w:t>280,391</w:t>
            </w:r>
          </w:p>
        </w:tc>
      </w:tr>
      <w:tr w:rsidR="00693493" w:rsidRPr="001F4BFD" w14:paraId="03C07258" w14:textId="77777777" w:rsidTr="00D63931">
        <w:trPr>
          <w:trHeight w:val="230"/>
        </w:trPr>
        <w:tc>
          <w:tcPr>
            <w:tcW w:w="1418" w:type="dxa"/>
            <w:tcBorders>
              <w:top w:val="nil"/>
              <w:left w:val="single" w:sz="4" w:space="0" w:color="auto"/>
              <w:bottom w:val="single" w:sz="4" w:space="0" w:color="auto"/>
              <w:right w:val="single" w:sz="4" w:space="0" w:color="auto"/>
            </w:tcBorders>
            <w:noWrap/>
            <w:hideMark/>
          </w:tcPr>
          <w:p w14:paraId="36FB1123" w14:textId="23958BB2" w:rsidR="009E238A" w:rsidRPr="001F4BFD" w:rsidRDefault="00F66ED4" w:rsidP="00155380">
            <w:pPr>
              <w:jc w:val="left"/>
              <w:rPr>
                <w:color w:val="000000"/>
                <w:sz w:val="19"/>
                <w:szCs w:val="19"/>
                <w:lang w:eastAsia="en-CA"/>
              </w:rPr>
            </w:pPr>
            <w:r w:rsidRPr="001F4BFD">
              <w:rPr>
                <w:rFonts w:hint="eastAsia"/>
                <w:color w:val="000000"/>
                <w:sz w:val="19"/>
                <w:szCs w:val="19"/>
                <w:lang w:val="en-GB" w:eastAsia="zh-CN"/>
              </w:rPr>
              <w:t>新鲜冰箱</w:t>
            </w:r>
          </w:p>
        </w:tc>
        <w:tc>
          <w:tcPr>
            <w:tcW w:w="842" w:type="dxa"/>
            <w:tcBorders>
              <w:top w:val="single" w:sz="4" w:space="0" w:color="auto"/>
              <w:bottom w:val="single" w:sz="4" w:space="0" w:color="auto"/>
              <w:right w:val="single" w:sz="4" w:space="0" w:color="auto"/>
            </w:tcBorders>
            <w:vAlign w:val="center"/>
          </w:tcPr>
          <w:p w14:paraId="4B1BA867" w14:textId="199835DE" w:rsidR="009E238A" w:rsidRPr="001F4BFD" w:rsidRDefault="009E238A" w:rsidP="003D6657">
            <w:pPr>
              <w:jc w:val="center"/>
              <w:rPr>
                <w:color w:val="000000"/>
                <w:sz w:val="19"/>
                <w:szCs w:val="19"/>
                <w:lang w:val="en-GB" w:eastAsia="en-GB"/>
              </w:rPr>
            </w:pPr>
            <w:r w:rsidRPr="001F4BFD">
              <w:rPr>
                <w:color w:val="000000"/>
                <w:sz w:val="19"/>
                <w:szCs w:val="19"/>
                <w:lang w:eastAsia="en-CA"/>
              </w:rPr>
              <w:t>1985</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58CD452E" w14:textId="2E14DACD" w:rsidR="009E238A" w:rsidRPr="001F4BFD" w:rsidRDefault="009E238A" w:rsidP="0088468A">
            <w:pPr>
              <w:jc w:val="center"/>
              <w:rPr>
                <w:color w:val="000000"/>
                <w:sz w:val="19"/>
                <w:szCs w:val="19"/>
                <w:lang w:eastAsia="en-CA"/>
              </w:rPr>
            </w:pPr>
            <w:r w:rsidRPr="001F4BFD">
              <w:rPr>
                <w:color w:val="000000"/>
                <w:sz w:val="19"/>
                <w:szCs w:val="19"/>
                <w:lang w:val="en-GB" w:eastAsia="en-GB"/>
              </w:rPr>
              <w:t>15</w:t>
            </w:r>
          </w:p>
        </w:tc>
        <w:tc>
          <w:tcPr>
            <w:tcW w:w="1393" w:type="dxa"/>
            <w:tcBorders>
              <w:top w:val="nil"/>
              <w:left w:val="nil"/>
              <w:bottom w:val="single" w:sz="4" w:space="0" w:color="auto"/>
              <w:right w:val="single" w:sz="4" w:space="0" w:color="auto"/>
            </w:tcBorders>
            <w:vAlign w:val="center"/>
          </w:tcPr>
          <w:p w14:paraId="55E3CAE7" w14:textId="6EE5C523" w:rsidR="009E238A" w:rsidRPr="001F4BFD" w:rsidRDefault="009E238A" w:rsidP="0088468A">
            <w:pPr>
              <w:jc w:val="center"/>
              <w:rPr>
                <w:color w:val="000000"/>
                <w:sz w:val="19"/>
                <w:szCs w:val="19"/>
                <w:lang w:val="en-GB" w:eastAsia="en-GB"/>
              </w:rPr>
            </w:pPr>
            <w:r w:rsidRPr="001F4BFD">
              <w:rPr>
                <w:color w:val="000000"/>
                <w:sz w:val="19"/>
                <w:szCs w:val="19"/>
                <w:lang w:val="en-GB" w:eastAsia="en-GB"/>
              </w:rPr>
              <w:t>14.9</w:t>
            </w:r>
          </w:p>
        </w:tc>
        <w:tc>
          <w:tcPr>
            <w:tcW w:w="1125" w:type="dxa"/>
            <w:tcBorders>
              <w:top w:val="nil"/>
              <w:left w:val="nil"/>
              <w:bottom w:val="single" w:sz="4" w:space="0" w:color="auto"/>
              <w:right w:val="single" w:sz="4" w:space="0" w:color="auto"/>
            </w:tcBorders>
            <w:vAlign w:val="center"/>
            <w:hideMark/>
          </w:tcPr>
          <w:p w14:paraId="1EEBEDEA" w14:textId="2C126730" w:rsidR="009E238A" w:rsidRPr="001F4BFD" w:rsidRDefault="009E238A" w:rsidP="000205D9">
            <w:pPr>
              <w:jc w:val="right"/>
              <w:rPr>
                <w:color w:val="000000"/>
                <w:sz w:val="19"/>
                <w:szCs w:val="19"/>
                <w:lang w:eastAsia="en-CA"/>
              </w:rPr>
            </w:pPr>
            <w:r w:rsidRPr="001F4BFD">
              <w:rPr>
                <w:color w:val="000000"/>
                <w:sz w:val="19"/>
                <w:szCs w:val="19"/>
                <w:lang w:eastAsia="en-CA"/>
              </w:rPr>
              <w:t>341,445</w:t>
            </w:r>
          </w:p>
        </w:tc>
        <w:tc>
          <w:tcPr>
            <w:tcW w:w="1298" w:type="dxa"/>
            <w:tcBorders>
              <w:top w:val="nil"/>
              <w:left w:val="nil"/>
              <w:bottom w:val="single" w:sz="4" w:space="0" w:color="auto"/>
              <w:right w:val="single" w:sz="4" w:space="0" w:color="auto"/>
            </w:tcBorders>
            <w:vAlign w:val="center"/>
            <w:hideMark/>
          </w:tcPr>
          <w:p w14:paraId="5C12F65C" w14:textId="590D6FD5" w:rsidR="009E238A" w:rsidRPr="001F4BFD" w:rsidRDefault="009E238A" w:rsidP="000205D9">
            <w:pPr>
              <w:jc w:val="right"/>
              <w:rPr>
                <w:color w:val="000000"/>
                <w:sz w:val="19"/>
                <w:szCs w:val="19"/>
                <w:lang w:eastAsia="en-CA"/>
              </w:rPr>
            </w:pPr>
            <w:r w:rsidRPr="001F4BFD">
              <w:rPr>
                <w:color w:val="000000"/>
                <w:sz w:val="19"/>
                <w:szCs w:val="19"/>
                <w:lang w:eastAsia="en-CA"/>
              </w:rPr>
              <w:t>250,000</w:t>
            </w:r>
          </w:p>
        </w:tc>
        <w:tc>
          <w:tcPr>
            <w:tcW w:w="1298" w:type="dxa"/>
            <w:tcBorders>
              <w:top w:val="nil"/>
              <w:left w:val="nil"/>
              <w:bottom w:val="single" w:sz="4" w:space="0" w:color="auto"/>
              <w:right w:val="single" w:sz="4" w:space="0" w:color="auto"/>
            </w:tcBorders>
            <w:vAlign w:val="center"/>
            <w:hideMark/>
          </w:tcPr>
          <w:p w14:paraId="5E8204C8" w14:textId="77777777" w:rsidR="009E238A" w:rsidRPr="001F4BFD" w:rsidRDefault="009E238A" w:rsidP="000205D9">
            <w:pPr>
              <w:jc w:val="right"/>
              <w:rPr>
                <w:color w:val="000000"/>
                <w:sz w:val="19"/>
                <w:szCs w:val="19"/>
                <w:lang w:eastAsia="en-CA"/>
              </w:rPr>
            </w:pPr>
            <w:r w:rsidRPr="001F4BFD">
              <w:rPr>
                <w:color w:val="000000"/>
                <w:sz w:val="19"/>
                <w:szCs w:val="19"/>
                <w:lang w:eastAsia="en-CA"/>
              </w:rPr>
              <w:t>288</w:t>
            </w:r>
          </w:p>
        </w:tc>
        <w:tc>
          <w:tcPr>
            <w:tcW w:w="1125" w:type="dxa"/>
            <w:tcBorders>
              <w:top w:val="nil"/>
              <w:left w:val="nil"/>
              <w:bottom w:val="single" w:sz="4" w:space="0" w:color="auto"/>
              <w:right w:val="single" w:sz="4" w:space="0" w:color="auto"/>
            </w:tcBorders>
            <w:vAlign w:val="center"/>
            <w:hideMark/>
          </w:tcPr>
          <w:p w14:paraId="3CFE52EF" w14:textId="77777777" w:rsidR="009E238A" w:rsidRPr="001F4BFD" w:rsidRDefault="009E238A" w:rsidP="000205D9">
            <w:pPr>
              <w:jc w:val="right"/>
              <w:rPr>
                <w:color w:val="000000"/>
                <w:sz w:val="19"/>
                <w:szCs w:val="19"/>
                <w:lang w:eastAsia="en-CA"/>
              </w:rPr>
            </w:pPr>
            <w:r w:rsidRPr="001F4BFD">
              <w:rPr>
                <w:color w:val="000000"/>
                <w:sz w:val="19"/>
                <w:szCs w:val="19"/>
                <w:lang w:eastAsia="en-CA"/>
              </w:rPr>
              <w:t>250,288</w:t>
            </w:r>
          </w:p>
        </w:tc>
      </w:tr>
      <w:tr w:rsidR="00D16FDD" w:rsidRPr="001F4BFD" w14:paraId="7AEC9384" w14:textId="77777777" w:rsidTr="00D63931">
        <w:trPr>
          <w:trHeight w:val="350"/>
        </w:trPr>
        <w:tc>
          <w:tcPr>
            <w:tcW w:w="1418" w:type="dxa"/>
            <w:tcBorders>
              <w:top w:val="nil"/>
              <w:left w:val="single" w:sz="4" w:space="0" w:color="auto"/>
              <w:bottom w:val="single" w:sz="4" w:space="0" w:color="auto"/>
              <w:right w:val="single" w:sz="4" w:space="0" w:color="auto"/>
            </w:tcBorders>
            <w:noWrap/>
          </w:tcPr>
          <w:p w14:paraId="14FE2AA1" w14:textId="21BF4D0B" w:rsidR="009E238A" w:rsidRPr="001F4BFD" w:rsidRDefault="009E238A" w:rsidP="00155380">
            <w:pPr>
              <w:jc w:val="left"/>
              <w:rPr>
                <w:color w:val="000000"/>
                <w:sz w:val="19"/>
                <w:szCs w:val="19"/>
                <w:lang w:val="en-GB" w:eastAsia="en-CA"/>
              </w:rPr>
            </w:pPr>
            <w:r w:rsidRPr="001F4BFD">
              <w:rPr>
                <w:sz w:val="19"/>
                <w:szCs w:val="19"/>
              </w:rPr>
              <w:t xml:space="preserve">Kiriazi </w:t>
            </w:r>
            <w:r w:rsidR="00F66ED4" w:rsidRPr="001F4BFD">
              <w:rPr>
                <w:rFonts w:hint="eastAsia"/>
                <w:sz w:val="19"/>
                <w:szCs w:val="19"/>
                <w:lang w:eastAsia="zh-CN"/>
              </w:rPr>
              <w:t>冰箱</w:t>
            </w:r>
          </w:p>
        </w:tc>
        <w:tc>
          <w:tcPr>
            <w:tcW w:w="842" w:type="dxa"/>
            <w:tcBorders>
              <w:top w:val="single" w:sz="4" w:space="0" w:color="auto"/>
              <w:bottom w:val="single" w:sz="4" w:space="0" w:color="auto"/>
              <w:right w:val="single" w:sz="4" w:space="0" w:color="auto"/>
            </w:tcBorders>
            <w:vAlign w:val="center"/>
          </w:tcPr>
          <w:p w14:paraId="2C82EED5" w14:textId="7F57341A" w:rsidR="009E238A" w:rsidRPr="001F4BFD" w:rsidRDefault="009E238A" w:rsidP="003D6657">
            <w:pPr>
              <w:jc w:val="center"/>
              <w:rPr>
                <w:sz w:val="19"/>
                <w:szCs w:val="19"/>
              </w:rPr>
            </w:pPr>
            <w:r w:rsidRPr="001F4BFD">
              <w:rPr>
                <w:sz w:val="19"/>
                <w:szCs w:val="19"/>
              </w:rPr>
              <w:t>2007</w:t>
            </w:r>
          </w:p>
        </w:tc>
        <w:tc>
          <w:tcPr>
            <w:tcW w:w="849" w:type="dxa"/>
            <w:tcBorders>
              <w:top w:val="single" w:sz="4" w:space="0" w:color="auto"/>
              <w:left w:val="single" w:sz="4" w:space="0" w:color="auto"/>
              <w:bottom w:val="single" w:sz="4" w:space="0" w:color="auto"/>
              <w:right w:val="single" w:sz="4" w:space="0" w:color="auto"/>
            </w:tcBorders>
            <w:noWrap/>
            <w:vAlign w:val="center"/>
          </w:tcPr>
          <w:p w14:paraId="75B6198F" w14:textId="1340285F" w:rsidR="009E238A" w:rsidRPr="001F4BFD" w:rsidRDefault="009E238A" w:rsidP="0088468A">
            <w:pPr>
              <w:jc w:val="center"/>
              <w:rPr>
                <w:color w:val="000000"/>
                <w:sz w:val="19"/>
                <w:szCs w:val="19"/>
                <w:lang w:val="en-GB" w:eastAsia="en-GB"/>
              </w:rPr>
            </w:pPr>
            <w:r w:rsidRPr="001F4BFD">
              <w:rPr>
                <w:sz w:val="19"/>
                <w:szCs w:val="19"/>
              </w:rPr>
              <w:t>65</w:t>
            </w:r>
          </w:p>
        </w:tc>
        <w:tc>
          <w:tcPr>
            <w:tcW w:w="1393" w:type="dxa"/>
            <w:tcBorders>
              <w:top w:val="nil"/>
              <w:left w:val="nil"/>
              <w:bottom w:val="single" w:sz="4" w:space="0" w:color="auto"/>
              <w:right w:val="single" w:sz="4" w:space="0" w:color="auto"/>
            </w:tcBorders>
            <w:vAlign w:val="center"/>
          </w:tcPr>
          <w:p w14:paraId="65FF7031" w14:textId="135B584B" w:rsidR="009E238A" w:rsidRPr="001F4BFD" w:rsidRDefault="009E238A" w:rsidP="0088468A">
            <w:pPr>
              <w:jc w:val="center"/>
              <w:rPr>
                <w:color w:val="000000"/>
                <w:sz w:val="19"/>
                <w:szCs w:val="19"/>
                <w:lang w:val="en-GB" w:eastAsia="en-GB"/>
              </w:rPr>
            </w:pPr>
            <w:r w:rsidRPr="001F4BFD">
              <w:rPr>
                <w:color w:val="000000"/>
                <w:sz w:val="19"/>
                <w:szCs w:val="19"/>
                <w:lang w:val="en-GB" w:eastAsia="en-GB"/>
              </w:rPr>
              <w:t>29.9</w:t>
            </w:r>
          </w:p>
        </w:tc>
        <w:tc>
          <w:tcPr>
            <w:tcW w:w="1125" w:type="dxa"/>
            <w:tcBorders>
              <w:top w:val="nil"/>
              <w:left w:val="nil"/>
              <w:bottom w:val="single" w:sz="4" w:space="0" w:color="auto"/>
              <w:right w:val="single" w:sz="4" w:space="0" w:color="auto"/>
            </w:tcBorders>
            <w:vAlign w:val="center"/>
          </w:tcPr>
          <w:p w14:paraId="138001B6" w14:textId="497932C2" w:rsidR="009E238A" w:rsidRPr="001F4BFD" w:rsidRDefault="009E238A" w:rsidP="000205D9">
            <w:pPr>
              <w:jc w:val="right"/>
              <w:rPr>
                <w:color w:val="000000"/>
                <w:sz w:val="19"/>
                <w:szCs w:val="19"/>
                <w:lang w:eastAsia="en-CA"/>
              </w:rPr>
            </w:pPr>
            <w:r w:rsidRPr="001F4BFD">
              <w:rPr>
                <w:sz w:val="19"/>
                <w:szCs w:val="19"/>
              </w:rPr>
              <w:t>559,888</w:t>
            </w:r>
          </w:p>
        </w:tc>
        <w:tc>
          <w:tcPr>
            <w:tcW w:w="1298" w:type="dxa"/>
            <w:tcBorders>
              <w:top w:val="nil"/>
              <w:left w:val="nil"/>
              <w:bottom w:val="single" w:sz="4" w:space="0" w:color="auto"/>
              <w:right w:val="single" w:sz="4" w:space="0" w:color="auto"/>
            </w:tcBorders>
            <w:vAlign w:val="center"/>
          </w:tcPr>
          <w:p w14:paraId="30CE6AE6" w14:textId="499D1F3B" w:rsidR="009E238A" w:rsidRPr="001F4BFD" w:rsidRDefault="009E238A" w:rsidP="000205D9">
            <w:pPr>
              <w:jc w:val="right"/>
              <w:rPr>
                <w:color w:val="000000"/>
                <w:sz w:val="19"/>
                <w:szCs w:val="19"/>
                <w:lang w:eastAsia="en-CA"/>
              </w:rPr>
            </w:pPr>
            <w:r w:rsidRPr="001F4BFD">
              <w:rPr>
                <w:sz w:val="19"/>
                <w:szCs w:val="19"/>
              </w:rPr>
              <w:t>250,000</w:t>
            </w:r>
          </w:p>
        </w:tc>
        <w:tc>
          <w:tcPr>
            <w:tcW w:w="1298" w:type="dxa"/>
            <w:tcBorders>
              <w:top w:val="nil"/>
              <w:left w:val="nil"/>
              <w:bottom w:val="single" w:sz="4" w:space="0" w:color="auto"/>
              <w:right w:val="single" w:sz="4" w:space="0" w:color="auto"/>
            </w:tcBorders>
            <w:vAlign w:val="center"/>
          </w:tcPr>
          <w:p w14:paraId="79E7D3D7" w14:textId="2BC403B6" w:rsidR="009E238A" w:rsidRPr="001F4BFD" w:rsidRDefault="009E238A" w:rsidP="000205D9">
            <w:pPr>
              <w:jc w:val="right"/>
              <w:rPr>
                <w:color w:val="000000"/>
                <w:sz w:val="19"/>
                <w:szCs w:val="19"/>
                <w:lang w:eastAsia="en-CA"/>
              </w:rPr>
            </w:pPr>
            <w:r w:rsidRPr="001F4BFD">
              <w:rPr>
                <w:sz w:val="19"/>
                <w:szCs w:val="19"/>
              </w:rPr>
              <w:t>280,060</w:t>
            </w:r>
          </w:p>
        </w:tc>
        <w:tc>
          <w:tcPr>
            <w:tcW w:w="1125" w:type="dxa"/>
            <w:tcBorders>
              <w:top w:val="nil"/>
              <w:left w:val="nil"/>
              <w:bottom w:val="single" w:sz="4" w:space="0" w:color="auto"/>
              <w:right w:val="single" w:sz="4" w:space="0" w:color="auto"/>
            </w:tcBorders>
            <w:vAlign w:val="center"/>
          </w:tcPr>
          <w:p w14:paraId="4DB6DA96" w14:textId="19CF1877" w:rsidR="009E238A" w:rsidRPr="001F4BFD" w:rsidRDefault="009E238A" w:rsidP="000205D9">
            <w:pPr>
              <w:jc w:val="right"/>
              <w:rPr>
                <w:color w:val="000000"/>
                <w:sz w:val="19"/>
                <w:szCs w:val="19"/>
                <w:lang w:eastAsia="en-CA"/>
              </w:rPr>
            </w:pPr>
            <w:r w:rsidRPr="001F4BFD">
              <w:rPr>
                <w:sz w:val="19"/>
                <w:szCs w:val="19"/>
              </w:rPr>
              <w:t>530,060</w:t>
            </w:r>
          </w:p>
        </w:tc>
      </w:tr>
      <w:tr w:rsidR="00693493" w:rsidRPr="001F4BFD" w14:paraId="41B2E3AD" w14:textId="77777777" w:rsidTr="00D63931">
        <w:trPr>
          <w:trHeight w:val="328"/>
        </w:trPr>
        <w:tc>
          <w:tcPr>
            <w:tcW w:w="1418" w:type="dxa"/>
            <w:tcBorders>
              <w:top w:val="nil"/>
              <w:left w:val="single" w:sz="4" w:space="0" w:color="auto"/>
              <w:bottom w:val="single" w:sz="4" w:space="0" w:color="auto"/>
              <w:right w:val="single" w:sz="4" w:space="0" w:color="auto"/>
            </w:tcBorders>
            <w:noWrap/>
            <w:hideMark/>
          </w:tcPr>
          <w:p w14:paraId="4D8C78F2" w14:textId="77777777" w:rsidR="009E238A" w:rsidRPr="001F4BFD" w:rsidRDefault="009E238A" w:rsidP="00155380">
            <w:pPr>
              <w:jc w:val="left"/>
              <w:rPr>
                <w:color w:val="000000"/>
                <w:sz w:val="19"/>
                <w:szCs w:val="19"/>
                <w:lang w:eastAsia="en-CA"/>
              </w:rPr>
            </w:pPr>
            <w:r w:rsidRPr="001F4BFD">
              <w:rPr>
                <w:color w:val="000000"/>
                <w:sz w:val="19"/>
                <w:szCs w:val="19"/>
                <w:lang w:val="en-GB" w:eastAsia="en-CA"/>
              </w:rPr>
              <w:lastRenderedPageBreak/>
              <w:t>Siltal</w:t>
            </w:r>
          </w:p>
        </w:tc>
        <w:tc>
          <w:tcPr>
            <w:tcW w:w="842" w:type="dxa"/>
            <w:tcBorders>
              <w:top w:val="single" w:sz="4" w:space="0" w:color="auto"/>
              <w:bottom w:val="single" w:sz="4" w:space="0" w:color="auto"/>
              <w:right w:val="single" w:sz="4" w:space="0" w:color="auto"/>
            </w:tcBorders>
            <w:vAlign w:val="center"/>
          </w:tcPr>
          <w:p w14:paraId="2010220F" w14:textId="4F76D1F7" w:rsidR="009E238A" w:rsidRPr="001F4BFD" w:rsidRDefault="009E238A" w:rsidP="003D6657">
            <w:pPr>
              <w:jc w:val="center"/>
              <w:rPr>
                <w:color w:val="000000"/>
                <w:sz w:val="19"/>
                <w:szCs w:val="19"/>
                <w:lang w:val="en-GB" w:eastAsia="en-GB"/>
              </w:rPr>
            </w:pPr>
            <w:r w:rsidRPr="001F4BFD">
              <w:rPr>
                <w:color w:val="000000"/>
                <w:sz w:val="19"/>
                <w:szCs w:val="19"/>
                <w:lang w:eastAsia="en-CA"/>
              </w:rPr>
              <w:t>1984</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2108BB60" w14:textId="6ADE4FD6" w:rsidR="009E238A" w:rsidRPr="001F4BFD" w:rsidRDefault="009E238A" w:rsidP="0088468A">
            <w:pPr>
              <w:jc w:val="center"/>
              <w:rPr>
                <w:color w:val="000000"/>
                <w:sz w:val="19"/>
                <w:szCs w:val="19"/>
                <w:lang w:eastAsia="en-CA"/>
              </w:rPr>
            </w:pPr>
            <w:r w:rsidRPr="001F4BFD">
              <w:rPr>
                <w:color w:val="000000"/>
                <w:sz w:val="19"/>
                <w:szCs w:val="19"/>
                <w:lang w:val="en-GB" w:eastAsia="en-GB"/>
              </w:rPr>
              <w:t>13</w:t>
            </w:r>
          </w:p>
        </w:tc>
        <w:tc>
          <w:tcPr>
            <w:tcW w:w="1393" w:type="dxa"/>
            <w:tcBorders>
              <w:top w:val="nil"/>
              <w:left w:val="nil"/>
              <w:bottom w:val="single" w:sz="4" w:space="0" w:color="auto"/>
              <w:right w:val="single" w:sz="4" w:space="0" w:color="auto"/>
            </w:tcBorders>
            <w:vAlign w:val="center"/>
          </w:tcPr>
          <w:p w14:paraId="67091515" w14:textId="1C7161B9" w:rsidR="009E238A" w:rsidRPr="001F4BFD" w:rsidRDefault="009E238A" w:rsidP="0088468A">
            <w:pPr>
              <w:jc w:val="center"/>
              <w:rPr>
                <w:color w:val="000000"/>
                <w:sz w:val="19"/>
                <w:szCs w:val="19"/>
                <w:lang w:val="en-GB" w:eastAsia="en-GB"/>
              </w:rPr>
            </w:pPr>
            <w:r w:rsidRPr="001F4BFD">
              <w:rPr>
                <w:color w:val="000000"/>
                <w:sz w:val="19"/>
                <w:szCs w:val="19"/>
                <w:lang w:val="en-GB" w:eastAsia="en-GB"/>
              </w:rPr>
              <w:t>23.9</w:t>
            </w:r>
          </w:p>
        </w:tc>
        <w:tc>
          <w:tcPr>
            <w:tcW w:w="1125" w:type="dxa"/>
            <w:tcBorders>
              <w:top w:val="nil"/>
              <w:left w:val="nil"/>
              <w:bottom w:val="single" w:sz="4" w:space="0" w:color="auto"/>
              <w:right w:val="single" w:sz="4" w:space="0" w:color="auto"/>
            </w:tcBorders>
            <w:vAlign w:val="center"/>
            <w:hideMark/>
          </w:tcPr>
          <w:p w14:paraId="627AC435" w14:textId="480A4306" w:rsidR="009E238A" w:rsidRPr="001F4BFD" w:rsidRDefault="009E238A" w:rsidP="000205D9">
            <w:pPr>
              <w:jc w:val="right"/>
              <w:rPr>
                <w:color w:val="000000"/>
                <w:sz w:val="19"/>
                <w:szCs w:val="19"/>
                <w:lang w:eastAsia="en-CA"/>
              </w:rPr>
            </w:pPr>
            <w:r w:rsidRPr="001F4BFD">
              <w:rPr>
                <w:color w:val="000000"/>
                <w:sz w:val="19"/>
                <w:szCs w:val="19"/>
                <w:lang w:eastAsia="en-CA"/>
              </w:rPr>
              <w:t>100,966</w:t>
            </w:r>
          </w:p>
        </w:tc>
        <w:tc>
          <w:tcPr>
            <w:tcW w:w="1298" w:type="dxa"/>
            <w:tcBorders>
              <w:top w:val="nil"/>
              <w:left w:val="nil"/>
              <w:bottom w:val="single" w:sz="4" w:space="0" w:color="auto"/>
              <w:right w:val="single" w:sz="4" w:space="0" w:color="auto"/>
            </w:tcBorders>
            <w:vAlign w:val="center"/>
            <w:hideMark/>
          </w:tcPr>
          <w:p w14:paraId="1AC60F94" w14:textId="4CBA11A0" w:rsidR="009E238A" w:rsidRPr="001F4BFD" w:rsidRDefault="009E238A" w:rsidP="000205D9">
            <w:pPr>
              <w:jc w:val="right"/>
              <w:rPr>
                <w:color w:val="000000"/>
                <w:sz w:val="19"/>
                <w:szCs w:val="19"/>
                <w:lang w:eastAsia="en-CA"/>
              </w:rPr>
            </w:pPr>
            <w:r w:rsidRPr="001F4BFD">
              <w:rPr>
                <w:color w:val="000000"/>
                <w:sz w:val="19"/>
                <w:szCs w:val="19"/>
                <w:lang w:eastAsia="en-CA"/>
              </w:rPr>
              <w:t>250,000</w:t>
            </w:r>
          </w:p>
        </w:tc>
        <w:tc>
          <w:tcPr>
            <w:tcW w:w="1298" w:type="dxa"/>
            <w:tcBorders>
              <w:top w:val="nil"/>
              <w:left w:val="nil"/>
              <w:bottom w:val="single" w:sz="4" w:space="0" w:color="auto"/>
              <w:right w:val="single" w:sz="4" w:space="0" w:color="auto"/>
            </w:tcBorders>
            <w:vAlign w:val="center"/>
            <w:hideMark/>
          </w:tcPr>
          <w:p w14:paraId="3B5070F1" w14:textId="77777777" w:rsidR="009E238A" w:rsidRPr="001F4BFD" w:rsidRDefault="009E238A" w:rsidP="000205D9">
            <w:pPr>
              <w:jc w:val="right"/>
              <w:rPr>
                <w:color w:val="000000"/>
                <w:sz w:val="19"/>
                <w:szCs w:val="19"/>
                <w:lang w:eastAsia="en-CA"/>
              </w:rPr>
            </w:pPr>
            <w:r w:rsidRPr="001F4BFD">
              <w:rPr>
                <w:color w:val="000000"/>
                <w:sz w:val="19"/>
                <w:szCs w:val="19"/>
                <w:lang w:eastAsia="en-CA"/>
              </w:rPr>
              <w:t>70,485</w:t>
            </w:r>
          </w:p>
        </w:tc>
        <w:tc>
          <w:tcPr>
            <w:tcW w:w="1125" w:type="dxa"/>
            <w:tcBorders>
              <w:top w:val="nil"/>
              <w:left w:val="nil"/>
              <w:bottom w:val="single" w:sz="4" w:space="0" w:color="auto"/>
              <w:right w:val="single" w:sz="4" w:space="0" w:color="auto"/>
            </w:tcBorders>
            <w:vAlign w:val="center"/>
            <w:hideMark/>
          </w:tcPr>
          <w:p w14:paraId="18098EAB" w14:textId="77777777" w:rsidR="009E238A" w:rsidRPr="001F4BFD" w:rsidRDefault="009E238A" w:rsidP="000205D9">
            <w:pPr>
              <w:ind w:left="-114" w:hanging="180"/>
              <w:jc w:val="right"/>
              <w:rPr>
                <w:color w:val="000000"/>
                <w:sz w:val="19"/>
                <w:szCs w:val="19"/>
                <w:lang w:eastAsia="en-CA"/>
              </w:rPr>
            </w:pPr>
            <w:r w:rsidRPr="001F4BFD">
              <w:rPr>
                <w:color w:val="000000"/>
                <w:sz w:val="19"/>
                <w:szCs w:val="19"/>
                <w:lang w:eastAsia="en-CA"/>
              </w:rPr>
              <w:t>320,485</w:t>
            </w:r>
          </w:p>
        </w:tc>
      </w:tr>
      <w:tr w:rsidR="00693493" w:rsidRPr="001F4BFD" w14:paraId="6D2EDB9E" w14:textId="77777777" w:rsidTr="00D63931">
        <w:trPr>
          <w:trHeight w:val="418"/>
        </w:trPr>
        <w:tc>
          <w:tcPr>
            <w:tcW w:w="1418" w:type="dxa"/>
            <w:tcBorders>
              <w:top w:val="nil"/>
              <w:left w:val="single" w:sz="4" w:space="0" w:color="auto"/>
              <w:bottom w:val="single" w:sz="4" w:space="0" w:color="auto"/>
              <w:right w:val="single" w:sz="4" w:space="0" w:color="auto"/>
            </w:tcBorders>
            <w:noWrap/>
            <w:hideMark/>
          </w:tcPr>
          <w:p w14:paraId="06D54E79" w14:textId="0C7CA6D1" w:rsidR="009E238A" w:rsidRPr="001F4BFD" w:rsidRDefault="009E238A" w:rsidP="00155380">
            <w:pPr>
              <w:ind w:right="-105"/>
              <w:jc w:val="left"/>
              <w:rPr>
                <w:color w:val="000000"/>
                <w:sz w:val="19"/>
                <w:szCs w:val="19"/>
                <w:lang w:eastAsia="en-CA"/>
              </w:rPr>
            </w:pPr>
            <w:r w:rsidRPr="001F4BFD">
              <w:rPr>
                <w:color w:val="000000"/>
                <w:sz w:val="19"/>
                <w:szCs w:val="19"/>
                <w:lang w:val="en-GB" w:eastAsia="en-CA"/>
              </w:rPr>
              <w:t xml:space="preserve">Tredco </w:t>
            </w:r>
            <w:r w:rsidR="00F66ED4" w:rsidRPr="001F4BFD">
              <w:rPr>
                <w:rFonts w:hint="eastAsia"/>
                <w:color w:val="000000"/>
                <w:sz w:val="19"/>
                <w:szCs w:val="19"/>
                <w:lang w:val="en-GB" w:eastAsia="zh-CN"/>
              </w:rPr>
              <w:t>冰箱</w:t>
            </w:r>
          </w:p>
        </w:tc>
        <w:tc>
          <w:tcPr>
            <w:tcW w:w="842" w:type="dxa"/>
            <w:tcBorders>
              <w:top w:val="single" w:sz="4" w:space="0" w:color="auto"/>
              <w:bottom w:val="single" w:sz="4" w:space="0" w:color="auto"/>
              <w:right w:val="single" w:sz="4" w:space="0" w:color="auto"/>
            </w:tcBorders>
            <w:vAlign w:val="center"/>
          </w:tcPr>
          <w:p w14:paraId="2FA3BA21" w14:textId="1C61C8C6" w:rsidR="009E238A" w:rsidRPr="001F4BFD" w:rsidRDefault="009E238A" w:rsidP="003D6657">
            <w:pPr>
              <w:jc w:val="center"/>
              <w:rPr>
                <w:color w:val="000000"/>
                <w:sz w:val="19"/>
                <w:szCs w:val="19"/>
                <w:lang w:val="en-GB" w:eastAsia="en-GB"/>
              </w:rPr>
            </w:pPr>
            <w:r w:rsidRPr="001F4BFD">
              <w:rPr>
                <w:color w:val="000000"/>
                <w:sz w:val="19"/>
                <w:szCs w:val="19"/>
                <w:lang w:eastAsia="en-CA"/>
              </w:rPr>
              <w:t>1985</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40303DA4" w14:textId="77337F15" w:rsidR="009E238A" w:rsidRPr="001F4BFD" w:rsidRDefault="009E238A" w:rsidP="0088468A">
            <w:pPr>
              <w:jc w:val="center"/>
              <w:rPr>
                <w:color w:val="000000"/>
                <w:sz w:val="19"/>
                <w:szCs w:val="19"/>
                <w:lang w:eastAsia="en-CA"/>
              </w:rPr>
            </w:pPr>
            <w:r w:rsidRPr="001F4BFD">
              <w:rPr>
                <w:color w:val="000000"/>
                <w:sz w:val="19"/>
                <w:szCs w:val="19"/>
                <w:lang w:val="en-GB" w:eastAsia="en-GB"/>
              </w:rPr>
              <w:t>7</w:t>
            </w:r>
          </w:p>
        </w:tc>
        <w:tc>
          <w:tcPr>
            <w:tcW w:w="1393" w:type="dxa"/>
            <w:tcBorders>
              <w:top w:val="nil"/>
              <w:left w:val="nil"/>
              <w:bottom w:val="single" w:sz="4" w:space="0" w:color="auto"/>
              <w:right w:val="single" w:sz="4" w:space="0" w:color="auto"/>
            </w:tcBorders>
            <w:vAlign w:val="center"/>
          </w:tcPr>
          <w:p w14:paraId="15B99393" w14:textId="3D68F63B" w:rsidR="009E238A" w:rsidRPr="001F4BFD" w:rsidRDefault="009E238A" w:rsidP="0088468A">
            <w:pPr>
              <w:jc w:val="center"/>
              <w:rPr>
                <w:color w:val="000000"/>
                <w:sz w:val="19"/>
                <w:szCs w:val="19"/>
                <w:lang w:val="en-GB" w:eastAsia="en-GB"/>
              </w:rPr>
            </w:pPr>
            <w:r w:rsidRPr="001F4BFD">
              <w:rPr>
                <w:color w:val="000000"/>
                <w:sz w:val="19"/>
                <w:szCs w:val="19"/>
                <w:lang w:val="en-GB" w:eastAsia="en-GB"/>
              </w:rPr>
              <w:t>30.1</w:t>
            </w:r>
          </w:p>
        </w:tc>
        <w:tc>
          <w:tcPr>
            <w:tcW w:w="1125" w:type="dxa"/>
            <w:tcBorders>
              <w:top w:val="nil"/>
              <w:left w:val="nil"/>
              <w:bottom w:val="single" w:sz="4" w:space="0" w:color="auto"/>
              <w:right w:val="single" w:sz="4" w:space="0" w:color="auto"/>
            </w:tcBorders>
            <w:vAlign w:val="center"/>
            <w:hideMark/>
          </w:tcPr>
          <w:p w14:paraId="0B5F1D76" w14:textId="38DC88AC" w:rsidR="009E238A" w:rsidRPr="001F4BFD" w:rsidRDefault="009E238A" w:rsidP="000205D9">
            <w:pPr>
              <w:jc w:val="right"/>
              <w:rPr>
                <w:color w:val="000000"/>
                <w:sz w:val="19"/>
                <w:szCs w:val="19"/>
                <w:lang w:eastAsia="en-CA"/>
              </w:rPr>
            </w:pPr>
            <w:r w:rsidRPr="001F4BFD">
              <w:rPr>
                <w:color w:val="000000"/>
                <w:sz w:val="19"/>
                <w:szCs w:val="19"/>
                <w:lang w:val="en-GB" w:eastAsia="en-GB"/>
              </w:rPr>
              <w:t>50,000</w:t>
            </w:r>
          </w:p>
        </w:tc>
        <w:tc>
          <w:tcPr>
            <w:tcW w:w="1298" w:type="dxa"/>
            <w:tcBorders>
              <w:top w:val="nil"/>
              <w:left w:val="nil"/>
              <w:bottom w:val="single" w:sz="4" w:space="0" w:color="auto"/>
              <w:right w:val="single" w:sz="4" w:space="0" w:color="auto"/>
            </w:tcBorders>
            <w:vAlign w:val="center"/>
            <w:hideMark/>
          </w:tcPr>
          <w:p w14:paraId="5AF9EE0A" w14:textId="7F740818" w:rsidR="009E238A" w:rsidRPr="001F4BFD" w:rsidRDefault="009E238A" w:rsidP="000205D9">
            <w:pPr>
              <w:jc w:val="right"/>
              <w:rPr>
                <w:color w:val="000000"/>
                <w:sz w:val="19"/>
                <w:szCs w:val="19"/>
                <w:lang w:eastAsia="en-CA"/>
              </w:rPr>
            </w:pPr>
            <w:r w:rsidRPr="001F4BFD">
              <w:rPr>
                <w:color w:val="000000"/>
                <w:sz w:val="19"/>
                <w:szCs w:val="19"/>
                <w:lang w:val="en-GB" w:eastAsia="en-GB"/>
              </w:rPr>
              <w:t>150,000</w:t>
            </w:r>
          </w:p>
        </w:tc>
        <w:tc>
          <w:tcPr>
            <w:tcW w:w="1298" w:type="dxa"/>
            <w:tcBorders>
              <w:top w:val="nil"/>
              <w:left w:val="nil"/>
              <w:bottom w:val="single" w:sz="4" w:space="0" w:color="auto"/>
              <w:right w:val="single" w:sz="4" w:space="0" w:color="auto"/>
            </w:tcBorders>
            <w:vAlign w:val="center"/>
            <w:hideMark/>
          </w:tcPr>
          <w:p w14:paraId="412DDBFC" w14:textId="77777777" w:rsidR="009E238A" w:rsidRPr="001F4BFD" w:rsidRDefault="009E238A" w:rsidP="000205D9">
            <w:pPr>
              <w:jc w:val="right"/>
              <w:rPr>
                <w:color w:val="000000"/>
                <w:sz w:val="19"/>
                <w:szCs w:val="19"/>
                <w:lang w:eastAsia="en-CA"/>
              </w:rPr>
            </w:pPr>
            <w:r w:rsidRPr="001F4BFD">
              <w:rPr>
                <w:color w:val="000000"/>
                <w:sz w:val="19"/>
                <w:szCs w:val="19"/>
                <w:lang w:val="en-GB" w:eastAsia="en-GB"/>
              </w:rPr>
              <w:t>16,818</w:t>
            </w:r>
          </w:p>
        </w:tc>
        <w:tc>
          <w:tcPr>
            <w:tcW w:w="1125" w:type="dxa"/>
            <w:tcBorders>
              <w:top w:val="nil"/>
              <w:left w:val="nil"/>
              <w:bottom w:val="single" w:sz="4" w:space="0" w:color="auto"/>
              <w:right w:val="single" w:sz="4" w:space="0" w:color="auto"/>
            </w:tcBorders>
            <w:vAlign w:val="center"/>
            <w:hideMark/>
          </w:tcPr>
          <w:p w14:paraId="175D3109" w14:textId="77777777" w:rsidR="009E238A" w:rsidRPr="001F4BFD" w:rsidRDefault="009E238A" w:rsidP="000205D9">
            <w:pPr>
              <w:jc w:val="right"/>
              <w:rPr>
                <w:color w:val="000000"/>
                <w:sz w:val="19"/>
                <w:szCs w:val="19"/>
                <w:lang w:eastAsia="en-CA"/>
              </w:rPr>
            </w:pPr>
            <w:r w:rsidRPr="001F4BFD">
              <w:rPr>
                <w:color w:val="000000"/>
                <w:sz w:val="19"/>
                <w:szCs w:val="19"/>
                <w:lang w:val="en-GB" w:eastAsia="en-GB"/>
              </w:rPr>
              <w:t>166,818</w:t>
            </w:r>
          </w:p>
        </w:tc>
      </w:tr>
      <w:tr w:rsidR="00D0291D" w:rsidRPr="001F4BFD" w14:paraId="50CBEE84" w14:textId="77777777" w:rsidTr="00D63931">
        <w:trPr>
          <w:trHeight w:val="471"/>
        </w:trPr>
        <w:tc>
          <w:tcPr>
            <w:tcW w:w="1418" w:type="dxa"/>
            <w:tcBorders>
              <w:top w:val="nil"/>
              <w:left w:val="single" w:sz="4" w:space="0" w:color="auto"/>
              <w:bottom w:val="single" w:sz="4" w:space="0" w:color="auto"/>
              <w:right w:val="single" w:sz="4" w:space="0" w:color="auto"/>
            </w:tcBorders>
            <w:hideMark/>
          </w:tcPr>
          <w:p w14:paraId="34897AC2" w14:textId="77777777" w:rsidR="00A37135" w:rsidRPr="001F4BFD" w:rsidRDefault="009E238A" w:rsidP="00155380">
            <w:pPr>
              <w:jc w:val="left"/>
              <w:rPr>
                <w:color w:val="000000"/>
                <w:sz w:val="19"/>
                <w:szCs w:val="19"/>
                <w:lang w:val="en-GB" w:eastAsia="en-CA"/>
              </w:rPr>
            </w:pPr>
            <w:r w:rsidRPr="001F4BFD">
              <w:rPr>
                <w:color w:val="000000"/>
                <w:sz w:val="19"/>
                <w:szCs w:val="19"/>
                <w:lang w:val="en-GB" w:eastAsia="en-CA"/>
              </w:rPr>
              <w:t xml:space="preserve">Unionaire </w:t>
            </w:r>
          </w:p>
          <w:p w14:paraId="39AC22D3" w14:textId="5FCC1D36" w:rsidR="009E238A" w:rsidRPr="001F4BFD" w:rsidRDefault="00F66ED4" w:rsidP="00155380">
            <w:pPr>
              <w:jc w:val="left"/>
              <w:rPr>
                <w:color w:val="000000"/>
                <w:sz w:val="19"/>
                <w:szCs w:val="19"/>
                <w:lang w:eastAsia="en-CA"/>
              </w:rPr>
            </w:pPr>
            <w:r w:rsidRPr="001F4BFD">
              <w:rPr>
                <w:rFonts w:hint="eastAsia"/>
                <w:color w:val="000000"/>
                <w:sz w:val="19"/>
                <w:szCs w:val="19"/>
                <w:lang w:val="en-GB" w:eastAsia="zh-CN"/>
              </w:rPr>
              <w:t>（除霜）</w:t>
            </w:r>
          </w:p>
        </w:tc>
        <w:tc>
          <w:tcPr>
            <w:tcW w:w="842" w:type="dxa"/>
            <w:tcBorders>
              <w:top w:val="single" w:sz="4" w:space="0" w:color="auto"/>
              <w:bottom w:val="single" w:sz="4" w:space="0" w:color="auto"/>
              <w:right w:val="single" w:sz="4" w:space="0" w:color="auto"/>
            </w:tcBorders>
            <w:vAlign w:val="center"/>
          </w:tcPr>
          <w:p w14:paraId="5E13938A" w14:textId="6E6017D0" w:rsidR="009E238A" w:rsidRPr="001F4BFD" w:rsidRDefault="009E238A" w:rsidP="003D6657">
            <w:pPr>
              <w:jc w:val="center"/>
              <w:rPr>
                <w:color w:val="000000"/>
                <w:sz w:val="19"/>
                <w:szCs w:val="19"/>
                <w:lang w:val="en-GB" w:eastAsia="en-GB"/>
              </w:rPr>
            </w:pPr>
            <w:r w:rsidRPr="001F4BFD">
              <w:rPr>
                <w:color w:val="000000"/>
                <w:sz w:val="19"/>
                <w:szCs w:val="19"/>
                <w:lang w:eastAsia="en-CA"/>
              </w:rPr>
              <w:t>2003</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1BC0DE2F" w14:textId="2159B83F" w:rsidR="009E238A" w:rsidRPr="001F4BFD" w:rsidRDefault="009E238A" w:rsidP="0088468A">
            <w:pPr>
              <w:jc w:val="center"/>
              <w:rPr>
                <w:color w:val="000000"/>
                <w:sz w:val="19"/>
                <w:szCs w:val="19"/>
                <w:lang w:eastAsia="en-CA"/>
              </w:rPr>
            </w:pPr>
            <w:r w:rsidRPr="001F4BFD">
              <w:rPr>
                <w:color w:val="000000"/>
                <w:sz w:val="19"/>
                <w:szCs w:val="19"/>
                <w:lang w:val="en-GB" w:eastAsia="en-GB"/>
              </w:rPr>
              <w:t>6</w:t>
            </w:r>
          </w:p>
        </w:tc>
        <w:tc>
          <w:tcPr>
            <w:tcW w:w="1393" w:type="dxa"/>
            <w:tcBorders>
              <w:top w:val="nil"/>
              <w:left w:val="nil"/>
              <w:bottom w:val="single" w:sz="4" w:space="0" w:color="auto"/>
              <w:right w:val="single" w:sz="4" w:space="0" w:color="auto"/>
            </w:tcBorders>
            <w:vAlign w:val="center"/>
          </w:tcPr>
          <w:p w14:paraId="51186945" w14:textId="5112590F" w:rsidR="009E238A" w:rsidRPr="001F4BFD" w:rsidRDefault="009E238A" w:rsidP="0088468A">
            <w:pPr>
              <w:jc w:val="center"/>
              <w:rPr>
                <w:color w:val="000000"/>
                <w:sz w:val="19"/>
                <w:szCs w:val="19"/>
                <w:lang w:val="en-GB" w:eastAsia="en-GB"/>
              </w:rPr>
            </w:pPr>
            <w:r w:rsidRPr="001F4BFD">
              <w:rPr>
                <w:color w:val="000000"/>
                <w:sz w:val="19"/>
                <w:szCs w:val="19"/>
                <w:lang w:val="en-GB" w:eastAsia="en-GB"/>
              </w:rPr>
              <w:t>30.0</w:t>
            </w:r>
          </w:p>
        </w:tc>
        <w:tc>
          <w:tcPr>
            <w:tcW w:w="1125" w:type="dxa"/>
            <w:tcBorders>
              <w:top w:val="nil"/>
              <w:left w:val="nil"/>
              <w:bottom w:val="single" w:sz="4" w:space="0" w:color="auto"/>
              <w:right w:val="single" w:sz="4" w:space="0" w:color="auto"/>
            </w:tcBorders>
            <w:vAlign w:val="center"/>
            <w:hideMark/>
          </w:tcPr>
          <w:p w14:paraId="308B5EC0" w14:textId="1C2E1F72" w:rsidR="009E238A" w:rsidRPr="001F4BFD" w:rsidRDefault="009E238A" w:rsidP="000205D9">
            <w:pPr>
              <w:jc w:val="right"/>
              <w:rPr>
                <w:color w:val="000000"/>
                <w:sz w:val="19"/>
                <w:szCs w:val="19"/>
                <w:lang w:eastAsia="en-CA"/>
              </w:rPr>
            </w:pPr>
            <w:r w:rsidRPr="001F4BFD">
              <w:rPr>
                <w:color w:val="000000"/>
                <w:sz w:val="19"/>
                <w:szCs w:val="19"/>
                <w:lang w:eastAsia="en-CA"/>
              </w:rPr>
              <w:t>151,790</w:t>
            </w:r>
          </w:p>
        </w:tc>
        <w:tc>
          <w:tcPr>
            <w:tcW w:w="1298" w:type="dxa"/>
            <w:tcBorders>
              <w:top w:val="nil"/>
              <w:left w:val="nil"/>
              <w:bottom w:val="single" w:sz="4" w:space="0" w:color="auto"/>
              <w:right w:val="single" w:sz="4" w:space="0" w:color="auto"/>
            </w:tcBorders>
            <w:vAlign w:val="center"/>
            <w:hideMark/>
          </w:tcPr>
          <w:p w14:paraId="6DBEA7B1" w14:textId="30792C7C" w:rsidR="009E238A" w:rsidRPr="001F4BFD" w:rsidRDefault="009E238A" w:rsidP="000205D9">
            <w:pPr>
              <w:jc w:val="right"/>
              <w:rPr>
                <w:color w:val="000000"/>
                <w:sz w:val="19"/>
                <w:szCs w:val="19"/>
                <w:lang w:eastAsia="en-CA"/>
              </w:rPr>
            </w:pPr>
            <w:r w:rsidRPr="001F4BFD">
              <w:rPr>
                <w:color w:val="000000"/>
                <w:sz w:val="19"/>
                <w:szCs w:val="19"/>
                <w:lang w:eastAsia="en-CA"/>
              </w:rPr>
              <w:t>250,000</w:t>
            </w:r>
          </w:p>
        </w:tc>
        <w:tc>
          <w:tcPr>
            <w:tcW w:w="1298" w:type="dxa"/>
            <w:tcBorders>
              <w:top w:val="nil"/>
              <w:left w:val="nil"/>
              <w:bottom w:val="single" w:sz="4" w:space="0" w:color="auto"/>
              <w:right w:val="single" w:sz="4" w:space="0" w:color="auto"/>
            </w:tcBorders>
            <w:vAlign w:val="center"/>
            <w:hideMark/>
          </w:tcPr>
          <w:p w14:paraId="46341721" w14:textId="77777777" w:rsidR="009E238A" w:rsidRPr="001F4BFD" w:rsidRDefault="009E238A" w:rsidP="000205D9">
            <w:pPr>
              <w:jc w:val="right"/>
              <w:rPr>
                <w:color w:val="000000"/>
                <w:sz w:val="19"/>
                <w:szCs w:val="19"/>
                <w:lang w:eastAsia="en-CA"/>
              </w:rPr>
            </w:pPr>
            <w:r w:rsidRPr="001F4BFD">
              <w:rPr>
                <w:color w:val="000000"/>
                <w:sz w:val="19"/>
                <w:szCs w:val="19"/>
                <w:lang w:eastAsia="en-CA"/>
              </w:rPr>
              <w:t>454,457</w:t>
            </w:r>
          </w:p>
        </w:tc>
        <w:tc>
          <w:tcPr>
            <w:tcW w:w="1125" w:type="dxa"/>
            <w:tcBorders>
              <w:top w:val="nil"/>
              <w:left w:val="nil"/>
              <w:bottom w:val="single" w:sz="4" w:space="0" w:color="auto"/>
              <w:right w:val="single" w:sz="4" w:space="0" w:color="auto"/>
            </w:tcBorders>
            <w:vAlign w:val="center"/>
            <w:hideMark/>
          </w:tcPr>
          <w:p w14:paraId="57682122" w14:textId="77777777" w:rsidR="009E238A" w:rsidRPr="001F4BFD" w:rsidRDefault="009E238A" w:rsidP="000205D9">
            <w:pPr>
              <w:jc w:val="right"/>
              <w:rPr>
                <w:color w:val="000000"/>
                <w:sz w:val="19"/>
                <w:szCs w:val="19"/>
                <w:lang w:eastAsia="en-CA"/>
              </w:rPr>
            </w:pPr>
            <w:r w:rsidRPr="001F4BFD">
              <w:rPr>
                <w:color w:val="000000"/>
                <w:sz w:val="19"/>
                <w:szCs w:val="19"/>
                <w:lang w:eastAsia="en-CA"/>
              </w:rPr>
              <w:t>704,457</w:t>
            </w:r>
          </w:p>
        </w:tc>
      </w:tr>
      <w:tr w:rsidR="00D0291D" w:rsidRPr="001F4BFD" w14:paraId="7A28DFF3" w14:textId="77777777" w:rsidTr="00D63931">
        <w:trPr>
          <w:trHeight w:val="471"/>
        </w:trPr>
        <w:tc>
          <w:tcPr>
            <w:tcW w:w="1418" w:type="dxa"/>
            <w:tcBorders>
              <w:top w:val="nil"/>
              <w:left w:val="single" w:sz="4" w:space="0" w:color="auto"/>
              <w:bottom w:val="single" w:sz="4" w:space="0" w:color="auto"/>
              <w:right w:val="single" w:sz="4" w:space="0" w:color="auto"/>
            </w:tcBorders>
            <w:hideMark/>
          </w:tcPr>
          <w:p w14:paraId="7492BB4C" w14:textId="77777777" w:rsidR="00A37135" w:rsidRPr="001F4BFD" w:rsidRDefault="009E238A" w:rsidP="00155380">
            <w:pPr>
              <w:jc w:val="left"/>
              <w:rPr>
                <w:color w:val="000000"/>
                <w:sz w:val="19"/>
                <w:szCs w:val="19"/>
                <w:lang w:eastAsia="en-CA"/>
              </w:rPr>
            </w:pPr>
            <w:r w:rsidRPr="001F4BFD">
              <w:rPr>
                <w:color w:val="000000"/>
                <w:sz w:val="19"/>
                <w:szCs w:val="19"/>
                <w:lang w:eastAsia="en-CA"/>
              </w:rPr>
              <w:t xml:space="preserve">Unionaire </w:t>
            </w:r>
          </w:p>
          <w:p w14:paraId="3A8A1DA3" w14:textId="19372BA9" w:rsidR="009E238A" w:rsidRPr="001F4BFD" w:rsidRDefault="00F66ED4" w:rsidP="00155380">
            <w:pPr>
              <w:jc w:val="left"/>
              <w:rPr>
                <w:color w:val="000000"/>
                <w:sz w:val="19"/>
                <w:szCs w:val="19"/>
                <w:lang w:eastAsia="en-CA"/>
              </w:rPr>
            </w:pPr>
            <w:r w:rsidRPr="001F4BFD">
              <w:rPr>
                <w:rFonts w:hint="eastAsia"/>
                <w:color w:val="000000"/>
                <w:sz w:val="19"/>
                <w:szCs w:val="19"/>
                <w:lang w:eastAsia="zh-CN"/>
              </w:rPr>
              <w:t>（无霜）</w:t>
            </w:r>
          </w:p>
        </w:tc>
        <w:tc>
          <w:tcPr>
            <w:tcW w:w="842" w:type="dxa"/>
            <w:tcBorders>
              <w:top w:val="single" w:sz="4" w:space="0" w:color="auto"/>
              <w:bottom w:val="single" w:sz="4" w:space="0" w:color="auto"/>
              <w:right w:val="single" w:sz="4" w:space="0" w:color="auto"/>
            </w:tcBorders>
            <w:vAlign w:val="center"/>
          </w:tcPr>
          <w:p w14:paraId="7A6306F1" w14:textId="711AC0DD" w:rsidR="009E238A" w:rsidRPr="001F4BFD" w:rsidRDefault="009E238A" w:rsidP="003D6657">
            <w:pPr>
              <w:ind w:right="-105"/>
              <w:jc w:val="center"/>
              <w:rPr>
                <w:color w:val="000000"/>
                <w:sz w:val="19"/>
                <w:szCs w:val="19"/>
                <w:lang w:val="en-GB" w:eastAsia="en-GB"/>
              </w:rPr>
            </w:pPr>
            <w:r w:rsidRPr="001F4BFD">
              <w:rPr>
                <w:color w:val="000000"/>
                <w:sz w:val="19"/>
                <w:szCs w:val="19"/>
                <w:lang w:eastAsia="en-CA"/>
              </w:rPr>
              <w:t>2003</w:t>
            </w:r>
          </w:p>
        </w:tc>
        <w:tc>
          <w:tcPr>
            <w:tcW w:w="849" w:type="dxa"/>
            <w:tcBorders>
              <w:top w:val="single" w:sz="4" w:space="0" w:color="auto"/>
              <w:left w:val="single" w:sz="4" w:space="0" w:color="auto"/>
              <w:bottom w:val="single" w:sz="4" w:space="0" w:color="auto"/>
              <w:right w:val="single" w:sz="4" w:space="0" w:color="auto"/>
            </w:tcBorders>
            <w:noWrap/>
            <w:vAlign w:val="center"/>
            <w:hideMark/>
          </w:tcPr>
          <w:p w14:paraId="5F9FCE54" w14:textId="2A65C8AF" w:rsidR="009E238A" w:rsidRPr="001F4BFD" w:rsidRDefault="009E238A" w:rsidP="0088468A">
            <w:pPr>
              <w:jc w:val="center"/>
              <w:rPr>
                <w:color w:val="000000"/>
                <w:sz w:val="19"/>
                <w:szCs w:val="19"/>
                <w:lang w:val="en-GB" w:eastAsia="en-GB"/>
              </w:rPr>
            </w:pPr>
            <w:r w:rsidRPr="001F4BFD">
              <w:rPr>
                <w:color w:val="000000"/>
                <w:sz w:val="19"/>
                <w:szCs w:val="19"/>
                <w:lang w:val="en-GB" w:eastAsia="en-GB"/>
              </w:rPr>
              <w:t>8</w:t>
            </w:r>
          </w:p>
        </w:tc>
        <w:tc>
          <w:tcPr>
            <w:tcW w:w="1393" w:type="dxa"/>
            <w:tcBorders>
              <w:top w:val="nil"/>
              <w:left w:val="nil"/>
              <w:bottom w:val="single" w:sz="4" w:space="0" w:color="auto"/>
              <w:right w:val="single" w:sz="4" w:space="0" w:color="auto"/>
            </w:tcBorders>
            <w:vAlign w:val="center"/>
          </w:tcPr>
          <w:p w14:paraId="10BB5DBC" w14:textId="251B4C7A" w:rsidR="009E238A" w:rsidRPr="001F4BFD" w:rsidRDefault="009E238A" w:rsidP="0088468A">
            <w:pPr>
              <w:jc w:val="center"/>
              <w:rPr>
                <w:color w:val="000000"/>
                <w:sz w:val="19"/>
                <w:szCs w:val="19"/>
                <w:lang w:val="en-GB" w:eastAsia="en-GB"/>
              </w:rPr>
            </w:pPr>
            <w:r w:rsidRPr="001F4BFD">
              <w:rPr>
                <w:color w:val="000000"/>
                <w:sz w:val="19"/>
                <w:szCs w:val="19"/>
                <w:lang w:val="en-GB" w:eastAsia="en-GB"/>
              </w:rPr>
              <w:t>40.0</w:t>
            </w:r>
          </w:p>
        </w:tc>
        <w:tc>
          <w:tcPr>
            <w:tcW w:w="1125" w:type="dxa"/>
            <w:tcBorders>
              <w:top w:val="nil"/>
              <w:left w:val="nil"/>
              <w:bottom w:val="single" w:sz="4" w:space="0" w:color="auto"/>
              <w:right w:val="single" w:sz="4" w:space="0" w:color="auto"/>
            </w:tcBorders>
            <w:vAlign w:val="center"/>
            <w:hideMark/>
          </w:tcPr>
          <w:p w14:paraId="7F07BA61" w14:textId="0651026D" w:rsidR="009E238A" w:rsidRPr="001F4BFD" w:rsidRDefault="00A603FB" w:rsidP="000205D9">
            <w:pPr>
              <w:jc w:val="right"/>
              <w:rPr>
                <w:color w:val="000000"/>
                <w:sz w:val="19"/>
                <w:szCs w:val="19"/>
                <w:lang w:eastAsia="en-CA"/>
              </w:rPr>
            </w:pPr>
            <w:r w:rsidRPr="001F4BFD">
              <w:rPr>
                <w:color w:val="000000"/>
                <w:sz w:val="19"/>
                <w:szCs w:val="19"/>
                <w:lang w:eastAsia="en-CA"/>
              </w:rPr>
              <w:t>***</w:t>
            </w:r>
            <w:r w:rsidR="009E238A" w:rsidRPr="001F4BFD">
              <w:rPr>
                <w:color w:val="000000"/>
                <w:sz w:val="19"/>
                <w:szCs w:val="19"/>
                <w:lang w:eastAsia="en-CA"/>
              </w:rPr>
              <w:t>150,307</w:t>
            </w:r>
          </w:p>
        </w:tc>
        <w:tc>
          <w:tcPr>
            <w:tcW w:w="1298" w:type="dxa"/>
            <w:tcBorders>
              <w:top w:val="nil"/>
              <w:left w:val="nil"/>
              <w:bottom w:val="single" w:sz="4" w:space="0" w:color="auto"/>
              <w:right w:val="single" w:sz="4" w:space="0" w:color="auto"/>
            </w:tcBorders>
            <w:vAlign w:val="center"/>
            <w:hideMark/>
          </w:tcPr>
          <w:p w14:paraId="66860735" w14:textId="716CDF41" w:rsidR="009E238A" w:rsidRPr="001F4BFD" w:rsidRDefault="009E238A" w:rsidP="000205D9">
            <w:pPr>
              <w:jc w:val="right"/>
              <w:rPr>
                <w:color w:val="000000"/>
                <w:sz w:val="19"/>
                <w:szCs w:val="19"/>
                <w:lang w:eastAsia="en-CA"/>
              </w:rPr>
            </w:pPr>
            <w:r w:rsidRPr="001F4BFD">
              <w:rPr>
                <w:color w:val="000000"/>
                <w:sz w:val="19"/>
                <w:szCs w:val="19"/>
                <w:lang w:eastAsia="en-CA"/>
              </w:rPr>
              <w:t>250,000</w:t>
            </w:r>
          </w:p>
        </w:tc>
        <w:tc>
          <w:tcPr>
            <w:tcW w:w="1298" w:type="dxa"/>
            <w:tcBorders>
              <w:top w:val="nil"/>
              <w:left w:val="nil"/>
              <w:bottom w:val="single" w:sz="4" w:space="0" w:color="auto"/>
              <w:right w:val="single" w:sz="4" w:space="0" w:color="auto"/>
            </w:tcBorders>
            <w:vAlign w:val="center"/>
            <w:hideMark/>
          </w:tcPr>
          <w:p w14:paraId="3ECF72B7" w14:textId="77777777" w:rsidR="009E238A" w:rsidRPr="001F4BFD" w:rsidRDefault="009E238A" w:rsidP="000205D9">
            <w:pPr>
              <w:jc w:val="right"/>
              <w:rPr>
                <w:color w:val="000000"/>
                <w:sz w:val="19"/>
                <w:szCs w:val="19"/>
                <w:lang w:eastAsia="en-CA"/>
              </w:rPr>
            </w:pPr>
            <w:r w:rsidRPr="001F4BFD">
              <w:rPr>
                <w:color w:val="000000"/>
                <w:sz w:val="19"/>
                <w:szCs w:val="19"/>
                <w:lang w:eastAsia="en-CA"/>
              </w:rPr>
              <w:t>134,614</w:t>
            </w:r>
          </w:p>
        </w:tc>
        <w:tc>
          <w:tcPr>
            <w:tcW w:w="1125" w:type="dxa"/>
            <w:tcBorders>
              <w:top w:val="nil"/>
              <w:left w:val="nil"/>
              <w:bottom w:val="single" w:sz="4" w:space="0" w:color="auto"/>
              <w:right w:val="single" w:sz="4" w:space="0" w:color="auto"/>
            </w:tcBorders>
            <w:vAlign w:val="center"/>
            <w:hideMark/>
          </w:tcPr>
          <w:p w14:paraId="3770B6FD" w14:textId="69484F42" w:rsidR="009E238A" w:rsidRPr="001F4BFD" w:rsidRDefault="009E238A" w:rsidP="000205D9">
            <w:pPr>
              <w:jc w:val="right"/>
              <w:rPr>
                <w:color w:val="000000"/>
                <w:sz w:val="19"/>
                <w:szCs w:val="19"/>
                <w:lang w:eastAsia="en-CA"/>
              </w:rPr>
            </w:pPr>
            <w:r w:rsidRPr="001F4BFD">
              <w:rPr>
                <w:color w:val="000000"/>
                <w:sz w:val="19"/>
                <w:szCs w:val="19"/>
                <w:lang w:eastAsia="en-CA"/>
              </w:rPr>
              <w:t>384,614</w:t>
            </w:r>
          </w:p>
        </w:tc>
      </w:tr>
      <w:tr w:rsidR="008D42EE" w:rsidRPr="001F4BFD" w14:paraId="134390AC" w14:textId="77777777" w:rsidTr="00D63931">
        <w:trPr>
          <w:trHeight w:val="234"/>
        </w:trPr>
        <w:tc>
          <w:tcPr>
            <w:tcW w:w="4502" w:type="dxa"/>
            <w:gridSpan w:val="4"/>
            <w:tcBorders>
              <w:top w:val="single" w:sz="4" w:space="0" w:color="auto"/>
              <w:left w:val="single" w:sz="4" w:space="0" w:color="auto"/>
              <w:bottom w:val="single" w:sz="4" w:space="0" w:color="auto"/>
              <w:right w:val="single" w:sz="4" w:space="0" w:color="auto"/>
            </w:tcBorders>
          </w:tcPr>
          <w:p w14:paraId="6221BA16" w14:textId="34E0DA9E" w:rsidR="001E1088" w:rsidRPr="001F4BFD" w:rsidRDefault="00F66ED4" w:rsidP="00155380">
            <w:pPr>
              <w:jc w:val="left"/>
              <w:rPr>
                <w:color w:val="000000"/>
                <w:sz w:val="19"/>
                <w:szCs w:val="19"/>
                <w:lang w:eastAsia="en-CA"/>
              </w:rPr>
            </w:pPr>
            <w:r w:rsidRPr="001F4BFD">
              <w:rPr>
                <w:rFonts w:hint="eastAsia"/>
                <w:b/>
                <w:color w:val="000000"/>
                <w:sz w:val="19"/>
                <w:szCs w:val="19"/>
                <w:lang w:eastAsia="zh-CN"/>
              </w:rPr>
              <w:t>总计</w:t>
            </w:r>
          </w:p>
        </w:tc>
        <w:tc>
          <w:tcPr>
            <w:tcW w:w="1125" w:type="dxa"/>
            <w:tcBorders>
              <w:top w:val="single" w:sz="4" w:space="0" w:color="auto"/>
              <w:bottom w:val="single" w:sz="4" w:space="0" w:color="auto"/>
              <w:right w:val="single" w:sz="4" w:space="0" w:color="auto"/>
            </w:tcBorders>
          </w:tcPr>
          <w:p w14:paraId="1B03D79C" w14:textId="03B2D6BF" w:rsidR="001E1088" w:rsidRPr="001F4BFD" w:rsidRDefault="001E1088" w:rsidP="0088468A">
            <w:pPr>
              <w:jc w:val="center"/>
              <w:rPr>
                <w:color w:val="000000"/>
                <w:sz w:val="19"/>
                <w:szCs w:val="19"/>
                <w:lang w:eastAsia="en-CA"/>
              </w:rPr>
            </w:pPr>
            <w:r w:rsidRPr="001F4BFD">
              <w:rPr>
                <w:b/>
                <w:color w:val="000000"/>
                <w:sz w:val="19"/>
                <w:szCs w:val="19"/>
                <w:lang w:eastAsia="en-CA"/>
              </w:rPr>
              <w:t>2,662,177</w:t>
            </w:r>
          </w:p>
        </w:tc>
        <w:tc>
          <w:tcPr>
            <w:tcW w:w="1298" w:type="dxa"/>
            <w:tcBorders>
              <w:top w:val="single" w:sz="4" w:space="0" w:color="auto"/>
              <w:left w:val="nil"/>
              <w:bottom w:val="single" w:sz="4" w:space="0" w:color="auto"/>
              <w:right w:val="single" w:sz="4" w:space="0" w:color="auto"/>
            </w:tcBorders>
          </w:tcPr>
          <w:p w14:paraId="7D73446C" w14:textId="7EE50C37" w:rsidR="001E1088" w:rsidRPr="001F4BFD" w:rsidRDefault="001E1088" w:rsidP="0088468A">
            <w:pPr>
              <w:jc w:val="center"/>
              <w:rPr>
                <w:color w:val="000000"/>
                <w:sz w:val="19"/>
                <w:szCs w:val="19"/>
                <w:lang w:eastAsia="en-CA"/>
              </w:rPr>
            </w:pPr>
            <w:r w:rsidRPr="001F4BFD">
              <w:rPr>
                <w:b/>
                <w:color w:val="000000"/>
                <w:sz w:val="19"/>
                <w:szCs w:val="19"/>
                <w:lang w:eastAsia="en-CA"/>
              </w:rPr>
              <w:t>2,650,000</w:t>
            </w:r>
          </w:p>
        </w:tc>
        <w:tc>
          <w:tcPr>
            <w:tcW w:w="1298" w:type="dxa"/>
            <w:tcBorders>
              <w:top w:val="single" w:sz="4" w:space="0" w:color="auto"/>
              <w:left w:val="nil"/>
              <w:bottom w:val="single" w:sz="4" w:space="0" w:color="auto"/>
              <w:right w:val="single" w:sz="4" w:space="0" w:color="auto"/>
            </w:tcBorders>
          </w:tcPr>
          <w:p w14:paraId="4A14F1BF" w14:textId="577371C5" w:rsidR="001E1088" w:rsidRPr="001F4BFD" w:rsidRDefault="001E1088" w:rsidP="0088468A">
            <w:pPr>
              <w:jc w:val="center"/>
              <w:rPr>
                <w:color w:val="000000"/>
                <w:sz w:val="19"/>
                <w:szCs w:val="19"/>
                <w:lang w:eastAsia="en-CA"/>
              </w:rPr>
            </w:pPr>
            <w:r w:rsidRPr="001F4BFD">
              <w:rPr>
                <w:b/>
                <w:color w:val="000000"/>
                <w:sz w:val="19"/>
                <w:szCs w:val="19"/>
                <w:lang w:eastAsia="en-CA"/>
              </w:rPr>
              <w:t>1,659,61</w:t>
            </w:r>
            <w:r w:rsidR="005D6D07" w:rsidRPr="001F4BFD">
              <w:rPr>
                <w:b/>
                <w:color w:val="000000"/>
                <w:sz w:val="19"/>
                <w:szCs w:val="19"/>
                <w:lang w:eastAsia="en-CA"/>
              </w:rPr>
              <w:t>4</w:t>
            </w:r>
          </w:p>
        </w:tc>
        <w:tc>
          <w:tcPr>
            <w:tcW w:w="1125" w:type="dxa"/>
            <w:tcBorders>
              <w:top w:val="single" w:sz="4" w:space="0" w:color="auto"/>
              <w:left w:val="nil"/>
              <w:bottom w:val="single" w:sz="4" w:space="0" w:color="auto"/>
              <w:right w:val="single" w:sz="4" w:space="0" w:color="auto"/>
            </w:tcBorders>
          </w:tcPr>
          <w:p w14:paraId="208B18CF" w14:textId="438AB855" w:rsidR="001E1088" w:rsidRPr="001F4BFD" w:rsidRDefault="001E1088" w:rsidP="0088468A">
            <w:pPr>
              <w:jc w:val="center"/>
              <w:rPr>
                <w:color w:val="000000"/>
                <w:sz w:val="19"/>
                <w:szCs w:val="19"/>
                <w:lang w:eastAsia="en-CA"/>
              </w:rPr>
            </w:pPr>
            <w:r w:rsidRPr="001F4BFD">
              <w:rPr>
                <w:b/>
                <w:color w:val="000000"/>
                <w:sz w:val="19"/>
                <w:szCs w:val="19"/>
                <w:lang w:eastAsia="en-CA"/>
              </w:rPr>
              <w:t>4,309,61</w:t>
            </w:r>
            <w:r w:rsidR="005D6D07" w:rsidRPr="001F4BFD">
              <w:rPr>
                <w:b/>
                <w:color w:val="000000"/>
                <w:sz w:val="19"/>
                <w:szCs w:val="19"/>
                <w:lang w:eastAsia="en-CA"/>
              </w:rPr>
              <w:t>4</w:t>
            </w:r>
          </w:p>
        </w:tc>
      </w:tr>
    </w:tbl>
    <w:p w14:paraId="01EB0936" w14:textId="73AA86FB" w:rsidR="00015711" w:rsidRPr="001F4BFD" w:rsidRDefault="00015711" w:rsidP="00015711">
      <w:pPr>
        <w:keepNext/>
        <w:rPr>
          <w:sz w:val="17"/>
          <w:szCs w:val="17"/>
          <w:lang w:eastAsia="zh-CN"/>
        </w:rPr>
      </w:pPr>
      <w:r w:rsidRPr="001F4BFD">
        <w:rPr>
          <w:sz w:val="17"/>
          <w:szCs w:val="17"/>
          <w:lang w:eastAsia="zh-CN"/>
        </w:rPr>
        <w:t xml:space="preserve">* </w:t>
      </w:r>
      <w:r w:rsidR="00F66ED4" w:rsidRPr="001F4BFD">
        <w:rPr>
          <w:rFonts w:hint="eastAsia"/>
          <w:sz w:val="17"/>
          <w:szCs w:val="17"/>
          <w:lang w:eastAsia="zh-CN"/>
        </w:rPr>
        <w:t>加权平均能源效率</w:t>
      </w:r>
      <w:r w:rsidR="007513F8">
        <w:rPr>
          <w:sz w:val="17"/>
          <w:szCs w:val="17"/>
          <w:lang w:val="en-US" w:eastAsia="zh-CN"/>
        </w:rPr>
        <w:t xml:space="preserve"> (</w:t>
      </w:r>
      <w:r w:rsidR="00F66ED4" w:rsidRPr="001F4BFD">
        <w:rPr>
          <w:rFonts w:hint="eastAsia"/>
          <w:sz w:val="17"/>
          <w:szCs w:val="17"/>
          <w:lang w:eastAsia="zh-CN"/>
        </w:rPr>
        <w:t>EE</w:t>
      </w:r>
      <w:r w:rsidR="007513F8">
        <w:rPr>
          <w:sz w:val="17"/>
          <w:szCs w:val="17"/>
          <w:lang w:val="en-US" w:eastAsia="zh-CN"/>
        </w:rPr>
        <w:t xml:space="preserve">) </w:t>
      </w:r>
      <w:r w:rsidR="00F66ED4" w:rsidRPr="001F4BFD">
        <w:rPr>
          <w:rFonts w:hint="eastAsia"/>
          <w:sz w:val="17"/>
          <w:szCs w:val="17"/>
          <w:lang w:eastAsia="zh-CN"/>
        </w:rPr>
        <w:t>提高。</w:t>
      </w:r>
    </w:p>
    <w:p w14:paraId="425A8946" w14:textId="396AA972" w:rsidR="0031594A" w:rsidRPr="001F4BFD" w:rsidRDefault="0031594A" w:rsidP="0031594A">
      <w:pPr>
        <w:keepNext/>
        <w:rPr>
          <w:sz w:val="17"/>
          <w:szCs w:val="17"/>
          <w:lang w:eastAsia="zh-CN"/>
        </w:rPr>
      </w:pPr>
      <w:r w:rsidRPr="001F4BFD">
        <w:rPr>
          <w:sz w:val="17"/>
          <w:szCs w:val="17"/>
          <w:lang w:eastAsia="zh-CN"/>
        </w:rPr>
        <w:t>*</w:t>
      </w:r>
      <w:r w:rsidR="00C11E99" w:rsidRPr="001F4BFD">
        <w:rPr>
          <w:sz w:val="17"/>
          <w:szCs w:val="17"/>
          <w:lang w:eastAsia="zh-CN"/>
        </w:rPr>
        <w:t>*</w:t>
      </w:r>
      <w:r w:rsidR="009659E8" w:rsidRPr="001F4BFD">
        <w:rPr>
          <w:sz w:val="17"/>
          <w:szCs w:val="17"/>
          <w:lang w:eastAsia="zh-CN"/>
        </w:rPr>
        <w:t xml:space="preserve"> </w:t>
      </w:r>
      <w:r w:rsidR="00F66ED4" w:rsidRPr="001F4BFD">
        <w:rPr>
          <w:rFonts w:hint="eastAsia"/>
          <w:sz w:val="17"/>
          <w:szCs w:val="17"/>
          <w:lang w:eastAsia="zh-CN"/>
        </w:rPr>
        <w:t>El Araby</w:t>
      </w:r>
      <w:r w:rsidR="00F66ED4" w:rsidRPr="001F4BFD">
        <w:rPr>
          <w:rFonts w:hint="eastAsia"/>
          <w:sz w:val="17"/>
          <w:szCs w:val="17"/>
          <w:lang w:eastAsia="zh-CN"/>
        </w:rPr>
        <w:t>的三个设施是在不同时间建立的，最近一个是在</w:t>
      </w:r>
      <w:r w:rsidR="00F66ED4" w:rsidRPr="001F4BFD">
        <w:rPr>
          <w:rFonts w:hint="eastAsia"/>
          <w:sz w:val="17"/>
          <w:szCs w:val="17"/>
          <w:lang w:eastAsia="zh-CN"/>
        </w:rPr>
        <w:t>2014</w:t>
      </w:r>
      <w:r w:rsidR="00F66ED4" w:rsidRPr="001F4BFD">
        <w:rPr>
          <w:rFonts w:hint="eastAsia"/>
          <w:sz w:val="17"/>
          <w:szCs w:val="17"/>
          <w:lang w:eastAsia="zh-CN"/>
        </w:rPr>
        <w:t>年。</w:t>
      </w:r>
    </w:p>
    <w:p w14:paraId="26512AF5" w14:textId="44BB28FD" w:rsidR="0031594A" w:rsidRPr="001F4BFD" w:rsidRDefault="0031594A" w:rsidP="0031594A">
      <w:pPr>
        <w:keepNext/>
        <w:rPr>
          <w:sz w:val="17"/>
          <w:szCs w:val="17"/>
          <w:lang w:eastAsia="zh-CN"/>
        </w:rPr>
      </w:pPr>
      <w:r w:rsidRPr="001F4BFD">
        <w:rPr>
          <w:sz w:val="17"/>
          <w:szCs w:val="17"/>
          <w:lang w:eastAsia="zh-CN"/>
        </w:rPr>
        <w:t>**</w:t>
      </w:r>
      <w:r w:rsidR="00C11E99" w:rsidRPr="001F4BFD">
        <w:rPr>
          <w:sz w:val="17"/>
          <w:szCs w:val="17"/>
          <w:lang w:eastAsia="zh-CN"/>
        </w:rPr>
        <w:t>*</w:t>
      </w:r>
      <w:r w:rsidRPr="001F4BFD">
        <w:rPr>
          <w:sz w:val="17"/>
          <w:szCs w:val="17"/>
          <w:lang w:eastAsia="zh-CN"/>
        </w:rPr>
        <w:t xml:space="preserve"> </w:t>
      </w:r>
      <w:r w:rsidR="00F66ED4" w:rsidRPr="001F4BFD">
        <w:rPr>
          <w:rFonts w:hint="eastAsia"/>
          <w:sz w:val="17"/>
          <w:szCs w:val="17"/>
          <w:lang w:eastAsia="zh-CN"/>
        </w:rPr>
        <w:t>无霜和除霜冰箱的总</w:t>
      </w:r>
      <w:r w:rsidR="00C80A83" w:rsidRPr="001F4BFD">
        <w:rPr>
          <w:rFonts w:hint="eastAsia"/>
          <w:sz w:val="17"/>
          <w:szCs w:val="17"/>
          <w:lang w:eastAsia="zh-CN"/>
        </w:rPr>
        <w:t>制造</w:t>
      </w:r>
      <w:r w:rsidR="00F66ED4" w:rsidRPr="001F4BFD">
        <w:rPr>
          <w:rFonts w:hint="eastAsia"/>
          <w:sz w:val="17"/>
          <w:szCs w:val="17"/>
          <w:lang w:eastAsia="zh-CN"/>
        </w:rPr>
        <w:t>能力（如下表</w:t>
      </w:r>
      <w:r w:rsidR="00F66ED4" w:rsidRPr="001F4BFD">
        <w:rPr>
          <w:rFonts w:hint="eastAsia"/>
          <w:sz w:val="17"/>
          <w:szCs w:val="17"/>
          <w:lang w:eastAsia="zh-CN"/>
        </w:rPr>
        <w:t>6</w:t>
      </w:r>
      <w:r w:rsidR="00F66ED4" w:rsidRPr="001F4BFD">
        <w:rPr>
          <w:rFonts w:hint="eastAsia"/>
          <w:sz w:val="17"/>
          <w:szCs w:val="17"/>
          <w:lang w:eastAsia="zh-CN"/>
        </w:rPr>
        <w:t>所示）。</w:t>
      </w:r>
    </w:p>
    <w:p w14:paraId="3B209642" w14:textId="447C118E" w:rsidR="00F828E6" w:rsidRPr="001F4BFD" w:rsidRDefault="00C80A83" w:rsidP="003131EB">
      <w:pPr>
        <w:keepNext/>
        <w:spacing w:before="240"/>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6.</w:t>
      </w:r>
      <w:r w:rsidRPr="001F4BFD">
        <w:rPr>
          <w:rFonts w:ascii="SimHei" w:eastAsia="SimHei" w:hAnsi="SimHei" w:hint="eastAsia"/>
          <w:lang w:eastAsia="zh-CN"/>
        </w:rPr>
        <w:t>冷冻柜制造商详细信息摘要</w:t>
      </w:r>
    </w:p>
    <w:tbl>
      <w:tblPr>
        <w:tblW w:w="5000" w:type="pct"/>
        <w:tblInd w:w="-5" w:type="dxa"/>
        <w:tblLayout w:type="fixed"/>
        <w:tblLook w:val="04A0" w:firstRow="1" w:lastRow="0" w:firstColumn="1" w:lastColumn="0" w:noHBand="0" w:noVBand="1"/>
      </w:tblPr>
      <w:tblGrid>
        <w:gridCol w:w="1684"/>
        <w:gridCol w:w="840"/>
        <w:gridCol w:w="840"/>
        <w:gridCol w:w="1408"/>
        <w:gridCol w:w="1264"/>
        <w:gridCol w:w="984"/>
        <w:gridCol w:w="1124"/>
        <w:gridCol w:w="1206"/>
      </w:tblGrid>
      <w:tr w:rsidR="00F66ED4" w:rsidRPr="00AE109E" w14:paraId="7F66D628" w14:textId="77777777" w:rsidTr="00F66ED4">
        <w:trPr>
          <w:trHeight w:val="326"/>
        </w:trPr>
        <w:tc>
          <w:tcPr>
            <w:tcW w:w="901" w:type="pct"/>
            <w:tcBorders>
              <w:top w:val="single" w:sz="4" w:space="0" w:color="auto"/>
              <w:left w:val="single" w:sz="4" w:space="0" w:color="auto"/>
              <w:bottom w:val="single" w:sz="4" w:space="0" w:color="auto"/>
              <w:right w:val="single" w:sz="4" w:space="0" w:color="auto"/>
            </w:tcBorders>
            <w:noWrap/>
            <w:vAlign w:val="center"/>
          </w:tcPr>
          <w:p w14:paraId="1028C0C6" w14:textId="621D7F0D" w:rsidR="00F66ED4" w:rsidRPr="00AE109E" w:rsidRDefault="00F66ED4" w:rsidP="00F66ED4">
            <w:pPr>
              <w:jc w:val="center"/>
              <w:rPr>
                <w:b/>
                <w:color w:val="000000"/>
                <w:sz w:val="19"/>
                <w:szCs w:val="19"/>
                <w:lang w:eastAsia="en-CA"/>
              </w:rPr>
            </w:pPr>
            <w:r>
              <w:rPr>
                <w:rFonts w:hint="eastAsia"/>
                <w:b/>
                <w:color w:val="000000"/>
                <w:sz w:val="19"/>
                <w:szCs w:val="19"/>
                <w:lang w:val="en-US" w:eastAsia="zh-CN"/>
              </w:rPr>
              <w:t>企业</w:t>
            </w:r>
          </w:p>
        </w:tc>
        <w:tc>
          <w:tcPr>
            <w:tcW w:w="449" w:type="pct"/>
            <w:tcBorders>
              <w:top w:val="single" w:sz="4" w:space="0" w:color="auto"/>
              <w:bottom w:val="single" w:sz="4" w:space="0" w:color="auto"/>
              <w:right w:val="single" w:sz="4" w:space="0" w:color="auto"/>
            </w:tcBorders>
            <w:vAlign w:val="center"/>
          </w:tcPr>
          <w:p w14:paraId="3487E409" w14:textId="77777777" w:rsidR="00F66ED4" w:rsidRDefault="00F66ED4" w:rsidP="00F66ED4">
            <w:pPr>
              <w:jc w:val="center"/>
              <w:rPr>
                <w:b/>
                <w:color w:val="000000"/>
                <w:sz w:val="19"/>
                <w:szCs w:val="19"/>
                <w:lang w:eastAsia="zh-CN"/>
              </w:rPr>
            </w:pPr>
            <w:r>
              <w:rPr>
                <w:rFonts w:hint="eastAsia"/>
                <w:b/>
                <w:color w:val="000000"/>
                <w:sz w:val="19"/>
                <w:szCs w:val="19"/>
                <w:lang w:eastAsia="zh-CN"/>
              </w:rPr>
              <w:t>建立</w:t>
            </w:r>
          </w:p>
          <w:p w14:paraId="7C334283" w14:textId="5C43F739" w:rsidR="00F66ED4" w:rsidRPr="00AE109E" w:rsidRDefault="00F66ED4" w:rsidP="00F66ED4">
            <w:pPr>
              <w:jc w:val="center"/>
              <w:rPr>
                <w:b/>
                <w:color w:val="000000"/>
                <w:sz w:val="19"/>
                <w:szCs w:val="19"/>
                <w:lang w:val="en-GB" w:eastAsia="en-GB"/>
              </w:rPr>
            </w:pPr>
            <w:r>
              <w:rPr>
                <w:rFonts w:hint="eastAsia"/>
                <w:b/>
                <w:color w:val="000000"/>
                <w:sz w:val="19"/>
                <w:szCs w:val="19"/>
                <w:lang w:eastAsia="zh-CN"/>
              </w:rPr>
              <w:t>年份</w:t>
            </w:r>
          </w:p>
        </w:tc>
        <w:tc>
          <w:tcPr>
            <w:tcW w:w="449" w:type="pct"/>
            <w:tcBorders>
              <w:top w:val="single" w:sz="4" w:space="0" w:color="auto"/>
              <w:left w:val="single" w:sz="4" w:space="0" w:color="auto"/>
              <w:bottom w:val="single" w:sz="4" w:space="0" w:color="auto"/>
              <w:right w:val="single" w:sz="4" w:space="0" w:color="auto"/>
            </w:tcBorders>
            <w:noWrap/>
            <w:vAlign w:val="center"/>
          </w:tcPr>
          <w:p w14:paraId="06781DD6" w14:textId="08121D0B" w:rsidR="00F66ED4" w:rsidRPr="00AE109E" w:rsidRDefault="00F66ED4" w:rsidP="00F66ED4">
            <w:pPr>
              <w:jc w:val="center"/>
              <w:rPr>
                <w:color w:val="000000"/>
                <w:sz w:val="19"/>
                <w:szCs w:val="19"/>
                <w:lang w:eastAsia="en-CA"/>
              </w:rPr>
            </w:pPr>
            <w:r>
              <w:rPr>
                <w:rFonts w:hint="eastAsia"/>
                <w:b/>
                <w:color w:val="000000"/>
                <w:sz w:val="19"/>
                <w:szCs w:val="19"/>
                <w:lang w:val="en-GB" w:eastAsia="zh-CN"/>
              </w:rPr>
              <w:t>型号数</w:t>
            </w:r>
          </w:p>
        </w:tc>
        <w:tc>
          <w:tcPr>
            <w:tcW w:w="753" w:type="pct"/>
            <w:tcBorders>
              <w:top w:val="single" w:sz="4" w:space="0" w:color="auto"/>
              <w:left w:val="nil"/>
              <w:bottom w:val="single" w:sz="4" w:space="0" w:color="auto"/>
              <w:right w:val="single" w:sz="4" w:space="0" w:color="auto"/>
            </w:tcBorders>
            <w:noWrap/>
            <w:vAlign w:val="center"/>
          </w:tcPr>
          <w:p w14:paraId="491D4D2B" w14:textId="5BA63C7D" w:rsidR="00F66ED4" w:rsidRPr="001F4BFD" w:rsidRDefault="00F66ED4" w:rsidP="00F66ED4">
            <w:pPr>
              <w:jc w:val="center"/>
              <w:rPr>
                <w:color w:val="000000"/>
                <w:sz w:val="19"/>
                <w:szCs w:val="19"/>
                <w:lang w:val="en-US" w:eastAsia="en-CA"/>
              </w:rPr>
            </w:pPr>
            <w:r>
              <w:rPr>
                <w:rFonts w:hint="eastAsia"/>
                <w:b/>
                <w:color w:val="000000"/>
                <w:sz w:val="19"/>
                <w:szCs w:val="19"/>
                <w:lang w:eastAsia="zh-CN"/>
              </w:rPr>
              <w:t>平均能源效率提高</w:t>
            </w:r>
            <w:r w:rsidR="001F4BFD">
              <w:rPr>
                <w:b/>
                <w:color w:val="000000"/>
                <w:sz w:val="19"/>
                <w:szCs w:val="19"/>
                <w:lang w:val="en-US" w:eastAsia="zh-CN"/>
              </w:rPr>
              <w:t xml:space="preserve"> (</w:t>
            </w:r>
            <w:r>
              <w:rPr>
                <w:rFonts w:hint="eastAsia"/>
                <w:b/>
                <w:color w:val="000000"/>
                <w:sz w:val="19"/>
                <w:szCs w:val="19"/>
                <w:lang w:eastAsia="zh-CN"/>
              </w:rPr>
              <w:t>%</w:t>
            </w:r>
            <w:r w:rsidR="001F4BFD">
              <w:rPr>
                <w:b/>
                <w:color w:val="000000"/>
                <w:sz w:val="19"/>
                <w:szCs w:val="19"/>
                <w:lang w:val="en-US" w:eastAsia="zh-CN"/>
              </w:rPr>
              <w:t>)</w:t>
            </w:r>
          </w:p>
        </w:tc>
        <w:tc>
          <w:tcPr>
            <w:tcW w:w="676" w:type="pct"/>
            <w:tcBorders>
              <w:top w:val="single" w:sz="4" w:space="0" w:color="auto"/>
              <w:left w:val="nil"/>
              <w:bottom w:val="single" w:sz="4" w:space="0" w:color="auto"/>
              <w:right w:val="single" w:sz="4" w:space="0" w:color="auto"/>
            </w:tcBorders>
            <w:noWrap/>
            <w:vAlign w:val="center"/>
          </w:tcPr>
          <w:p w14:paraId="089B593D" w14:textId="73900309" w:rsidR="00F66ED4" w:rsidRDefault="00C80A83" w:rsidP="00F66ED4">
            <w:pPr>
              <w:ind w:left="-84" w:right="1"/>
              <w:jc w:val="center"/>
              <w:rPr>
                <w:b/>
                <w:color w:val="000000"/>
                <w:sz w:val="19"/>
                <w:szCs w:val="19"/>
                <w:lang w:eastAsia="en-CA"/>
              </w:rPr>
            </w:pPr>
            <w:r>
              <w:rPr>
                <w:rFonts w:hint="eastAsia"/>
                <w:b/>
                <w:color w:val="000000"/>
                <w:sz w:val="19"/>
                <w:szCs w:val="19"/>
                <w:lang w:eastAsia="zh-CN"/>
              </w:rPr>
              <w:t>制造能力</w:t>
            </w:r>
            <w:r w:rsidR="00F66ED4" w:rsidRPr="00AE109E">
              <w:rPr>
                <w:b/>
                <w:color w:val="000000"/>
                <w:sz w:val="19"/>
                <w:szCs w:val="19"/>
                <w:lang w:eastAsia="en-CA"/>
              </w:rPr>
              <w:t xml:space="preserve"> </w:t>
            </w:r>
          </w:p>
          <w:p w14:paraId="04264DD5" w14:textId="4ABB3301" w:rsidR="00F66ED4" w:rsidRPr="00AE109E" w:rsidRDefault="00F66ED4" w:rsidP="00F66ED4">
            <w:pPr>
              <w:jc w:val="center"/>
              <w:rPr>
                <w:color w:val="000000"/>
                <w:sz w:val="19"/>
                <w:szCs w:val="19"/>
                <w:lang w:eastAsia="en-CA"/>
              </w:rPr>
            </w:pPr>
            <w:r>
              <w:rPr>
                <w:rFonts w:hint="eastAsia"/>
                <w:b/>
                <w:color w:val="000000"/>
                <w:sz w:val="19"/>
                <w:szCs w:val="19"/>
                <w:lang w:eastAsia="zh-CN"/>
              </w:rPr>
              <w:t>（台</w:t>
            </w:r>
            <w:r>
              <w:rPr>
                <w:rFonts w:hint="eastAsia"/>
                <w:b/>
                <w:color w:val="000000"/>
                <w:sz w:val="19"/>
                <w:szCs w:val="19"/>
                <w:lang w:eastAsia="zh-CN"/>
              </w:rPr>
              <w:t>/</w:t>
            </w:r>
            <w:r>
              <w:rPr>
                <w:rFonts w:hint="eastAsia"/>
                <w:b/>
                <w:color w:val="000000"/>
                <w:sz w:val="19"/>
                <w:szCs w:val="19"/>
                <w:lang w:eastAsia="zh-CN"/>
              </w:rPr>
              <w:t>年）</w:t>
            </w:r>
          </w:p>
        </w:tc>
        <w:tc>
          <w:tcPr>
            <w:tcW w:w="526" w:type="pct"/>
            <w:tcBorders>
              <w:top w:val="single" w:sz="4" w:space="0" w:color="auto"/>
              <w:left w:val="nil"/>
              <w:bottom w:val="single" w:sz="4" w:space="0" w:color="auto"/>
              <w:right w:val="single" w:sz="4" w:space="0" w:color="auto"/>
            </w:tcBorders>
            <w:noWrap/>
            <w:vAlign w:val="center"/>
          </w:tcPr>
          <w:p w14:paraId="6642AC8B" w14:textId="77777777" w:rsidR="00F66ED4" w:rsidRDefault="00F66ED4" w:rsidP="00F66ED4">
            <w:pPr>
              <w:jc w:val="center"/>
              <w:rPr>
                <w:b/>
                <w:color w:val="000000"/>
                <w:sz w:val="19"/>
                <w:szCs w:val="19"/>
                <w:lang w:eastAsia="zh-CN"/>
              </w:rPr>
            </w:pPr>
            <w:r w:rsidRPr="00F66ED4">
              <w:rPr>
                <w:rFonts w:hint="eastAsia"/>
                <w:b/>
                <w:color w:val="000000"/>
                <w:sz w:val="19"/>
                <w:szCs w:val="19"/>
                <w:lang w:eastAsia="zh-CN"/>
              </w:rPr>
              <w:t>额外资本</w:t>
            </w:r>
            <w:r>
              <w:rPr>
                <w:rFonts w:hint="eastAsia"/>
                <w:b/>
                <w:color w:val="000000"/>
                <w:sz w:val="19"/>
                <w:szCs w:val="19"/>
                <w:lang w:eastAsia="zh-CN"/>
              </w:rPr>
              <w:t>费用</w:t>
            </w:r>
          </w:p>
          <w:p w14:paraId="4C84845F" w14:textId="33EEABD4" w:rsidR="00F66ED4" w:rsidRPr="00AE109E" w:rsidRDefault="00F66ED4" w:rsidP="00F66ED4">
            <w:pPr>
              <w:jc w:val="center"/>
              <w:rPr>
                <w:color w:val="000000"/>
                <w:sz w:val="19"/>
                <w:szCs w:val="19"/>
                <w:lang w:eastAsia="zh-CN"/>
              </w:rPr>
            </w:pPr>
            <w:r w:rsidRPr="00F66ED4">
              <w:rPr>
                <w:rFonts w:hint="eastAsia"/>
                <w:b/>
                <w:color w:val="000000"/>
                <w:sz w:val="19"/>
                <w:szCs w:val="19"/>
                <w:lang w:eastAsia="zh-CN"/>
              </w:rPr>
              <w:t>（美元）</w:t>
            </w:r>
          </w:p>
        </w:tc>
        <w:tc>
          <w:tcPr>
            <w:tcW w:w="601" w:type="pct"/>
            <w:tcBorders>
              <w:top w:val="single" w:sz="4" w:space="0" w:color="auto"/>
              <w:left w:val="nil"/>
              <w:bottom w:val="single" w:sz="4" w:space="0" w:color="auto"/>
              <w:right w:val="single" w:sz="4" w:space="0" w:color="auto"/>
            </w:tcBorders>
            <w:noWrap/>
            <w:vAlign w:val="center"/>
          </w:tcPr>
          <w:p w14:paraId="12D71FDC" w14:textId="5E53D40C" w:rsidR="00F66ED4" w:rsidRPr="00AE109E" w:rsidRDefault="00F66ED4" w:rsidP="00F66ED4">
            <w:pPr>
              <w:jc w:val="center"/>
              <w:rPr>
                <w:color w:val="000000"/>
                <w:sz w:val="19"/>
                <w:szCs w:val="19"/>
                <w:lang w:eastAsia="zh-CN"/>
              </w:rPr>
            </w:pPr>
            <w:r w:rsidRPr="00F66ED4">
              <w:rPr>
                <w:rFonts w:hint="eastAsia"/>
                <w:b/>
                <w:color w:val="000000"/>
                <w:sz w:val="19"/>
                <w:szCs w:val="19"/>
                <w:lang w:eastAsia="zh-CN"/>
              </w:rPr>
              <w:t>额外</w:t>
            </w:r>
            <w:r w:rsidR="00C704AE" w:rsidRPr="00F66ED4">
              <w:rPr>
                <w:rFonts w:hint="eastAsia"/>
                <w:b/>
                <w:color w:val="000000"/>
                <w:sz w:val="19"/>
                <w:szCs w:val="19"/>
                <w:lang w:eastAsia="zh-CN"/>
              </w:rPr>
              <w:t>组</w:t>
            </w:r>
            <w:r w:rsidR="00C704AE">
              <w:rPr>
                <w:rFonts w:hint="eastAsia"/>
                <w:b/>
                <w:color w:val="000000"/>
                <w:sz w:val="19"/>
                <w:szCs w:val="19"/>
                <w:lang w:eastAsia="zh-CN"/>
              </w:rPr>
              <w:t>件</w:t>
            </w:r>
            <w:r>
              <w:rPr>
                <w:rFonts w:hint="eastAsia"/>
                <w:b/>
                <w:color w:val="000000"/>
                <w:sz w:val="19"/>
                <w:szCs w:val="19"/>
                <w:lang w:eastAsia="zh-CN"/>
              </w:rPr>
              <w:t>费用</w:t>
            </w:r>
            <w:r w:rsidRPr="00F66ED4">
              <w:rPr>
                <w:rFonts w:hint="eastAsia"/>
                <w:b/>
                <w:color w:val="000000"/>
                <w:sz w:val="19"/>
                <w:szCs w:val="19"/>
                <w:lang w:eastAsia="zh-CN"/>
              </w:rPr>
              <w:t>（美元）</w:t>
            </w:r>
          </w:p>
        </w:tc>
        <w:tc>
          <w:tcPr>
            <w:tcW w:w="645" w:type="pct"/>
            <w:tcBorders>
              <w:top w:val="single" w:sz="4" w:space="0" w:color="auto"/>
              <w:left w:val="nil"/>
              <w:bottom w:val="single" w:sz="4" w:space="0" w:color="auto"/>
              <w:right w:val="single" w:sz="4" w:space="0" w:color="auto"/>
            </w:tcBorders>
            <w:noWrap/>
            <w:vAlign w:val="center"/>
          </w:tcPr>
          <w:p w14:paraId="7EF1A14A" w14:textId="77777777" w:rsidR="00F66ED4" w:rsidRDefault="00F66ED4" w:rsidP="00F66ED4">
            <w:pPr>
              <w:ind w:left="14"/>
              <w:jc w:val="center"/>
              <w:rPr>
                <w:b/>
                <w:color w:val="000000"/>
                <w:sz w:val="19"/>
                <w:szCs w:val="19"/>
                <w:lang w:eastAsia="zh-CN"/>
              </w:rPr>
            </w:pPr>
            <w:r>
              <w:rPr>
                <w:rFonts w:hint="eastAsia"/>
                <w:b/>
                <w:color w:val="000000"/>
                <w:sz w:val="19"/>
                <w:szCs w:val="19"/>
                <w:lang w:eastAsia="zh-CN"/>
              </w:rPr>
              <w:t>总计</w:t>
            </w:r>
          </w:p>
          <w:p w14:paraId="61EDEB40" w14:textId="16C58E3E" w:rsidR="00F66ED4" w:rsidRPr="00AE109E" w:rsidRDefault="00F66ED4" w:rsidP="00F66ED4">
            <w:pPr>
              <w:jc w:val="center"/>
              <w:rPr>
                <w:color w:val="000000"/>
                <w:sz w:val="19"/>
                <w:szCs w:val="19"/>
                <w:lang w:eastAsia="en-CA"/>
              </w:rPr>
            </w:pPr>
            <w:r>
              <w:rPr>
                <w:rFonts w:hint="eastAsia"/>
                <w:b/>
                <w:color w:val="000000"/>
                <w:sz w:val="19"/>
                <w:szCs w:val="19"/>
                <w:lang w:eastAsia="zh-CN"/>
              </w:rPr>
              <w:t>（美元）</w:t>
            </w:r>
          </w:p>
        </w:tc>
      </w:tr>
      <w:tr w:rsidR="00751100" w:rsidRPr="00AE109E" w14:paraId="1379343C" w14:textId="77777777" w:rsidTr="00F66ED4">
        <w:trPr>
          <w:trHeight w:val="326"/>
        </w:trPr>
        <w:tc>
          <w:tcPr>
            <w:tcW w:w="901" w:type="pct"/>
            <w:tcBorders>
              <w:top w:val="nil"/>
              <w:left w:val="single" w:sz="4" w:space="0" w:color="auto"/>
              <w:bottom w:val="single" w:sz="4" w:space="0" w:color="auto"/>
              <w:right w:val="single" w:sz="4" w:space="0" w:color="auto"/>
            </w:tcBorders>
            <w:noWrap/>
            <w:vAlign w:val="center"/>
            <w:hideMark/>
          </w:tcPr>
          <w:p w14:paraId="6F19A1CE" w14:textId="17D43EDB" w:rsidR="00BF2796" w:rsidRPr="00AE109E" w:rsidRDefault="00A37135" w:rsidP="00BF2796">
            <w:pPr>
              <w:jc w:val="left"/>
              <w:rPr>
                <w:color w:val="000000"/>
                <w:sz w:val="19"/>
                <w:szCs w:val="19"/>
                <w:lang w:eastAsia="en-CA"/>
              </w:rPr>
            </w:pPr>
            <w:r>
              <w:rPr>
                <w:rFonts w:hint="eastAsia"/>
                <w:color w:val="000000"/>
                <w:sz w:val="19"/>
                <w:szCs w:val="19"/>
                <w:lang w:eastAsia="zh-CN"/>
              </w:rPr>
              <w:t>阿拉斯加</w:t>
            </w:r>
            <w:r w:rsidR="00F66ED4">
              <w:rPr>
                <w:rFonts w:hint="eastAsia"/>
                <w:color w:val="000000"/>
                <w:sz w:val="19"/>
                <w:szCs w:val="19"/>
                <w:lang w:eastAsia="zh-CN"/>
              </w:rPr>
              <w:t>冷冻柜</w:t>
            </w:r>
          </w:p>
        </w:tc>
        <w:tc>
          <w:tcPr>
            <w:tcW w:w="449" w:type="pct"/>
            <w:tcBorders>
              <w:top w:val="single" w:sz="4" w:space="0" w:color="auto"/>
              <w:bottom w:val="single" w:sz="4" w:space="0" w:color="auto"/>
              <w:right w:val="single" w:sz="4" w:space="0" w:color="auto"/>
            </w:tcBorders>
            <w:vAlign w:val="center"/>
          </w:tcPr>
          <w:p w14:paraId="36EF6595" w14:textId="5B709BFB" w:rsidR="00BF2796" w:rsidRPr="00AE109E" w:rsidRDefault="00BF2796" w:rsidP="000205D9">
            <w:pPr>
              <w:jc w:val="center"/>
              <w:rPr>
                <w:color w:val="000000"/>
                <w:sz w:val="19"/>
                <w:szCs w:val="19"/>
                <w:lang w:eastAsia="en-CA"/>
              </w:rPr>
            </w:pPr>
            <w:r w:rsidRPr="00AE109E">
              <w:rPr>
                <w:color w:val="000000"/>
                <w:sz w:val="19"/>
                <w:szCs w:val="19"/>
                <w:lang w:eastAsia="en-CA"/>
              </w:rPr>
              <w:t>1978</w:t>
            </w:r>
          </w:p>
        </w:tc>
        <w:tc>
          <w:tcPr>
            <w:tcW w:w="449" w:type="pct"/>
            <w:tcBorders>
              <w:top w:val="single" w:sz="4" w:space="0" w:color="auto"/>
              <w:left w:val="single" w:sz="4" w:space="0" w:color="auto"/>
              <w:bottom w:val="single" w:sz="4" w:space="0" w:color="auto"/>
              <w:right w:val="single" w:sz="4" w:space="0" w:color="auto"/>
            </w:tcBorders>
            <w:noWrap/>
            <w:vAlign w:val="center"/>
          </w:tcPr>
          <w:p w14:paraId="456142DD" w14:textId="77777777" w:rsidR="00BF2796" w:rsidRPr="00AE109E" w:rsidRDefault="00BF2796" w:rsidP="000205D9">
            <w:pPr>
              <w:jc w:val="center"/>
              <w:rPr>
                <w:color w:val="000000"/>
                <w:sz w:val="19"/>
                <w:szCs w:val="19"/>
                <w:lang w:eastAsia="en-CA"/>
              </w:rPr>
            </w:pPr>
            <w:r w:rsidRPr="00AE109E">
              <w:rPr>
                <w:color w:val="000000"/>
                <w:sz w:val="19"/>
                <w:szCs w:val="19"/>
                <w:lang w:eastAsia="en-CA"/>
              </w:rPr>
              <w:t>5</w:t>
            </w:r>
          </w:p>
        </w:tc>
        <w:tc>
          <w:tcPr>
            <w:tcW w:w="753" w:type="pct"/>
            <w:tcBorders>
              <w:top w:val="nil"/>
              <w:left w:val="nil"/>
              <w:bottom w:val="single" w:sz="4" w:space="0" w:color="auto"/>
              <w:right w:val="single" w:sz="4" w:space="0" w:color="auto"/>
            </w:tcBorders>
            <w:noWrap/>
            <w:vAlign w:val="center"/>
          </w:tcPr>
          <w:p w14:paraId="3F4EE8D5" w14:textId="3656B055" w:rsidR="00BF2796" w:rsidRPr="00AE109E" w:rsidRDefault="00BF2796" w:rsidP="0088468A">
            <w:pPr>
              <w:jc w:val="center"/>
              <w:rPr>
                <w:color w:val="000000"/>
                <w:sz w:val="19"/>
                <w:szCs w:val="19"/>
                <w:lang w:eastAsia="en-CA"/>
              </w:rPr>
            </w:pPr>
            <w:r w:rsidRPr="00BF2796">
              <w:rPr>
                <w:color w:val="000000"/>
                <w:sz w:val="19"/>
                <w:szCs w:val="19"/>
                <w:lang w:eastAsia="en-CA"/>
              </w:rPr>
              <w:t>39.0</w:t>
            </w:r>
          </w:p>
        </w:tc>
        <w:tc>
          <w:tcPr>
            <w:tcW w:w="676" w:type="pct"/>
            <w:tcBorders>
              <w:top w:val="nil"/>
              <w:left w:val="nil"/>
              <w:bottom w:val="single" w:sz="4" w:space="0" w:color="auto"/>
              <w:right w:val="single" w:sz="4" w:space="0" w:color="auto"/>
            </w:tcBorders>
            <w:noWrap/>
            <w:vAlign w:val="center"/>
            <w:hideMark/>
          </w:tcPr>
          <w:p w14:paraId="51471755" w14:textId="085FE050" w:rsidR="00BF2796" w:rsidRPr="00AE109E" w:rsidRDefault="00BF2796" w:rsidP="00BF2796">
            <w:pPr>
              <w:jc w:val="right"/>
              <w:rPr>
                <w:color w:val="000000"/>
                <w:sz w:val="19"/>
                <w:szCs w:val="19"/>
                <w:lang w:eastAsia="en-CA"/>
              </w:rPr>
            </w:pPr>
            <w:r w:rsidRPr="00AE109E">
              <w:rPr>
                <w:color w:val="000000"/>
                <w:sz w:val="19"/>
                <w:szCs w:val="19"/>
                <w:lang w:eastAsia="en-CA"/>
              </w:rPr>
              <w:t>120,000</w:t>
            </w:r>
          </w:p>
        </w:tc>
        <w:tc>
          <w:tcPr>
            <w:tcW w:w="526" w:type="pct"/>
            <w:tcBorders>
              <w:top w:val="nil"/>
              <w:left w:val="nil"/>
              <w:bottom w:val="single" w:sz="4" w:space="0" w:color="auto"/>
              <w:right w:val="single" w:sz="4" w:space="0" w:color="auto"/>
            </w:tcBorders>
            <w:noWrap/>
            <w:vAlign w:val="center"/>
            <w:hideMark/>
          </w:tcPr>
          <w:p w14:paraId="2F56FD8F" w14:textId="1867953D" w:rsidR="00BF2796" w:rsidRPr="00AE109E" w:rsidRDefault="00BF2796" w:rsidP="00BF2796">
            <w:pPr>
              <w:jc w:val="right"/>
              <w:rPr>
                <w:color w:val="000000"/>
                <w:sz w:val="19"/>
                <w:szCs w:val="19"/>
                <w:lang w:eastAsia="en-CA"/>
              </w:rPr>
            </w:pPr>
            <w:r w:rsidRPr="00AE109E">
              <w:rPr>
                <w:color w:val="000000"/>
                <w:sz w:val="19"/>
                <w:szCs w:val="19"/>
                <w:lang w:eastAsia="en-CA"/>
              </w:rPr>
              <w:t>180,000</w:t>
            </w:r>
          </w:p>
        </w:tc>
        <w:tc>
          <w:tcPr>
            <w:tcW w:w="601" w:type="pct"/>
            <w:tcBorders>
              <w:top w:val="nil"/>
              <w:left w:val="nil"/>
              <w:bottom w:val="single" w:sz="4" w:space="0" w:color="auto"/>
              <w:right w:val="single" w:sz="4" w:space="0" w:color="auto"/>
            </w:tcBorders>
            <w:noWrap/>
            <w:vAlign w:val="center"/>
            <w:hideMark/>
          </w:tcPr>
          <w:p w14:paraId="374A1D15" w14:textId="003335C9" w:rsidR="00BF2796" w:rsidRPr="00AE109E" w:rsidRDefault="00BF2796" w:rsidP="00BF2796">
            <w:pPr>
              <w:jc w:val="right"/>
              <w:rPr>
                <w:color w:val="000000"/>
                <w:sz w:val="19"/>
                <w:szCs w:val="19"/>
                <w:lang w:eastAsia="en-CA"/>
              </w:rPr>
            </w:pPr>
            <w:r w:rsidRPr="00AE109E">
              <w:rPr>
                <w:color w:val="000000"/>
                <w:sz w:val="19"/>
                <w:szCs w:val="19"/>
                <w:lang w:eastAsia="en-CA"/>
              </w:rPr>
              <w:t>537,336</w:t>
            </w:r>
          </w:p>
        </w:tc>
        <w:tc>
          <w:tcPr>
            <w:tcW w:w="645" w:type="pct"/>
            <w:tcBorders>
              <w:top w:val="nil"/>
              <w:left w:val="nil"/>
              <w:bottom w:val="single" w:sz="4" w:space="0" w:color="auto"/>
              <w:right w:val="single" w:sz="4" w:space="0" w:color="auto"/>
            </w:tcBorders>
            <w:noWrap/>
            <w:vAlign w:val="center"/>
            <w:hideMark/>
          </w:tcPr>
          <w:p w14:paraId="314A8912" w14:textId="533EA2B1" w:rsidR="00BF2796" w:rsidRPr="00AE109E" w:rsidRDefault="00BF2796" w:rsidP="00BF2796">
            <w:pPr>
              <w:jc w:val="right"/>
              <w:rPr>
                <w:color w:val="000000"/>
                <w:sz w:val="19"/>
                <w:szCs w:val="19"/>
                <w:lang w:eastAsia="en-CA"/>
              </w:rPr>
            </w:pPr>
            <w:r w:rsidRPr="00AE109E">
              <w:rPr>
                <w:color w:val="000000"/>
                <w:sz w:val="19"/>
                <w:szCs w:val="19"/>
                <w:lang w:eastAsia="en-CA"/>
              </w:rPr>
              <w:t>717,336</w:t>
            </w:r>
          </w:p>
        </w:tc>
      </w:tr>
      <w:tr w:rsidR="00751100" w:rsidRPr="00AE109E" w14:paraId="0E909B14" w14:textId="77777777" w:rsidTr="00F66ED4">
        <w:trPr>
          <w:trHeight w:val="326"/>
        </w:trPr>
        <w:tc>
          <w:tcPr>
            <w:tcW w:w="901" w:type="pct"/>
            <w:tcBorders>
              <w:top w:val="nil"/>
              <w:left w:val="single" w:sz="4" w:space="0" w:color="auto"/>
              <w:bottom w:val="single" w:sz="4" w:space="0" w:color="auto"/>
              <w:right w:val="single" w:sz="4" w:space="0" w:color="auto"/>
            </w:tcBorders>
            <w:noWrap/>
            <w:vAlign w:val="center"/>
            <w:hideMark/>
          </w:tcPr>
          <w:p w14:paraId="2BD59A38" w14:textId="4B8A3638" w:rsidR="00BF2796" w:rsidRPr="00AE109E" w:rsidRDefault="00BF2796" w:rsidP="00BF2796">
            <w:pPr>
              <w:jc w:val="left"/>
              <w:rPr>
                <w:color w:val="000000"/>
                <w:sz w:val="19"/>
                <w:szCs w:val="19"/>
                <w:lang w:eastAsia="en-CA"/>
              </w:rPr>
            </w:pPr>
            <w:r w:rsidRPr="00AE109E">
              <w:rPr>
                <w:color w:val="000000"/>
                <w:sz w:val="19"/>
                <w:szCs w:val="19"/>
                <w:lang w:eastAsia="en-CA"/>
              </w:rPr>
              <w:t xml:space="preserve">Electrostar </w:t>
            </w:r>
            <w:r w:rsidR="00F66ED4">
              <w:rPr>
                <w:rFonts w:hint="eastAsia"/>
                <w:color w:val="000000"/>
                <w:sz w:val="19"/>
                <w:szCs w:val="19"/>
                <w:lang w:eastAsia="zh-CN"/>
              </w:rPr>
              <w:t>冷冻柜</w:t>
            </w:r>
          </w:p>
        </w:tc>
        <w:tc>
          <w:tcPr>
            <w:tcW w:w="449" w:type="pct"/>
            <w:tcBorders>
              <w:top w:val="single" w:sz="4" w:space="0" w:color="auto"/>
              <w:bottom w:val="single" w:sz="4" w:space="0" w:color="auto"/>
              <w:right w:val="single" w:sz="4" w:space="0" w:color="auto"/>
            </w:tcBorders>
            <w:vAlign w:val="center"/>
          </w:tcPr>
          <w:p w14:paraId="68842B70" w14:textId="0A1CE38C" w:rsidR="00BF2796" w:rsidRPr="00AE109E" w:rsidRDefault="00BF2796" w:rsidP="000205D9">
            <w:pPr>
              <w:jc w:val="center"/>
              <w:rPr>
                <w:color w:val="000000"/>
                <w:sz w:val="19"/>
                <w:szCs w:val="19"/>
                <w:lang w:eastAsia="en-CA"/>
              </w:rPr>
            </w:pPr>
            <w:r w:rsidRPr="00AE109E">
              <w:rPr>
                <w:color w:val="000000"/>
                <w:sz w:val="19"/>
                <w:szCs w:val="19"/>
                <w:lang w:eastAsia="en-CA"/>
              </w:rPr>
              <w:t>2007</w:t>
            </w:r>
          </w:p>
        </w:tc>
        <w:tc>
          <w:tcPr>
            <w:tcW w:w="449" w:type="pct"/>
            <w:tcBorders>
              <w:top w:val="single" w:sz="4" w:space="0" w:color="auto"/>
              <w:left w:val="single" w:sz="4" w:space="0" w:color="auto"/>
              <w:bottom w:val="single" w:sz="4" w:space="0" w:color="auto"/>
              <w:right w:val="single" w:sz="4" w:space="0" w:color="auto"/>
            </w:tcBorders>
            <w:noWrap/>
            <w:vAlign w:val="center"/>
          </w:tcPr>
          <w:p w14:paraId="3C8A2791" w14:textId="77777777" w:rsidR="00BF2796" w:rsidRPr="00AE109E" w:rsidRDefault="00BF2796" w:rsidP="000205D9">
            <w:pPr>
              <w:jc w:val="center"/>
              <w:rPr>
                <w:color w:val="000000"/>
                <w:sz w:val="19"/>
                <w:szCs w:val="19"/>
                <w:lang w:eastAsia="en-CA"/>
              </w:rPr>
            </w:pPr>
            <w:r w:rsidRPr="00AE109E">
              <w:rPr>
                <w:color w:val="000000"/>
                <w:sz w:val="19"/>
                <w:szCs w:val="19"/>
                <w:lang w:eastAsia="en-CA"/>
              </w:rPr>
              <w:t>22</w:t>
            </w:r>
          </w:p>
        </w:tc>
        <w:tc>
          <w:tcPr>
            <w:tcW w:w="753" w:type="pct"/>
            <w:tcBorders>
              <w:top w:val="nil"/>
              <w:left w:val="nil"/>
              <w:bottom w:val="single" w:sz="4" w:space="0" w:color="auto"/>
              <w:right w:val="single" w:sz="4" w:space="0" w:color="auto"/>
            </w:tcBorders>
            <w:noWrap/>
            <w:vAlign w:val="center"/>
          </w:tcPr>
          <w:p w14:paraId="1B1CBB9F" w14:textId="27341625" w:rsidR="00BF2796" w:rsidRPr="00AE109E" w:rsidRDefault="00BF2796" w:rsidP="0088468A">
            <w:pPr>
              <w:jc w:val="center"/>
              <w:rPr>
                <w:color w:val="000000"/>
                <w:sz w:val="19"/>
                <w:szCs w:val="19"/>
                <w:lang w:eastAsia="en-CA"/>
              </w:rPr>
            </w:pPr>
            <w:r w:rsidRPr="00BF2796">
              <w:rPr>
                <w:color w:val="000000"/>
                <w:sz w:val="19"/>
                <w:szCs w:val="19"/>
                <w:lang w:eastAsia="en-CA"/>
              </w:rPr>
              <w:t>35.7</w:t>
            </w:r>
          </w:p>
        </w:tc>
        <w:tc>
          <w:tcPr>
            <w:tcW w:w="676" w:type="pct"/>
            <w:tcBorders>
              <w:top w:val="nil"/>
              <w:left w:val="nil"/>
              <w:bottom w:val="single" w:sz="4" w:space="0" w:color="auto"/>
              <w:right w:val="single" w:sz="4" w:space="0" w:color="auto"/>
            </w:tcBorders>
            <w:noWrap/>
            <w:vAlign w:val="center"/>
            <w:hideMark/>
          </w:tcPr>
          <w:p w14:paraId="3856835A" w14:textId="4B52A720" w:rsidR="00BF2796" w:rsidRPr="00AE109E" w:rsidRDefault="00BF2796" w:rsidP="00BF2796">
            <w:pPr>
              <w:jc w:val="right"/>
              <w:rPr>
                <w:color w:val="000000"/>
                <w:sz w:val="19"/>
                <w:szCs w:val="19"/>
                <w:lang w:eastAsia="en-CA"/>
              </w:rPr>
            </w:pPr>
            <w:r w:rsidRPr="00AE109E">
              <w:rPr>
                <w:color w:val="000000"/>
                <w:sz w:val="19"/>
                <w:szCs w:val="19"/>
                <w:lang w:eastAsia="en-CA"/>
              </w:rPr>
              <w:t>163,807</w:t>
            </w:r>
          </w:p>
        </w:tc>
        <w:tc>
          <w:tcPr>
            <w:tcW w:w="526" w:type="pct"/>
            <w:tcBorders>
              <w:top w:val="nil"/>
              <w:left w:val="nil"/>
              <w:bottom w:val="single" w:sz="4" w:space="0" w:color="auto"/>
              <w:right w:val="single" w:sz="4" w:space="0" w:color="auto"/>
            </w:tcBorders>
            <w:noWrap/>
            <w:vAlign w:val="center"/>
            <w:hideMark/>
          </w:tcPr>
          <w:p w14:paraId="69F9DD33" w14:textId="518BF306" w:rsidR="00BF2796" w:rsidRPr="00AE109E" w:rsidRDefault="00BF2796" w:rsidP="00BF2796">
            <w:pPr>
              <w:jc w:val="right"/>
              <w:rPr>
                <w:color w:val="000000"/>
                <w:sz w:val="19"/>
                <w:szCs w:val="19"/>
                <w:lang w:eastAsia="en-CA"/>
              </w:rPr>
            </w:pPr>
            <w:r w:rsidRPr="00AE109E">
              <w:rPr>
                <w:color w:val="000000"/>
                <w:sz w:val="19"/>
                <w:szCs w:val="19"/>
                <w:lang w:eastAsia="en-CA"/>
              </w:rPr>
              <w:t>180,000</w:t>
            </w:r>
          </w:p>
        </w:tc>
        <w:tc>
          <w:tcPr>
            <w:tcW w:w="601" w:type="pct"/>
            <w:tcBorders>
              <w:top w:val="nil"/>
              <w:left w:val="nil"/>
              <w:bottom w:val="single" w:sz="4" w:space="0" w:color="auto"/>
              <w:right w:val="single" w:sz="4" w:space="0" w:color="auto"/>
            </w:tcBorders>
            <w:noWrap/>
            <w:vAlign w:val="center"/>
            <w:hideMark/>
          </w:tcPr>
          <w:p w14:paraId="31A7CEA3" w14:textId="1E7C2C02" w:rsidR="00BF2796" w:rsidRPr="00AE109E" w:rsidRDefault="00BF2796" w:rsidP="00BF2796">
            <w:pPr>
              <w:jc w:val="right"/>
              <w:rPr>
                <w:color w:val="000000"/>
                <w:sz w:val="19"/>
                <w:szCs w:val="19"/>
                <w:lang w:eastAsia="en-CA"/>
              </w:rPr>
            </w:pPr>
            <w:r w:rsidRPr="00AE109E">
              <w:rPr>
                <w:color w:val="000000"/>
                <w:sz w:val="19"/>
                <w:szCs w:val="19"/>
                <w:lang w:eastAsia="en-CA"/>
              </w:rPr>
              <w:t>443,752</w:t>
            </w:r>
          </w:p>
        </w:tc>
        <w:tc>
          <w:tcPr>
            <w:tcW w:w="645" w:type="pct"/>
            <w:tcBorders>
              <w:top w:val="nil"/>
              <w:left w:val="nil"/>
              <w:bottom w:val="single" w:sz="4" w:space="0" w:color="auto"/>
              <w:right w:val="single" w:sz="4" w:space="0" w:color="auto"/>
            </w:tcBorders>
            <w:noWrap/>
            <w:vAlign w:val="center"/>
            <w:hideMark/>
          </w:tcPr>
          <w:p w14:paraId="0DAF0647" w14:textId="51D5B9DE" w:rsidR="00BF2796" w:rsidRPr="00AE109E" w:rsidRDefault="00BF2796" w:rsidP="00BF2796">
            <w:pPr>
              <w:jc w:val="right"/>
              <w:rPr>
                <w:color w:val="000000"/>
                <w:sz w:val="19"/>
                <w:szCs w:val="19"/>
                <w:lang w:eastAsia="en-CA"/>
              </w:rPr>
            </w:pPr>
            <w:r w:rsidRPr="00AE109E">
              <w:rPr>
                <w:color w:val="000000"/>
                <w:sz w:val="19"/>
                <w:szCs w:val="19"/>
                <w:lang w:eastAsia="en-CA"/>
              </w:rPr>
              <w:t>623,752</w:t>
            </w:r>
          </w:p>
        </w:tc>
      </w:tr>
      <w:tr w:rsidR="00751100" w:rsidRPr="00AE109E" w14:paraId="573D6DE0" w14:textId="77777777" w:rsidTr="00F66ED4">
        <w:trPr>
          <w:trHeight w:val="326"/>
        </w:trPr>
        <w:tc>
          <w:tcPr>
            <w:tcW w:w="901" w:type="pct"/>
            <w:tcBorders>
              <w:top w:val="nil"/>
              <w:left w:val="single" w:sz="4" w:space="0" w:color="auto"/>
              <w:bottom w:val="single" w:sz="4" w:space="0" w:color="auto"/>
              <w:right w:val="single" w:sz="4" w:space="0" w:color="auto"/>
            </w:tcBorders>
            <w:noWrap/>
            <w:vAlign w:val="center"/>
            <w:hideMark/>
          </w:tcPr>
          <w:p w14:paraId="5C99F41A" w14:textId="3B7CDAD8" w:rsidR="00BF2796" w:rsidRPr="00AE109E" w:rsidRDefault="00F66ED4" w:rsidP="00BF2796">
            <w:pPr>
              <w:ind w:right="-105"/>
              <w:jc w:val="left"/>
              <w:rPr>
                <w:color w:val="000000"/>
                <w:sz w:val="19"/>
                <w:szCs w:val="19"/>
                <w:lang w:eastAsia="en-CA"/>
              </w:rPr>
            </w:pPr>
            <w:r>
              <w:rPr>
                <w:rFonts w:hint="eastAsia"/>
                <w:color w:val="000000"/>
                <w:sz w:val="19"/>
                <w:szCs w:val="19"/>
                <w:lang w:eastAsia="zh-CN"/>
              </w:rPr>
              <w:t>新鲜冷冻柜</w:t>
            </w:r>
          </w:p>
        </w:tc>
        <w:tc>
          <w:tcPr>
            <w:tcW w:w="449" w:type="pct"/>
            <w:tcBorders>
              <w:top w:val="single" w:sz="4" w:space="0" w:color="auto"/>
              <w:bottom w:val="single" w:sz="4" w:space="0" w:color="auto"/>
              <w:right w:val="single" w:sz="4" w:space="0" w:color="auto"/>
            </w:tcBorders>
            <w:vAlign w:val="center"/>
          </w:tcPr>
          <w:p w14:paraId="76F76F20" w14:textId="115232E6" w:rsidR="00BF2796" w:rsidRPr="00AE109E" w:rsidRDefault="00BF2796" w:rsidP="000205D9">
            <w:pPr>
              <w:jc w:val="center"/>
              <w:rPr>
                <w:color w:val="000000"/>
                <w:sz w:val="19"/>
                <w:szCs w:val="19"/>
                <w:lang w:eastAsia="en-CA"/>
              </w:rPr>
            </w:pPr>
            <w:r w:rsidRPr="00AE109E">
              <w:rPr>
                <w:color w:val="000000"/>
                <w:sz w:val="19"/>
                <w:szCs w:val="19"/>
                <w:lang w:eastAsia="en-CA"/>
              </w:rPr>
              <w:t>1985</w:t>
            </w:r>
          </w:p>
        </w:tc>
        <w:tc>
          <w:tcPr>
            <w:tcW w:w="449" w:type="pct"/>
            <w:tcBorders>
              <w:top w:val="single" w:sz="4" w:space="0" w:color="auto"/>
              <w:left w:val="single" w:sz="4" w:space="0" w:color="auto"/>
              <w:bottom w:val="single" w:sz="4" w:space="0" w:color="auto"/>
              <w:right w:val="single" w:sz="4" w:space="0" w:color="auto"/>
            </w:tcBorders>
            <w:noWrap/>
            <w:vAlign w:val="center"/>
          </w:tcPr>
          <w:p w14:paraId="19367F3C" w14:textId="77777777" w:rsidR="00BF2796" w:rsidRPr="00AE109E" w:rsidRDefault="00BF2796" w:rsidP="000205D9">
            <w:pPr>
              <w:jc w:val="center"/>
              <w:rPr>
                <w:color w:val="000000"/>
                <w:sz w:val="19"/>
                <w:szCs w:val="19"/>
                <w:lang w:eastAsia="en-CA"/>
              </w:rPr>
            </w:pPr>
            <w:r w:rsidRPr="00AE109E">
              <w:rPr>
                <w:color w:val="000000"/>
                <w:sz w:val="19"/>
                <w:szCs w:val="19"/>
                <w:lang w:eastAsia="en-CA"/>
              </w:rPr>
              <w:t>10</w:t>
            </w:r>
          </w:p>
        </w:tc>
        <w:tc>
          <w:tcPr>
            <w:tcW w:w="753" w:type="pct"/>
            <w:tcBorders>
              <w:top w:val="nil"/>
              <w:left w:val="nil"/>
              <w:bottom w:val="single" w:sz="4" w:space="0" w:color="auto"/>
              <w:right w:val="single" w:sz="4" w:space="0" w:color="auto"/>
            </w:tcBorders>
            <w:noWrap/>
            <w:vAlign w:val="center"/>
          </w:tcPr>
          <w:p w14:paraId="5ABBE8F4" w14:textId="7859EF19" w:rsidR="00BF2796" w:rsidRPr="00AE109E" w:rsidRDefault="00BF2796" w:rsidP="0088468A">
            <w:pPr>
              <w:jc w:val="center"/>
              <w:rPr>
                <w:color w:val="000000"/>
                <w:sz w:val="19"/>
                <w:szCs w:val="19"/>
                <w:lang w:eastAsia="en-CA"/>
              </w:rPr>
            </w:pPr>
            <w:r w:rsidRPr="00BF2796">
              <w:rPr>
                <w:color w:val="000000"/>
                <w:sz w:val="19"/>
                <w:szCs w:val="19"/>
                <w:lang w:eastAsia="en-CA"/>
              </w:rPr>
              <w:t>13.2</w:t>
            </w:r>
          </w:p>
        </w:tc>
        <w:tc>
          <w:tcPr>
            <w:tcW w:w="676" w:type="pct"/>
            <w:tcBorders>
              <w:top w:val="nil"/>
              <w:left w:val="nil"/>
              <w:bottom w:val="single" w:sz="4" w:space="0" w:color="auto"/>
              <w:right w:val="single" w:sz="4" w:space="0" w:color="auto"/>
            </w:tcBorders>
            <w:noWrap/>
            <w:vAlign w:val="center"/>
            <w:hideMark/>
          </w:tcPr>
          <w:p w14:paraId="75E4AF68" w14:textId="64E4421D" w:rsidR="00BF2796" w:rsidRPr="00AE109E" w:rsidRDefault="00BF2796" w:rsidP="00BF2796">
            <w:pPr>
              <w:jc w:val="right"/>
              <w:rPr>
                <w:color w:val="000000"/>
                <w:sz w:val="19"/>
                <w:szCs w:val="19"/>
                <w:lang w:eastAsia="en-CA"/>
              </w:rPr>
            </w:pPr>
            <w:r w:rsidRPr="00AE109E">
              <w:rPr>
                <w:color w:val="000000"/>
                <w:sz w:val="19"/>
                <w:szCs w:val="19"/>
                <w:lang w:eastAsia="en-CA"/>
              </w:rPr>
              <w:t>267,059</w:t>
            </w:r>
          </w:p>
        </w:tc>
        <w:tc>
          <w:tcPr>
            <w:tcW w:w="526" w:type="pct"/>
            <w:tcBorders>
              <w:top w:val="nil"/>
              <w:left w:val="nil"/>
              <w:bottom w:val="single" w:sz="4" w:space="0" w:color="auto"/>
              <w:right w:val="single" w:sz="4" w:space="0" w:color="auto"/>
            </w:tcBorders>
            <w:noWrap/>
            <w:vAlign w:val="center"/>
            <w:hideMark/>
          </w:tcPr>
          <w:p w14:paraId="612A0FA8" w14:textId="7A199520" w:rsidR="00BF2796" w:rsidRPr="00AE109E" w:rsidRDefault="00BF2796" w:rsidP="00BF2796">
            <w:pPr>
              <w:jc w:val="right"/>
              <w:rPr>
                <w:color w:val="000000"/>
                <w:sz w:val="19"/>
                <w:szCs w:val="19"/>
                <w:lang w:eastAsia="en-CA"/>
              </w:rPr>
            </w:pPr>
            <w:r w:rsidRPr="00AE109E">
              <w:rPr>
                <w:color w:val="000000"/>
                <w:sz w:val="19"/>
                <w:szCs w:val="19"/>
                <w:lang w:eastAsia="en-CA"/>
              </w:rPr>
              <w:t>180,000</w:t>
            </w:r>
          </w:p>
        </w:tc>
        <w:tc>
          <w:tcPr>
            <w:tcW w:w="601" w:type="pct"/>
            <w:tcBorders>
              <w:top w:val="nil"/>
              <w:left w:val="nil"/>
              <w:bottom w:val="single" w:sz="4" w:space="0" w:color="auto"/>
              <w:right w:val="single" w:sz="4" w:space="0" w:color="auto"/>
            </w:tcBorders>
            <w:noWrap/>
            <w:vAlign w:val="center"/>
            <w:hideMark/>
          </w:tcPr>
          <w:p w14:paraId="25A78902" w14:textId="0218848A" w:rsidR="00BF2796" w:rsidRPr="00AE109E" w:rsidRDefault="00BF2796" w:rsidP="00BF2796">
            <w:pPr>
              <w:jc w:val="right"/>
              <w:rPr>
                <w:color w:val="000000"/>
                <w:sz w:val="19"/>
                <w:szCs w:val="19"/>
                <w:lang w:eastAsia="en-CA"/>
              </w:rPr>
            </w:pPr>
            <w:r w:rsidRPr="00AE109E">
              <w:rPr>
                <w:color w:val="000000"/>
                <w:sz w:val="19"/>
                <w:szCs w:val="19"/>
                <w:lang w:eastAsia="en-CA"/>
              </w:rPr>
              <w:t>22,755</w:t>
            </w:r>
          </w:p>
        </w:tc>
        <w:tc>
          <w:tcPr>
            <w:tcW w:w="645" w:type="pct"/>
            <w:tcBorders>
              <w:top w:val="nil"/>
              <w:left w:val="nil"/>
              <w:bottom w:val="single" w:sz="4" w:space="0" w:color="auto"/>
              <w:right w:val="single" w:sz="4" w:space="0" w:color="auto"/>
            </w:tcBorders>
            <w:noWrap/>
            <w:vAlign w:val="center"/>
            <w:hideMark/>
          </w:tcPr>
          <w:p w14:paraId="273FD790" w14:textId="27665BF1" w:rsidR="00BF2796" w:rsidRPr="00AE109E" w:rsidRDefault="00BF2796" w:rsidP="00BF2796">
            <w:pPr>
              <w:jc w:val="right"/>
              <w:rPr>
                <w:color w:val="000000"/>
                <w:sz w:val="19"/>
                <w:szCs w:val="19"/>
                <w:lang w:eastAsia="en-CA"/>
              </w:rPr>
            </w:pPr>
            <w:r w:rsidRPr="00AE109E">
              <w:rPr>
                <w:color w:val="000000"/>
                <w:sz w:val="19"/>
                <w:szCs w:val="19"/>
                <w:lang w:eastAsia="en-CA"/>
              </w:rPr>
              <w:t>202,755</w:t>
            </w:r>
          </w:p>
        </w:tc>
      </w:tr>
      <w:tr w:rsidR="00751100" w:rsidRPr="00AE109E" w14:paraId="7AEF3DE9" w14:textId="77777777" w:rsidTr="00F66ED4">
        <w:trPr>
          <w:trHeight w:val="326"/>
        </w:trPr>
        <w:tc>
          <w:tcPr>
            <w:tcW w:w="901" w:type="pct"/>
            <w:tcBorders>
              <w:top w:val="nil"/>
              <w:left w:val="single" w:sz="4" w:space="0" w:color="auto"/>
              <w:bottom w:val="single" w:sz="4" w:space="0" w:color="auto"/>
              <w:right w:val="single" w:sz="4" w:space="0" w:color="auto"/>
            </w:tcBorders>
            <w:noWrap/>
            <w:vAlign w:val="center"/>
            <w:hideMark/>
          </w:tcPr>
          <w:p w14:paraId="6AAD1DEA" w14:textId="3AA3B54B" w:rsidR="00BF2796" w:rsidRPr="00AE109E" w:rsidRDefault="00BF2796" w:rsidP="00BF2796">
            <w:pPr>
              <w:jc w:val="left"/>
              <w:rPr>
                <w:color w:val="000000"/>
                <w:sz w:val="19"/>
                <w:szCs w:val="19"/>
                <w:lang w:eastAsia="en-CA"/>
              </w:rPr>
            </w:pPr>
            <w:r w:rsidRPr="00AE109E">
              <w:rPr>
                <w:color w:val="000000"/>
                <w:sz w:val="19"/>
                <w:szCs w:val="19"/>
                <w:lang w:eastAsia="en-CA"/>
              </w:rPr>
              <w:t xml:space="preserve">Kiriazi </w:t>
            </w:r>
            <w:r w:rsidR="00F66ED4">
              <w:rPr>
                <w:rFonts w:hint="eastAsia"/>
                <w:color w:val="000000"/>
                <w:sz w:val="19"/>
                <w:szCs w:val="19"/>
                <w:lang w:eastAsia="zh-CN"/>
              </w:rPr>
              <w:t>冷冻柜</w:t>
            </w:r>
          </w:p>
        </w:tc>
        <w:tc>
          <w:tcPr>
            <w:tcW w:w="449" w:type="pct"/>
            <w:tcBorders>
              <w:top w:val="single" w:sz="4" w:space="0" w:color="auto"/>
              <w:bottom w:val="single" w:sz="4" w:space="0" w:color="auto"/>
              <w:right w:val="single" w:sz="4" w:space="0" w:color="auto"/>
            </w:tcBorders>
            <w:vAlign w:val="center"/>
          </w:tcPr>
          <w:p w14:paraId="3343C605" w14:textId="19776E82" w:rsidR="00BF2796" w:rsidRPr="00AE109E" w:rsidRDefault="00BF2796" w:rsidP="000205D9">
            <w:pPr>
              <w:jc w:val="center"/>
              <w:rPr>
                <w:color w:val="000000"/>
                <w:sz w:val="19"/>
                <w:szCs w:val="19"/>
                <w:lang w:eastAsia="en-CA"/>
              </w:rPr>
            </w:pPr>
            <w:r w:rsidRPr="00AE109E">
              <w:rPr>
                <w:color w:val="000000"/>
                <w:sz w:val="19"/>
                <w:szCs w:val="19"/>
                <w:lang w:eastAsia="en-CA"/>
              </w:rPr>
              <w:t>1997</w:t>
            </w:r>
          </w:p>
        </w:tc>
        <w:tc>
          <w:tcPr>
            <w:tcW w:w="449" w:type="pct"/>
            <w:tcBorders>
              <w:top w:val="single" w:sz="4" w:space="0" w:color="auto"/>
              <w:left w:val="single" w:sz="4" w:space="0" w:color="auto"/>
              <w:bottom w:val="single" w:sz="4" w:space="0" w:color="auto"/>
              <w:right w:val="single" w:sz="4" w:space="0" w:color="auto"/>
            </w:tcBorders>
            <w:noWrap/>
            <w:vAlign w:val="center"/>
          </w:tcPr>
          <w:p w14:paraId="0E61774C" w14:textId="77777777" w:rsidR="00BF2796" w:rsidRPr="00AE109E" w:rsidRDefault="00BF2796" w:rsidP="000205D9">
            <w:pPr>
              <w:jc w:val="center"/>
              <w:rPr>
                <w:color w:val="000000"/>
                <w:sz w:val="19"/>
                <w:szCs w:val="19"/>
                <w:lang w:eastAsia="en-CA"/>
              </w:rPr>
            </w:pPr>
            <w:r w:rsidRPr="00AE109E">
              <w:rPr>
                <w:color w:val="000000"/>
                <w:sz w:val="19"/>
                <w:szCs w:val="19"/>
                <w:lang w:eastAsia="en-CA"/>
              </w:rPr>
              <w:t>8</w:t>
            </w:r>
          </w:p>
        </w:tc>
        <w:tc>
          <w:tcPr>
            <w:tcW w:w="753" w:type="pct"/>
            <w:tcBorders>
              <w:top w:val="nil"/>
              <w:left w:val="nil"/>
              <w:bottom w:val="single" w:sz="4" w:space="0" w:color="auto"/>
              <w:right w:val="single" w:sz="4" w:space="0" w:color="auto"/>
            </w:tcBorders>
            <w:noWrap/>
            <w:vAlign w:val="center"/>
          </w:tcPr>
          <w:p w14:paraId="4C2A578E" w14:textId="15B09270" w:rsidR="00BF2796" w:rsidRPr="00AE109E" w:rsidRDefault="00BF2796" w:rsidP="0088468A">
            <w:pPr>
              <w:jc w:val="center"/>
              <w:rPr>
                <w:color w:val="000000"/>
                <w:sz w:val="19"/>
                <w:szCs w:val="19"/>
                <w:lang w:eastAsia="en-CA"/>
              </w:rPr>
            </w:pPr>
            <w:r w:rsidRPr="00BF2796">
              <w:rPr>
                <w:color w:val="000000"/>
                <w:sz w:val="19"/>
                <w:szCs w:val="19"/>
                <w:lang w:eastAsia="en-CA"/>
              </w:rPr>
              <w:t>29.3</w:t>
            </w:r>
          </w:p>
        </w:tc>
        <w:tc>
          <w:tcPr>
            <w:tcW w:w="676" w:type="pct"/>
            <w:tcBorders>
              <w:top w:val="nil"/>
              <w:left w:val="nil"/>
              <w:bottom w:val="single" w:sz="4" w:space="0" w:color="auto"/>
              <w:right w:val="single" w:sz="4" w:space="0" w:color="auto"/>
            </w:tcBorders>
            <w:noWrap/>
            <w:vAlign w:val="center"/>
            <w:hideMark/>
          </w:tcPr>
          <w:p w14:paraId="0F6DBE3A" w14:textId="2130BB24" w:rsidR="00BF2796" w:rsidRPr="00AE109E" w:rsidRDefault="00BF2796" w:rsidP="00BF2796">
            <w:pPr>
              <w:jc w:val="right"/>
              <w:rPr>
                <w:color w:val="000000"/>
                <w:sz w:val="19"/>
                <w:szCs w:val="19"/>
                <w:lang w:eastAsia="en-CA"/>
              </w:rPr>
            </w:pPr>
            <w:r w:rsidRPr="00AE109E">
              <w:rPr>
                <w:color w:val="000000"/>
                <w:sz w:val="19"/>
                <w:szCs w:val="19"/>
                <w:lang w:eastAsia="en-CA"/>
              </w:rPr>
              <w:t>359,670</w:t>
            </w:r>
          </w:p>
        </w:tc>
        <w:tc>
          <w:tcPr>
            <w:tcW w:w="526" w:type="pct"/>
            <w:tcBorders>
              <w:top w:val="nil"/>
              <w:left w:val="nil"/>
              <w:bottom w:val="single" w:sz="4" w:space="0" w:color="auto"/>
              <w:right w:val="single" w:sz="4" w:space="0" w:color="auto"/>
            </w:tcBorders>
            <w:noWrap/>
            <w:vAlign w:val="center"/>
            <w:hideMark/>
          </w:tcPr>
          <w:p w14:paraId="0027702B" w14:textId="2F55CBA9" w:rsidR="00BF2796" w:rsidRPr="00AE109E" w:rsidRDefault="00BF2796" w:rsidP="00BF2796">
            <w:pPr>
              <w:jc w:val="right"/>
              <w:rPr>
                <w:color w:val="000000"/>
                <w:sz w:val="19"/>
                <w:szCs w:val="19"/>
                <w:lang w:eastAsia="en-CA"/>
              </w:rPr>
            </w:pPr>
            <w:r w:rsidRPr="00AE109E">
              <w:rPr>
                <w:color w:val="000000"/>
                <w:sz w:val="19"/>
                <w:szCs w:val="19"/>
                <w:lang w:eastAsia="en-CA"/>
              </w:rPr>
              <w:t>180,000</w:t>
            </w:r>
          </w:p>
        </w:tc>
        <w:tc>
          <w:tcPr>
            <w:tcW w:w="601" w:type="pct"/>
            <w:tcBorders>
              <w:top w:val="nil"/>
              <w:left w:val="nil"/>
              <w:bottom w:val="single" w:sz="4" w:space="0" w:color="auto"/>
              <w:right w:val="single" w:sz="4" w:space="0" w:color="auto"/>
            </w:tcBorders>
            <w:noWrap/>
            <w:vAlign w:val="center"/>
            <w:hideMark/>
          </w:tcPr>
          <w:p w14:paraId="0406E4D6" w14:textId="151A96CC" w:rsidR="00BF2796" w:rsidRPr="00AE109E" w:rsidRDefault="00BF2796" w:rsidP="00BF2796">
            <w:pPr>
              <w:jc w:val="right"/>
              <w:rPr>
                <w:color w:val="000000"/>
                <w:sz w:val="19"/>
                <w:szCs w:val="19"/>
                <w:lang w:eastAsia="en-CA"/>
              </w:rPr>
            </w:pPr>
            <w:r w:rsidRPr="00AE109E">
              <w:rPr>
                <w:color w:val="000000"/>
                <w:sz w:val="19"/>
                <w:szCs w:val="19"/>
                <w:lang w:eastAsia="en-CA"/>
              </w:rPr>
              <w:t>84,105</w:t>
            </w:r>
          </w:p>
        </w:tc>
        <w:tc>
          <w:tcPr>
            <w:tcW w:w="645" w:type="pct"/>
            <w:tcBorders>
              <w:top w:val="nil"/>
              <w:left w:val="nil"/>
              <w:bottom w:val="single" w:sz="4" w:space="0" w:color="auto"/>
              <w:right w:val="single" w:sz="4" w:space="0" w:color="auto"/>
            </w:tcBorders>
            <w:noWrap/>
            <w:vAlign w:val="center"/>
            <w:hideMark/>
          </w:tcPr>
          <w:p w14:paraId="1785969A" w14:textId="0291C4D9" w:rsidR="00BF2796" w:rsidRPr="00AE109E" w:rsidRDefault="00BF2796" w:rsidP="00BF2796">
            <w:pPr>
              <w:jc w:val="right"/>
              <w:rPr>
                <w:color w:val="000000"/>
                <w:sz w:val="19"/>
                <w:szCs w:val="19"/>
                <w:lang w:eastAsia="en-CA"/>
              </w:rPr>
            </w:pPr>
            <w:r w:rsidRPr="00AE109E">
              <w:rPr>
                <w:color w:val="000000"/>
                <w:sz w:val="19"/>
                <w:szCs w:val="19"/>
                <w:lang w:eastAsia="en-CA"/>
              </w:rPr>
              <w:t>264,105</w:t>
            </w:r>
          </w:p>
        </w:tc>
      </w:tr>
      <w:tr w:rsidR="00751100" w:rsidRPr="00AE109E" w14:paraId="5AB783E6" w14:textId="77777777" w:rsidTr="00F66ED4">
        <w:trPr>
          <w:trHeight w:val="326"/>
        </w:trPr>
        <w:tc>
          <w:tcPr>
            <w:tcW w:w="901" w:type="pct"/>
            <w:tcBorders>
              <w:top w:val="nil"/>
              <w:left w:val="single" w:sz="4" w:space="0" w:color="auto"/>
              <w:bottom w:val="single" w:sz="4" w:space="0" w:color="auto"/>
              <w:right w:val="single" w:sz="4" w:space="0" w:color="auto"/>
            </w:tcBorders>
            <w:noWrap/>
            <w:vAlign w:val="center"/>
            <w:hideMark/>
          </w:tcPr>
          <w:p w14:paraId="472714DC" w14:textId="75651831" w:rsidR="00BF2796" w:rsidRPr="00AE109E" w:rsidRDefault="00BF2796" w:rsidP="00BF2796">
            <w:pPr>
              <w:jc w:val="left"/>
              <w:rPr>
                <w:color w:val="000000"/>
                <w:sz w:val="19"/>
                <w:szCs w:val="19"/>
                <w:lang w:eastAsia="en-CA"/>
              </w:rPr>
            </w:pPr>
            <w:r>
              <w:rPr>
                <w:color w:val="000000"/>
                <w:sz w:val="19"/>
                <w:szCs w:val="19"/>
                <w:lang w:eastAsia="en-CA"/>
              </w:rPr>
              <w:t>Tredco</w:t>
            </w:r>
            <w:r w:rsidRPr="00AE109E">
              <w:rPr>
                <w:color w:val="000000"/>
                <w:sz w:val="19"/>
                <w:szCs w:val="19"/>
                <w:lang w:eastAsia="en-CA"/>
              </w:rPr>
              <w:t xml:space="preserve"> </w:t>
            </w:r>
            <w:r w:rsidR="00F66ED4">
              <w:rPr>
                <w:rFonts w:hint="eastAsia"/>
                <w:color w:val="000000"/>
                <w:sz w:val="19"/>
                <w:szCs w:val="19"/>
                <w:lang w:eastAsia="zh-CN"/>
              </w:rPr>
              <w:t>冷冻柜</w:t>
            </w:r>
          </w:p>
        </w:tc>
        <w:tc>
          <w:tcPr>
            <w:tcW w:w="449" w:type="pct"/>
            <w:tcBorders>
              <w:top w:val="single" w:sz="4" w:space="0" w:color="auto"/>
              <w:bottom w:val="single" w:sz="4" w:space="0" w:color="auto"/>
              <w:right w:val="single" w:sz="4" w:space="0" w:color="auto"/>
            </w:tcBorders>
            <w:vAlign w:val="center"/>
          </w:tcPr>
          <w:p w14:paraId="4D8908C2" w14:textId="15D7399C" w:rsidR="00BF2796" w:rsidRPr="00AE109E" w:rsidRDefault="00BF2796" w:rsidP="000205D9">
            <w:pPr>
              <w:jc w:val="center"/>
              <w:rPr>
                <w:color w:val="000000"/>
                <w:sz w:val="19"/>
                <w:szCs w:val="19"/>
                <w:lang w:eastAsia="en-CA"/>
              </w:rPr>
            </w:pPr>
            <w:r w:rsidRPr="00AE109E">
              <w:rPr>
                <w:color w:val="000000"/>
                <w:sz w:val="19"/>
                <w:szCs w:val="19"/>
                <w:lang w:eastAsia="en-CA"/>
              </w:rPr>
              <w:t>1985</w:t>
            </w:r>
          </w:p>
        </w:tc>
        <w:tc>
          <w:tcPr>
            <w:tcW w:w="449" w:type="pct"/>
            <w:tcBorders>
              <w:top w:val="single" w:sz="4" w:space="0" w:color="auto"/>
              <w:left w:val="single" w:sz="4" w:space="0" w:color="auto"/>
              <w:bottom w:val="single" w:sz="4" w:space="0" w:color="auto"/>
              <w:right w:val="single" w:sz="4" w:space="0" w:color="auto"/>
            </w:tcBorders>
            <w:noWrap/>
            <w:vAlign w:val="center"/>
          </w:tcPr>
          <w:p w14:paraId="41580BDF" w14:textId="77777777" w:rsidR="00BF2796" w:rsidRPr="00AE109E" w:rsidRDefault="00BF2796" w:rsidP="000205D9">
            <w:pPr>
              <w:jc w:val="center"/>
              <w:rPr>
                <w:color w:val="000000"/>
                <w:sz w:val="19"/>
                <w:szCs w:val="19"/>
                <w:lang w:eastAsia="en-CA"/>
              </w:rPr>
            </w:pPr>
            <w:r w:rsidRPr="00AE109E">
              <w:rPr>
                <w:color w:val="000000"/>
                <w:sz w:val="19"/>
                <w:szCs w:val="19"/>
                <w:lang w:eastAsia="en-CA"/>
              </w:rPr>
              <w:t>7</w:t>
            </w:r>
          </w:p>
        </w:tc>
        <w:tc>
          <w:tcPr>
            <w:tcW w:w="753" w:type="pct"/>
            <w:tcBorders>
              <w:top w:val="nil"/>
              <w:left w:val="nil"/>
              <w:bottom w:val="single" w:sz="4" w:space="0" w:color="auto"/>
              <w:right w:val="single" w:sz="4" w:space="0" w:color="auto"/>
            </w:tcBorders>
            <w:noWrap/>
            <w:vAlign w:val="center"/>
          </w:tcPr>
          <w:p w14:paraId="69CC3C95" w14:textId="13402280" w:rsidR="00BF2796" w:rsidRPr="00AE109E" w:rsidRDefault="00BF2796" w:rsidP="0088468A">
            <w:pPr>
              <w:jc w:val="center"/>
              <w:rPr>
                <w:color w:val="000000"/>
                <w:sz w:val="19"/>
                <w:szCs w:val="19"/>
                <w:lang w:eastAsia="en-CA"/>
              </w:rPr>
            </w:pPr>
            <w:r w:rsidRPr="00BF2796">
              <w:rPr>
                <w:color w:val="000000"/>
                <w:sz w:val="19"/>
                <w:szCs w:val="19"/>
                <w:lang w:eastAsia="en-CA"/>
              </w:rPr>
              <w:t>28.2</w:t>
            </w:r>
          </w:p>
        </w:tc>
        <w:tc>
          <w:tcPr>
            <w:tcW w:w="676" w:type="pct"/>
            <w:tcBorders>
              <w:top w:val="nil"/>
              <w:left w:val="nil"/>
              <w:bottom w:val="single" w:sz="4" w:space="0" w:color="auto"/>
              <w:right w:val="single" w:sz="4" w:space="0" w:color="auto"/>
            </w:tcBorders>
            <w:noWrap/>
            <w:vAlign w:val="center"/>
            <w:hideMark/>
          </w:tcPr>
          <w:p w14:paraId="5B3D0069" w14:textId="11332AE6" w:rsidR="00BF2796" w:rsidRPr="00AE109E" w:rsidRDefault="00BF2796" w:rsidP="00BF2796">
            <w:pPr>
              <w:jc w:val="right"/>
              <w:rPr>
                <w:color w:val="000000"/>
                <w:sz w:val="19"/>
                <w:szCs w:val="19"/>
                <w:lang w:eastAsia="en-CA"/>
              </w:rPr>
            </w:pPr>
            <w:r w:rsidRPr="00AE109E">
              <w:rPr>
                <w:color w:val="000000"/>
                <w:sz w:val="19"/>
                <w:szCs w:val="19"/>
                <w:lang w:eastAsia="en-CA"/>
              </w:rPr>
              <w:t>100,000</w:t>
            </w:r>
          </w:p>
        </w:tc>
        <w:tc>
          <w:tcPr>
            <w:tcW w:w="526" w:type="pct"/>
            <w:tcBorders>
              <w:top w:val="nil"/>
              <w:left w:val="nil"/>
              <w:bottom w:val="single" w:sz="4" w:space="0" w:color="auto"/>
              <w:right w:val="single" w:sz="4" w:space="0" w:color="auto"/>
            </w:tcBorders>
            <w:noWrap/>
            <w:vAlign w:val="center"/>
            <w:hideMark/>
          </w:tcPr>
          <w:p w14:paraId="4E45A5A5" w14:textId="1B334163" w:rsidR="00BF2796" w:rsidRPr="00AE109E" w:rsidRDefault="00BF2796" w:rsidP="00BF2796">
            <w:pPr>
              <w:jc w:val="right"/>
              <w:rPr>
                <w:color w:val="000000"/>
                <w:sz w:val="19"/>
                <w:szCs w:val="19"/>
                <w:lang w:eastAsia="en-CA"/>
              </w:rPr>
            </w:pPr>
            <w:r w:rsidRPr="00AE109E">
              <w:rPr>
                <w:color w:val="000000"/>
                <w:sz w:val="19"/>
                <w:szCs w:val="19"/>
                <w:lang w:eastAsia="en-CA"/>
              </w:rPr>
              <w:t>180,000</w:t>
            </w:r>
          </w:p>
        </w:tc>
        <w:tc>
          <w:tcPr>
            <w:tcW w:w="601" w:type="pct"/>
            <w:tcBorders>
              <w:top w:val="nil"/>
              <w:left w:val="nil"/>
              <w:bottom w:val="single" w:sz="4" w:space="0" w:color="auto"/>
              <w:right w:val="single" w:sz="4" w:space="0" w:color="auto"/>
            </w:tcBorders>
            <w:noWrap/>
            <w:vAlign w:val="center"/>
            <w:hideMark/>
          </w:tcPr>
          <w:p w14:paraId="60F07B30" w14:textId="3EF6E8F6" w:rsidR="00BF2796" w:rsidRPr="00AE109E" w:rsidRDefault="00BF2796" w:rsidP="00BF2796">
            <w:pPr>
              <w:jc w:val="right"/>
              <w:rPr>
                <w:color w:val="000000"/>
                <w:sz w:val="19"/>
                <w:szCs w:val="19"/>
                <w:lang w:eastAsia="en-CA"/>
              </w:rPr>
            </w:pPr>
            <w:r w:rsidRPr="00AE109E">
              <w:rPr>
                <w:color w:val="000000"/>
                <w:sz w:val="19"/>
                <w:szCs w:val="19"/>
                <w:lang w:eastAsia="en-CA"/>
              </w:rPr>
              <w:t>70,841</w:t>
            </w:r>
          </w:p>
        </w:tc>
        <w:tc>
          <w:tcPr>
            <w:tcW w:w="645" w:type="pct"/>
            <w:tcBorders>
              <w:top w:val="nil"/>
              <w:left w:val="nil"/>
              <w:bottom w:val="single" w:sz="4" w:space="0" w:color="auto"/>
              <w:right w:val="single" w:sz="4" w:space="0" w:color="auto"/>
            </w:tcBorders>
            <w:noWrap/>
            <w:vAlign w:val="center"/>
            <w:hideMark/>
          </w:tcPr>
          <w:p w14:paraId="04B2CEE3" w14:textId="2C44BF04" w:rsidR="00BF2796" w:rsidRPr="00AE109E" w:rsidRDefault="00BF2796" w:rsidP="00BF2796">
            <w:pPr>
              <w:jc w:val="right"/>
              <w:rPr>
                <w:color w:val="000000"/>
                <w:sz w:val="19"/>
                <w:szCs w:val="19"/>
                <w:lang w:eastAsia="en-CA"/>
              </w:rPr>
            </w:pPr>
            <w:r w:rsidRPr="00AE109E">
              <w:rPr>
                <w:color w:val="000000"/>
                <w:sz w:val="19"/>
                <w:szCs w:val="19"/>
                <w:lang w:eastAsia="en-CA"/>
              </w:rPr>
              <w:t>250,841</w:t>
            </w:r>
          </w:p>
        </w:tc>
      </w:tr>
      <w:tr w:rsidR="00751100" w:rsidRPr="00AE109E" w14:paraId="2FABA6B1" w14:textId="77777777" w:rsidTr="00F66ED4">
        <w:trPr>
          <w:trHeight w:val="326"/>
        </w:trPr>
        <w:tc>
          <w:tcPr>
            <w:tcW w:w="901" w:type="pct"/>
            <w:tcBorders>
              <w:top w:val="nil"/>
              <w:left w:val="single" w:sz="4" w:space="0" w:color="auto"/>
              <w:bottom w:val="single" w:sz="2" w:space="0" w:color="auto"/>
              <w:right w:val="single" w:sz="4" w:space="0" w:color="auto"/>
            </w:tcBorders>
            <w:noWrap/>
            <w:vAlign w:val="center"/>
            <w:hideMark/>
          </w:tcPr>
          <w:p w14:paraId="54991B05" w14:textId="77777777" w:rsidR="00C80A83" w:rsidRDefault="00BF2796" w:rsidP="00BF2796">
            <w:pPr>
              <w:jc w:val="left"/>
              <w:rPr>
                <w:color w:val="000000"/>
                <w:sz w:val="19"/>
                <w:szCs w:val="19"/>
                <w:lang w:eastAsia="en-CA"/>
              </w:rPr>
            </w:pPr>
            <w:r w:rsidRPr="00AE109E">
              <w:rPr>
                <w:color w:val="000000"/>
                <w:sz w:val="19"/>
                <w:szCs w:val="19"/>
                <w:lang w:eastAsia="en-CA"/>
              </w:rPr>
              <w:t xml:space="preserve">Unionaire </w:t>
            </w:r>
          </w:p>
          <w:p w14:paraId="4D4BF98D" w14:textId="6498CA63" w:rsidR="00BF2796" w:rsidRPr="00AE109E" w:rsidRDefault="00C80A83" w:rsidP="00BF2796">
            <w:pPr>
              <w:jc w:val="left"/>
              <w:rPr>
                <w:color w:val="000000"/>
                <w:sz w:val="19"/>
                <w:szCs w:val="19"/>
                <w:lang w:eastAsia="en-CA"/>
              </w:rPr>
            </w:pPr>
            <w:r>
              <w:rPr>
                <w:rFonts w:hint="eastAsia"/>
                <w:color w:val="000000"/>
                <w:sz w:val="19"/>
                <w:szCs w:val="19"/>
                <w:lang w:eastAsia="zh-CN"/>
              </w:rPr>
              <w:t>（除霜）</w:t>
            </w:r>
          </w:p>
        </w:tc>
        <w:tc>
          <w:tcPr>
            <w:tcW w:w="449" w:type="pct"/>
            <w:tcBorders>
              <w:top w:val="single" w:sz="4" w:space="0" w:color="auto"/>
              <w:bottom w:val="single" w:sz="4" w:space="0" w:color="auto"/>
              <w:right w:val="single" w:sz="4" w:space="0" w:color="auto"/>
            </w:tcBorders>
            <w:vAlign w:val="center"/>
          </w:tcPr>
          <w:p w14:paraId="1166C0A7" w14:textId="7CC9DAFA" w:rsidR="00BF2796" w:rsidRPr="00AE109E" w:rsidRDefault="00BF2796" w:rsidP="000205D9">
            <w:pPr>
              <w:jc w:val="center"/>
              <w:rPr>
                <w:color w:val="000000"/>
                <w:sz w:val="19"/>
                <w:szCs w:val="19"/>
                <w:lang w:eastAsia="en-CA"/>
              </w:rPr>
            </w:pPr>
            <w:r w:rsidRPr="00AE109E">
              <w:rPr>
                <w:color w:val="000000"/>
                <w:sz w:val="19"/>
                <w:szCs w:val="19"/>
                <w:lang w:eastAsia="en-CA"/>
              </w:rPr>
              <w:t>2003</w:t>
            </w:r>
          </w:p>
        </w:tc>
        <w:tc>
          <w:tcPr>
            <w:tcW w:w="449" w:type="pct"/>
            <w:tcBorders>
              <w:top w:val="single" w:sz="4" w:space="0" w:color="auto"/>
              <w:left w:val="single" w:sz="4" w:space="0" w:color="auto"/>
              <w:bottom w:val="single" w:sz="4" w:space="0" w:color="auto"/>
              <w:right w:val="single" w:sz="4" w:space="0" w:color="auto"/>
            </w:tcBorders>
            <w:noWrap/>
            <w:vAlign w:val="center"/>
          </w:tcPr>
          <w:p w14:paraId="76B17EBF" w14:textId="77777777" w:rsidR="00BF2796" w:rsidRPr="00AE109E" w:rsidRDefault="00BF2796" w:rsidP="000205D9">
            <w:pPr>
              <w:jc w:val="center"/>
              <w:rPr>
                <w:color w:val="000000"/>
                <w:sz w:val="19"/>
                <w:szCs w:val="19"/>
                <w:lang w:eastAsia="en-CA"/>
              </w:rPr>
            </w:pPr>
            <w:r w:rsidRPr="00AE109E">
              <w:rPr>
                <w:color w:val="000000"/>
                <w:sz w:val="19"/>
                <w:szCs w:val="19"/>
                <w:lang w:eastAsia="en-CA"/>
              </w:rPr>
              <w:t>4</w:t>
            </w:r>
          </w:p>
        </w:tc>
        <w:tc>
          <w:tcPr>
            <w:tcW w:w="753" w:type="pct"/>
            <w:tcBorders>
              <w:top w:val="nil"/>
              <w:left w:val="nil"/>
              <w:bottom w:val="single" w:sz="2" w:space="0" w:color="auto"/>
              <w:right w:val="single" w:sz="4" w:space="0" w:color="auto"/>
            </w:tcBorders>
            <w:noWrap/>
            <w:vAlign w:val="center"/>
          </w:tcPr>
          <w:p w14:paraId="12584E24" w14:textId="701A88A3" w:rsidR="00BF2796" w:rsidRPr="00AE109E" w:rsidRDefault="00BF2796" w:rsidP="0088468A">
            <w:pPr>
              <w:jc w:val="center"/>
              <w:rPr>
                <w:color w:val="000000"/>
                <w:sz w:val="19"/>
                <w:szCs w:val="19"/>
                <w:lang w:eastAsia="en-CA"/>
              </w:rPr>
            </w:pPr>
            <w:r w:rsidRPr="00BF2796">
              <w:rPr>
                <w:color w:val="000000"/>
                <w:sz w:val="19"/>
                <w:szCs w:val="19"/>
                <w:lang w:eastAsia="en-CA"/>
              </w:rPr>
              <w:t>25.0</w:t>
            </w:r>
          </w:p>
        </w:tc>
        <w:tc>
          <w:tcPr>
            <w:tcW w:w="676" w:type="pct"/>
            <w:tcBorders>
              <w:top w:val="nil"/>
              <w:left w:val="nil"/>
              <w:bottom w:val="single" w:sz="4" w:space="0" w:color="auto"/>
              <w:right w:val="single" w:sz="4" w:space="0" w:color="auto"/>
            </w:tcBorders>
            <w:noWrap/>
            <w:vAlign w:val="center"/>
            <w:hideMark/>
          </w:tcPr>
          <w:p w14:paraId="60BA6C28" w14:textId="6460CFB2" w:rsidR="00BF2796" w:rsidRPr="00AE109E" w:rsidRDefault="00BF2796" w:rsidP="00BF2796">
            <w:pPr>
              <w:jc w:val="right"/>
              <w:rPr>
                <w:color w:val="000000"/>
                <w:sz w:val="19"/>
                <w:szCs w:val="19"/>
                <w:lang w:eastAsia="en-CA"/>
              </w:rPr>
            </w:pPr>
            <w:r w:rsidRPr="00AE109E">
              <w:rPr>
                <w:color w:val="000000"/>
                <w:sz w:val="19"/>
                <w:szCs w:val="19"/>
                <w:lang w:eastAsia="en-CA"/>
              </w:rPr>
              <w:t>*</w:t>
            </w:r>
          </w:p>
        </w:tc>
        <w:tc>
          <w:tcPr>
            <w:tcW w:w="526" w:type="pct"/>
            <w:tcBorders>
              <w:top w:val="nil"/>
              <w:left w:val="nil"/>
              <w:bottom w:val="single" w:sz="4" w:space="0" w:color="auto"/>
              <w:right w:val="single" w:sz="4" w:space="0" w:color="auto"/>
            </w:tcBorders>
            <w:noWrap/>
            <w:vAlign w:val="center"/>
            <w:hideMark/>
          </w:tcPr>
          <w:p w14:paraId="6AD41365" w14:textId="710CD84C" w:rsidR="00BF2796" w:rsidRPr="00AE109E" w:rsidRDefault="00BF2796" w:rsidP="00BF2796">
            <w:pPr>
              <w:jc w:val="right"/>
              <w:rPr>
                <w:color w:val="000000"/>
                <w:sz w:val="19"/>
                <w:szCs w:val="19"/>
                <w:lang w:eastAsia="en-CA"/>
              </w:rPr>
            </w:pPr>
            <w:r w:rsidRPr="00AE109E">
              <w:rPr>
                <w:color w:val="000000"/>
                <w:sz w:val="19"/>
                <w:szCs w:val="19"/>
                <w:lang w:eastAsia="en-CA"/>
              </w:rPr>
              <w:t>0</w:t>
            </w:r>
          </w:p>
        </w:tc>
        <w:tc>
          <w:tcPr>
            <w:tcW w:w="601" w:type="pct"/>
            <w:tcBorders>
              <w:top w:val="nil"/>
              <w:left w:val="nil"/>
              <w:bottom w:val="single" w:sz="4" w:space="0" w:color="auto"/>
              <w:right w:val="single" w:sz="4" w:space="0" w:color="auto"/>
            </w:tcBorders>
            <w:noWrap/>
            <w:vAlign w:val="center"/>
            <w:hideMark/>
          </w:tcPr>
          <w:p w14:paraId="64F8F3DD" w14:textId="7511714B" w:rsidR="00BF2796" w:rsidRPr="00AE109E" w:rsidRDefault="00BF2796" w:rsidP="00BF2796">
            <w:pPr>
              <w:jc w:val="right"/>
              <w:rPr>
                <w:color w:val="000000"/>
                <w:sz w:val="19"/>
                <w:szCs w:val="19"/>
                <w:lang w:eastAsia="en-CA"/>
              </w:rPr>
            </w:pPr>
            <w:r w:rsidRPr="00AE109E">
              <w:rPr>
                <w:color w:val="000000"/>
                <w:sz w:val="19"/>
                <w:szCs w:val="19"/>
                <w:lang w:eastAsia="en-CA"/>
              </w:rPr>
              <w:t>36,377</w:t>
            </w:r>
          </w:p>
        </w:tc>
        <w:tc>
          <w:tcPr>
            <w:tcW w:w="645" w:type="pct"/>
            <w:tcBorders>
              <w:top w:val="nil"/>
              <w:left w:val="nil"/>
              <w:bottom w:val="single" w:sz="4" w:space="0" w:color="auto"/>
              <w:right w:val="single" w:sz="4" w:space="0" w:color="auto"/>
            </w:tcBorders>
            <w:noWrap/>
            <w:vAlign w:val="center"/>
            <w:hideMark/>
          </w:tcPr>
          <w:p w14:paraId="3DB04DF6" w14:textId="257AD690" w:rsidR="00BF2796" w:rsidRPr="00AE109E" w:rsidRDefault="00BF2796" w:rsidP="00BF2796">
            <w:pPr>
              <w:jc w:val="right"/>
              <w:rPr>
                <w:color w:val="000000"/>
                <w:sz w:val="19"/>
                <w:szCs w:val="19"/>
                <w:lang w:eastAsia="en-CA"/>
              </w:rPr>
            </w:pPr>
            <w:r w:rsidRPr="00AE109E">
              <w:rPr>
                <w:color w:val="000000"/>
                <w:sz w:val="19"/>
                <w:szCs w:val="19"/>
                <w:lang w:eastAsia="en-CA"/>
              </w:rPr>
              <w:t>36,377</w:t>
            </w:r>
          </w:p>
        </w:tc>
      </w:tr>
      <w:tr w:rsidR="00751100" w:rsidRPr="00AE109E" w14:paraId="400A011C" w14:textId="77777777" w:rsidTr="00751100">
        <w:trPr>
          <w:trHeight w:val="326"/>
        </w:trPr>
        <w:tc>
          <w:tcPr>
            <w:tcW w:w="2552" w:type="pct"/>
            <w:gridSpan w:val="4"/>
            <w:tcBorders>
              <w:top w:val="nil"/>
              <w:left w:val="single" w:sz="4" w:space="0" w:color="auto"/>
              <w:bottom w:val="single" w:sz="2" w:space="0" w:color="auto"/>
              <w:right w:val="single" w:sz="4" w:space="0" w:color="auto"/>
            </w:tcBorders>
            <w:noWrap/>
            <w:vAlign w:val="center"/>
          </w:tcPr>
          <w:p w14:paraId="435947D5" w14:textId="161A6BE6" w:rsidR="00AF6DEB" w:rsidRPr="00C80A83" w:rsidRDefault="00C80A83" w:rsidP="00BF2796">
            <w:pPr>
              <w:jc w:val="left"/>
              <w:rPr>
                <w:b/>
                <w:bCs/>
                <w:color w:val="000000"/>
                <w:sz w:val="19"/>
                <w:szCs w:val="19"/>
                <w:lang w:eastAsia="en-CA"/>
              </w:rPr>
            </w:pPr>
            <w:r w:rsidRPr="00C80A83">
              <w:rPr>
                <w:rFonts w:hint="eastAsia"/>
                <w:b/>
                <w:bCs/>
                <w:color w:val="000000"/>
                <w:sz w:val="19"/>
                <w:szCs w:val="19"/>
                <w:lang w:eastAsia="zh-CN"/>
              </w:rPr>
              <w:t>总计</w:t>
            </w:r>
          </w:p>
        </w:tc>
        <w:tc>
          <w:tcPr>
            <w:tcW w:w="676" w:type="pct"/>
            <w:tcBorders>
              <w:top w:val="nil"/>
              <w:left w:val="nil"/>
              <w:bottom w:val="single" w:sz="4" w:space="0" w:color="auto"/>
              <w:right w:val="single" w:sz="4" w:space="0" w:color="auto"/>
            </w:tcBorders>
            <w:noWrap/>
            <w:vAlign w:val="center"/>
          </w:tcPr>
          <w:p w14:paraId="53257CA9" w14:textId="59C04CB1" w:rsidR="00AF6DEB" w:rsidRPr="00AE109E" w:rsidRDefault="00AF6DEB" w:rsidP="00BF2796">
            <w:pPr>
              <w:jc w:val="right"/>
              <w:rPr>
                <w:color w:val="000000"/>
                <w:sz w:val="19"/>
                <w:szCs w:val="19"/>
                <w:lang w:eastAsia="en-CA"/>
              </w:rPr>
            </w:pPr>
            <w:r w:rsidRPr="00AE109E">
              <w:rPr>
                <w:b/>
                <w:color w:val="000000"/>
                <w:sz w:val="19"/>
                <w:szCs w:val="19"/>
                <w:lang w:eastAsia="en-CA"/>
              </w:rPr>
              <w:t>1,010,536</w:t>
            </w:r>
          </w:p>
        </w:tc>
        <w:tc>
          <w:tcPr>
            <w:tcW w:w="526" w:type="pct"/>
            <w:tcBorders>
              <w:top w:val="nil"/>
              <w:left w:val="nil"/>
              <w:bottom w:val="single" w:sz="4" w:space="0" w:color="auto"/>
              <w:right w:val="single" w:sz="4" w:space="0" w:color="auto"/>
            </w:tcBorders>
            <w:noWrap/>
            <w:vAlign w:val="center"/>
          </w:tcPr>
          <w:p w14:paraId="602C47C5" w14:textId="78A5D57C" w:rsidR="00AF6DEB" w:rsidRPr="00AE109E" w:rsidRDefault="00AF6DEB" w:rsidP="00BF2796">
            <w:pPr>
              <w:jc w:val="right"/>
              <w:rPr>
                <w:color w:val="000000"/>
                <w:sz w:val="19"/>
                <w:szCs w:val="19"/>
                <w:lang w:eastAsia="en-CA"/>
              </w:rPr>
            </w:pPr>
            <w:r w:rsidRPr="00AE109E">
              <w:rPr>
                <w:b/>
                <w:color w:val="000000"/>
                <w:sz w:val="19"/>
                <w:szCs w:val="19"/>
                <w:lang w:eastAsia="en-CA"/>
              </w:rPr>
              <w:t>900,000</w:t>
            </w:r>
          </w:p>
        </w:tc>
        <w:tc>
          <w:tcPr>
            <w:tcW w:w="601" w:type="pct"/>
            <w:tcBorders>
              <w:top w:val="nil"/>
              <w:left w:val="nil"/>
              <w:bottom w:val="single" w:sz="4" w:space="0" w:color="auto"/>
              <w:right w:val="single" w:sz="4" w:space="0" w:color="auto"/>
            </w:tcBorders>
            <w:noWrap/>
            <w:vAlign w:val="center"/>
          </w:tcPr>
          <w:p w14:paraId="1DCA2B62" w14:textId="35A1EF59" w:rsidR="00AF6DEB" w:rsidRPr="00AE109E" w:rsidRDefault="00AF6DEB" w:rsidP="00BF2796">
            <w:pPr>
              <w:jc w:val="right"/>
              <w:rPr>
                <w:color w:val="000000"/>
                <w:sz w:val="19"/>
                <w:szCs w:val="19"/>
                <w:lang w:eastAsia="en-CA"/>
              </w:rPr>
            </w:pPr>
            <w:r w:rsidRPr="00AE109E">
              <w:rPr>
                <w:b/>
                <w:color w:val="000000"/>
                <w:sz w:val="19"/>
                <w:szCs w:val="19"/>
                <w:lang w:eastAsia="en-CA"/>
              </w:rPr>
              <w:t>1,195,166</w:t>
            </w:r>
          </w:p>
        </w:tc>
        <w:tc>
          <w:tcPr>
            <w:tcW w:w="645" w:type="pct"/>
            <w:tcBorders>
              <w:top w:val="nil"/>
              <w:left w:val="nil"/>
              <w:bottom w:val="single" w:sz="4" w:space="0" w:color="auto"/>
              <w:right w:val="single" w:sz="4" w:space="0" w:color="auto"/>
            </w:tcBorders>
            <w:noWrap/>
            <w:vAlign w:val="center"/>
          </w:tcPr>
          <w:p w14:paraId="6FEF07C5" w14:textId="4F7FB57A" w:rsidR="00AF6DEB" w:rsidRPr="00AE109E" w:rsidRDefault="00AF6DEB" w:rsidP="00BF2796">
            <w:pPr>
              <w:jc w:val="right"/>
              <w:rPr>
                <w:color w:val="000000"/>
                <w:sz w:val="19"/>
                <w:szCs w:val="19"/>
                <w:lang w:eastAsia="en-CA"/>
              </w:rPr>
            </w:pPr>
            <w:r w:rsidRPr="00AE109E">
              <w:rPr>
                <w:b/>
                <w:color w:val="000000"/>
                <w:sz w:val="19"/>
                <w:szCs w:val="19"/>
                <w:lang w:eastAsia="en-CA"/>
              </w:rPr>
              <w:t>2,095,166</w:t>
            </w:r>
          </w:p>
        </w:tc>
      </w:tr>
    </w:tbl>
    <w:p w14:paraId="5A4C45DA" w14:textId="79FB0C0E" w:rsidR="00F828E6" w:rsidRPr="001F4BFD" w:rsidRDefault="009659E8" w:rsidP="001C6B07">
      <w:pPr>
        <w:spacing w:after="240"/>
        <w:rPr>
          <w:sz w:val="17"/>
          <w:szCs w:val="17"/>
          <w:lang w:eastAsia="zh-CN"/>
        </w:rPr>
      </w:pPr>
      <w:r w:rsidRPr="001F4BFD">
        <w:rPr>
          <w:sz w:val="17"/>
          <w:szCs w:val="17"/>
          <w:lang w:eastAsia="zh-CN"/>
        </w:rPr>
        <w:t xml:space="preserve">* </w:t>
      </w:r>
      <w:r w:rsidR="00C80A83" w:rsidRPr="001F4BFD">
        <w:rPr>
          <w:rFonts w:hint="eastAsia"/>
          <w:sz w:val="17"/>
          <w:szCs w:val="17"/>
          <w:lang w:eastAsia="zh-CN"/>
        </w:rPr>
        <w:t>除霜冰箱的制造能力与无霜冰箱的制造能力相</w:t>
      </w:r>
      <w:r w:rsidR="00534A36" w:rsidRPr="001F4BFD">
        <w:rPr>
          <w:rFonts w:hint="eastAsia"/>
          <w:sz w:val="17"/>
          <w:szCs w:val="17"/>
          <w:lang w:eastAsia="zh-CN"/>
        </w:rPr>
        <w:t>当</w:t>
      </w:r>
      <w:r w:rsidR="00C80A83" w:rsidRPr="001F4BFD">
        <w:rPr>
          <w:rFonts w:hint="eastAsia"/>
          <w:sz w:val="17"/>
          <w:szCs w:val="17"/>
          <w:lang w:eastAsia="zh-CN"/>
        </w:rPr>
        <w:t>（如上表</w:t>
      </w:r>
      <w:r w:rsidR="00C80A83" w:rsidRPr="001F4BFD">
        <w:rPr>
          <w:rFonts w:hint="eastAsia"/>
          <w:sz w:val="17"/>
          <w:szCs w:val="17"/>
          <w:lang w:eastAsia="zh-CN"/>
        </w:rPr>
        <w:t>5</w:t>
      </w:r>
      <w:r w:rsidR="00C80A83" w:rsidRPr="001F4BFD">
        <w:rPr>
          <w:rFonts w:hint="eastAsia"/>
          <w:sz w:val="17"/>
          <w:szCs w:val="17"/>
          <w:lang w:eastAsia="zh-CN"/>
        </w:rPr>
        <w:t>所示）。</w:t>
      </w:r>
    </w:p>
    <w:p w14:paraId="75FA2909" w14:textId="08105E4A" w:rsidR="00895622" w:rsidRPr="001F4BFD" w:rsidRDefault="00C704AE" w:rsidP="00895622">
      <w:pPr>
        <w:keepNext/>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7.</w:t>
      </w:r>
      <w:r w:rsidRPr="001F4BFD">
        <w:rPr>
          <w:rFonts w:ascii="SimHei" w:eastAsia="SimHei" w:hAnsi="SimHei" w:hint="eastAsia"/>
          <w:lang w:eastAsia="zh-CN"/>
        </w:rPr>
        <w:t>空调制造商详细信息摘要</w:t>
      </w:r>
    </w:p>
    <w:tbl>
      <w:tblPr>
        <w:tblW w:w="5011" w:type="pct"/>
        <w:tblInd w:w="-5" w:type="dxa"/>
        <w:tblLayout w:type="fixed"/>
        <w:tblLook w:val="04A0" w:firstRow="1" w:lastRow="0" w:firstColumn="1" w:lastColumn="0" w:noHBand="0" w:noVBand="1"/>
      </w:tblPr>
      <w:tblGrid>
        <w:gridCol w:w="1122"/>
        <w:gridCol w:w="1224"/>
        <w:gridCol w:w="827"/>
        <w:gridCol w:w="1381"/>
        <w:gridCol w:w="1241"/>
        <w:gridCol w:w="1241"/>
        <w:gridCol w:w="1239"/>
        <w:gridCol w:w="1096"/>
      </w:tblGrid>
      <w:tr w:rsidR="00751100" w:rsidRPr="007B3476" w14:paraId="43D21749" w14:textId="77777777" w:rsidTr="007071B0">
        <w:trPr>
          <w:trHeight w:val="955"/>
          <w:tblHeader/>
        </w:trPr>
        <w:tc>
          <w:tcPr>
            <w:tcW w:w="599" w:type="pct"/>
            <w:tcBorders>
              <w:top w:val="single" w:sz="4" w:space="0" w:color="auto"/>
              <w:left w:val="single" w:sz="4" w:space="0" w:color="auto"/>
              <w:bottom w:val="single" w:sz="4" w:space="0" w:color="auto"/>
              <w:right w:val="single" w:sz="4" w:space="0" w:color="auto"/>
            </w:tcBorders>
            <w:vAlign w:val="center"/>
            <w:hideMark/>
          </w:tcPr>
          <w:p w14:paraId="19052BD1" w14:textId="0BDD9315" w:rsidR="00DD4652" w:rsidRPr="007B3476" w:rsidRDefault="00C704AE" w:rsidP="00DD4652">
            <w:pPr>
              <w:jc w:val="center"/>
              <w:rPr>
                <w:b/>
                <w:bCs/>
                <w:color w:val="000000"/>
                <w:sz w:val="18"/>
                <w:szCs w:val="18"/>
                <w:lang w:eastAsia="zh-CN"/>
              </w:rPr>
            </w:pPr>
            <w:r>
              <w:rPr>
                <w:rFonts w:hint="eastAsia"/>
                <w:b/>
                <w:bCs/>
                <w:color w:val="000000"/>
                <w:sz w:val="18"/>
                <w:szCs w:val="18"/>
                <w:lang w:eastAsia="zh-CN"/>
              </w:rPr>
              <w:t>名称</w:t>
            </w:r>
          </w:p>
        </w:tc>
        <w:tc>
          <w:tcPr>
            <w:tcW w:w="653" w:type="pct"/>
            <w:tcBorders>
              <w:top w:val="single" w:sz="4" w:space="0" w:color="auto"/>
              <w:left w:val="nil"/>
              <w:bottom w:val="single" w:sz="4" w:space="0" w:color="auto"/>
              <w:right w:val="single" w:sz="4" w:space="0" w:color="auto"/>
            </w:tcBorders>
            <w:vAlign w:val="center"/>
          </w:tcPr>
          <w:p w14:paraId="40AE8FEC" w14:textId="7402FCB7" w:rsidR="00DD4652" w:rsidRDefault="00C704AE" w:rsidP="00DD4652">
            <w:pPr>
              <w:jc w:val="center"/>
              <w:rPr>
                <w:b/>
                <w:bCs/>
                <w:color w:val="000000"/>
                <w:sz w:val="18"/>
                <w:szCs w:val="18"/>
                <w:lang w:val="en-GB" w:eastAsia="en-GB"/>
              </w:rPr>
            </w:pPr>
            <w:r>
              <w:rPr>
                <w:rFonts w:hint="eastAsia"/>
                <w:b/>
                <w:bCs/>
                <w:color w:val="000000"/>
                <w:sz w:val="18"/>
                <w:szCs w:val="18"/>
                <w:lang w:eastAsia="zh-CN"/>
              </w:rPr>
              <w:t>建立年份</w:t>
            </w:r>
          </w:p>
        </w:tc>
        <w:tc>
          <w:tcPr>
            <w:tcW w:w="441" w:type="pct"/>
            <w:tcBorders>
              <w:top w:val="single" w:sz="4" w:space="0" w:color="auto"/>
              <w:left w:val="nil"/>
              <w:bottom w:val="single" w:sz="4" w:space="0" w:color="auto"/>
              <w:right w:val="single" w:sz="4" w:space="0" w:color="auto"/>
            </w:tcBorders>
            <w:vAlign w:val="center"/>
            <w:hideMark/>
          </w:tcPr>
          <w:p w14:paraId="766EB9FA" w14:textId="1CA72A46" w:rsidR="00DD4652" w:rsidRPr="007B3476" w:rsidRDefault="00C704AE" w:rsidP="00DD4652">
            <w:pPr>
              <w:jc w:val="center"/>
              <w:rPr>
                <w:b/>
                <w:bCs/>
                <w:color w:val="000000"/>
                <w:sz w:val="18"/>
                <w:szCs w:val="18"/>
                <w:lang w:eastAsia="en-CA"/>
              </w:rPr>
            </w:pPr>
            <w:r>
              <w:rPr>
                <w:rFonts w:hint="eastAsia"/>
                <w:b/>
                <w:color w:val="000000"/>
                <w:sz w:val="19"/>
                <w:szCs w:val="19"/>
                <w:lang w:val="en-GB" w:eastAsia="zh-CN"/>
              </w:rPr>
              <w:t>型号数</w:t>
            </w:r>
          </w:p>
        </w:tc>
        <w:tc>
          <w:tcPr>
            <w:tcW w:w="737" w:type="pct"/>
            <w:tcBorders>
              <w:top w:val="single" w:sz="4" w:space="0" w:color="auto"/>
              <w:left w:val="nil"/>
              <w:bottom w:val="single" w:sz="4" w:space="0" w:color="auto"/>
              <w:right w:val="single" w:sz="4" w:space="0" w:color="auto"/>
            </w:tcBorders>
            <w:vAlign w:val="center"/>
          </w:tcPr>
          <w:p w14:paraId="2B4F1095" w14:textId="11A2D16D" w:rsidR="00DD4652" w:rsidRPr="001F4BFD" w:rsidRDefault="00C704AE" w:rsidP="00DD4652">
            <w:pPr>
              <w:jc w:val="center"/>
              <w:rPr>
                <w:b/>
                <w:bCs/>
                <w:color w:val="000000"/>
                <w:sz w:val="18"/>
                <w:szCs w:val="18"/>
                <w:lang w:val="en-US" w:eastAsia="en-CA"/>
              </w:rPr>
            </w:pPr>
            <w:r>
              <w:rPr>
                <w:rFonts w:hint="eastAsia"/>
                <w:b/>
                <w:color w:val="000000"/>
                <w:sz w:val="19"/>
                <w:szCs w:val="19"/>
                <w:lang w:eastAsia="zh-CN"/>
              </w:rPr>
              <w:t>平均能源效率提高</w:t>
            </w:r>
            <w:r w:rsidR="001F4BFD">
              <w:rPr>
                <w:b/>
                <w:color w:val="000000"/>
                <w:sz w:val="19"/>
                <w:szCs w:val="19"/>
                <w:lang w:val="en-US" w:eastAsia="zh-CN"/>
              </w:rPr>
              <w:t xml:space="preserve"> (</w:t>
            </w:r>
            <w:r>
              <w:rPr>
                <w:rFonts w:hint="eastAsia"/>
                <w:b/>
                <w:color w:val="000000"/>
                <w:sz w:val="19"/>
                <w:szCs w:val="19"/>
                <w:lang w:eastAsia="zh-CN"/>
              </w:rPr>
              <w:t>%</w:t>
            </w:r>
            <w:r w:rsidR="001F4BFD">
              <w:rPr>
                <w:b/>
                <w:color w:val="000000"/>
                <w:sz w:val="19"/>
                <w:szCs w:val="19"/>
                <w:lang w:val="en-US" w:eastAsia="zh-CN"/>
              </w:rPr>
              <w:t>)</w:t>
            </w:r>
          </w:p>
        </w:tc>
        <w:tc>
          <w:tcPr>
            <w:tcW w:w="662" w:type="pct"/>
            <w:tcBorders>
              <w:top w:val="single" w:sz="4" w:space="0" w:color="auto"/>
              <w:left w:val="nil"/>
              <w:bottom w:val="single" w:sz="4" w:space="0" w:color="auto"/>
              <w:right w:val="single" w:sz="4" w:space="0" w:color="auto"/>
            </w:tcBorders>
            <w:vAlign w:val="center"/>
            <w:hideMark/>
          </w:tcPr>
          <w:p w14:paraId="028B4319" w14:textId="77777777" w:rsidR="00C704AE" w:rsidRDefault="00C704AE" w:rsidP="00C704AE">
            <w:pPr>
              <w:ind w:left="-84" w:right="1"/>
              <w:jc w:val="center"/>
              <w:rPr>
                <w:b/>
                <w:color w:val="000000"/>
                <w:sz w:val="19"/>
                <w:szCs w:val="19"/>
                <w:lang w:eastAsia="en-CA"/>
              </w:rPr>
            </w:pPr>
            <w:r>
              <w:rPr>
                <w:rFonts w:hint="eastAsia"/>
                <w:b/>
                <w:color w:val="000000"/>
                <w:sz w:val="19"/>
                <w:szCs w:val="19"/>
                <w:lang w:eastAsia="zh-CN"/>
              </w:rPr>
              <w:t>制造能力</w:t>
            </w:r>
            <w:r w:rsidRPr="00AE109E">
              <w:rPr>
                <w:b/>
                <w:color w:val="000000"/>
                <w:sz w:val="19"/>
                <w:szCs w:val="19"/>
                <w:lang w:eastAsia="en-CA"/>
              </w:rPr>
              <w:t xml:space="preserve"> </w:t>
            </w:r>
          </w:p>
          <w:p w14:paraId="3D23CD68" w14:textId="3399C450" w:rsidR="00DD4652" w:rsidRPr="007B3476" w:rsidRDefault="00C704AE" w:rsidP="00C704AE">
            <w:pPr>
              <w:ind w:left="-136" w:right="-112"/>
              <w:jc w:val="center"/>
              <w:rPr>
                <w:b/>
                <w:bCs/>
                <w:color w:val="000000"/>
                <w:sz w:val="18"/>
                <w:szCs w:val="18"/>
                <w:lang w:eastAsia="en-CA"/>
              </w:rPr>
            </w:pPr>
            <w:r>
              <w:rPr>
                <w:rFonts w:hint="eastAsia"/>
                <w:b/>
                <w:color w:val="000000"/>
                <w:sz w:val="19"/>
                <w:szCs w:val="19"/>
                <w:lang w:eastAsia="zh-CN"/>
              </w:rPr>
              <w:t>（台</w:t>
            </w:r>
            <w:r>
              <w:rPr>
                <w:rFonts w:hint="eastAsia"/>
                <w:b/>
                <w:color w:val="000000"/>
                <w:sz w:val="19"/>
                <w:szCs w:val="19"/>
                <w:lang w:eastAsia="zh-CN"/>
              </w:rPr>
              <w:t>/</w:t>
            </w:r>
            <w:r>
              <w:rPr>
                <w:rFonts w:hint="eastAsia"/>
                <w:b/>
                <w:color w:val="000000"/>
                <w:sz w:val="19"/>
                <w:szCs w:val="19"/>
                <w:lang w:eastAsia="zh-CN"/>
              </w:rPr>
              <w:t>年）</w:t>
            </w:r>
          </w:p>
        </w:tc>
        <w:tc>
          <w:tcPr>
            <w:tcW w:w="662" w:type="pct"/>
            <w:tcBorders>
              <w:top w:val="single" w:sz="4" w:space="0" w:color="auto"/>
              <w:left w:val="nil"/>
              <w:bottom w:val="single" w:sz="4" w:space="0" w:color="auto"/>
              <w:right w:val="single" w:sz="4" w:space="0" w:color="auto"/>
            </w:tcBorders>
            <w:vAlign w:val="center"/>
            <w:hideMark/>
          </w:tcPr>
          <w:p w14:paraId="1C163503" w14:textId="77777777" w:rsidR="00C704AE" w:rsidRDefault="00C704AE" w:rsidP="00C704AE">
            <w:pPr>
              <w:jc w:val="center"/>
              <w:rPr>
                <w:b/>
                <w:color w:val="000000"/>
                <w:sz w:val="19"/>
                <w:szCs w:val="19"/>
                <w:lang w:eastAsia="zh-CN"/>
              </w:rPr>
            </w:pPr>
            <w:r w:rsidRPr="00F66ED4">
              <w:rPr>
                <w:rFonts w:hint="eastAsia"/>
                <w:b/>
                <w:color w:val="000000"/>
                <w:sz w:val="19"/>
                <w:szCs w:val="19"/>
                <w:lang w:eastAsia="zh-CN"/>
              </w:rPr>
              <w:t>额外资本</w:t>
            </w:r>
          </w:p>
          <w:p w14:paraId="31CA99AB" w14:textId="1EBEE2F9" w:rsidR="00C704AE" w:rsidRDefault="00C704AE" w:rsidP="00C704AE">
            <w:pPr>
              <w:jc w:val="center"/>
              <w:rPr>
                <w:b/>
                <w:color w:val="000000"/>
                <w:sz w:val="19"/>
                <w:szCs w:val="19"/>
                <w:lang w:eastAsia="zh-CN"/>
              </w:rPr>
            </w:pPr>
            <w:r>
              <w:rPr>
                <w:rFonts w:hint="eastAsia"/>
                <w:b/>
                <w:color w:val="000000"/>
                <w:sz w:val="19"/>
                <w:szCs w:val="19"/>
                <w:lang w:eastAsia="zh-CN"/>
              </w:rPr>
              <w:t>费用</w:t>
            </w:r>
          </w:p>
          <w:p w14:paraId="218BE3C1" w14:textId="4475FCE7" w:rsidR="00DD4652" w:rsidRPr="007B3476" w:rsidRDefault="00C704AE" w:rsidP="00C704AE">
            <w:pPr>
              <w:ind w:left="-106" w:right="-38"/>
              <w:jc w:val="center"/>
              <w:rPr>
                <w:b/>
                <w:bCs/>
                <w:color w:val="000000"/>
                <w:sz w:val="18"/>
                <w:szCs w:val="18"/>
                <w:lang w:eastAsia="zh-CN"/>
              </w:rPr>
            </w:pPr>
            <w:r w:rsidRPr="00F66ED4">
              <w:rPr>
                <w:rFonts w:hint="eastAsia"/>
                <w:b/>
                <w:color w:val="000000"/>
                <w:sz w:val="19"/>
                <w:szCs w:val="19"/>
                <w:lang w:eastAsia="zh-CN"/>
              </w:rPr>
              <w:t>（美元）</w:t>
            </w:r>
          </w:p>
        </w:tc>
        <w:tc>
          <w:tcPr>
            <w:tcW w:w="661" w:type="pct"/>
            <w:tcBorders>
              <w:top w:val="single" w:sz="4" w:space="0" w:color="auto"/>
              <w:left w:val="nil"/>
              <w:bottom w:val="single" w:sz="4" w:space="0" w:color="auto"/>
              <w:right w:val="single" w:sz="4" w:space="0" w:color="auto"/>
            </w:tcBorders>
            <w:vAlign w:val="center"/>
            <w:hideMark/>
          </w:tcPr>
          <w:p w14:paraId="2451A187" w14:textId="45B65E93" w:rsidR="00DD4652" w:rsidRPr="008B6229" w:rsidRDefault="00C704AE" w:rsidP="00C704AE">
            <w:pPr>
              <w:ind w:left="-68" w:right="-83"/>
              <w:jc w:val="center"/>
              <w:rPr>
                <w:b/>
                <w:bCs/>
                <w:color w:val="000000"/>
                <w:sz w:val="18"/>
                <w:szCs w:val="18"/>
                <w:lang w:eastAsia="zh-CN"/>
              </w:rPr>
            </w:pPr>
            <w:r w:rsidRPr="00F66ED4">
              <w:rPr>
                <w:rFonts w:hint="eastAsia"/>
                <w:b/>
                <w:color w:val="000000"/>
                <w:sz w:val="19"/>
                <w:szCs w:val="19"/>
                <w:lang w:eastAsia="zh-CN"/>
              </w:rPr>
              <w:t>额外组</w:t>
            </w:r>
            <w:r>
              <w:rPr>
                <w:rFonts w:hint="eastAsia"/>
                <w:b/>
                <w:color w:val="000000"/>
                <w:sz w:val="19"/>
                <w:szCs w:val="19"/>
                <w:lang w:eastAsia="zh-CN"/>
              </w:rPr>
              <w:t>件费用</w:t>
            </w:r>
            <w:r w:rsidR="00C63466" w:rsidRPr="008B6229">
              <w:rPr>
                <w:b/>
                <w:bCs/>
                <w:color w:val="000000"/>
                <w:sz w:val="18"/>
                <w:szCs w:val="18"/>
                <w:lang w:eastAsia="zh-CN"/>
              </w:rPr>
              <w:t>*</w:t>
            </w:r>
            <w:r w:rsidR="00DD4652" w:rsidRPr="008B6229">
              <w:rPr>
                <w:b/>
                <w:bCs/>
                <w:color w:val="000000"/>
                <w:sz w:val="18"/>
                <w:szCs w:val="18"/>
                <w:lang w:eastAsia="zh-CN"/>
              </w:rPr>
              <w:t xml:space="preserve"> </w:t>
            </w:r>
            <w:r>
              <w:rPr>
                <w:rFonts w:hint="eastAsia"/>
                <w:b/>
                <w:color w:val="000000"/>
                <w:sz w:val="19"/>
                <w:szCs w:val="19"/>
                <w:lang w:eastAsia="zh-CN"/>
              </w:rPr>
              <w:t>（美元）</w:t>
            </w:r>
          </w:p>
        </w:tc>
        <w:tc>
          <w:tcPr>
            <w:tcW w:w="585" w:type="pct"/>
            <w:tcBorders>
              <w:top w:val="single" w:sz="4" w:space="0" w:color="auto"/>
              <w:left w:val="nil"/>
              <w:bottom w:val="single" w:sz="4" w:space="0" w:color="auto"/>
              <w:right w:val="single" w:sz="4" w:space="0" w:color="auto"/>
            </w:tcBorders>
            <w:vAlign w:val="center"/>
            <w:hideMark/>
          </w:tcPr>
          <w:p w14:paraId="719A0A2F" w14:textId="77777777" w:rsidR="00C704AE" w:rsidRDefault="00C704AE" w:rsidP="00C704AE">
            <w:pPr>
              <w:ind w:left="14"/>
              <w:jc w:val="center"/>
              <w:rPr>
                <w:b/>
                <w:color w:val="000000"/>
                <w:sz w:val="19"/>
                <w:szCs w:val="19"/>
                <w:lang w:eastAsia="zh-CN"/>
              </w:rPr>
            </w:pPr>
            <w:r>
              <w:rPr>
                <w:rFonts w:hint="eastAsia"/>
                <w:b/>
                <w:color w:val="000000"/>
                <w:sz w:val="19"/>
                <w:szCs w:val="19"/>
                <w:lang w:eastAsia="zh-CN"/>
              </w:rPr>
              <w:t>总计</w:t>
            </w:r>
          </w:p>
          <w:p w14:paraId="6AAE8285" w14:textId="3D85ACC1" w:rsidR="00DD4652" w:rsidRPr="008B6229" w:rsidRDefault="00C704AE" w:rsidP="00C704AE">
            <w:pPr>
              <w:jc w:val="center"/>
              <w:rPr>
                <w:b/>
                <w:bCs/>
                <w:color w:val="000000"/>
                <w:sz w:val="18"/>
                <w:szCs w:val="18"/>
                <w:lang w:eastAsia="en-CA"/>
              </w:rPr>
            </w:pPr>
            <w:r>
              <w:rPr>
                <w:rFonts w:hint="eastAsia"/>
                <w:b/>
                <w:color w:val="000000"/>
                <w:sz w:val="19"/>
                <w:szCs w:val="19"/>
                <w:lang w:eastAsia="zh-CN"/>
              </w:rPr>
              <w:t>（美元）</w:t>
            </w:r>
          </w:p>
        </w:tc>
      </w:tr>
      <w:tr w:rsidR="007071B0" w:rsidRPr="007B3476" w14:paraId="5A497DEC" w14:textId="77777777" w:rsidTr="007071B0">
        <w:trPr>
          <w:trHeight w:val="298"/>
        </w:trPr>
        <w:tc>
          <w:tcPr>
            <w:tcW w:w="599" w:type="pct"/>
            <w:tcBorders>
              <w:top w:val="single" w:sz="4" w:space="0" w:color="auto"/>
              <w:left w:val="single" w:sz="4" w:space="0" w:color="auto"/>
              <w:bottom w:val="single" w:sz="4" w:space="0" w:color="auto"/>
              <w:right w:val="single" w:sz="4" w:space="0" w:color="auto"/>
            </w:tcBorders>
            <w:noWrap/>
            <w:vAlign w:val="center"/>
            <w:hideMark/>
          </w:tcPr>
          <w:p w14:paraId="6DD425BB" w14:textId="77777777" w:rsidR="007071B0" w:rsidRPr="007B3476" w:rsidRDefault="007071B0" w:rsidP="007071B0">
            <w:pPr>
              <w:jc w:val="left"/>
              <w:rPr>
                <w:color w:val="000000"/>
                <w:sz w:val="18"/>
                <w:szCs w:val="18"/>
                <w:lang w:eastAsia="en-CA"/>
              </w:rPr>
            </w:pPr>
            <w:r w:rsidRPr="007B3476">
              <w:rPr>
                <w:color w:val="000000"/>
                <w:sz w:val="18"/>
                <w:szCs w:val="18"/>
              </w:rPr>
              <w:t>El Araby</w:t>
            </w:r>
          </w:p>
        </w:tc>
        <w:tc>
          <w:tcPr>
            <w:tcW w:w="653" w:type="pct"/>
            <w:tcBorders>
              <w:top w:val="single" w:sz="4" w:space="0" w:color="auto"/>
              <w:left w:val="nil"/>
              <w:bottom w:val="single" w:sz="4" w:space="0" w:color="auto"/>
              <w:right w:val="single" w:sz="4" w:space="0" w:color="auto"/>
            </w:tcBorders>
            <w:vAlign w:val="center"/>
          </w:tcPr>
          <w:p w14:paraId="6BCBED60" w14:textId="65AB6C17" w:rsidR="007071B0" w:rsidRPr="0038550C" w:rsidRDefault="007071B0" w:rsidP="007071B0">
            <w:pPr>
              <w:jc w:val="center"/>
              <w:rPr>
                <w:color w:val="000000"/>
                <w:sz w:val="18"/>
                <w:szCs w:val="18"/>
                <w:lang w:eastAsia="en-CA"/>
              </w:rPr>
            </w:pPr>
            <w:r w:rsidRPr="0038550C">
              <w:rPr>
                <w:color w:val="000000"/>
                <w:sz w:val="18"/>
                <w:szCs w:val="18"/>
                <w:lang w:eastAsia="en-CA"/>
              </w:rPr>
              <w:t>2004</w:t>
            </w:r>
          </w:p>
        </w:tc>
        <w:tc>
          <w:tcPr>
            <w:tcW w:w="441" w:type="pct"/>
            <w:tcBorders>
              <w:top w:val="single" w:sz="4" w:space="0" w:color="auto"/>
              <w:left w:val="nil"/>
              <w:bottom w:val="single" w:sz="4" w:space="0" w:color="auto"/>
              <w:right w:val="single" w:sz="4" w:space="0" w:color="auto"/>
            </w:tcBorders>
            <w:noWrap/>
            <w:vAlign w:val="center"/>
            <w:hideMark/>
          </w:tcPr>
          <w:p w14:paraId="7EB86B72" w14:textId="64AA13F1" w:rsidR="007071B0" w:rsidRPr="0038550C" w:rsidRDefault="007071B0" w:rsidP="007071B0">
            <w:pPr>
              <w:jc w:val="center"/>
              <w:rPr>
                <w:color w:val="000000"/>
                <w:sz w:val="18"/>
                <w:szCs w:val="18"/>
                <w:lang w:eastAsia="en-CA"/>
              </w:rPr>
            </w:pPr>
            <w:r w:rsidRPr="0038550C">
              <w:rPr>
                <w:color w:val="000000"/>
                <w:sz w:val="18"/>
                <w:szCs w:val="18"/>
                <w:lang w:eastAsia="en-CA"/>
              </w:rPr>
              <w:t>15</w:t>
            </w:r>
          </w:p>
        </w:tc>
        <w:tc>
          <w:tcPr>
            <w:tcW w:w="737" w:type="pct"/>
            <w:tcBorders>
              <w:top w:val="single" w:sz="4" w:space="0" w:color="auto"/>
              <w:bottom w:val="single" w:sz="4" w:space="0" w:color="auto"/>
              <w:right w:val="single" w:sz="4" w:space="0" w:color="auto"/>
            </w:tcBorders>
            <w:vAlign w:val="center"/>
          </w:tcPr>
          <w:p w14:paraId="1ECC23B2" w14:textId="5793CB1A" w:rsidR="007071B0" w:rsidRPr="0038550C" w:rsidRDefault="007071B0" w:rsidP="007071B0">
            <w:pPr>
              <w:jc w:val="center"/>
              <w:rPr>
                <w:color w:val="000000"/>
                <w:sz w:val="18"/>
                <w:szCs w:val="18"/>
                <w:lang w:eastAsia="en-CA"/>
              </w:rPr>
            </w:pPr>
            <w:r w:rsidRPr="000B740A">
              <w:rPr>
                <w:color w:val="000000"/>
                <w:sz w:val="18"/>
                <w:szCs w:val="18"/>
                <w:lang w:eastAsia="en-CA"/>
              </w:rPr>
              <w:t>30.4</w:t>
            </w:r>
          </w:p>
        </w:tc>
        <w:tc>
          <w:tcPr>
            <w:tcW w:w="662" w:type="pct"/>
            <w:tcBorders>
              <w:top w:val="single" w:sz="4" w:space="0" w:color="auto"/>
              <w:left w:val="single" w:sz="4" w:space="0" w:color="auto"/>
              <w:bottom w:val="single" w:sz="4" w:space="0" w:color="auto"/>
              <w:right w:val="single" w:sz="4" w:space="0" w:color="auto"/>
            </w:tcBorders>
            <w:noWrap/>
            <w:vAlign w:val="center"/>
            <w:hideMark/>
          </w:tcPr>
          <w:p w14:paraId="63D6475B" w14:textId="6D444851" w:rsidR="007071B0" w:rsidRPr="007B3476" w:rsidRDefault="007071B0" w:rsidP="007071B0">
            <w:pPr>
              <w:jc w:val="right"/>
              <w:rPr>
                <w:color w:val="000000"/>
                <w:sz w:val="18"/>
                <w:szCs w:val="18"/>
                <w:lang w:eastAsia="en-CA"/>
              </w:rPr>
            </w:pPr>
            <w:r w:rsidRPr="007B3476">
              <w:rPr>
                <w:color w:val="000000"/>
                <w:sz w:val="18"/>
                <w:szCs w:val="18"/>
              </w:rPr>
              <w:t>500,000</w:t>
            </w:r>
          </w:p>
        </w:tc>
        <w:tc>
          <w:tcPr>
            <w:tcW w:w="662" w:type="pct"/>
            <w:tcBorders>
              <w:top w:val="single" w:sz="4" w:space="0" w:color="auto"/>
              <w:left w:val="nil"/>
              <w:bottom w:val="single" w:sz="4" w:space="0" w:color="auto"/>
              <w:right w:val="single" w:sz="4" w:space="0" w:color="auto"/>
            </w:tcBorders>
            <w:noWrap/>
            <w:vAlign w:val="center"/>
            <w:hideMark/>
          </w:tcPr>
          <w:p w14:paraId="2E7C516A" w14:textId="7D79C047" w:rsidR="007071B0" w:rsidRPr="007B3476" w:rsidRDefault="007071B0" w:rsidP="007071B0">
            <w:pPr>
              <w:jc w:val="right"/>
              <w:rPr>
                <w:color w:val="000000"/>
                <w:sz w:val="18"/>
                <w:szCs w:val="18"/>
                <w:lang w:eastAsia="en-CA"/>
              </w:rPr>
            </w:pPr>
            <w:r w:rsidRPr="007B3476">
              <w:rPr>
                <w:color w:val="000000"/>
                <w:sz w:val="18"/>
                <w:szCs w:val="18"/>
              </w:rPr>
              <w:t xml:space="preserve">250,000 </w:t>
            </w:r>
          </w:p>
        </w:tc>
        <w:tc>
          <w:tcPr>
            <w:tcW w:w="661" w:type="pct"/>
            <w:tcBorders>
              <w:top w:val="single" w:sz="4" w:space="0" w:color="auto"/>
              <w:left w:val="nil"/>
              <w:bottom w:val="single" w:sz="4" w:space="0" w:color="auto"/>
              <w:right w:val="single" w:sz="4" w:space="0" w:color="auto"/>
            </w:tcBorders>
            <w:noWrap/>
            <w:vAlign w:val="center"/>
            <w:hideMark/>
          </w:tcPr>
          <w:p w14:paraId="04341CD9" w14:textId="698D58FF" w:rsidR="007071B0" w:rsidRPr="008B6229" w:rsidRDefault="007071B0" w:rsidP="007071B0">
            <w:pPr>
              <w:jc w:val="right"/>
              <w:rPr>
                <w:color w:val="000000"/>
                <w:sz w:val="18"/>
                <w:szCs w:val="18"/>
                <w:lang w:eastAsia="en-CA"/>
              </w:rPr>
            </w:pPr>
            <w:r w:rsidRPr="008B6229">
              <w:rPr>
                <w:color w:val="000000"/>
                <w:sz w:val="18"/>
                <w:szCs w:val="18"/>
                <w:lang w:eastAsia="en-CA"/>
              </w:rPr>
              <w:t>1,089,404</w:t>
            </w:r>
          </w:p>
        </w:tc>
        <w:tc>
          <w:tcPr>
            <w:tcW w:w="585" w:type="pct"/>
            <w:tcBorders>
              <w:top w:val="single" w:sz="4" w:space="0" w:color="auto"/>
              <w:left w:val="nil"/>
              <w:bottom w:val="single" w:sz="4" w:space="0" w:color="auto"/>
              <w:right w:val="single" w:sz="4" w:space="0" w:color="auto"/>
            </w:tcBorders>
            <w:noWrap/>
            <w:vAlign w:val="center"/>
            <w:hideMark/>
          </w:tcPr>
          <w:p w14:paraId="5E436368" w14:textId="7667DAAD" w:rsidR="007071B0" w:rsidRPr="008B6229" w:rsidRDefault="007071B0" w:rsidP="007071B0">
            <w:pPr>
              <w:jc w:val="right"/>
              <w:rPr>
                <w:color w:val="000000"/>
                <w:sz w:val="18"/>
                <w:szCs w:val="18"/>
                <w:lang w:eastAsia="en-CA"/>
              </w:rPr>
            </w:pPr>
            <w:r w:rsidRPr="008B6229">
              <w:rPr>
                <w:color w:val="000000"/>
                <w:sz w:val="18"/>
                <w:szCs w:val="18"/>
                <w:lang w:eastAsia="en-CA"/>
              </w:rPr>
              <w:t>1,339,404</w:t>
            </w:r>
          </w:p>
        </w:tc>
      </w:tr>
      <w:tr w:rsidR="007071B0" w:rsidRPr="007B3476" w14:paraId="62AA1D58"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5070AB36" w14:textId="5CDB0C44" w:rsidR="007071B0" w:rsidRPr="007B3476" w:rsidRDefault="00C704AE" w:rsidP="007071B0">
            <w:pPr>
              <w:jc w:val="left"/>
              <w:rPr>
                <w:color w:val="000000"/>
                <w:sz w:val="18"/>
                <w:szCs w:val="18"/>
                <w:lang w:eastAsia="en-CA"/>
              </w:rPr>
            </w:pPr>
            <w:r>
              <w:rPr>
                <w:rFonts w:hint="eastAsia"/>
                <w:color w:val="000000"/>
                <w:sz w:val="18"/>
                <w:szCs w:val="18"/>
                <w:lang w:eastAsia="zh-CN"/>
              </w:rPr>
              <w:t>自由空气</w:t>
            </w:r>
          </w:p>
        </w:tc>
        <w:tc>
          <w:tcPr>
            <w:tcW w:w="653" w:type="pct"/>
            <w:tcBorders>
              <w:top w:val="nil"/>
              <w:left w:val="nil"/>
              <w:bottom w:val="single" w:sz="4" w:space="0" w:color="auto"/>
              <w:right w:val="single" w:sz="4" w:space="0" w:color="auto"/>
            </w:tcBorders>
            <w:vAlign w:val="center"/>
          </w:tcPr>
          <w:p w14:paraId="10F42FEC" w14:textId="7C5EA078" w:rsidR="007071B0" w:rsidRPr="0038550C" w:rsidRDefault="007071B0" w:rsidP="007071B0">
            <w:pPr>
              <w:jc w:val="center"/>
              <w:rPr>
                <w:color w:val="000000"/>
                <w:sz w:val="18"/>
                <w:szCs w:val="18"/>
                <w:lang w:eastAsia="en-CA"/>
              </w:rPr>
            </w:pPr>
            <w:r w:rsidRPr="0038550C">
              <w:rPr>
                <w:color w:val="000000"/>
                <w:sz w:val="18"/>
                <w:szCs w:val="18"/>
                <w:lang w:eastAsia="en-CA"/>
              </w:rPr>
              <w:t>2016</w:t>
            </w:r>
          </w:p>
        </w:tc>
        <w:tc>
          <w:tcPr>
            <w:tcW w:w="441" w:type="pct"/>
            <w:tcBorders>
              <w:top w:val="nil"/>
              <w:left w:val="nil"/>
              <w:bottom w:val="single" w:sz="4" w:space="0" w:color="auto"/>
              <w:right w:val="single" w:sz="4" w:space="0" w:color="auto"/>
            </w:tcBorders>
            <w:noWrap/>
            <w:vAlign w:val="center"/>
            <w:hideMark/>
          </w:tcPr>
          <w:p w14:paraId="0D6526B7" w14:textId="46F71BD9" w:rsidR="007071B0" w:rsidRPr="0038550C" w:rsidRDefault="007071B0" w:rsidP="007071B0">
            <w:pPr>
              <w:jc w:val="center"/>
              <w:rPr>
                <w:color w:val="000000"/>
                <w:sz w:val="18"/>
                <w:szCs w:val="18"/>
                <w:lang w:eastAsia="en-CA"/>
              </w:rPr>
            </w:pPr>
            <w:r w:rsidRPr="0038550C">
              <w:rPr>
                <w:color w:val="000000"/>
                <w:sz w:val="18"/>
                <w:szCs w:val="18"/>
                <w:lang w:eastAsia="en-CA"/>
              </w:rPr>
              <w:t>13</w:t>
            </w:r>
          </w:p>
        </w:tc>
        <w:tc>
          <w:tcPr>
            <w:tcW w:w="737" w:type="pct"/>
            <w:tcBorders>
              <w:top w:val="single" w:sz="4" w:space="0" w:color="auto"/>
              <w:bottom w:val="single" w:sz="4" w:space="0" w:color="auto"/>
              <w:right w:val="single" w:sz="4" w:space="0" w:color="auto"/>
            </w:tcBorders>
            <w:vAlign w:val="center"/>
          </w:tcPr>
          <w:p w14:paraId="6805B97F" w14:textId="6BF97F5E" w:rsidR="007071B0" w:rsidRPr="0038550C" w:rsidRDefault="007071B0" w:rsidP="007071B0">
            <w:pPr>
              <w:jc w:val="center"/>
              <w:rPr>
                <w:color w:val="000000"/>
                <w:sz w:val="18"/>
                <w:szCs w:val="18"/>
                <w:lang w:eastAsia="en-CA"/>
              </w:rPr>
            </w:pPr>
            <w:r w:rsidRPr="000B740A">
              <w:rPr>
                <w:color w:val="000000"/>
                <w:sz w:val="18"/>
                <w:szCs w:val="18"/>
                <w:lang w:eastAsia="en-CA"/>
              </w:rPr>
              <w:t>36.0</w:t>
            </w:r>
          </w:p>
        </w:tc>
        <w:tc>
          <w:tcPr>
            <w:tcW w:w="662" w:type="pct"/>
            <w:tcBorders>
              <w:top w:val="nil"/>
              <w:left w:val="single" w:sz="4" w:space="0" w:color="auto"/>
              <w:bottom w:val="single" w:sz="4" w:space="0" w:color="auto"/>
              <w:right w:val="single" w:sz="4" w:space="0" w:color="auto"/>
            </w:tcBorders>
            <w:noWrap/>
            <w:vAlign w:val="center"/>
            <w:hideMark/>
          </w:tcPr>
          <w:p w14:paraId="7750B343" w14:textId="19E6F51E" w:rsidR="007071B0" w:rsidRPr="007B3476" w:rsidRDefault="007071B0" w:rsidP="007071B0">
            <w:pPr>
              <w:jc w:val="right"/>
              <w:rPr>
                <w:color w:val="000000"/>
                <w:sz w:val="18"/>
                <w:szCs w:val="18"/>
                <w:lang w:eastAsia="en-CA"/>
              </w:rPr>
            </w:pPr>
            <w:r w:rsidRPr="007B3476">
              <w:rPr>
                <w:color w:val="000000"/>
                <w:sz w:val="18"/>
                <w:szCs w:val="18"/>
              </w:rPr>
              <w:t>120,000</w:t>
            </w:r>
          </w:p>
        </w:tc>
        <w:tc>
          <w:tcPr>
            <w:tcW w:w="662" w:type="pct"/>
            <w:tcBorders>
              <w:top w:val="nil"/>
              <w:left w:val="nil"/>
              <w:bottom w:val="single" w:sz="4" w:space="0" w:color="auto"/>
              <w:right w:val="single" w:sz="4" w:space="0" w:color="auto"/>
            </w:tcBorders>
            <w:noWrap/>
            <w:vAlign w:val="center"/>
            <w:hideMark/>
          </w:tcPr>
          <w:p w14:paraId="6DFA0241" w14:textId="35A5B18A" w:rsidR="007071B0" w:rsidRPr="007B3476" w:rsidRDefault="007071B0" w:rsidP="007071B0">
            <w:pPr>
              <w:jc w:val="right"/>
              <w:rPr>
                <w:color w:val="000000"/>
                <w:sz w:val="18"/>
                <w:szCs w:val="18"/>
                <w:lang w:eastAsia="en-CA"/>
              </w:rPr>
            </w:pPr>
            <w:r w:rsidRPr="007B3476">
              <w:rPr>
                <w:color w:val="000000"/>
                <w:sz w:val="18"/>
                <w:szCs w:val="18"/>
              </w:rPr>
              <w:t xml:space="preserve">250,000 </w:t>
            </w:r>
          </w:p>
        </w:tc>
        <w:tc>
          <w:tcPr>
            <w:tcW w:w="661" w:type="pct"/>
            <w:tcBorders>
              <w:top w:val="nil"/>
              <w:left w:val="nil"/>
              <w:bottom w:val="single" w:sz="4" w:space="0" w:color="auto"/>
              <w:right w:val="single" w:sz="4" w:space="0" w:color="auto"/>
            </w:tcBorders>
            <w:noWrap/>
            <w:vAlign w:val="center"/>
            <w:hideMark/>
          </w:tcPr>
          <w:p w14:paraId="20CE8BB7" w14:textId="050BB372" w:rsidR="007071B0" w:rsidRPr="008B6229" w:rsidRDefault="007071B0" w:rsidP="007071B0">
            <w:pPr>
              <w:jc w:val="right"/>
              <w:rPr>
                <w:color w:val="000000"/>
                <w:sz w:val="18"/>
                <w:szCs w:val="18"/>
                <w:lang w:eastAsia="en-CA"/>
              </w:rPr>
            </w:pPr>
            <w:r w:rsidRPr="008B6229">
              <w:rPr>
                <w:color w:val="000000"/>
                <w:sz w:val="18"/>
                <w:szCs w:val="18"/>
                <w:lang w:eastAsia="en-CA"/>
              </w:rPr>
              <w:t>218,682</w:t>
            </w:r>
          </w:p>
        </w:tc>
        <w:tc>
          <w:tcPr>
            <w:tcW w:w="585" w:type="pct"/>
            <w:tcBorders>
              <w:top w:val="nil"/>
              <w:left w:val="nil"/>
              <w:bottom w:val="single" w:sz="4" w:space="0" w:color="auto"/>
              <w:right w:val="single" w:sz="4" w:space="0" w:color="auto"/>
            </w:tcBorders>
            <w:noWrap/>
            <w:vAlign w:val="center"/>
            <w:hideMark/>
          </w:tcPr>
          <w:p w14:paraId="2ED2A8FF" w14:textId="0543E3CF" w:rsidR="007071B0" w:rsidRPr="008B6229" w:rsidRDefault="007071B0" w:rsidP="007071B0">
            <w:pPr>
              <w:jc w:val="right"/>
              <w:rPr>
                <w:color w:val="000000"/>
                <w:sz w:val="18"/>
                <w:szCs w:val="18"/>
                <w:lang w:eastAsia="en-CA"/>
              </w:rPr>
            </w:pPr>
            <w:r w:rsidRPr="008B6229">
              <w:rPr>
                <w:color w:val="000000"/>
                <w:sz w:val="18"/>
                <w:szCs w:val="18"/>
                <w:lang w:eastAsia="en-CA"/>
              </w:rPr>
              <w:t>468,682</w:t>
            </w:r>
          </w:p>
        </w:tc>
      </w:tr>
      <w:tr w:rsidR="007071B0" w:rsidRPr="007B3476" w14:paraId="7C1CBC59"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3334A996" w14:textId="37F8B628" w:rsidR="007071B0" w:rsidRPr="007B3476" w:rsidRDefault="00C704AE" w:rsidP="007071B0">
            <w:pPr>
              <w:jc w:val="left"/>
              <w:rPr>
                <w:color w:val="000000"/>
                <w:sz w:val="18"/>
                <w:szCs w:val="18"/>
                <w:lang w:eastAsia="en-CA"/>
              </w:rPr>
            </w:pPr>
            <w:r>
              <w:rPr>
                <w:rFonts w:hint="eastAsia"/>
                <w:color w:val="000000"/>
                <w:sz w:val="18"/>
                <w:szCs w:val="18"/>
                <w:lang w:eastAsia="zh-CN"/>
              </w:rPr>
              <w:t>新鲜空调</w:t>
            </w:r>
          </w:p>
        </w:tc>
        <w:tc>
          <w:tcPr>
            <w:tcW w:w="653" w:type="pct"/>
            <w:tcBorders>
              <w:top w:val="nil"/>
              <w:left w:val="nil"/>
              <w:bottom w:val="single" w:sz="4" w:space="0" w:color="auto"/>
              <w:right w:val="single" w:sz="4" w:space="0" w:color="auto"/>
            </w:tcBorders>
            <w:vAlign w:val="center"/>
          </w:tcPr>
          <w:p w14:paraId="28672032" w14:textId="553F0DEF" w:rsidR="007071B0" w:rsidRPr="0038550C" w:rsidRDefault="007071B0" w:rsidP="007071B0">
            <w:pPr>
              <w:jc w:val="center"/>
              <w:rPr>
                <w:color w:val="000000"/>
                <w:sz w:val="18"/>
                <w:szCs w:val="18"/>
              </w:rPr>
            </w:pPr>
            <w:r w:rsidRPr="0038550C">
              <w:rPr>
                <w:color w:val="000000"/>
                <w:sz w:val="18"/>
                <w:szCs w:val="18"/>
                <w:lang w:eastAsia="en-CA"/>
              </w:rPr>
              <w:t>2006</w:t>
            </w:r>
          </w:p>
        </w:tc>
        <w:tc>
          <w:tcPr>
            <w:tcW w:w="441" w:type="pct"/>
            <w:tcBorders>
              <w:top w:val="nil"/>
              <w:left w:val="nil"/>
              <w:bottom w:val="single" w:sz="4" w:space="0" w:color="auto"/>
              <w:right w:val="single" w:sz="4" w:space="0" w:color="auto"/>
            </w:tcBorders>
            <w:noWrap/>
            <w:vAlign w:val="center"/>
            <w:hideMark/>
          </w:tcPr>
          <w:p w14:paraId="065AB98F" w14:textId="0655E60C" w:rsidR="007071B0" w:rsidRPr="0038550C" w:rsidRDefault="007071B0" w:rsidP="007071B0">
            <w:pPr>
              <w:jc w:val="center"/>
              <w:rPr>
                <w:color w:val="000000"/>
                <w:sz w:val="18"/>
                <w:szCs w:val="18"/>
                <w:lang w:eastAsia="en-CA"/>
              </w:rPr>
            </w:pPr>
            <w:r w:rsidRPr="0038550C">
              <w:rPr>
                <w:color w:val="000000"/>
                <w:sz w:val="18"/>
                <w:szCs w:val="18"/>
              </w:rPr>
              <w:t>26</w:t>
            </w:r>
          </w:p>
        </w:tc>
        <w:tc>
          <w:tcPr>
            <w:tcW w:w="737" w:type="pct"/>
            <w:tcBorders>
              <w:top w:val="single" w:sz="4" w:space="0" w:color="auto"/>
              <w:bottom w:val="single" w:sz="4" w:space="0" w:color="auto"/>
              <w:right w:val="single" w:sz="4" w:space="0" w:color="auto"/>
            </w:tcBorders>
            <w:vAlign w:val="center"/>
          </w:tcPr>
          <w:p w14:paraId="7E530C49" w14:textId="28B33201" w:rsidR="007071B0" w:rsidRPr="0038550C" w:rsidRDefault="007071B0" w:rsidP="007071B0">
            <w:pPr>
              <w:jc w:val="center"/>
              <w:rPr>
                <w:color w:val="000000"/>
                <w:sz w:val="18"/>
                <w:szCs w:val="18"/>
                <w:lang w:eastAsia="en-CA"/>
              </w:rPr>
            </w:pPr>
            <w:r w:rsidRPr="000B740A">
              <w:rPr>
                <w:color w:val="000000"/>
                <w:sz w:val="18"/>
                <w:szCs w:val="18"/>
                <w:lang w:eastAsia="en-CA"/>
              </w:rPr>
              <w:t>28.2</w:t>
            </w:r>
          </w:p>
        </w:tc>
        <w:tc>
          <w:tcPr>
            <w:tcW w:w="662" w:type="pct"/>
            <w:tcBorders>
              <w:top w:val="nil"/>
              <w:left w:val="single" w:sz="4" w:space="0" w:color="auto"/>
              <w:bottom w:val="single" w:sz="4" w:space="0" w:color="auto"/>
              <w:right w:val="single" w:sz="4" w:space="0" w:color="auto"/>
            </w:tcBorders>
            <w:noWrap/>
            <w:vAlign w:val="center"/>
            <w:hideMark/>
          </w:tcPr>
          <w:p w14:paraId="08220F4A" w14:textId="2442616D" w:rsidR="007071B0" w:rsidRPr="007B3476" w:rsidRDefault="007071B0" w:rsidP="007071B0">
            <w:pPr>
              <w:jc w:val="right"/>
              <w:rPr>
                <w:color w:val="000000"/>
                <w:sz w:val="18"/>
                <w:szCs w:val="18"/>
                <w:lang w:eastAsia="en-CA"/>
              </w:rPr>
            </w:pPr>
            <w:r w:rsidRPr="007B3476">
              <w:rPr>
                <w:color w:val="000000"/>
                <w:sz w:val="18"/>
                <w:szCs w:val="18"/>
              </w:rPr>
              <w:t>250,000</w:t>
            </w:r>
          </w:p>
        </w:tc>
        <w:tc>
          <w:tcPr>
            <w:tcW w:w="662" w:type="pct"/>
            <w:tcBorders>
              <w:top w:val="nil"/>
              <w:left w:val="nil"/>
              <w:bottom w:val="single" w:sz="4" w:space="0" w:color="auto"/>
              <w:right w:val="single" w:sz="4" w:space="0" w:color="auto"/>
            </w:tcBorders>
            <w:noWrap/>
            <w:vAlign w:val="center"/>
            <w:hideMark/>
          </w:tcPr>
          <w:p w14:paraId="1DB132DF" w14:textId="387AE9A3" w:rsidR="007071B0" w:rsidRPr="007B3476" w:rsidRDefault="007071B0" w:rsidP="007071B0">
            <w:pPr>
              <w:jc w:val="right"/>
              <w:rPr>
                <w:color w:val="000000"/>
                <w:sz w:val="18"/>
                <w:szCs w:val="18"/>
                <w:lang w:eastAsia="en-CA"/>
              </w:rPr>
            </w:pPr>
            <w:r w:rsidRPr="007B3476">
              <w:rPr>
                <w:color w:val="000000"/>
                <w:sz w:val="18"/>
                <w:szCs w:val="18"/>
              </w:rPr>
              <w:t xml:space="preserve">250,000 </w:t>
            </w:r>
          </w:p>
        </w:tc>
        <w:tc>
          <w:tcPr>
            <w:tcW w:w="661" w:type="pct"/>
            <w:tcBorders>
              <w:top w:val="nil"/>
              <w:left w:val="nil"/>
              <w:bottom w:val="single" w:sz="4" w:space="0" w:color="auto"/>
              <w:right w:val="single" w:sz="4" w:space="0" w:color="auto"/>
            </w:tcBorders>
            <w:noWrap/>
            <w:vAlign w:val="center"/>
            <w:hideMark/>
          </w:tcPr>
          <w:p w14:paraId="77AB7202" w14:textId="14653B39" w:rsidR="007071B0" w:rsidRPr="008B6229" w:rsidRDefault="007071B0" w:rsidP="007071B0">
            <w:pPr>
              <w:jc w:val="right"/>
              <w:rPr>
                <w:color w:val="000000"/>
                <w:sz w:val="18"/>
                <w:szCs w:val="18"/>
                <w:lang w:eastAsia="en-CA"/>
              </w:rPr>
            </w:pPr>
            <w:r w:rsidRPr="008B6229">
              <w:rPr>
                <w:color w:val="000000"/>
                <w:sz w:val="18"/>
                <w:szCs w:val="18"/>
                <w:lang w:eastAsia="en-CA"/>
              </w:rPr>
              <w:t>973,604</w:t>
            </w:r>
          </w:p>
        </w:tc>
        <w:tc>
          <w:tcPr>
            <w:tcW w:w="585" w:type="pct"/>
            <w:tcBorders>
              <w:top w:val="nil"/>
              <w:left w:val="nil"/>
              <w:bottom w:val="single" w:sz="4" w:space="0" w:color="auto"/>
              <w:right w:val="single" w:sz="4" w:space="0" w:color="auto"/>
            </w:tcBorders>
            <w:noWrap/>
            <w:vAlign w:val="center"/>
            <w:hideMark/>
          </w:tcPr>
          <w:p w14:paraId="0741A327" w14:textId="5E4BD2C5" w:rsidR="007071B0" w:rsidRPr="008B6229" w:rsidRDefault="007071B0" w:rsidP="007071B0">
            <w:pPr>
              <w:jc w:val="right"/>
              <w:rPr>
                <w:color w:val="000000"/>
                <w:sz w:val="18"/>
                <w:szCs w:val="18"/>
                <w:lang w:eastAsia="en-CA"/>
              </w:rPr>
            </w:pPr>
            <w:r w:rsidRPr="008B6229">
              <w:rPr>
                <w:color w:val="000000"/>
                <w:sz w:val="18"/>
                <w:szCs w:val="18"/>
                <w:lang w:eastAsia="en-CA"/>
              </w:rPr>
              <w:t>1,223,604</w:t>
            </w:r>
          </w:p>
        </w:tc>
      </w:tr>
      <w:tr w:rsidR="007071B0" w:rsidRPr="007B3476" w14:paraId="23606D68"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75729079" w14:textId="7AADD59C" w:rsidR="007071B0" w:rsidRPr="007B3476" w:rsidRDefault="00C704AE" w:rsidP="007071B0">
            <w:pPr>
              <w:jc w:val="left"/>
              <w:rPr>
                <w:color w:val="000000"/>
                <w:sz w:val="18"/>
                <w:szCs w:val="18"/>
                <w:lang w:eastAsia="en-CA"/>
              </w:rPr>
            </w:pPr>
            <w:r>
              <w:rPr>
                <w:rFonts w:hint="eastAsia"/>
                <w:color w:val="000000"/>
                <w:sz w:val="18"/>
                <w:szCs w:val="18"/>
                <w:lang w:eastAsia="zh-CN"/>
              </w:rPr>
              <w:t>海尔空调</w:t>
            </w:r>
          </w:p>
        </w:tc>
        <w:tc>
          <w:tcPr>
            <w:tcW w:w="653" w:type="pct"/>
            <w:tcBorders>
              <w:top w:val="nil"/>
              <w:left w:val="nil"/>
              <w:bottom w:val="single" w:sz="4" w:space="0" w:color="auto"/>
              <w:right w:val="single" w:sz="4" w:space="0" w:color="auto"/>
            </w:tcBorders>
            <w:vAlign w:val="center"/>
          </w:tcPr>
          <w:p w14:paraId="20B5D1D1" w14:textId="6F066ADB" w:rsidR="007071B0" w:rsidRPr="0038550C" w:rsidRDefault="007071B0" w:rsidP="007071B0">
            <w:pPr>
              <w:jc w:val="center"/>
              <w:rPr>
                <w:color w:val="000000"/>
                <w:sz w:val="18"/>
                <w:szCs w:val="18"/>
              </w:rPr>
            </w:pPr>
            <w:r w:rsidRPr="0038550C">
              <w:rPr>
                <w:color w:val="000000"/>
                <w:sz w:val="18"/>
                <w:szCs w:val="18"/>
                <w:lang w:eastAsia="en-CA"/>
              </w:rPr>
              <w:t>2024</w:t>
            </w:r>
          </w:p>
        </w:tc>
        <w:tc>
          <w:tcPr>
            <w:tcW w:w="441" w:type="pct"/>
            <w:tcBorders>
              <w:top w:val="nil"/>
              <w:left w:val="nil"/>
              <w:bottom w:val="single" w:sz="4" w:space="0" w:color="auto"/>
              <w:right w:val="single" w:sz="4" w:space="0" w:color="auto"/>
            </w:tcBorders>
            <w:noWrap/>
            <w:vAlign w:val="center"/>
            <w:hideMark/>
          </w:tcPr>
          <w:p w14:paraId="471D72C2" w14:textId="3A6A7275" w:rsidR="007071B0" w:rsidRPr="0038550C" w:rsidRDefault="007071B0" w:rsidP="007071B0">
            <w:pPr>
              <w:jc w:val="center"/>
              <w:rPr>
                <w:color w:val="000000"/>
                <w:sz w:val="18"/>
                <w:szCs w:val="18"/>
                <w:lang w:eastAsia="en-CA"/>
              </w:rPr>
            </w:pPr>
            <w:r w:rsidRPr="0038550C">
              <w:rPr>
                <w:color w:val="000000"/>
                <w:sz w:val="18"/>
                <w:szCs w:val="18"/>
              </w:rPr>
              <w:t>9</w:t>
            </w:r>
          </w:p>
        </w:tc>
        <w:tc>
          <w:tcPr>
            <w:tcW w:w="737" w:type="pct"/>
            <w:tcBorders>
              <w:top w:val="single" w:sz="4" w:space="0" w:color="auto"/>
              <w:bottom w:val="single" w:sz="4" w:space="0" w:color="auto"/>
              <w:right w:val="single" w:sz="4" w:space="0" w:color="auto"/>
            </w:tcBorders>
            <w:vAlign w:val="center"/>
          </w:tcPr>
          <w:p w14:paraId="0D8E3BDB" w14:textId="3C1769FB" w:rsidR="007071B0" w:rsidRPr="0038550C" w:rsidRDefault="007071B0" w:rsidP="007071B0">
            <w:pPr>
              <w:jc w:val="center"/>
              <w:rPr>
                <w:color w:val="000000"/>
                <w:sz w:val="18"/>
                <w:szCs w:val="18"/>
                <w:lang w:eastAsia="en-CA"/>
              </w:rPr>
            </w:pPr>
            <w:r w:rsidRPr="000B740A">
              <w:rPr>
                <w:color w:val="000000"/>
                <w:sz w:val="18"/>
                <w:szCs w:val="18"/>
                <w:lang w:eastAsia="en-CA"/>
              </w:rPr>
              <w:t>24.1</w:t>
            </w:r>
          </w:p>
        </w:tc>
        <w:tc>
          <w:tcPr>
            <w:tcW w:w="662" w:type="pct"/>
            <w:tcBorders>
              <w:top w:val="nil"/>
              <w:left w:val="single" w:sz="4" w:space="0" w:color="auto"/>
              <w:bottom w:val="single" w:sz="4" w:space="0" w:color="auto"/>
              <w:right w:val="single" w:sz="4" w:space="0" w:color="auto"/>
            </w:tcBorders>
            <w:noWrap/>
            <w:vAlign w:val="center"/>
            <w:hideMark/>
          </w:tcPr>
          <w:p w14:paraId="5508A30F" w14:textId="1E568570" w:rsidR="007071B0" w:rsidRPr="007B3476" w:rsidRDefault="007071B0" w:rsidP="007071B0">
            <w:pPr>
              <w:jc w:val="right"/>
              <w:rPr>
                <w:color w:val="000000"/>
                <w:sz w:val="18"/>
                <w:szCs w:val="18"/>
                <w:lang w:eastAsia="en-CA"/>
              </w:rPr>
            </w:pPr>
            <w:r w:rsidRPr="007B3476">
              <w:rPr>
                <w:color w:val="000000"/>
                <w:sz w:val="18"/>
                <w:szCs w:val="18"/>
              </w:rPr>
              <w:t>98,000</w:t>
            </w:r>
          </w:p>
        </w:tc>
        <w:tc>
          <w:tcPr>
            <w:tcW w:w="662" w:type="pct"/>
            <w:tcBorders>
              <w:top w:val="nil"/>
              <w:left w:val="nil"/>
              <w:bottom w:val="single" w:sz="4" w:space="0" w:color="auto"/>
              <w:right w:val="single" w:sz="4" w:space="0" w:color="auto"/>
            </w:tcBorders>
            <w:noWrap/>
            <w:vAlign w:val="center"/>
            <w:hideMark/>
          </w:tcPr>
          <w:p w14:paraId="476469EA" w14:textId="01CD0746" w:rsidR="007071B0" w:rsidRPr="007B3476" w:rsidRDefault="007071B0" w:rsidP="007071B0">
            <w:pPr>
              <w:jc w:val="right"/>
              <w:rPr>
                <w:color w:val="000000"/>
                <w:sz w:val="18"/>
                <w:szCs w:val="18"/>
                <w:lang w:eastAsia="en-CA"/>
              </w:rPr>
            </w:pPr>
            <w:r w:rsidRPr="007B3476">
              <w:rPr>
                <w:color w:val="000000"/>
                <w:sz w:val="18"/>
                <w:szCs w:val="18"/>
              </w:rPr>
              <w:t xml:space="preserve">39,200 </w:t>
            </w:r>
          </w:p>
        </w:tc>
        <w:tc>
          <w:tcPr>
            <w:tcW w:w="661" w:type="pct"/>
            <w:tcBorders>
              <w:top w:val="nil"/>
              <w:left w:val="nil"/>
              <w:bottom w:val="single" w:sz="4" w:space="0" w:color="auto"/>
              <w:right w:val="single" w:sz="4" w:space="0" w:color="auto"/>
            </w:tcBorders>
            <w:noWrap/>
            <w:vAlign w:val="center"/>
            <w:hideMark/>
          </w:tcPr>
          <w:p w14:paraId="26CDC278" w14:textId="78268A2E" w:rsidR="007071B0" w:rsidRPr="008B6229" w:rsidRDefault="007071B0" w:rsidP="007071B0">
            <w:pPr>
              <w:jc w:val="right"/>
              <w:rPr>
                <w:color w:val="000000"/>
                <w:sz w:val="18"/>
                <w:szCs w:val="18"/>
                <w:lang w:eastAsia="en-CA"/>
              </w:rPr>
            </w:pPr>
            <w:r w:rsidRPr="008B6229">
              <w:rPr>
                <w:color w:val="000000"/>
                <w:sz w:val="18"/>
                <w:szCs w:val="18"/>
                <w:lang w:eastAsia="en-CA"/>
              </w:rPr>
              <w:t>152,278</w:t>
            </w:r>
          </w:p>
        </w:tc>
        <w:tc>
          <w:tcPr>
            <w:tcW w:w="585" w:type="pct"/>
            <w:tcBorders>
              <w:top w:val="nil"/>
              <w:left w:val="nil"/>
              <w:bottom w:val="single" w:sz="4" w:space="0" w:color="auto"/>
              <w:right w:val="single" w:sz="4" w:space="0" w:color="auto"/>
            </w:tcBorders>
            <w:noWrap/>
            <w:vAlign w:val="center"/>
            <w:hideMark/>
          </w:tcPr>
          <w:p w14:paraId="3EAA392E" w14:textId="22A5D084" w:rsidR="007071B0" w:rsidRPr="008B6229" w:rsidRDefault="007071B0" w:rsidP="007071B0">
            <w:pPr>
              <w:jc w:val="right"/>
              <w:rPr>
                <w:color w:val="000000"/>
                <w:sz w:val="18"/>
                <w:szCs w:val="18"/>
                <w:lang w:eastAsia="en-CA"/>
              </w:rPr>
            </w:pPr>
            <w:r w:rsidRPr="008B6229">
              <w:rPr>
                <w:color w:val="000000"/>
                <w:sz w:val="18"/>
                <w:szCs w:val="18"/>
                <w:lang w:eastAsia="en-CA"/>
              </w:rPr>
              <w:t>402,278</w:t>
            </w:r>
          </w:p>
        </w:tc>
      </w:tr>
      <w:tr w:rsidR="007071B0" w:rsidRPr="007B3476" w14:paraId="3B508479"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45520480" w14:textId="136B6172" w:rsidR="007071B0" w:rsidRPr="007B3476" w:rsidRDefault="007071B0" w:rsidP="007071B0">
            <w:pPr>
              <w:jc w:val="left"/>
              <w:rPr>
                <w:color w:val="000000"/>
                <w:sz w:val="18"/>
                <w:szCs w:val="18"/>
                <w:lang w:eastAsia="en-CA"/>
              </w:rPr>
            </w:pPr>
            <w:r w:rsidRPr="007B3476">
              <w:rPr>
                <w:color w:val="000000"/>
                <w:sz w:val="18"/>
                <w:szCs w:val="18"/>
              </w:rPr>
              <w:t xml:space="preserve">Kiriazi </w:t>
            </w:r>
            <w:r w:rsidR="00C704AE">
              <w:rPr>
                <w:rFonts w:hint="eastAsia"/>
                <w:color w:val="000000"/>
                <w:sz w:val="18"/>
                <w:szCs w:val="18"/>
                <w:lang w:eastAsia="zh-CN"/>
              </w:rPr>
              <w:t>空调</w:t>
            </w:r>
          </w:p>
        </w:tc>
        <w:tc>
          <w:tcPr>
            <w:tcW w:w="653" w:type="pct"/>
            <w:tcBorders>
              <w:top w:val="nil"/>
              <w:left w:val="nil"/>
              <w:bottom w:val="single" w:sz="4" w:space="0" w:color="auto"/>
              <w:right w:val="single" w:sz="4" w:space="0" w:color="auto"/>
            </w:tcBorders>
            <w:vAlign w:val="center"/>
          </w:tcPr>
          <w:p w14:paraId="54DAB438" w14:textId="643E3603" w:rsidR="007071B0" w:rsidRPr="0038550C" w:rsidRDefault="007071B0" w:rsidP="007071B0">
            <w:pPr>
              <w:jc w:val="center"/>
              <w:rPr>
                <w:color w:val="000000"/>
                <w:sz w:val="18"/>
                <w:szCs w:val="18"/>
              </w:rPr>
            </w:pPr>
            <w:r w:rsidRPr="0038550C">
              <w:rPr>
                <w:color w:val="000000"/>
                <w:sz w:val="18"/>
                <w:szCs w:val="18"/>
                <w:lang w:eastAsia="en-CA"/>
              </w:rPr>
              <w:t>2018</w:t>
            </w:r>
          </w:p>
        </w:tc>
        <w:tc>
          <w:tcPr>
            <w:tcW w:w="441" w:type="pct"/>
            <w:tcBorders>
              <w:top w:val="nil"/>
              <w:left w:val="nil"/>
              <w:bottom w:val="single" w:sz="4" w:space="0" w:color="auto"/>
              <w:right w:val="single" w:sz="4" w:space="0" w:color="auto"/>
            </w:tcBorders>
            <w:noWrap/>
            <w:vAlign w:val="center"/>
            <w:hideMark/>
          </w:tcPr>
          <w:p w14:paraId="7683748B" w14:textId="7EA9D844" w:rsidR="007071B0" w:rsidRPr="0038550C" w:rsidRDefault="007071B0" w:rsidP="007071B0">
            <w:pPr>
              <w:jc w:val="center"/>
              <w:rPr>
                <w:color w:val="000000"/>
                <w:sz w:val="18"/>
                <w:szCs w:val="18"/>
                <w:lang w:eastAsia="en-CA"/>
              </w:rPr>
            </w:pPr>
            <w:r w:rsidRPr="0038550C">
              <w:rPr>
                <w:color w:val="000000"/>
                <w:sz w:val="18"/>
                <w:szCs w:val="18"/>
              </w:rPr>
              <w:t>12</w:t>
            </w:r>
          </w:p>
        </w:tc>
        <w:tc>
          <w:tcPr>
            <w:tcW w:w="737" w:type="pct"/>
            <w:tcBorders>
              <w:top w:val="single" w:sz="4" w:space="0" w:color="auto"/>
              <w:bottom w:val="single" w:sz="4" w:space="0" w:color="auto"/>
              <w:right w:val="single" w:sz="4" w:space="0" w:color="auto"/>
            </w:tcBorders>
            <w:vAlign w:val="center"/>
          </w:tcPr>
          <w:p w14:paraId="48C9A0F0" w14:textId="1224CF13" w:rsidR="007071B0" w:rsidRPr="0038550C" w:rsidRDefault="007071B0" w:rsidP="007071B0">
            <w:pPr>
              <w:jc w:val="center"/>
              <w:rPr>
                <w:color w:val="000000"/>
                <w:sz w:val="18"/>
                <w:szCs w:val="18"/>
                <w:lang w:eastAsia="en-CA"/>
              </w:rPr>
            </w:pPr>
            <w:r w:rsidRPr="000B740A">
              <w:rPr>
                <w:color w:val="000000"/>
                <w:sz w:val="18"/>
                <w:szCs w:val="18"/>
                <w:lang w:eastAsia="en-CA"/>
              </w:rPr>
              <w:t>29.0</w:t>
            </w:r>
          </w:p>
        </w:tc>
        <w:tc>
          <w:tcPr>
            <w:tcW w:w="662" w:type="pct"/>
            <w:tcBorders>
              <w:top w:val="nil"/>
              <w:left w:val="single" w:sz="4" w:space="0" w:color="auto"/>
              <w:bottom w:val="single" w:sz="4" w:space="0" w:color="auto"/>
              <w:right w:val="single" w:sz="4" w:space="0" w:color="auto"/>
            </w:tcBorders>
            <w:noWrap/>
            <w:vAlign w:val="center"/>
            <w:hideMark/>
          </w:tcPr>
          <w:p w14:paraId="212B63B5" w14:textId="42D4CFFB" w:rsidR="007071B0" w:rsidRPr="007B3476" w:rsidRDefault="007071B0" w:rsidP="007071B0">
            <w:pPr>
              <w:jc w:val="right"/>
              <w:rPr>
                <w:color w:val="000000"/>
                <w:sz w:val="18"/>
                <w:szCs w:val="18"/>
                <w:lang w:eastAsia="en-CA"/>
              </w:rPr>
            </w:pPr>
            <w:r w:rsidRPr="007B3476">
              <w:rPr>
                <w:color w:val="000000"/>
                <w:sz w:val="18"/>
                <w:szCs w:val="18"/>
              </w:rPr>
              <w:t>192,000</w:t>
            </w:r>
          </w:p>
        </w:tc>
        <w:tc>
          <w:tcPr>
            <w:tcW w:w="662" w:type="pct"/>
            <w:tcBorders>
              <w:top w:val="nil"/>
              <w:left w:val="nil"/>
              <w:bottom w:val="single" w:sz="4" w:space="0" w:color="auto"/>
              <w:right w:val="single" w:sz="4" w:space="0" w:color="auto"/>
            </w:tcBorders>
            <w:noWrap/>
            <w:vAlign w:val="center"/>
            <w:hideMark/>
          </w:tcPr>
          <w:p w14:paraId="189CCBF5" w14:textId="4050B520" w:rsidR="007071B0" w:rsidRPr="007B3476" w:rsidRDefault="007071B0" w:rsidP="007071B0">
            <w:pPr>
              <w:jc w:val="right"/>
              <w:rPr>
                <w:color w:val="000000"/>
                <w:sz w:val="18"/>
                <w:szCs w:val="18"/>
                <w:lang w:eastAsia="en-CA"/>
              </w:rPr>
            </w:pPr>
            <w:r w:rsidRPr="007B3476">
              <w:rPr>
                <w:color w:val="000000"/>
                <w:sz w:val="18"/>
                <w:szCs w:val="18"/>
              </w:rPr>
              <w:t xml:space="preserve">250,000 </w:t>
            </w:r>
          </w:p>
        </w:tc>
        <w:tc>
          <w:tcPr>
            <w:tcW w:w="661" w:type="pct"/>
            <w:tcBorders>
              <w:top w:val="nil"/>
              <w:left w:val="nil"/>
              <w:bottom w:val="single" w:sz="4" w:space="0" w:color="auto"/>
              <w:right w:val="single" w:sz="4" w:space="0" w:color="auto"/>
            </w:tcBorders>
            <w:noWrap/>
            <w:vAlign w:val="center"/>
            <w:hideMark/>
          </w:tcPr>
          <w:p w14:paraId="0DB77B6B" w14:textId="1AC92026" w:rsidR="007071B0" w:rsidRPr="008B6229" w:rsidRDefault="007071B0" w:rsidP="007071B0">
            <w:pPr>
              <w:jc w:val="right"/>
              <w:rPr>
                <w:color w:val="000000"/>
                <w:sz w:val="18"/>
                <w:szCs w:val="18"/>
                <w:lang w:eastAsia="en-CA"/>
              </w:rPr>
            </w:pPr>
            <w:r w:rsidRPr="008B6229">
              <w:rPr>
                <w:color w:val="000000"/>
                <w:sz w:val="18"/>
                <w:szCs w:val="18"/>
                <w:lang w:eastAsia="en-CA"/>
              </w:rPr>
              <w:t>102,661</w:t>
            </w:r>
          </w:p>
        </w:tc>
        <w:tc>
          <w:tcPr>
            <w:tcW w:w="585" w:type="pct"/>
            <w:tcBorders>
              <w:top w:val="nil"/>
              <w:left w:val="nil"/>
              <w:bottom w:val="single" w:sz="4" w:space="0" w:color="auto"/>
              <w:right w:val="single" w:sz="4" w:space="0" w:color="auto"/>
            </w:tcBorders>
            <w:noWrap/>
            <w:vAlign w:val="center"/>
            <w:hideMark/>
          </w:tcPr>
          <w:p w14:paraId="53067F5A" w14:textId="10822A81" w:rsidR="007071B0" w:rsidRPr="008B6229" w:rsidRDefault="007071B0" w:rsidP="007071B0">
            <w:pPr>
              <w:jc w:val="right"/>
              <w:rPr>
                <w:color w:val="000000"/>
                <w:sz w:val="18"/>
                <w:szCs w:val="18"/>
                <w:lang w:eastAsia="en-CA"/>
              </w:rPr>
            </w:pPr>
            <w:r w:rsidRPr="008B6229">
              <w:rPr>
                <w:color w:val="000000"/>
                <w:sz w:val="18"/>
                <w:szCs w:val="18"/>
                <w:lang w:eastAsia="en-CA"/>
              </w:rPr>
              <w:t>141,861</w:t>
            </w:r>
          </w:p>
        </w:tc>
      </w:tr>
      <w:tr w:rsidR="007071B0" w:rsidRPr="007B3476" w14:paraId="7C27202C"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1AF6FB90" w14:textId="77777777" w:rsidR="007071B0" w:rsidRPr="007B3476" w:rsidRDefault="007071B0" w:rsidP="007071B0">
            <w:pPr>
              <w:jc w:val="left"/>
              <w:rPr>
                <w:color w:val="000000"/>
                <w:sz w:val="18"/>
                <w:szCs w:val="18"/>
                <w:lang w:eastAsia="en-CA"/>
              </w:rPr>
            </w:pPr>
            <w:r w:rsidRPr="007B3476">
              <w:rPr>
                <w:color w:val="000000"/>
                <w:sz w:val="18"/>
                <w:szCs w:val="18"/>
              </w:rPr>
              <w:t>Miraco</w:t>
            </w:r>
          </w:p>
        </w:tc>
        <w:tc>
          <w:tcPr>
            <w:tcW w:w="653" w:type="pct"/>
            <w:tcBorders>
              <w:top w:val="nil"/>
              <w:left w:val="nil"/>
              <w:bottom w:val="single" w:sz="4" w:space="0" w:color="auto"/>
              <w:right w:val="single" w:sz="4" w:space="0" w:color="auto"/>
            </w:tcBorders>
            <w:vAlign w:val="center"/>
          </w:tcPr>
          <w:p w14:paraId="2145354E" w14:textId="41AB0501" w:rsidR="007071B0" w:rsidRPr="0038550C" w:rsidRDefault="007071B0" w:rsidP="007071B0">
            <w:pPr>
              <w:jc w:val="center"/>
              <w:rPr>
                <w:color w:val="000000"/>
                <w:sz w:val="18"/>
                <w:szCs w:val="18"/>
                <w:lang w:eastAsia="en-CA"/>
              </w:rPr>
            </w:pPr>
            <w:r w:rsidRPr="0038550C">
              <w:rPr>
                <w:color w:val="000000"/>
                <w:sz w:val="18"/>
                <w:szCs w:val="18"/>
                <w:lang w:eastAsia="en-CA"/>
              </w:rPr>
              <w:t>2019</w:t>
            </w:r>
          </w:p>
        </w:tc>
        <w:tc>
          <w:tcPr>
            <w:tcW w:w="441" w:type="pct"/>
            <w:tcBorders>
              <w:top w:val="nil"/>
              <w:left w:val="nil"/>
              <w:bottom w:val="single" w:sz="4" w:space="0" w:color="auto"/>
              <w:right w:val="single" w:sz="4" w:space="0" w:color="auto"/>
            </w:tcBorders>
            <w:noWrap/>
            <w:vAlign w:val="center"/>
            <w:hideMark/>
          </w:tcPr>
          <w:p w14:paraId="101D827B" w14:textId="382FEA88" w:rsidR="007071B0" w:rsidRPr="0038550C" w:rsidRDefault="007071B0" w:rsidP="007071B0">
            <w:pPr>
              <w:jc w:val="center"/>
              <w:rPr>
                <w:color w:val="000000"/>
                <w:sz w:val="18"/>
                <w:szCs w:val="18"/>
                <w:lang w:eastAsia="en-CA"/>
              </w:rPr>
            </w:pPr>
            <w:r w:rsidRPr="0038550C">
              <w:rPr>
                <w:color w:val="000000"/>
                <w:sz w:val="18"/>
                <w:szCs w:val="18"/>
                <w:lang w:eastAsia="en-CA"/>
              </w:rPr>
              <w:t>34</w:t>
            </w:r>
          </w:p>
        </w:tc>
        <w:tc>
          <w:tcPr>
            <w:tcW w:w="737" w:type="pct"/>
            <w:tcBorders>
              <w:top w:val="single" w:sz="4" w:space="0" w:color="auto"/>
              <w:bottom w:val="single" w:sz="4" w:space="0" w:color="auto"/>
              <w:right w:val="single" w:sz="4" w:space="0" w:color="auto"/>
            </w:tcBorders>
            <w:vAlign w:val="center"/>
          </w:tcPr>
          <w:p w14:paraId="26E5F868" w14:textId="5FD5CCC8" w:rsidR="007071B0" w:rsidRPr="0038550C" w:rsidRDefault="007071B0" w:rsidP="007071B0">
            <w:pPr>
              <w:jc w:val="center"/>
              <w:rPr>
                <w:color w:val="000000"/>
                <w:sz w:val="18"/>
                <w:szCs w:val="18"/>
                <w:lang w:eastAsia="en-CA"/>
              </w:rPr>
            </w:pPr>
            <w:r w:rsidRPr="000B740A">
              <w:rPr>
                <w:color w:val="000000"/>
                <w:sz w:val="18"/>
                <w:szCs w:val="18"/>
                <w:lang w:eastAsia="en-CA"/>
              </w:rPr>
              <w:t>25.0</w:t>
            </w:r>
          </w:p>
        </w:tc>
        <w:tc>
          <w:tcPr>
            <w:tcW w:w="662" w:type="pct"/>
            <w:tcBorders>
              <w:top w:val="nil"/>
              <w:left w:val="single" w:sz="4" w:space="0" w:color="auto"/>
              <w:bottom w:val="single" w:sz="4" w:space="0" w:color="auto"/>
              <w:right w:val="single" w:sz="4" w:space="0" w:color="auto"/>
            </w:tcBorders>
            <w:noWrap/>
            <w:vAlign w:val="center"/>
            <w:hideMark/>
          </w:tcPr>
          <w:p w14:paraId="03487A6C" w14:textId="013B76C0" w:rsidR="007071B0" w:rsidRPr="007B3476" w:rsidRDefault="007071B0" w:rsidP="007071B0">
            <w:pPr>
              <w:jc w:val="right"/>
              <w:rPr>
                <w:color w:val="000000"/>
                <w:sz w:val="18"/>
                <w:szCs w:val="18"/>
                <w:lang w:eastAsia="en-CA"/>
              </w:rPr>
            </w:pPr>
            <w:r w:rsidRPr="007B3476">
              <w:rPr>
                <w:color w:val="000000"/>
                <w:sz w:val="18"/>
                <w:szCs w:val="18"/>
              </w:rPr>
              <w:t>600,000</w:t>
            </w:r>
          </w:p>
        </w:tc>
        <w:tc>
          <w:tcPr>
            <w:tcW w:w="662" w:type="pct"/>
            <w:tcBorders>
              <w:top w:val="nil"/>
              <w:left w:val="nil"/>
              <w:bottom w:val="single" w:sz="4" w:space="0" w:color="auto"/>
              <w:right w:val="single" w:sz="4" w:space="0" w:color="auto"/>
            </w:tcBorders>
            <w:noWrap/>
            <w:vAlign w:val="center"/>
            <w:hideMark/>
          </w:tcPr>
          <w:p w14:paraId="0E8D3D2E" w14:textId="159D5912" w:rsidR="007071B0" w:rsidRPr="007B3476" w:rsidRDefault="007071B0" w:rsidP="007071B0">
            <w:pPr>
              <w:jc w:val="right"/>
              <w:rPr>
                <w:color w:val="000000"/>
                <w:sz w:val="18"/>
                <w:szCs w:val="18"/>
                <w:lang w:eastAsia="en-CA"/>
              </w:rPr>
            </w:pPr>
            <w:r w:rsidRPr="007B3476">
              <w:rPr>
                <w:color w:val="000000"/>
                <w:sz w:val="18"/>
                <w:szCs w:val="18"/>
              </w:rPr>
              <w:t xml:space="preserve">   156,250 </w:t>
            </w:r>
          </w:p>
        </w:tc>
        <w:tc>
          <w:tcPr>
            <w:tcW w:w="661" w:type="pct"/>
            <w:tcBorders>
              <w:top w:val="nil"/>
              <w:left w:val="nil"/>
              <w:bottom w:val="single" w:sz="4" w:space="0" w:color="auto"/>
              <w:right w:val="single" w:sz="4" w:space="0" w:color="auto"/>
            </w:tcBorders>
            <w:noWrap/>
            <w:vAlign w:val="center"/>
            <w:hideMark/>
          </w:tcPr>
          <w:p w14:paraId="6241525D" w14:textId="1C7239A9" w:rsidR="007071B0" w:rsidRPr="008B6229" w:rsidRDefault="007071B0" w:rsidP="007071B0">
            <w:pPr>
              <w:jc w:val="right"/>
              <w:rPr>
                <w:color w:val="000000"/>
                <w:sz w:val="18"/>
                <w:szCs w:val="18"/>
                <w:lang w:eastAsia="en-CA"/>
              </w:rPr>
            </w:pPr>
            <w:r w:rsidRPr="008B6229">
              <w:rPr>
                <w:color w:val="000000"/>
                <w:sz w:val="18"/>
                <w:szCs w:val="18"/>
                <w:lang w:eastAsia="en-CA"/>
              </w:rPr>
              <w:t>2,019,850</w:t>
            </w:r>
          </w:p>
        </w:tc>
        <w:tc>
          <w:tcPr>
            <w:tcW w:w="585" w:type="pct"/>
            <w:tcBorders>
              <w:top w:val="nil"/>
              <w:left w:val="nil"/>
              <w:bottom w:val="single" w:sz="4" w:space="0" w:color="auto"/>
              <w:right w:val="single" w:sz="4" w:space="0" w:color="auto"/>
            </w:tcBorders>
            <w:noWrap/>
            <w:vAlign w:val="center"/>
            <w:hideMark/>
          </w:tcPr>
          <w:p w14:paraId="7F019E69" w14:textId="4D8F2CB8" w:rsidR="007071B0" w:rsidRPr="008B6229" w:rsidRDefault="007071B0" w:rsidP="007071B0">
            <w:pPr>
              <w:jc w:val="right"/>
              <w:rPr>
                <w:color w:val="000000"/>
                <w:sz w:val="18"/>
                <w:szCs w:val="18"/>
                <w:lang w:eastAsia="en-CA"/>
              </w:rPr>
            </w:pPr>
            <w:r w:rsidRPr="008B6229">
              <w:rPr>
                <w:color w:val="000000"/>
                <w:sz w:val="18"/>
                <w:szCs w:val="18"/>
                <w:lang w:eastAsia="en-CA"/>
              </w:rPr>
              <w:t>2,176,100</w:t>
            </w:r>
          </w:p>
        </w:tc>
      </w:tr>
      <w:tr w:rsidR="007071B0" w:rsidRPr="007B3476" w14:paraId="64D8BE35"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040A25E8" w14:textId="77777777" w:rsidR="007071B0" w:rsidRPr="007B3476" w:rsidRDefault="007071B0" w:rsidP="007071B0">
            <w:pPr>
              <w:jc w:val="left"/>
              <w:rPr>
                <w:color w:val="000000"/>
                <w:sz w:val="18"/>
                <w:szCs w:val="18"/>
                <w:lang w:eastAsia="en-CA"/>
              </w:rPr>
            </w:pPr>
            <w:r w:rsidRPr="007B3476">
              <w:rPr>
                <w:color w:val="000000"/>
                <w:sz w:val="18"/>
                <w:szCs w:val="18"/>
              </w:rPr>
              <w:t>Power</w:t>
            </w:r>
          </w:p>
        </w:tc>
        <w:tc>
          <w:tcPr>
            <w:tcW w:w="653" w:type="pct"/>
            <w:tcBorders>
              <w:top w:val="nil"/>
              <w:left w:val="nil"/>
              <w:bottom w:val="single" w:sz="4" w:space="0" w:color="auto"/>
              <w:right w:val="single" w:sz="4" w:space="0" w:color="auto"/>
            </w:tcBorders>
            <w:vAlign w:val="center"/>
          </w:tcPr>
          <w:p w14:paraId="16495AE4" w14:textId="58EBD120" w:rsidR="007071B0" w:rsidRPr="0038550C" w:rsidRDefault="007071B0" w:rsidP="007071B0">
            <w:pPr>
              <w:jc w:val="center"/>
              <w:rPr>
                <w:color w:val="000000"/>
                <w:sz w:val="18"/>
                <w:szCs w:val="18"/>
                <w:lang w:eastAsia="en-CA"/>
              </w:rPr>
            </w:pPr>
            <w:r w:rsidRPr="0038550C">
              <w:rPr>
                <w:color w:val="000000"/>
                <w:sz w:val="18"/>
                <w:szCs w:val="18"/>
                <w:lang w:eastAsia="en-CA"/>
              </w:rPr>
              <w:t>2016</w:t>
            </w:r>
          </w:p>
        </w:tc>
        <w:tc>
          <w:tcPr>
            <w:tcW w:w="441" w:type="pct"/>
            <w:tcBorders>
              <w:top w:val="nil"/>
              <w:left w:val="nil"/>
              <w:bottom w:val="single" w:sz="4" w:space="0" w:color="auto"/>
              <w:right w:val="single" w:sz="4" w:space="0" w:color="auto"/>
            </w:tcBorders>
            <w:noWrap/>
            <w:vAlign w:val="center"/>
            <w:hideMark/>
          </w:tcPr>
          <w:p w14:paraId="145CFABE" w14:textId="25B4706A" w:rsidR="007071B0" w:rsidRPr="0038550C" w:rsidRDefault="007071B0" w:rsidP="007071B0">
            <w:pPr>
              <w:jc w:val="center"/>
              <w:rPr>
                <w:color w:val="000000"/>
                <w:sz w:val="18"/>
                <w:szCs w:val="18"/>
                <w:lang w:eastAsia="en-CA"/>
              </w:rPr>
            </w:pPr>
            <w:r w:rsidRPr="0038550C">
              <w:rPr>
                <w:color w:val="000000"/>
                <w:sz w:val="18"/>
                <w:szCs w:val="18"/>
                <w:lang w:eastAsia="en-CA"/>
              </w:rPr>
              <w:t>19</w:t>
            </w:r>
          </w:p>
        </w:tc>
        <w:tc>
          <w:tcPr>
            <w:tcW w:w="737" w:type="pct"/>
            <w:tcBorders>
              <w:top w:val="single" w:sz="4" w:space="0" w:color="auto"/>
              <w:bottom w:val="single" w:sz="4" w:space="0" w:color="auto"/>
              <w:right w:val="single" w:sz="4" w:space="0" w:color="auto"/>
            </w:tcBorders>
            <w:vAlign w:val="center"/>
          </w:tcPr>
          <w:p w14:paraId="4B16B1F7" w14:textId="4F0B4E65" w:rsidR="007071B0" w:rsidRPr="0038550C" w:rsidRDefault="007071B0" w:rsidP="007071B0">
            <w:pPr>
              <w:jc w:val="center"/>
              <w:rPr>
                <w:color w:val="000000"/>
                <w:sz w:val="18"/>
                <w:szCs w:val="18"/>
                <w:lang w:eastAsia="en-CA"/>
              </w:rPr>
            </w:pPr>
            <w:r w:rsidRPr="000B740A">
              <w:rPr>
                <w:color w:val="000000"/>
                <w:sz w:val="18"/>
                <w:szCs w:val="18"/>
                <w:lang w:eastAsia="en-CA"/>
              </w:rPr>
              <w:t>29.8</w:t>
            </w:r>
          </w:p>
        </w:tc>
        <w:tc>
          <w:tcPr>
            <w:tcW w:w="662" w:type="pct"/>
            <w:tcBorders>
              <w:top w:val="nil"/>
              <w:left w:val="single" w:sz="4" w:space="0" w:color="auto"/>
              <w:bottom w:val="single" w:sz="4" w:space="0" w:color="auto"/>
              <w:right w:val="single" w:sz="4" w:space="0" w:color="auto"/>
            </w:tcBorders>
            <w:noWrap/>
            <w:vAlign w:val="center"/>
            <w:hideMark/>
          </w:tcPr>
          <w:p w14:paraId="3F5FCCF4" w14:textId="0B4B8254" w:rsidR="007071B0" w:rsidRPr="007B3476" w:rsidRDefault="007071B0" w:rsidP="007071B0">
            <w:pPr>
              <w:jc w:val="right"/>
              <w:rPr>
                <w:color w:val="000000"/>
                <w:sz w:val="18"/>
                <w:szCs w:val="18"/>
                <w:lang w:eastAsia="en-CA"/>
              </w:rPr>
            </w:pPr>
            <w:r w:rsidRPr="007B3476">
              <w:rPr>
                <w:color w:val="000000"/>
                <w:sz w:val="18"/>
                <w:szCs w:val="18"/>
              </w:rPr>
              <w:t>10,000</w:t>
            </w:r>
          </w:p>
        </w:tc>
        <w:tc>
          <w:tcPr>
            <w:tcW w:w="662" w:type="pct"/>
            <w:tcBorders>
              <w:top w:val="nil"/>
              <w:left w:val="nil"/>
              <w:bottom w:val="single" w:sz="4" w:space="0" w:color="auto"/>
              <w:right w:val="single" w:sz="4" w:space="0" w:color="auto"/>
            </w:tcBorders>
            <w:noWrap/>
            <w:vAlign w:val="center"/>
            <w:hideMark/>
          </w:tcPr>
          <w:p w14:paraId="5946880D" w14:textId="6DF39842" w:rsidR="007071B0" w:rsidRPr="007B3476" w:rsidRDefault="007071B0" w:rsidP="007071B0">
            <w:pPr>
              <w:jc w:val="right"/>
              <w:rPr>
                <w:color w:val="000000"/>
                <w:sz w:val="18"/>
                <w:szCs w:val="18"/>
                <w:lang w:eastAsia="en-CA"/>
              </w:rPr>
            </w:pPr>
            <w:r w:rsidRPr="007B3476">
              <w:rPr>
                <w:color w:val="000000"/>
                <w:sz w:val="18"/>
                <w:szCs w:val="18"/>
              </w:rPr>
              <w:t xml:space="preserve">    91,300 </w:t>
            </w:r>
          </w:p>
        </w:tc>
        <w:tc>
          <w:tcPr>
            <w:tcW w:w="661" w:type="pct"/>
            <w:tcBorders>
              <w:top w:val="nil"/>
              <w:left w:val="nil"/>
              <w:bottom w:val="single" w:sz="4" w:space="0" w:color="auto"/>
              <w:right w:val="single" w:sz="4" w:space="0" w:color="auto"/>
            </w:tcBorders>
            <w:noWrap/>
            <w:vAlign w:val="center"/>
            <w:hideMark/>
          </w:tcPr>
          <w:p w14:paraId="0E418844" w14:textId="64E39D55" w:rsidR="007071B0" w:rsidRPr="008B6229" w:rsidRDefault="007071B0" w:rsidP="007071B0">
            <w:pPr>
              <w:jc w:val="right"/>
              <w:rPr>
                <w:color w:val="000000"/>
                <w:sz w:val="18"/>
                <w:szCs w:val="18"/>
                <w:lang w:eastAsia="en-CA"/>
              </w:rPr>
            </w:pPr>
            <w:r w:rsidRPr="008B6229">
              <w:rPr>
                <w:color w:val="000000"/>
                <w:sz w:val="18"/>
                <w:szCs w:val="18"/>
                <w:lang w:eastAsia="en-CA"/>
              </w:rPr>
              <w:t>349,911</w:t>
            </w:r>
          </w:p>
        </w:tc>
        <w:tc>
          <w:tcPr>
            <w:tcW w:w="585" w:type="pct"/>
            <w:tcBorders>
              <w:top w:val="nil"/>
              <w:left w:val="nil"/>
              <w:bottom w:val="single" w:sz="4" w:space="0" w:color="auto"/>
              <w:right w:val="single" w:sz="4" w:space="0" w:color="auto"/>
            </w:tcBorders>
            <w:noWrap/>
            <w:vAlign w:val="center"/>
            <w:hideMark/>
          </w:tcPr>
          <w:p w14:paraId="031557DF" w14:textId="26738F34" w:rsidR="007071B0" w:rsidRPr="008B6229" w:rsidRDefault="007071B0" w:rsidP="007071B0">
            <w:pPr>
              <w:jc w:val="right"/>
              <w:rPr>
                <w:color w:val="000000"/>
                <w:sz w:val="18"/>
                <w:szCs w:val="18"/>
                <w:lang w:eastAsia="en-CA"/>
              </w:rPr>
            </w:pPr>
            <w:r w:rsidRPr="008B6229">
              <w:rPr>
                <w:color w:val="000000"/>
                <w:sz w:val="18"/>
                <w:szCs w:val="18"/>
                <w:lang w:eastAsia="en-CA"/>
              </w:rPr>
              <w:t>599,911</w:t>
            </w:r>
          </w:p>
        </w:tc>
      </w:tr>
      <w:tr w:rsidR="007071B0" w:rsidRPr="007B3476" w14:paraId="45515203"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6A05D9EF" w14:textId="77777777" w:rsidR="007071B0" w:rsidRPr="007B3476" w:rsidRDefault="007071B0" w:rsidP="007071B0">
            <w:pPr>
              <w:jc w:val="left"/>
              <w:rPr>
                <w:color w:val="000000"/>
                <w:sz w:val="18"/>
                <w:szCs w:val="18"/>
                <w:lang w:eastAsia="en-CA"/>
              </w:rPr>
            </w:pPr>
            <w:r w:rsidRPr="007B3476">
              <w:rPr>
                <w:color w:val="000000"/>
                <w:sz w:val="18"/>
                <w:szCs w:val="18"/>
              </w:rPr>
              <w:t>Raya</w:t>
            </w:r>
          </w:p>
        </w:tc>
        <w:tc>
          <w:tcPr>
            <w:tcW w:w="653" w:type="pct"/>
            <w:tcBorders>
              <w:top w:val="nil"/>
              <w:left w:val="nil"/>
              <w:bottom w:val="single" w:sz="4" w:space="0" w:color="auto"/>
              <w:right w:val="single" w:sz="4" w:space="0" w:color="auto"/>
            </w:tcBorders>
            <w:vAlign w:val="center"/>
          </w:tcPr>
          <w:p w14:paraId="64198D61" w14:textId="69C2A9B1" w:rsidR="007071B0" w:rsidRPr="0038550C" w:rsidRDefault="007071B0" w:rsidP="007071B0">
            <w:pPr>
              <w:jc w:val="center"/>
              <w:rPr>
                <w:color w:val="000000"/>
                <w:sz w:val="18"/>
                <w:szCs w:val="18"/>
                <w:lang w:eastAsia="en-CA"/>
              </w:rPr>
            </w:pPr>
            <w:r w:rsidRPr="0038550C">
              <w:rPr>
                <w:color w:val="000000"/>
                <w:sz w:val="18"/>
                <w:szCs w:val="18"/>
                <w:lang w:eastAsia="en-CA"/>
              </w:rPr>
              <w:t>2019</w:t>
            </w:r>
          </w:p>
        </w:tc>
        <w:tc>
          <w:tcPr>
            <w:tcW w:w="441" w:type="pct"/>
            <w:tcBorders>
              <w:top w:val="nil"/>
              <w:left w:val="nil"/>
              <w:bottom w:val="single" w:sz="4" w:space="0" w:color="auto"/>
              <w:right w:val="single" w:sz="4" w:space="0" w:color="auto"/>
            </w:tcBorders>
            <w:noWrap/>
            <w:vAlign w:val="center"/>
            <w:hideMark/>
          </w:tcPr>
          <w:p w14:paraId="7D869F21" w14:textId="1B27E219" w:rsidR="007071B0" w:rsidRPr="0038550C" w:rsidRDefault="007071B0" w:rsidP="007071B0">
            <w:pPr>
              <w:jc w:val="center"/>
              <w:rPr>
                <w:color w:val="000000"/>
                <w:sz w:val="18"/>
                <w:szCs w:val="18"/>
                <w:lang w:eastAsia="en-CA"/>
              </w:rPr>
            </w:pPr>
            <w:r w:rsidRPr="0038550C">
              <w:rPr>
                <w:color w:val="000000"/>
                <w:sz w:val="18"/>
                <w:szCs w:val="18"/>
                <w:lang w:eastAsia="en-CA"/>
              </w:rPr>
              <w:t>8</w:t>
            </w:r>
          </w:p>
        </w:tc>
        <w:tc>
          <w:tcPr>
            <w:tcW w:w="737" w:type="pct"/>
            <w:tcBorders>
              <w:top w:val="single" w:sz="4" w:space="0" w:color="auto"/>
              <w:bottom w:val="single" w:sz="4" w:space="0" w:color="auto"/>
              <w:right w:val="single" w:sz="4" w:space="0" w:color="auto"/>
            </w:tcBorders>
            <w:vAlign w:val="center"/>
          </w:tcPr>
          <w:p w14:paraId="6017F985" w14:textId="11EE8C62" w:rsidR="007071B0" w:rsidRPr="0038550C" w:rsidRDefault="007071B0" w:rsidP="007071B0">
            <w:pPr>
              <w:jc w:val="center"/>
              <w:rPr>
                <w:color w:val="000000"/>
                <w:sz w:val="18"/>
                <w:szCs w:val="18"/>
                <w:lang w:eastAsia="en-CA"/>
              </w:rPr>
            </w:pPr>
            <w:r w:rsidRPr="000B740A">
              <w:rPr>
                <w:color w:val="000000"/>
                <w:sz w:val="18"/>
                <w:szCs w:val="18"/>
                <w:lang w:eastAsia="en-CA"/>
              </w:rPr>
              <w:t>32.0</w:t>
            </w:r>
          </w:p>
        </w:tc>
        <w:tc>
          <w:tcPr>
            <w:tcW w:w="662" w:type="pct"/>
            <w:tcBorders>
              <w:top w:val="nil"/>
              <w:left w:val="single" w:sz="4" w:space="0" w:color="auto"/>
              <w:bottom w:val="single" w:sz="4" w:space="0" w:color="auto"/>
              <w:right w:val="single" w:sz="4" w:space="0" w:color="auto"/>
            </w:tcBorders>
            <w:noWrap/>
            <w:vAlign w:val="center"/>
            <w:hideMark/>
          </w:tcPr>
          <w:p w14:paraId="2E0B0595" w14:textId="526F76EF" w:rsidR="007071B0" w:rsidRPr="007B3476" w:rsidRDefault="007071B0" w:rsidP="007071B0">
            <w:pPr>
              <w:jc w:val="right"/>
              <w:rPr>
                <w:color w:val="000000"/>
                <w:sz w:val="18"/>
                <w:szCs w:val="18"/>
                <w:lang w:eastAsia="en-CA"/>
              </w:rPr>
            </w:pPr>
            <w:r w:rsidRPr="007B3476">
              <w:rPr>
                <w:color w:val="000000"/>
                <w:sz w:val="18"/>
                <w:szCs w:val="18"/>
              </w:rPr>
              <w:t>300,000</w:t>
            </w:r>
          </w:p>
        </w:tc>
        <w:tc>
          <w:tcPr>
            <w:tcW w:w="662" w:type="pct"/>
            <w:tcBorders>
              <w:top w:val="nil"/>
              <w:left w:val="nil"/>
              <w:bottom w:val="single" w:sz="4" w:space="0" w:color="auto"/>
              <w:right w:val="single" w:sz="4" w:space="0" w:color="auto"/>
            </w:tcBorders>
            <w:noWrap/>
            <w:vAlign w:val="center"/>
            <w:hideMark/>
          </w:tcPr>
          <w:p w14:paraId="77E1DED2" w14:textId="61300933" w:rsidR="007071B0" w:rsidRPr="007B3476" w:rsidRDefault="007071B0" w:rsidP="007071B0">
            <w:pPr>
              <w:jc w:val="right"/>
              <w:rPr>
                <w:color w:val="000000"/>
                <w:sz w:val="18"/>
                <w:szCs w:val="18"/>
                <w:lang w:eastAsia="en-CA"/>
              </w:rPr>
            </w:pPr>
            <w:r w:rsidRPr="007B3476">
              <w:rPr>
                <w:color w:val="000000"/>
                <w:sz w:val="18"/>
                <w:szCs w:val="18"/>
              </w:rPr>
              <w:t xml:space="preserve">   250,000 </w:t>
            </w:r>
          </w:p>
        </w:tc>
        <w:tc>
          <w:tcPr>
            <w:tcW w:w="661" w:type="pct"/>
            <w:tcBorders>
              <w:top w:val="nil"/>
              <w:left w:val="nil"/>
              <w:bottom w:val="single" w:sz="4" w:space="0" w:color="auto"/>
              <w:right w:val="single" w:sz="4" w:space="0" w:color="auto"/>
            </w:tcBorders>
            <w:noWrap/>
            <w:vAlign w:val="center"/>
            <w:hideMark/>
          </w:tcPr>
          <w:p w14:paraId="7C516F53" w14:textId="331E0051" w:rsidR="007071B0" w:rsidRPr="008B6229" w:rsidRDefault="007071B0" w:rsidP="007071B0">
            <w:pPr>
              <w:jc w:val="right"/>
              <w:rPr>
                <w:color w:val="000000"/>
                <w:sz w:val="18"/>
                <w:szCs w:val="18"/>
                <w:lang w:eastAsia="en-CA"/>
              </w:rPr>
            </w:pPr>
            <w:r w:rsidRPr="008B6229">
              <w:rPr>
                <w:color w:val="000000"/>
                <w:sz w:val="18"/>
                <w:szCs w:val="18"/>
                <w:lang w:eastAsia="en-CA"/>
              </w:rPr>
              <w:t>19,596</w:t>
            </w:r>
          </w:p>
        </w:tc>
        <w:tc>
          <w:tcPr>
            <w:tcW w:w="585" w:type="pct"/>
            <w:tcBorders>
              <w:top w:val="nil"/>
              <w:left w:val="nil"/>
              <w:bottom w:val="single" w:sz="4" w:space="0" w:color="auto"/>
              <w:right w:val="single" w:sz="4" w:space="0" w:color="auto"/>
            </w:tcBorders>
            <w:noWrap/>
            <w:vAlign w:val="center"/>
            <w:hideMark/>
          </w:tcPr>
          <w:p w14:paraId="5B28BFC2" w14:textId="6DAF14C2" w:rsidR="007071B0" w:rsidRPr="008B6229" w:rsidRDefault="007071B0" w:rsidP="007071B0">
            <w:pPr>
              <w:jc w:val="right"/>
              <w:rPr>
                <w:color w:val="000000"/>
                <w:sz w:val="18"/>
                <w:szCs w:val="18"/>
                <w:lang w:eastAsia="en-CA"/>
              </w:rPr>
            </w:pPr>
            <w:r w:rsidRPr="008B6229">
              <w:rPr>
                <w:color w:val="000000"/>
                <w:sz w:val="18"/>
                <w:szCs w:val="18"/>
                <w:lang w:eastAsia="en-CA"/>
              </w:rPr>
              <w:t>110,896</w:t>
            </w:r>
          </w:p>
        </w:tc>
      </w:tr>
      <w:tr w:rsidR="007071B0" w:rsidRPr="007B3476" w14:paraId="7B973A6D"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5BC42371" w14:textId="77777777" w:rsidR="007071B0" w:rsidRPr="007B3476" w:rsidRDefault="007071B0" w:rsidP="007071B0">
            <w:pPr>
              <w:jc w:val="left"/>
              <w:rPr>
                <w:color w:val="000000"/>
                <w:sz w:val="18"/>
                <w:szCs w:val="18"/>
                <w:lang w:eastAsia="en-CA"/>
              </w:rPr>
            </w:pPr>
            <w:r w:rsidRPr="007B3476">
              <w:rPr>
                <w:color w:val="000000"/>
                <w:sz w:val="18"/>
                <w:szCs w:val="18"/>
              </w:rPr>
              <w:t>Teriak</w:t>
            </w:r>
          </w:p>
        </w:tc>
        <w:tc>
          <w:tcPr>
            <w:tcW w:w="653" w:type="pct"/>
            <w:tcBorders>
              <w:top w:val="nil"/>
              <w:left w:val="nil"/>
              <w:bottom w:val="single" w:sz="4" w:space="0" w:color="auto"/>
              <w:right w:val="single" w:sz="4" w:space="0" w:color="auto"/>
            </w:tcBorders>
            <w:vAlign w:val="center"/>
          </w:tcPr>
          <w:p w14:paraId="2B06D981" w14:textId="6BF4C8CF" w:rsidR="007071B0" w:rsidRPr="0038550C" w:rsidRDefault="007071B0" w:rsidP="007071B0">
            <w:pPr>
              <w:jc w:val="center"/>
              <w:rPr>
                <w:color w:val="000000"/>
                <w:sz w:val="18"/>
                <w:szCs w:val="18"/>
                <w:lang w:eastAsia="en-CA"/>
              </w:rPr>
            </w:pPr>
            <w:r w:rsidRPr="0038550C">
              <w:rPr>
                <w:color w:val="000000"/>
                <w:sz w:val="18"/>
                <w:szCs w:val="18"/>
                <w:lang w:eastAsia="en-CA"/>
              </w:rPr>
              <w:t>2018</w:t>
            </w:r>
          </w:p>
        </w:tc>
        <w:tc>
          <w:tcPr>
            <w:tcW w:w="441" w:type="pct"/>
            <w:tcBorders>
              <w:top w:val="nil"/>
              <w:left w:val="nil"/>
              <w:bottom w:val="single" w:sz="4" w:space="0" w:color="auto"/>
              <w:right w:val="single" w:sz="4" w:space="0" w:color="auto"/>
            </w:tcBorders>
            <w:noWrap/>
            <w:vAlign w:val="center"/>
            <w:hideMark/>
          </w:tcPr>
          <w:p w14:paraId="0E90848A" w14:textId="72A1249F" w:rsidR="007071B0" w:rsidRPr="0038550C" w:rsidRDefault="007071B0" w:rsidP="007071B0">
            <w:pPr>
              <w:jc w:val="center"/>
              <w:rPr>
                <w:color w:val="000000"/>
                <w:sz w:val="18"/>
                <w:szCs w:val="18"/>
                <w:lang w:eastAsia="en-CA"/>
              </w:rPr>
            </w:pPr>
            <w:r w:rsidRPr="0038550C">
              <w:rPr>
                <w:color w:val="000000"/>
                <w:sz w:val="18"/>
                <w:szCs w:val="18"/>
                <w:lang w:eastAsia="en-CA"/>
              </w:rPr>
              <w:t>17</w:t>
            </w:r>
          </w:p>
        </w:tc>
        <w:tc>
          <w:tcPr>
            <w:tcW w:w="737" w:type="pct"/>
            <w:tcBorders>
              <w:top w:val="single" w:sz="4" w:space="0" w:color="auto"/>
              <w:bottom w:val="single" w:sz="4" w:space="0" w:color="auto"/>
              <w:right w:val="single" w:sz="4" w:space="0" w:color="auto"/>
            </w:tcBorders>
            <w:vAlign w:val="center"/>
          </w:tcPr>
          <w:p w14:paraId="3F430826" w14:textId="6472F1F5" w:rsidR="007071B0" w:rsidRPr="0038550C" w:rsidRDefault="007071B0" w:rsidP="007071B0">
            <w:pPr>
              <w:jc w:val="center"/>
              <w:rPr>
                <w:color w:val="000000"/>
                <w:sz w:val="18"/>
                <w:szCs w:val="18"/>
                <w:lang w:eastAsia="en-CA"/>
              </w:rPr>
            </w:pPr>
            <w:r w:rsidRPr="000B740A">
              <w:rPr>
                <w:color w:val="000000"/>
                <w:sz w:val="18"/>
                <w:szCs w:val="18"/>
                <w:lang w:eastAsia="en-CA"/>
              </w:rPr>
              <w:t>25.7</w:t>
            </w:r>
          </w:p>
        </w:tc>
        <w:tc>
          <w:tcPr>
            <w:tcW w:w="662" w:type="pct"/>
            <w:tcBorders>
              <w:top w:val="nil"/>
              <w:left w:val="single" w:sz="4" w:space="0" w:color="auto"/>
              <w:bottom w:val="single" w:sz="4" w:space="0" w:color="auto"/>
              <w:right w:val="single" w:sz="4" w:space="0" w:color="auto"/>
            </w:tcBorders>
            <w:noWrap/>
            <w:vAlign w:val="center"/>
            <w:hideMark/>
          </w:tcPr>
          <w:p w14:paraId="07DDF01D" w14:textId="413084C2" w:rsidR="007071B0" w:rsidRPr="007B3476" w:rsidRDefault="007071B0" w:rsidP="007071B0">
            <w:pPr>
              <w:jc w:val="right"/>
              <w:rPr>
                <w:color w:val="000000"/>
                <w:sz w:val="18"/>
                <w:szCs w:val="18"/>
                <w:lang w:eastAsia="en-CA"/>
              </w:rPr>
            </w:pPr>
            <w:r w:rsidRPr="007B3476">
              <w:rPr>
                <w:color w:val="000000"/>
                <w:sz w:val="18"/>
                <w:szCs w:val="18"/>
              </w:rPr>
              <w:t>80,000</w:t>
            </w:r>
          </w:p>
        </w:tc>
        <w:tc>
          <w:tcPr>
            <w:tcW w:w="662" w:type="pct"/>
            <w:tcBorders>
              <w:top w:val="nil"/>
              <w:left w:val="nil"/>
              <w:bottom w:val="single" w:sz="4" w:space="0" w:color="auto"/>
              <w:right w:val="single" w:sz="4" w:space="0" w:color="auto"/>
            </w:tcBorders>
            <w:noWrap/>
            <w:vAlign w:val="center"/>
            <w:hideMark/>
          </w:tcPr>
          <w:p w14:paraId="6851479F" w14:textId="4D0672BE" w:rsidR="007071B0" w:rsidRPr="007B3476" w:rsidRDefault="007071B0" w:rsidP="007071B0">
            <w:pPr>
              <w:jc w:val="right"/>
              <w:rPr>
                <w:color w:val="000000"/>
                <w:sz w:val="18"/>
                <w:szCs w:val="18"/>
                <w:lang w:eastAsia="en-CA"/>
              </w:rPr>
            </w:pPr>
            <w:r w:rsidRPr="007B3476">
              <w:rPr>
                <w:color w:val="000000"/>
                <w:sz w:val="18"/>
                <w:szCs w:val="18"/>
              </w:rPr>
              <w:t xml:space="preserve">   120,000 </w:t>
            </w:r>
          </w:p>
        </w:tc>
        <w:tc>
          <w:tcPr>
            <w:tcW w:w="661" w:type="pct"/>
            <w:tcBorders>
              <w:top w:val="nil"/>
              <w:left w:val="nil"/>
              <w:bottom w:val="single" w:sz="4" w:space="0" w:color="auto"/>
              <w:right w:val="single" w:sz="4" w:space="0" w:color="auto"/>
            </w:tcBorders>
            <w:noWrap/>
            <w:vAlign w:val="center"/>
            <w:hideMark/>
          </w:tcPr>
          <w:p w14:paraId="70534F16" w14:textId="00AD0D1F" w:rsidR="007071B0" w:rsidRPr="008B6229" w:rsidRDefault="007071B0" w:rsidP="007071B0">
            <w:pPr>
              <w:jc w:val="right"/>
              <w:rPr>
                <w:color w:val="000000"/>
                <w:sz w:val="18"/>
                <w:szCs w:val="18"/>
                <w:lang w:eastAsia="en-CA"/>
              </w:rPr>
            </w:pPr>
            <w:r w:rsidRPr="008B6229">
              <w:rPr>
                <w:color w:val="000000"/>
                <w:sz w:val="18"/>
                <w:szCs w:val="18"/>
                <w:lang w:eastAsia="en-CA"/>
              </w:rPr>
              <w:t>40,638</w:t>
            </w:r>
          </w:p>
        </w:tc>
        <w:tc>
          <w:tcPr>
            <w:tcW w:w="585" w:type="pct"/>
            <w:tcBorders>
              <w:top w:val="nil"/>
              <w:left w:val="nil"/>
              <w:bottom w:val="single" w:sz="4" w:space="0" w:color="auto"/>
              <w:right w:val="single" w:sz="4" w:space="0" w:color="auto"/>
            </w:tcBorders>
            <w:noWrap/>
            <w:vAlign w:val="center"/>
            <w:hideMark/>
          </w:tcPr>
          <w:p w14:paraId="470DE857" w14:textId="021804AA" w:rsidR="007071B0" w:rsidRPr="008B6229" w:rsidRDefault="007071B0" w:rsidP="007071B0">
            <w:pPr>
              <w:jc w:val="right"/>
              <w:rPr>
                <w:color w:val="000000"/>
                <w:sz w:val="18"/>
                <w:szCs w:val="18"/>
                <w:lang w:eastAsia="en-CA"/>
              </w:rPr>
            </w:pPr>
            <w:r w:rsidRPr="008B6229">
              <w:rPr>
                <w:color w:val="000000"/>
                <w:sz w:val="18"/>
                <w:szCs w:val="18"/>
                <w:lang w:eastAsia="en-CA"/>
              </w:rPr>
              <w:t>160,638</w:t>
            </w:r>
          </w:p>
        </w:tc>
      </w:tr>
      <w:tr w:rsidR="007071B0" w:rsidRPr="007B3476" w14:paraId="71785457" w14:textId="77777777" w:rsidTr="007071B0">
        <w:trPr>
          <w:trHeight w:val="298"/>
        </w:trPr>
        <w:tc>
          <w:tcPr>
            <w:tcW w:w="599" w:type="pct"/>
            <w:tcBorders>
              <w:top w:val="nil"/>
              <w:left w:val="single" w:sz="4" w:space="0" w:color="auto"/>
              <w:bottom w:val="single" w:sz="4" w:space="0" w:color="auto"/>
              <w:right w:val="single" w:sz="4" w:space="0" w:color="auto"/>
            </w:tcBorders>
            <w:noWrap/>
            <w:vAlign w:val="center"/>
            <w:hideMark/>
          </w:tcPr>
          <w:p w14:paraId="73A96C38" w14:textId="77777777" w:rsidR="007071B0" w:rsidRPr="007B3476" w:rsidRDefault="007071B0" w:rsidP="007071B0">
            <w:pPr>
              <w:jc w:val="left"/>
              <w:rPr>
                <w:color w:val="000000"/>
                <w:sz w:val="18"/>
                <w:szCs w:val="18"/>
                <w:lang w:eastAsia="en-CA"/>
              </w:rPr>
            </w:pPr>
            <w:r w:rsidRPr="007B3476">
              <w:rPr>
                <w:color w:val="000000"/>
                <w:sz w:val="18"/>
                <w:szCs w:val="18"/>
              </w:rPr>
              <w:t>Tiba</w:t>
            </w:r>
          </w:p>
        </w:tc>
        <w:tc>
          <w:tcPr>
            <w:tcW w:w="653" w:type="pct"/>
            <w:tcBorders>
              <w:top w:val="nil"/>
              <w:left w:val="nil"/>
              <w:bottom w:val="single" w:sz="4" w:space="0" w:color="auto"/>
              <w:right w:val="single" w:sz="4" w:space="0" w:color="auto"/>
            </w:tcBorders>
            <w:vAlign w:val="center"/>
          </w:tcPr>
          <w:p w14:paraId="3202529E" w14:textId="28C8A16A" w:rsidR="007071B0" w:rsidRPr="0038550C" w:rsidRDefault="007071B0" w:rsidP="007071B0">
            <w:pPr>
              <w:jc w:val="center"/>
              <w:rPr>
                <w:color w:val="000000"/>
                <w:sz w:val="18"/>
                <w:szCs w:val="18"/>
                <w:lang w:eastAsia="en-CA"/>
              </w:rPr>
            </w:pPr>
            <w:r w:rsidRPr="0038550C">
              <w:rPr>
                <w:color w:val="000000"/>
                <w:sz w:val="18"/>
                <w:szCs w:val="18"/>
                <w:lang w:eastAsia="en-CA"/>
              </w:rPr>
              <w:t>2010</w:t>
            </w:r>
          </w:p>
        </w:tc>
        <w:tc>
          <w:tcPr>
            <w:tcW w:w="441" w:type="pct"/>
            <w:tcBorders>
              <w:top w:val="nil"/>
              <w:left w:val="nil"/>
              <w:bottom w:val="single" w:sz="4" w:space="0" w:color="auto"/>
              <w:right w:val="single" w:sz="4" w:space="0" w:color="auto"/>
            </w:tcBorders>
            <w:noWrap/>
            <w:vAlign w:val="center"/>
            <w:hideMark/>
          </w:tcPr>
          <w:p w14:paraId="45A98DAA" w14:textId="37221813" w:rsidR="007071B0" w:rsidRPr="0038550C" w:rsidRDefault="007071B0" w:rsidP="007071B0">
            <w:pPr>
              <w:jc w:val="center"/>
              <w:rPr>
                <w:color w:val="000000"/>
                <w:sz w:val="18"/>
                <w:szCs w:val="18"/>
                <w:lang w:eastAsia="en-CA"/>
              </w:rPr>
            </w:pPr>
            <w:r w:rsidRPr="0038550C">
              <w:rPr>
                <w:color w:val="000000"/>
                <w:sz w:val="18"/>
                <w:szCs w:val="18"/>
                <w:lang w:eastAsia="en-CA"/>
              </w:rPr>
              <w:t>10</w:t>
            </w:r>
          </w:p>
        </w:tc>
        <w:tc>
          <w:tcPr>
            <w:tcW w:w="737" w:type="pct"/>
            <w:tcBorders>
              <w:top w:val="single" w:sz="4" w:space="0" w:color="auto"/>
              <w:bottom w:val="single" w:sz="4" w:space="0" w:color="auto"/>
              <w:right w:val="single" w:sz="4" w:space="0" w:color="auto"/>
            </w:tcBorders>
            <w:vAlign w:val="center"/>
          </w:tcPr>
          <w:p w14:paraId="1BA5B38A" w14:textId="7FE170C3" w:rsidR="007071B0" w:rsidRPr="0038550C" w:rsidRDefault="007071B0" w:rsidP="007071B0">
            <w:pPr>
              <w:jc w:val="center"/>
              <w:rPr>
                <w:color w:val="000000"/>
                <w:sz w:val="18"/>
                <w:szCs w:val="18"/>
                <w:lang w:eastAsia="en-CA"/>
              </w:rPr>
            </w:pPr>
            <w:r w:rsidRPr="000B740A">
              <w:rPr>
                <w:color w:val="000000"/>
                <w:sz w:val="18"/>
                <w:szCs w:val="18"/>
                <w:lang w:eastAsia="en-CA"/>
              </w:rPr>
              <w:t>49.9</w:t>
            </w:r>
          </w:p>
        </w:tc>
        <w:tc>
          <w:tcPr>
            <w:tcW w:w="662" w:type="pct"/>
            <w:tcBorders>
              <w:top w:val="nil"/>
              <w:left w:val="single" w:sz="4" w:space="0" w:color="auto"/>
              <w:bottom w:val="single" w:sz="4" w:space="0" w:color="auto"/>
              <w:right w:val="single" w:sz="4" w:space="0" w:color="auto"/>
            </w:tcBorders>
            <w:noWrap/>
            <w:vAlign w:val="center"/>
            <w:hideMark/>
          </w:tcPr>
          <w:p w14:paraId="3AB19A38" w14:textId="311ABBC0" w:rsidR="007071B0" w:rsidRPr="007B3476" w:rsidRDefault="007071B0" w:rsidP="007071B0">
            <w:pPr>
              <w:jc w:val="right"/>
              <w:rPr>
                <w:color w:val="000000"/>
                <w:sz w:val="18"/>
                <w:szCs w:val="18"/>
                <w:lang w:eastAsia="en-CA"/>
              </w:rPr>
            </w:pPr>
            <w:r w:rsidRPr="007B3476">
              <w:rPr>
                <w:color w:val="000000"/>
                <w:sz w:val="18"/>
                <w:szCs w:val="18"/>
              </w:rPr>
              <w:t>100,000</w:t>
            </w:r>
          </w:p>
        </w:tc>
        <w:tc>
          <w:tcPr>
            <w:tcW w:w="662" w:type="pct"/>
            <w:tcBorders>
              <w:top w:val="nil"/>
              <w:left w:val="nil"/>
              <w:bottom w:val="single" w:sz="4" w:space="0" w:color="auto"/>
              <w:right w:val="single" w:sz="4" w:space="0" w:color="auto"/>
            </w:tcBorders>
            <w:noWrap/>
            <w:vAlign w:val="center"/>
            <w:hideMark/>
          </w:tcPr>
          <w:p w14:paraId="4A763521" w14:textId="42FA651E" w:rsidR="007071B0" w:rsidRPr="007B3476" w:rsidRDefault="007071B0" w:rsidP="007071B0">
            <w:pPr>
              <w:jc w:val="right"/>
              <w:rPr>
                <w:color w:val="000000"/>
                <w:sz w:val="18"/>
                <w:szCs w:val="18"/>
                <w:lang w:eastAsia="en-CA"/>
              </w:rPr>
            </w:pPr>
            <w:r w:rsidRPr="007B3476">
              <w:rPr>
                <w:color w:val="000000"/>
                <w:sz w:val="18"/>
                <w:szCs w:val="18"/>
              </w:rPr>
              <w:t xml:space="preserve">   120,000 </w:t>
            </w:r>
          </w:p>
        </w:tc>
        <w:tc>
          <w:tcPr>
            <w:tcW w:w="661" w:type="pct"/>
            <w:tcBorders>
              <w:top w:val="nil"/>
              <w:left w:val="nil"/>
              <w:bottom w:val="single" w:sz="4" w:space="0" w:color="auto"/>
              <w:right w:val="single" w:sz="4" w:space="0" w:color="auto"/>
            </w:tcBorders>
            <w:noWrap/>
            <w:vAlign w:val="center"/>
            <w:hideMark/>
          </w:tcPr>
          <w:p w14:paraId="648A91E6" w14:textId="7D112C4F" w:rsidR="007071B0" w:rsidRPr="008B6229" w:rsidRDefault="007071B0" w:rsidP="007071B0">
            <w:pPr>
              <w:jc w:val="right"/>
              <w:rPr>
                <w:color w:val="000000"/>
                <w:sz w:val="18"/>
                <w:szCs w:val="18"/>
                <w:lang w:eastAsia="en-CA"/>
              </w:rPr>
            </w:pPr>
            <w:r w:rsidRPr="008B6229">
              <w:rPr>
                <w:color w:val="000000"/>
                <w:sz w:val="18"/>
                <w:szCs w:val="18"/>
                <w:lang w:eastAsia="en-CA"/>
              </w:rPr>
              <w:t>249,568</w:t>
            </w:r>
          </w:p>
        </w:tc>
        <w:tc>
          <w:tcPr>
            <w:tcW w:w="585" w:type="pct"/>
            <w:tcBorders>
              <w:top w:val="nil"/>
              <w:left w:val="nil"/>
              <w:bottom w:val="single" w:sz="4" w:space="0" w:color="auto"/>
              <w:right w:val="single" w:sz="4" w:space="0" w:color="auto"/>
            </w:tcBorders>
            <w:noWrap/>
            <w:vAlign w:val="center"/>
            <w:hideMark/>
          </w:tcPr>
          <w:p w14:paraId="330C146C" w14:textId="5860A91C" w:rsidR="007071B0" w:rsidRPr="008B6229" w:rsidRDefault="007071B0" w:rsidP="007071B0">
            <w:pPr>
              <w:jc w:val="right"/>
              <w:rPr>
                <w:color w:val="000000"/>
                <w:sz w:val="18"/>
                <w:szCs w:val="18"/>
                <w:lang w:eastAsia="en-CA"/>
              </w:rPr>
            </w:pPr>
            <w:r w:rsidRPr="008B6229">
              <w:rPr>
                <w:color w:val="000000"/>
                <w:sz w:val="18"/>
                <w:szCs w:val="18"/>
                <w:lang w:eastAsia="en-CA"/>
              </w:rPr>
              <w:t>499,568</w:t>
            </w:r>
          </w:p>
        </w:tc>
      </w:tr>
      <w:tr w:rsidR="007071B0" w:rsidRPr="007B3476" w14:paraId="633D9005" w14:textId="77777777" w:rsidTr="007071B0">
        <w:trPr>
          <w:trHeight w:val="298"/>
        </w:trPr>
        <w:tc>
          <w:tcPr>
            <w:tcW w:w="599" w:type="pct"/>
            <w:tcBorders>
              <w:top w:val="nil"/>
              <w:left w:val="single" w:sz="4" w:space="0" w:color="auto"/>
              <w:bottom w:val="single" w:sz="2" w:space="0" w:color="auto"/>
              <w:right w:val="single" w:sz="4" w:space="0" w:color="auto"/>
            </w:tcBorders>
            <w:noWrap/>
            <w:vAlign w:val="center"/>
            <w:hideMark/>
          </w:tcPr>
          <w:p w14:paraId="30487708" w14:textId="21F31EB3" w:rsidR="007071B0" w:rsidRPr="007B3476" w:rsidRDefault="007071B0" w:rsidP="007071B0">
            <w:pPr>
              <w:jc w:val="left"/>
              <w:rPr>
                <w:color w:val="000000"/>
                <w:sz w:val="18"/>
                <w:szCs w:val="18"/>
                <w:lang w:eastAsia="en-CA"/>
              </w:rPr>
            </w:pPr>
            <w:r w:rsidRPr="007B3476">
              <w:rPr>
                <w:color w:val="000000"/>
                <w:sz w:val="18"/>
                <w:szCs w:val="18"/>
              </w:rPr>
              <w:t xml:space="preserve">Unionaire </w:t>
            </w:r>
            <w:r w:rsidR="00C704AE">
              <w:rPr>
                <w:rFonts w:hint="eastAsia"/>
                <w:color w:val="000000"/>
                <w:sz w:val="18"/>
                <w:szCs w:val="18"/>
                <w:lang w:eastAsia="zh-CN"/>
              </w:rPr>
              <w:t>空调</w:t>
            </w:r>
          </w:p>
        </w:tc>
        <w:tc>
          <w:tcPr>
            <w:tcW w:w="653" w:type="pct"/>
            <w:tcBorders>
              <w:top w:val="nil"/>
              <w:left w:val="nil"/>
              <w:bottom w:val="single" w:sz="2" w:space="0" w:color="auto"/>
              <w:right w:val="single" w:sz="4" w:space="0" w:color="auto"/>
            </w:tcBorders>
            <w:vAlign w:val="center"/>
          </w:tcPr>
          <w:p w14:paraId="1DB10100" w14:textId="33E52EDC" w:rsidR="007071B0" w:rsidRPr="0038550C" w:rsidRDefault="007071B0" w:rsidP="007071B0">
            <w:pPr>
              <w:jc w:val="center"/>
              <w:rPr>
                <w:color w:val="000000"/>
                <w:sz w:val="18"/>
                <w:szCs w:val="18"/>
              </w:rPr>
            </w:pPr>
            <w:r w:rsidRPr="0038550C">
              <w:rPr>
                <w:color w:val="000000"/>
                <w:sz w:val="18"/>
                <w:szCs w:val="18"/>
                <w:lang w:eastAsia="en-CA"/>
              </w:rPr>
              <w:t>2003</w:t>
            </w:r>
          </w:p>
        </w:tc>
        <w:tc>
          <w:tcPr>
            <w:tcW w:w="441" w:type="pct"/>
            <w:tcBorders>
              <w:top w:val="nil"/>
              <w:left w:val="nil"/>
              <w:bottom w:val="single" w:sz="2" w:space="0" w:color="auto"/>
              <w:right w:val="single" w:sz="4" w:space="0" w:color="auto"/>
            </w:tcBorders>
            <w:noWrap/>
            <w:vAlign w:val="center"/>
            <w:hideMark/>
          </w:tcPr>
          <w:p w14:paraId="670B3742" w14:textId="703AE005" w:rsidR="007071B0" w:rsidRPr="0038550C" w:rsidRDefault="007071B0" w:rsidP="007071B0">
            <w:pPr>
              <w:jc w:val="center"/>
              <w:rPr>
                <w:color w:val="000000"/>
                <w:sz w:val="18"/>
                <w:szCs w:val="18"/>
                <w:lang w:eastAsia="en-CA"/>
              </w:rPr>
            </w:pPr>
            <w:r w:rsidRPr="0038550C">
              <w:rPr>
                <w:color w:val="000000"/>
                <w:sz w:val="18"/>
                <w:szCs w:val="18"/>
              </w:rPr>
              <w:t>79</w:t>
            </w:r>
          </w:p>
        </w:tc>
        <w:tc>
          <w:tcPr>
            <w:tcW w:w="737" w:type="pct"/>
            <w:tcBorders>
              <w:top w:val="single" w:sz="4" w:space="0" w:color="auto"/>
              <w:bottom w:val="single" w:sz="4" w:space="0" w:color="auto"/>
              <w:right w:val="single" w:sz="4" w:space="0" w:color="auto"/>
            </w:tcBorders>
            <w:vAlign w:val="center"/>
          </w:tcPr>
          <w:p w14:paraId="73C61002" w14:textId="08DD3AF8" w:rsidR="007071B0" w:rsidRPr="0038550C" w:rsidRDefault="007071B0" w:rsidP="007071B0">
            <w:pPr>
              <w:jc w:val="center"/>
              <w:rPr>
                <w:color w:val="000000"/>
                <w:sz w:val="18"/>
                <w:szCs w:val="18"/>
                <w:lang w:eastAsia="en-CA"/>
              </w:rPr>
            </w:pPr>
            <w:r w:rsidRPr="000B740A">
              <w:rPr>
                <w:color w:val="000000"/>
                <w:sz w:val="18"/>
                <w:szCs w:val="18"/>
                <w:lang w:eastAsia="en-CA"/>
              </w:rPr>
              <w:t>32.9</w:t>
            </w:r>
          </w:p>
        </w:tc>
        <w:tc>
          <w:tcPr>
            <w:tcW w:w="662" w:type="pct"/>
            <w:tcBorders>
              <w:top w:val="nil"/>
              <w:left w:val="single" w:sz="4" w:space="0" w:color="auto"/>
              <w:bottom w:val="single" w:sz="4" w:space="0" w:color="auto"/>
              <w:right w:val="single" w:sz="4" w:space="0" w:color="auto"/>
            </w:tcBorders>
            <w:noWrap/>
            <w:vAlign w:val="center"/>
            <w:hideMark/>
          </w:tcPr>
          <w:p w14:paraId="0FA5E4E5" w14:textId="758C0CAA" w:rsidR="007071B0" w:rsidRPr="007B3476" w:rsidRDefault="007071B0" w:rsidP="007071B0">
            <w:pPr>
              <w:jc w:val="right"/>
              <w:rPr>
                <w:color w:val="000000"/>
                <w:sz w:val="18"/>
                <w:szCs w:val="18"/>
                <w:lang w:eastAsia="en-CA"/>
              </w:rPr>
            </w:pPr>
            <w:r w:rsidRPr="007B3476">
              <w:rPr>
                <w:color w:val="000000"/>
                <w:sz w:val="18"/>
                <w:szCs w:val="18"/>
              </w:rPr>
              <w:t>200,000</w:t>
            </w:r>
          </w:p>
        </w:tc>
        <w:tc>
          <w:tcPr>
            <w:tcW w:w="662" w:type="pct"/>
            <w:tcBorders>
              <w:top w:val="nil"/>
              <w:left w:val="nil"/>
              <w:bottom w:val="single" w:sz="4" w:space="0" w:color="auto"/>
              <w:right w:val="single" w:sz="4" w:space="0" w:color="auto"/>
            </w:tcBorders>
            <w:noWrap/>
            <w:vAlign w:val="center"/>
            <w:hideMark/>
          </w:tcPr>
          <w:p w14:paraId="6A4AEDB8" w14:textId="348A2612" w:rsidR="007071B0" w:rsidRPr="007B3476" w:rsidRDefault="007071B0" w:rsidP="007071B0">
            <w:pPr>
              <w:jc w:val="right"/>
              <w:rPr>
                <w:color w:val="000000"/>
                <w:sz w:val="18"/>
                <w:szCs w:val="18"/>
                <w:lang w:eastAsia="en-CA"/>
              </w:rPr>
            </w:pPr>
            <w:r w:rsidRPr="007B3476">
              <w:rPr>
                <w:color w:val="000000"/>
                <w:sz w:val="18"/>
                <w:szCs w:val="18"/>
              </w:rPr>
              <w:t xml:space="preserve">   250,000 </w:t>
            </w:r>
          </w:p>
        </w:tc>
        <w:tc>
          <w:tcPr>
            <w:tcW w:w="661" w:type="pct"/>
            <w:tcBorders>
              <w:top w:val="nil"/>
              <w:left w:val="nil"/>
              <w:bottom w:val="single" w:sz="4" w:space="0" w:color="auto"/>
              <w:right w:val="single" w:sz="4" w:space="0" w:color="auto"/>
            </w:tcBorders>
            <w:noWrap/>
            <w:vAlign w:val="center"/>
            <w:hideMark/>
          </w:tcPr>
          <w:p w14:paraId="1A9E17EC" w14:textId="521A55F5" w:rsidR="007071B0" w:rsidRPr="008B6229" w:rsidRDefault="007071B0" w:rsidP="007071B0">
            <w:pPr>
              <w:jc w:val="right"/>
              <w:rPr>
                <w:color w:val="000000"/>
                <w:sz w:val="18"/>
                <w:szCs w:val="18"/>
                <w:lang w:eastAsia="en-CA"/>
              </w:rPr>
            </w:pPr>
            <w:r w:rsidRPr="008B6229">
              <w:rPr>
                <w:color w:val="000000"/>
                <w:sz w:val="18"/>
                <w:szCs w:val="18"/>
                <w:lang w:eastAsia="en-CA"/>
              </w:rPr>
              <w:t>111,095</w:t>
            </w:r>
          </w:p>
        </w:tc>
        <w:tc>
          <w:tcPr>
            <w:tcW w:w="585" w:type="pct"/>
            <w:tcBorders>
              <w:top w:val="nil"/>
              <w:left w:val="nil"/>
              <w:bottom w:val="single" w:sz="4" w:space="0" w:color="auto"/>
              <w:right w:val="single" w:sz="4" w:space="0" w:color="auto"/>
            </w:tcBorders>
            <w:noWrap/>
            <w:vAlign w:val="center"/>
            <w:hideMark/>
          </w:tcPr>
          <w:p w14:paraId="3E0865FE" w14:textId="295E2441" w:rsidR="007071B0" w:rsidRPr="008B6229" w:rsidRDefault="007071B0" w:rsidP="007071B0">
            <w:pPr>
              <w:jc w:val="right"/>
              <w:rPr>
                <w:color w:val="000000"/>
                <w:sz w:val="18"/>
                <w:szCs w:val="18"/>
                <w:lang w:eastAsia="en-CA"/>
              </w:rPr>
            </w:pPr>
            <w:r w:rsidRPr="008B6229">
              <w:rPr>
                <w:color w:val="000000"/>
                <w:sz w:val="18"/>
                <w:szCs w:val="18"/>
                <w:lang w:eastAsia="en-CA"/>
              </w:rPr>
              <w:t>231,095</w:t>
            </w:r>
          </w:p>
        </w:tc>
      </w:tr>
      <w:tr w:rsidR="007071B0" w:rsidRPr="00351492" w14:paraId="5CF9E808" w14:textId="77777777" w:rsidTr="007071B0">
        <w:trPr>
          <w:trHeight w:val="298"/>
        </w:trPr>
        <w:tc>
          <w:tcPr>
            <w:tcW w:w="2430" w:type="pct"/>
            <w:gridSpan w:val="4"/>
            <w:tcBorders>
              <w:top w:val="nil"/>
              <w:left w:val="single" w:sz="4" w:space="0" w:color="auto"/>
              <w:bottom w:val="single" w:sz="2" w:space="0" w:color="auto"/>
              <w:right w:val="single" w:sz="4" w:space="0" w:color="auto"/>
            </w:tcBorders>
            <w:noWrap/>
            <w:vAlign w:val="center"/>
          </w:tcPr>
          <w:p w14:paraId="5AB51ED3" w14:textId="1BEAED99" w:rsidR="007071B0" w:rsidRPr="00351492" w:rsidRDefault="00C704AE" w:rsidP="007071B0">
            <w:pPr>
              <w:jc w:val="left"/>
              <w:rPr>
                <w:b/>
                <w:bCs/>
                <w:color w:val="000000"/>
                <w:sz w:val="18"/>
                <w:szCs w:val="18"/>
                <w:lang w:eastAsia="en-CA"/>
              </w:rPr>
            </w:pPr>
            <w:r>
              <w:rPr>
                <w:rFonts w:hint="eastAsia"/>
                <w:b/>
                <w:bCs/>
                <w:color w:val="000000"/>
                <w:sz w:val="18"/>
                <w:szCs w:val="18"/>
                <w:lang w:eastAsia="zh-CN"/>
              </w:rPr>
              <w:t>总计</w:t>
            </w:r>
          </w:p>
        </w:tc>
        <w:tc>
          <w:tcPr>
            <w:tcW w:w="662" w:type="pct"/>
            <w:tcBorders>
              <w:top w:val="nil"/>
              <w:left w:val="nil"/>
              <w:bottom w:val="single" w:sz="4" w:space="0" w:color="auto"/>
              <w:right w:val="single" w:sz="4" w:space="0" w:color="auto"/>
            </w:tcBorders>
            <w:vAlign w:val="center"/>
          </w:tcPr>
          <w:p w14:paraId="716C7AE3" w14:textId="5D1604B9" w:rsidR="007071B0" w:rsidRPr="00351492" w:rsidRDefault="007071B0" w:rsidP="007071B0">
            <w:pPr>
              <w:jc w:val="right"/>
              <w:rPr>
                <w:b/>
                <w:bCs/>
                <w:color w:val="000000"/>
                <w:sz w:val="18"/>
                <w:szCs w:val="18"/>
                <w:lang w:eastAsia="en-CA"/>
              </w:rPr>
            </w:pPr>
            <w:r w:rsidRPr="00351492">
              <w:rPr>
                <w:b/>
                <w:bCs/>
                <w:color w:val="000000"/>
                <w:sz w:val="18"/>
                <w:szCs w:val="18"/>
                <w:lang w:eastAsia="en-CA"/>
              </w:rPr>
              <w:t>2,450,000</w:t>
            </w:r>
          </w:p>
        </w:tc>
        <w:tc>
          <w:tcPr>
            <w:tcW w:w="662" w:type="pct"/>
            <w:tcBorders>
              <w:top w:val="nil"/>
              <w:left w:val="nil"/>
              <w:bottom w:val="single" w:sz="4" w:space="0" w:color="auto"/>
              <w:right w:val="single" w:sz="4" w:space="0" w:color="auto"/>
            </w:tcBorders>
            <w:vAlign w:val="center"/>
          </w:tcPr>
          <w:p w14:paraId="35E3700B" w14:textId="5C0C30B5" w:rsidR="007071B0" w:rsidRPr="00351492" w:rsidRDefault="007071B0" w:rsidP="007071B0">
            <w:pPr>
              <w:jc w:val="right"/>
              <w:rPr>
                <w:b/>
                <w:bCs/>
                <w:color w:val="000000"/>
                <w:sz w:val="18"/>
                <w:szCs w:val="18"/>
                <w:lang w:eastAsia="en-CA"/>
              </w:rPr>
            </w:pPr>
            <w:r w:rsidRPr="00351492">
              <w:rPr>
                <w:b/>
                <w:bCs/>
                <w:color w:val="000000"/>
                <w:sz w:val="18"/>
                <w:szCs w:val="18"/>
                <w:lang w:eastAsia="en-CA"/>
              </w:rPr>
              <w:t>2,026,750</w:t>
            </w:r>
          </w:p>
        </w:tc>
        <w:tc>
          <w:tcPr>
            <w:tcW w:w="661" w:type="pct"/>
            <w:tcBorders>
              <w:top w:val="nil"/>
              <w:left w:val="nil"/>
              <w:bottom w:val="single" w:sz="4" w:space="0" w:color="auto"/>
              <w:right w:val="single" w:sz="4" w:space="0" w:color="auto"/>
            </w:tcBorders>
            <w:noWrap/>
            <w:vAlign w:val="center"/>
          </w:tcPr>
          <w:p w14:paraId="626B5303" w14:textId="69911B77" w:rsidR="007071B0" w:rsidRPr="008B6229" w:rsidRDefault="0073730D" w:rsidP="007071B0">
            <w:pPr>
              <w:jc w:val="right"/>
              <w:rPr>
                <w:b/>
                <w:bCs/>
                <w:color w:val="000000"/>
                <w:sz w:val="18"/>
                <w:szCs w:val="18"/>
                <w:lang w:eastAsia="en-CA"/>
              </w:rPr>
            </w:pPr>
            <w:r w:rsidRPr="008B6229">
              <w:rPr>
                <w:b/>
                <w:bCs/>
                <w:color w:val="000000"/>
                <w:sz w:val="18"/>
                <w:szCs w:val="18"/>
                <w:lang w:eastAsia="en-CA"/>
              </w:rPr>
              <w:t>5,327,28</w:t>
            </w:r>
            <w:r w:rsidR="007071B0" w:rsidRPr="008B6229">
              <w:rPr>
                <w:b/>
                <w:bCs/>
                <w:color w:val="000000"/>
                <w:sz w:val="18"/>
                <w:szCs w:val="18"/>
                <w:lang w:eastAsia="en-CA"/>
              </w:rPr>
              <w:t>7</w:t>
            </w:r>
          </w:p>
        </w:tc>
        <w:tc>
          <w:tcPr>
            <w:tcW w:w="585" w:type="pct"/>
            <w:tcBorders>
              <w:top w:val="nil"/>
              <w:left w:val="nil"/>
              <w:bottom w:val="single" w:sz="4" w:space="0" w:color="auto"/>
              <w:right w:val="single" w:sz="4" w:space="0" w:color="auto"/>
            </w:tcBorders>
            <w:noWrap/>
            <w:vAlign w:val="center"/>
          </w:tcPr>
          <w:p w14:paraId="4A5C962C" w14:textId="33EE06D9" w:rsidR="007071B0" w:rsidRPr="008B6229" w:rsidRDefault="0073730D" w:rsidP="007071B0">
            <w:pPr>
              <w:jc w:val="right"/>
              <w:rPr>
                <w:b/>
                <w:bCs/>
                <w:color w:val="000000"/>
                <w:sz w:val="18"/>
                <w:szCs w:val="18"/>
                <w:lang w:eastAsia="en-CA"/>
              </w:rPr>
            </w:pPr>
            <w:r w:rsidRPr="008B6229">
              <w:rPr>
                <w:b/>
                <w:bCs/>
                <w:color w:val="000000"/>
                <w:sz w:val="18"/>
                <w:szCs w:val="18"/>
                <w:lang w:eastAsia="en-CA"/>
              </w:rPr>
              <w:t>7,3</w:t>
            </w:r>
            <w:r w:rsidR="001A328C" w:rsidRPr="008B6229">
              <w:rPr>
                <w:b/>
                <w:bCs/>
                <w:color w:val="000000"/>
                <w:sz w:val="18"/>
                <w:szCs w:val="18"/>
                <w:lang w:eastAsia="en-CA"/>
              </w:rPr>
              <w:t>54</w:t>
            </w:r>
            <w:r w:rsidR="00E77C05" w:rsidRPr="008B6229">
              <w:rPr>
                <w:b/>
                <w:bCs/>
                <w:color w:val="000000"/>
                <w:sz w:val="18"/>
                <w:szCs w:val="18"/>
                <w:lang w:eastAsia="en-CA"/>
              </w:rPr>
              <w:t>,03</w:t>
            </w:r>
            <w:r w:rsidR="007071B0" w:rsidRPr="008B6229">
              <w:rPr>
                <w:b/>
                <w:bCs/>
                <w:color w:val="000000"/>
                <w:sz w:val="18"/>
                <w:szCs w:val="18"/>
                <w:lang w:eastAsia="en-CA"/>
              </w:rPr>
              <w:t>7</w:t>
            </w:r>
          </w:p>
        </w:tc>
      </w:tr>
    </w:tbl>
    <w:p w14:paraId="52F16EA6" w14:textId="78706B26" w:rsidR="00F30A24" w:rsidRPr="001F4BFD" w:rsidRDefault="00F30A24" w:rsidP="00781EC9">
      <w:pPr>
        <w:pStyle w:val="Heading1"/>
        <w:numPr>
          <w:ilvl w:val="0"/>
          <w:numId w:val="0"/>
        </w:numPr>
        <w:spacing w:after="0"/>
        <w:rPr>
          <w:sz w:val="17"/>
          <w:szCs w:val="17"/>
          <w:lang w:eastAsia="zh-CN"/>
        </w:rPr>
      </w:pPr>
      <w:r w:rsidRPr="001F4BFD">
        <w:rPr>
          <w:sz w:val="17"/>
          <w:szCs w:val="17"/>
          <w:lang w:eastAsia="zh-CN"/>
        </w:rPr>
        <w:t xml:space="preserve">* </w:t>
      </w:r>
      <w:r w:rsidR="00C704AE" w:rsidRPr="001F4BFD">
        <w:rPr>
          <w:rFonts w:hint="eastAsia"/>
          <w:sz w:val="17"/>
          <w:szCs w:val="17"/>
          <w:lang w:eastAsia="zh-CN"/>
        </w:rPr>
        <w:t>根据容量为</w:t>
      </w:r>
      <w:r w:rsidR="00C704AE" w:rsidRPr="001F4BFD">
        <w:rPr>
          <w:rFonts w:hint="eastAsia"/>
          <w:sz w:val="17"/>
          <w:szCs w:val="17"/>
          <w:lang w:eastAsia="zh-CN"/>
        </w:rPr>
        <w:t>1.5 TR</w:t>
      </w:r>
      <w:r w:rsidR="00C704AE" w:rsidRPr="001F4BFD">
        <w:rPr>
          <w:rFonts w:hint="eastAsia"/>
          <w:sz w:val="17"/>
          <w:szCs w:val="17"/>
          <w:lang w:eastAsia="zh-CN"/>
        </w:rPr>
        <w:t>的空调机组的额外组件成本计算，并根据各企业生产的空调的加权平均冷却能力进行调整。</w:t>
      </w:r>
    </w:p>
    <w:p w14:paraId="7FB5A85D" w14:textId="01DA2ACC" w:rsidR="00855CF0" w:rsidRPr="00C436C6" w:rsidRDefault="00C436C6" w:rsidP="0073059D">
      <w:pPr>
        <w:pStyle w:val="Heading1"/>
        <w:numPr>
          <w:ilvl w:val="0"/>
          <w:numId w:val="1"/>
        </w:numPr>
        <w:tabs>
          <w:tab w:val="num" w:pos="-2160"/>
          <w:tab w:val="num" w:pos="451"/>
        </w:tabs>
        <w:spacing w:before="240"/>
        <w:rPr>
          <w:rFonts w:asciiTheme="minorEastAsia" w:hAnsiTheme="minorEastAsia"/>
          <w:sz w:val="24"/>
          <w:szCs w:val="24"/>
          <w:lang w:eastAsia="zh-CN"/>
        </w:rPr>
      </w:pPr>
      <w:r w:rsidRPr="00C436C6">
        <w:rPr>
          <w:rFonts w:asciiTheme="minorEastAsia" w:hAnsiTheme="minorEastAsia" w:hint="eastAsia"/>
          <w:sz w:val="24"/>
          <w:szCs w:val="24"/>
          <w:lang w:eastAsia="zh-CN"/>
        </w:rPr>
        <w:lastRenderedPageBreak/>
        <w:t>家用冰箱、冷冻柜和空调的估计节能（</w:t>
      </w:r>
      <w:r w:rsidRPr="001F4BFD">
        <w:rPr>
          <w:sz w:val="24"/>
          <w:szCs w:val="24"/>
          <w:lang w:eastAsia="zh-CN"/>
        </w:rPr>
        <w:t>G</w:t>
      </w:r>
      <w:r w:rsidRPr="00C436C6">
        <w:rPr>
          <w:rFonts w:asciiTheme="minorEastAsia" w:hAnsiTheme="minorEastAsia" w:hint="eastAsia"/>
          <w:sz w:val="24"/>
          <w:szCs w:val="24"/>
          <w:lang w:eastAsia="zh-CN"/>
        </w:rPr>
        <w:t>瓦时/年）分别为</w:t>
      </w:r>
      <w:r w:rsidRPr="001F4BFD">
        <w:rPr>
          <w:sz w:val="24"/>
          <w:szCs w:val="24"/>
          <w:lang w:eastAsia="zh-CN"/>
        </w:rPr>
        <w:t>290.5</w:t>
      </w:r>
      <w:r w:rsidRPr="001F4BFD">
        <w:rPr>
          <w:sz w:val="24"/>
          <w:szCs w:val="24"/>
          <w:lang w:eastAsia="zh-CN"/>
        </w:rPr>
        <w:t>、</w:t>
      </w:r>
      <w:r w:rsidRPr="001F4BFD">
        <w:rPr>
          <w:sz w:val="24"/>
          <w:szCs w:val="24"/>
          <w:lang w:eastAsia="zh-CN"/>
        </w:rPr>
        <w:t>136.0</w:t>
      </w:r>
      <w:r w:rsidRPr="00C436C6">
        <w:rPr>
          <w:rFonts w:asciiTheme="minorEastAsia" w:hAnsiTheme="minorEastAsia" w:hint="eastAsia"/>
          <w:sz w:val="24"/>
          <w:szCs w:val="24"/>
          <w:lang w:eastAsia="zh-CN"/>
        </w:rPr>
        <w:t>和</w:t>
      </w:r>
      <w:r w:rsidRPr="001F4BFD">
        <w:rPr>
          <w:sz w:val="24"/>
          <w:szCs w:val="24"/>
          <w:lang w:eastAsia="zh-CN"/>
        </w:rPr>
        <w:t>784.5</w:t>
      </w:r>
      <w:r w:rsidRPr="00C436C6">
        <w:rPr>
          <w:rFonts w:asciiTheme="minorEastAsia" w:hAnsiTheme="minorEastAsia" w:hint="eastAsia"/>
          <w:sz w:val="24"/>
          <w:szCs w:val="24"/>
          <w:lang w:eastAsia="zh-CN"/>
        </w:rPr>
        <w:t>；根据埃及发电的碳排放强度（</w:t>
      </w:r>
      <w:r w:rsidRPr="001F4BFD">
        <w:rPr>
          <w:sz w:val="24"/>
          <w:szCs w:val="24"/>
          <w:lang w:eastAsia="zh-CN"/>
        </w:rPr>
        <w:t>0.572</w:t>
      </w:r>
      <w:r w:rsidRPr="00C436C6">
        <w:rPr>
          <w:rFonts w:asciiTheme="minorEastAsia" w:hAnsiTheme="minorEastAsia" w:hint="eastAsia"/>
          <w:sz w:val="24"/>
          <w:szCs w:val="24"/>
          <w:lang w:eastAsia="zh-CN"/>
        </w:rPr>
        <w:t>千克二氧化碳/千瓦时），预计每年可实现的碳减排分别为</w:t>
      </w:r>
      <w:r w:rsidRPr="001F4BFD">
        <w:rPr>
          <w:sz w:val="24"/>
          <w:szCs w:val="24"/>
          <w:lang w:eastAsia="zh-CN"/>
        </w:rPr>
        <w:t>166,166</w:t>
      </w:r>
      <w:r w:rsidRPr="001F4BFD">
        <w:rPr>
          <w:sz w:val="24"/>
          <w:szCs w:val="24"/>
          <w:lang w:eastAsia="zh-CN"/>
        </w:rPr>
        <w:t>、</w:t>
      </w:r>
      <w:r w:rsidRPr="001F4BFD">
        <w:rPr>
          <w:sz w:val="24"/>
          <w:szCs w:val="24"/>
          <w:lang w:eastAsia="zh-CN"/>
        </w:rPr>
        <w:t>77,792</w:t>
      </w:r>
      <w:r w:rsidRPr="00C436C6">
        <w:rPr>
          <w:rFonts w:asciiTheme="minorEastAsia" w:hAnsiTheme="minorEastAsia" w:hint="eastAsia"/>
          <w:sz w:val="24"/>
          <w:szCs w:val="24"/>
          <w:lang w:eastAsia="zh-CN"/>
        </w:rPr>
        <w:t>和</w:t>
      </w:r>
      <w:r w:rsidRPr="001F4BFD">
        <w:rPr>
          <w:sz w:val="24"/>
          <w:szCs w:val="24"/>
          <w:lang w:eastAsia="zh-CN"/>
        </w:rPr>
        <w:t>48,734</w:t>
      </w:r>
      <w:r w:rsidRPr="00C436C6">
        <w:rPr>
          <w:rFonts w:asciiTheme="minorEastAsia" w:hAnsiTheme="minorEastAsia" w:hint="eastAsia"/>
          <w:sz w:val="24"/>
          <w:szCs w:val="24"/>
          <w:lang w:eastAsia="zh-CN"/>
        </w:rPr>
        <w:t>吨二氧化碳当量。</w:t>
      </w:r>
    </w:p>
    <w:p w14:paraId="22C0141A" w14:textId="57FF3CA4" w:rsidR="00A716B4" w:rsidRPr="00D12844" w:rsidRDefault="002610F8" w:rsidP="00A716B4">
      <w:pPr>
        <w:keepNext/>
        <w:spacing w:before="240" w:after="240"/>
        <w:rPr>
          <w:sz w:val="24"/>
          <w:szCs w:val="24"/>
          <w:u w:val="single"/>
        </w:rPr>
      </w:pPr>
      <w:r w:rsidRPr="00D12844">
        <w:rPr>
          <w:rFonts w:hint="eastAsia"/>
          <w:sz w:val="24"/>
          <w:szCs w:val="24"/>
          <w:u w:val="single"/>
          <w:lang w:eastAsia="zh-CN"/>
        </w:rPr>
        <w:t>拟议活动</w:t>
      </w:r>
    </w:p>
    <w:p w14:paraId="2E8294C4" w14:textId="477DECE8" w:rsidR="00DB4FE8" w:rsidRPr="00D12844" w:rsidRDefault="002610F8" w:rsidP="0073059D">
      <w:pPr>
        <w:pStyle w:val="Heading1"/>
        <w:numPr>
          <w:ilvl w:val="0"/>
          <w:numId w:val="1"/>
        </w:numPr>
        <w:tabs>
          <w:tab w:val="num" w:pos="-2160"/>
          <w:tab w:val="num" w:pos="451"/>
        </w:tabs>
        <w:spacing w:before="240"/>
        <w:rPr>
          <w:sz w:val="24"/>
          <w:szCs w:val="24"/>
          <w:lang w:eastAsia="zh-CN"/>
        </w:rPr>
      </w:pPr>
      <w:r w:rsidRPr="00D12844">
        <w:rPr>
          <w:rFonts w:hint="eastAsia"/>
          <w:sz w:val="24"/>
          <w:szCs w:val="24"/>
          <w:lang w:eastAsia="zh-CN"/>
        </w:rPr>
        <w:t>所审议产品的能源效率将在项目完成后进行核查，项目完成后一年内生产的产品数量将用于评估能源效率绩效。每个企业承诺在项目完成后制造至少达到目标能源效率性能的设备，并在项目结束后自费尽最大努力继续提高这些产品的能源效率。出口设备的能源性能将超过国内最低强制性能源效率标准。国家臭氧机构和作为执行机构的工发组织将在项目完成之日起两年内监测该项目所涵盖设备的性能。</w:t>
      </w:r>
    </w:p>
    <w:p w14:paraId="7725C9A5" w14:textId="22E5688F" w:rsidR="00855CF0" w:rsidRPr="00D12844" w:rsidRDefault="002610F8" w:rsidP="001C6B07">
      <w:pPr>
        <w:spacing w:after="240"/>
        <w:rPr>
          <w:rFonts w:ascii="KaiTi" w:eastAsia="KaiTi" w:hAnsi="KaiTi"/>
          <w:sz w:val="24"/>
          <w:szCs w:val="24"/>
        </w:rPr>
      </w:pPr>
      <w:r w:rsidRPr="00D12844">
        <w:rPr>
          <w:rFonts w:ascii="KaiTi" w:eastAsia="KaiTi" w:hAnsi="KaiTi" w:hint="eastAsia"/>
          <w:sz w:val="24"/>
          <w:szCs w:val="24"/>
          <w:lang w:eastAsia="zh-CN"/>
        </w:rPr>
        <w:t>政策层面的活动</w:t>
      </w:r>
    </w:p>
    <w:p w14:paraId="32890666" w14:textId="7364F6E6" w:rsidR="00032B2E" w:rsidRPr="00D12844" w:rsidRDefault="002610F8" w:rsidP="0073059D">
      <w:pPr>
        <w:pStyle w:val="Heading1"/>
        <w:numPr>
          <w:ilvl w:val="0"/>
          <w:numId w:val="1"/>
        </w:numPr>
        <w:tabs>
          <w:tab w:val="num" w:pos="-2160"/>
          <w:tab w:val="num" w:pos="451"/>
        </w:tabs>
        <w:spacing w:before="240"/>
        <w:rPr>
          <w:sz w:val="24"/>
          <w:szCs w:val="24"/>
          <w:lang w:eastAsia="zh-CN"/>
        </w:rPr>
      </w:pPr>
      <w:r w:rsidRPr="00D12844">
        <w:rPr>
          <w:rFonts w:hint="eastAsia"/>
          <w:sz w:val="24"/>
          <w:szCs w:val="24"/>
          <w:lang w:eastAsia="zh-CN"/>
        </w:rPr>
        <w:t>埃及政府承诺更新《环境保护法》条例和标签方案，并在不同利益</w:t>
      </w:r>
      <w:r w:rsidR="00D12844" w:rsidRPr="00D12844">
        <w:rPr>
          <w:rFonts w:hint="eastAsia"/>
          <w:sz w:val="24"/>
          <w:szCs w:val="24"/>
          <w:lang w:eastAsia="zh-CN"/>
        </w:rPr>
        <w:t>相</w:t>
      </w:r>
      <w:r w:rsidRPr="00D12844">
        <w:rPr>
          <w:rFonts w:hint="eastAsia"/>
          <w:sz w:val="24"/>
          <w:szCs w:val="24"/>
          <w:lang w:eastAsia="zh-CN"/>
        </w:rPr>
        <w:t>关方中开展提高认识活动。政府将采取措施</w:t>
      </w:r>
      <w:r w:rsidR="00D12844" w:rsidRPr="00D12844">
        <w:rPr>
          <w:rFonts w:hint="eastAsia"/>
          <w:sz w:val="24"/>
          <w:szCs w:val="24"/>
          <w:lang w:eastAsia="zh-CN"/>
        </w:rPr>
        <w:t>执行</w:t>
      </w:r>
      <w:r w:rsidRPr="00D12844">
        <w:rPr>
          <w:rFonts w:hint="eastAsia"/>
          <w:sz w:val="24"/>
          <w:szCs w:val="24"/>
          <w:lang w:eastAsia="zh-CN"/>
        </w:rPr>
        <w:t>法规，以确保设备的制造、进口和销售最迟在项目完成之日起三年内至少达到目标能</w:t>
      </w:r>
      <w:r w:rsidR="00D12844" w:rsidRPr="00D12844">
        <w:rPr>
          <w:rFonts w:hint="eastAsia"/>
          <w:sz w:val="24"/>
          <w:szCs w:val="24"/>
          <w:lang w:eastAsia="zh-CN"/>
        </w:rPr>
        <w:t>源</w:t>
      </w:r>
      <w:r w:rsidRPr="00D12844">
        <w:rPr>
          <w:rFonts w:hint="eastAsia"/>
          <w:sz w:val="24"/>
          <w:szCs w:val="24"/>
          <w:lang w:eastAsia="zh-CN"/>
        </w:rPr>
        <w:t>效</w:t>
      </w:r>
      <w:r w:rsidR="00D12844" w:rsidRPr="00D12844">
        <w:rPr>
          <w:rFonts w:hint="eastAsia"/>
          <w:sz w:val="24"/>
          <w:szCs w:val="24"/>
          <w:lang w:eastAsia="zh-CN"/>
        </w:rPr>
        <w:t>率</w:t>
      </w:r>
      <w:r w:rsidRPr="00D12844">
        <w:rPr>
          <w:rFonts w:hint="eastAsia"/>
          <w:sz w:val="24"/>
          <w:szCs w:val="24"/>
          <w:lang w:eastAsia="zh-CN"/>
        </w:rPr>
        <w:t>绩效水平。</w:t>
      </w:r>
    </w:p>
    <w:p w14:paraId="4DC749C6" w14:textId="65E54A26" w:rsidR="00032B2E" w:rsidRPr="00D12844" w:rsidRDefault="00D12844" w:rsidP="0073059D">
      <w:pPr>
        <w:pStyle w:val="Heading1"/>
        <w:tabs>
          <w:tab w:val="num" w:pos="-2160"/>
          <w:tab w:val="num" w:pos="451"/>
        </w:tabs>
        <w:spacing w:before="240"/>
        <w:rPr>
          <w:sz w:val="24"/>
          <w:szCs w:val="24"/>
          <w:lang w:eastAsia="zh-CN"/>
        </w:rPr>
      </w:pPr>
      <w:r w:rsidRPr="00D12844">
        <w:rPr>
          <w:rFonts w:hint="eastAsia"/>
          <w:sz w:val="24"/>
          <w:szCs w:val="24"/>
          <w:lang w:eastAsia="zh-CN"/>
        </w:rPr>
        <w:t>为确保该项目的成功执行、监测、核查和报告，埃及根据</w:t>
      </w:r>
      <w:r w:rsidRPr="00D12844">
        <w:rPr>
          <w:rFonts w:hint="eastAsia"/>
          <w:sz w:val="24"/>
          <w:szCs w:val="24"/>
          <w:lang w:eastAsia="zh-CN"/>
        </w:rPr>
        <w:t>28</w:t>
      </w:r>
      <w:r w:rsidRPr="00D12844">
        <w:rPr>
          <w:rFonts w:hint="eastAsia"/>
          <w:sz w:val="24"/>
          <w:szCs w:val="24"/>
          <w:lang w:eastAsia="zh-CN"/>
        </w:rPr>
        <w:t>个设施的每个设施</w:t>
      </w:r>
      <w:r w:rsidRPr="00D12844">
        <w:rPr>
          <w:rFonts w:hint="eastAsia"/>
          <w:sz w:val="24"/>
          <w:szCs w:val="24"/>
          <w:lang w:eastAsia="zh-CN"/>
        </w:rPr>
        <w:t>20</w:t>
      </w:r>
      <w:r w:rsidRPr="00D12844">
        <w:rPr>
          <w:sz w:val="24"/>
          <w:szCs w:val="24"/>
          <w:lang w:eastAsia="zh-CN"/>
        </w:rPr>
        <w:t>,</w:t>
      </w:r>
      <w:r w:rsidRPr="00D12844">
        <w:rPr>
          <w:rFonts w:hint="eastAsia"/>
          <w:sz w:val="24"/>
          <w:szCs w:val="24"/>
          <w:lang w:eastAsia="zh-CN"/>
        </w:rPr>
        <w:t>000</w:t>
      </w:r>
      <w:r w:rsidRPr="00D12844">
        <w:rPr>
          <w:rFonts w:hint="eastAsia"/>
          <w:sz w:val="24"/>
          <w:szCs w:val="24"/>
          <w:lang w:eastAsia="zh-CN"/>
        </w:rPr>
        <w:t>美元的拨款，</w:t>
      </w:r>
      <w:r w:rsidR="0006047E">
        <w:rPr>
          <w:rFonts w:hint="eastAsia"/>
          <w:sz w:val="24"/>
          <w:szCs w:val="24"/>
          <w:lang w:eastAsia="zh-CN"/>
        </w:rPr>
        <w:t>申请</w:t>
      </w:r>
      <w:r w:rsidRPr="00D12844">
        <w:rPr>
          <w:rFonts w:hint="eastAsia"/>
          <w:sz w:val="24"/>
          <w:szCs w:val="24"/>
          <w:lang w:eastAsia="zh-CN"/>
        </w:rPr>
        <w:t>共计</w:t>
      </w:r>
      <w:r w:rsidRPr="00D12844">
        <w:rPr>
          <w:rFonts w:hint="eastAsia"/>
          <w:sz w:val="24"/>
          <w:szCs w:val="24"/>
          <w:lang w:eastAsia="zh-CN"/>
        </w:rPr>
        <w:t>560</w:t>
      </w:r>
      <w:r w:rsidRPr="00D12844">
        <w:rPr>
          <w:sz w:val="24"/>
          <w:szCs w:val="24"/>
          <w:lang w:eastAsia="zh-CN"/>
        </w:rPr>
        <w:t>,</w:t>
      </w:r>
      <w:r w:rsidRPr="00D12844">
        <w:rPr>
          <w:rFonts w:hint="eastAsia"/>
          <w:sz w:val="24"/>
          <w:szCs w:val="24"/>
          <w:lang w:eastAsia="zh-CN"/>
        </w:rPr>
        <w:t>000</w:t>
      </w:r>
      <w:r w:rsidRPr="00D12844">
        <w:rPr>
          <w:rFonts w:hint="eastAsia"/>
          <w:sz w:val="24"/>
          <w:szCs w:val="24"/>
          <w:lang w:eastAsia="zh-CN"/>
        </w:rPr>
        <w:t>美元。这笔资金将用于在整个三年执行期内进行技术咨询和监督，以及在完成后的另外两年内继续进行后续行动和报告，从而将支持延长到</w:t>
      </w:r>
      <w:r w:rsidRPr="00D12844">
        <w:rPr>
          <w:rFonts w:hint="eastAsia"/>
          <w:sz w:val="24"/>
          <w:szCs w:val="24"/>
          <w:lang w:eastAsia="zh-CN"/>
        </w:rPr>
        <w:t>2030</w:t>
      </w:r>
      <w:r w:rsidRPr="00D12844">
        <w:rPr>
          <w:rFonts w:hint="eastAsia"/>
          <w:sz w:val="24"/>
          <w:szCs w:val="24"/>
          <w:lang w:eastAsia="zh-CN"/>
        </w:rPr>
        <w:t>年。</w:t>
      </w:r>
    </w:p>
    <w:p w14:paraId="2D47E247" w14:textId="3579E793" w:rsidR="005E05BF" w:rsidRPr="00D12844" w:rsidRDefault="00D12844" w:rsidP="005E05BF">
      <w:pPr>
        <w:spacing w:after="240"/>
        <w:rPr>
          <w:rFonts w:ascii="KaiTi" w:eastAsia="KaiTi" w:hAnsi="KaiTi"/>
          <w:sz w:val="24"/>
          <w:szCs w:val="24"/>
        </w:rPr>
      </w:pPr>
      <w:r w:rsidRPr="00D12844">
        <w:rPr>
          <w:rFonts w:ascii="KaiTi" w:eastAsia="KaiTi" w:hAnsi="KaiTi" w:hint="eastAsia"/>
          <w:sz w:val="24"/>
          <w:szCs w:val="24"/>
          <w:lang w:eastAsia="zh-CN"/>
        </w:rPr>
        <w:t>提交的</w:t>
      </w:r>
      <w:r w:rsidR="0006047E">
        <w:rPr>
          <w:rFonts w:ascii="KaiTi" w:eastAsia="KaiTi" w:hAnsi="KaiTi" w:hint="eastAsia"/>
          <w:sz w:val="24"/>
          <w:szCs w:val="24"/>
          <w:lang w:eastAsia="zh-CN"/>
        </w:rPr>
        <w:t>申请</w:t>
      </w:r>
      <w:r w:rsidRPr="00D12844">
        <w:rPr>
          <w:rFonts w:ascii="KaiTi" w:eastAsia="KaiTi" w:hAnsi="KaiTi" w:hint="eastAsia"/>
          <w:sz w:val="24"/>
          <w:szCs w:val="24"/>
          <w:lang w:eastAsia="zh-CN"/>
        </w:rPr>
        <w:t>供资</w:t>
      </w:r>
    </w:p>
    <w:p w14:paraId="5A9B4C5A" w14:textId="1434E7B9" w:rsidR="00F301D1" w:rsidRPr="00D12844" w:rsidRDefault="00D12844" w:rsidP="0073059D">
      <w:pPr>
        <w:pStyle w:val="Heading1"/>
        <w:numPr>
          <w:ilvl w:val="0"/>
          <w:numId w:val="1"/>
        </w:numPr>
        <w:tabs>
          <w:tab w:val="num" w:pos="-2160"/>
          <w:tab w:val="num" w:pos="451"/>
        </w:tabs>
        <w:spacing w:before="240"/>
        <w:rPr>
          <w:sz w:val="24"/>
          <w:szCs w:val="24"/>
          <w:lang w:eastAsia="zh-CN"/>
        </w:rPr>
      </w:pPr>
      <w:r w:rsidRPr="00D12844">
        <w:rPr>
          <w:rFonts w:hint="eastAsia"/>
          <w:sz w:val="24"/>
          <w:szCs w:val="24"/>
          <w:lang w:eastAsia="zh-CN"/>
        </w:rPr>
        <w:t>每个企业的额外资本和组件费用是根据文件</w:t>
      </w:r>
      <w:r w:rsidRPr="00D12844">
        <w:rPr>
          <w:rFonts w:hint="eastAsia"/>
          <w:sz w:val="24"/>
          <w:szCs w:val="24"/>
          <w:lang w:eastAsia="zh-CN"/>
        </w:rPr>
        <w:t>UNEP/OzL. Pro/ExCom/94/61</w:t>
      </w:r>
      <w:r w:rsidRPr="00D12844">
        <w:rPr>
          <w:rFonts w:hint="eastAsia"/>
          <w:sz w:val="24"/>
          <w:szCs w:val="24"/>
          <w:lang w:eastAsia="zh-CN"/>
        </w:rPr>
        <w:t>号文件中的表</w:t>
      </w:r>
      <w:r w:rsidRPr="00D12844">
        <w:rPr>
          <w:rFonts w:hint="eastAsia"/>
          <w:sz w:val="24"/>
          <w:szCs w:val="24"/>
          <w:lang w:eastAsia="zh-CN"/>
        </w:rPr>
        <w:t>1</w:t>
      </w:r>
      <w:r w:rsidRPr="00D12844">
        <w:rPr>
          <w:rFonts w:hint="eastAsia"/>
          <w:sz w:val="24"/>
          <w:szCs w:val="24"/>
          <w:lang w:eastAsia="zh-CN"/>
        </w:rPr>
        <w:t>至表</w:t>
      </w:r>
      <w:r w:rsidRPr="00D12844">
        <w:rPr>
          <w:rFonts w:hint="eastAsia"/>
          <w:sz w:val="24"/>
          <w:szCs w:val="24"/>
          <w:lang w:eastAsia="zh-CN"/>
        </w:rPr>
        <w:t>4</w:t>
      </w:r>
      <w:r w:rsidRPr="00D12844">
        <w:rPr>
          <w:rFonts w:hint="eastAsia"/>
          <w:sz w:val="24"/>
          <w:szCs w:val="24"/>
          <w:lang w:eastAsia="zh-CN"/>
        </w:rPr>
        <w:t>计算的。下表</w:t>
      </w:r>
      <w:r w:rsidRPr="00D12844">
        <w:rPr>
          <w:rFonts w:hint="eastAsia"/>
          <w:sz w:val="24"/>
          <w:szCs w:val="24"/>
          <w:lang w:eastAsia="zh-CN"/>
        </w:rPr>
        <w:t>8</w:t>
      </w:r>
      <w:r w:rsidRPr="00D12844">
        <w:rPr>
          <w:rFonts w:hint="eastAsia"/>
          <w:sz w:val="24"/>
          <w:szCs w:val="24"/>
          <w:lang w:eastAsia="zh-CN"/>
        </w:rPr>
        <w:t>给出了额外资本和额外组件费用的摘要。</w:t>
      </w:r>
    </w:p>
    <w:p w14:paraId="1F4844ED" w14:textId="4E1DC7A4" w:rsidR="00032B2E" w:rsidRPr="001F4BFD" w:rsidRDefault="00D12844" w:rsidP="00284FF6">
      <w:pPr>
        <w:keepNext/>
        <w:keepLines/>
        <w:widowControl w:val="0"/>
        <w:rPr>
          <w:rFonts w:ascii="SimHei" w:eastAsia="SimHei" w:hAnsi="SimHei"/>
          <w:lang w:eastAsia="zh-CN"/>
        </w:rPr>
      </w:pPr>
      <w:r w:rsidRPr="001F4BFD">
        <w:rPr>
          <w:rFonts w:ascii="SimHei" w:eastAsia="SimHei" w:hAnsi="SimHei" w:hint="eastAsia"/>
          <w:lang w:eastAsia="zh-CN"/>
        </w:rPr>
        <w:t>表</w:t>
      </w:r>
      <w:r w:rsidRPr="001F4BFD">
        <w:rPr>
          <w:rFonts w:eastAsia="SimHei"/>
          <w:lang w:eastAsia="zh-CN"/>
        </w:rPr>
        <w:t>8</w:t>
      </w:r>
      <w:r w:rsidRPr="001F4BFD">
        <w:rPr>
          <w:rFonts w:eastAsia="SimHei"/>
          <w:lang w:eastAsia="zh-CN"/>
        </w:rPr>
        <w:t>：</w:t>
      </w:r>
      <w:r w:rsidRPr="001F4BFD">
        <w:rPr>
          <w:rFonts w:ascii="SimHei" w:eastAsia="SimHei" w:hAnsi="SimHei" w:hint="eastAsia"/>
          <w:lang w:eastAsia="zh-CN"/>
        </w:rPr>
        <w:t>提交的设备制造商和项目监测和报告的额外资本和额外组件费用汇总（美元）</w:t>
      </w:r>
    </w:p>
    <w:tbl>
      <w:tblPr>
        <w:tblStyle w:val="TableGrid"/>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44"/>
        <w:gridCol w:w="1985"/>
        <w:gridCol w:w="2126"/>
        <w:gridCol w:w="1654"/>
      </w:tblGrid>
      <w:tr w:rsidR="00DB2436" w:rsidRPr="00534EA4" w14:paraId="4924D8EA" w14:textId="77777777" w:rsidTr="00241726">
        <w:trPr>
          <w:trHeight w:val="226"/>
        </w:trPr>
        <w:tc>
          <w:tcPr>
            <w:tcW w:w="3544" w:type="dxa"/>
            <w:vAlign w:val="center"/>
          </w:tcPr>
          <w:p w14:paraId="43092788" w14:textId="5404D7FB" w:rsidR="00DB2436" w:rsidRPr="00DB2436" w:rsidRDefault="00D12844" w:rsidP="00284FF6">
            <w:pPr>
              <w:keepNext/>
              <w:keepLines/>
              <w:widowControl w:val="0"/>
              <w:jc w:val="center"/>
              <w:rPr>
                <w:b/>
                <w:bCs/>
                <w:sz w:val="20"/>
                <w:szCs w:val="20"/>
              </w:rPr>
            </w:pPr>
            <w:r>
              <w:rPr>
                <w:rFonts w:hint="eastAsia"/>
                <w:b/>
                <w:bCs/>
                <w:sz w:val="20"/>
                <w:szCs w:val="20"/>
                <w:lang w:eastAsia="zh-CN"/>
              </w:rPr>
              <w:t>费用</w:t>
            </w:r>
            <w:r w:rsidRPr="00D12844">
              <w:rPr>
                <w:rFonts w:hint="eastAsia"/>
                <w:b/>
                <w:bCs/>
                <w:sz w:val="20"/>
                <w:szCs w:val="20"/>
              </w:rPr>
              <w:t>项目</w:t>
            </w:r>
          </w:p>
        </w:tc>
        <w:tc>
          <w:tcPr>
            <w:tcW w:w="1985" w:type="dxa"/>
            <w:vAlign w:val="center"/>
          </w:tcPr>
          <w:p w14:paraId="513E687E" w14:textId="21B3EAA2" w:rsidR="00DB2436" w:rsidRPr="00DF5737" w:rsidRDefault="00D12844" w:rsidP="00284FF6">
            <w:pPr>
              <w:keepNext/>
              <w:keepLines/>
              <w:widowControl w:val="0"/>
              <w:jc w:val="center"/>
              <w:rPr>
                <w:sz w:val="20"/>
                <w:szCs w:val="20"/>
              </w:rPr>
            </w:pPr>
            <w:r>
              <w:rPr>
                <w:rFonts w:hint="eastAsia"/>
                <w:b/>
                <w:bCs/>
                <w:sz w:val="20"/>
                <w:szCs w:val="20"/>
                <w:lang w:eastAsia="zh-CN"/>
              </w:rPr>
              <w:t>额外资本费用</w:t>
            </w:r>
          </w:p>
        </w:tc>
        <w:tc>
          <w:tcPr>
            <w:tcW w:w="2126" w:type="dxa"/>
            <w:vAlign w:val="center"/>
          </w:tcPr>
          <w:p w14:paraId="623B8CAD" w14:textId="04511119" w:rsidR="00DB2436" w:rsidRPr="00DF5737" w:rsidRDefault="00D12844" w:rsidP="00284FF6">
            <w:pPr>
              <w:keepNext/>
              <w:keepLines/>
              <w:widowControl w:val="0"/>
              <w:jc w:val="center"/>
              <w:rPr>
                <w:sz w:val="20"/>
                <w:szCs w:val="20"/>
              </w:rPr>
            </w:pPr>
            <w:r>
              <w:rPr>
                <w:rFonts w:hint="eastAsia"/>
                <w:b/>
                <w:bCs/>
                <w:sz w:val="20"/>
                <w:szCs w:val="20"/>
                <w:lang w:eastAsia="zh-CN"/>
              </w:rPr>
              <w:t>额外组件费用</w:t>
            </w:r>
          </w:p>
        </w:tc>
        <w:tc>
          <w:tcPr>
            <w:tcW w:w="1654" w:type="dxa"/>
            <w:vAlign w:val="center"/>
          </w:tcPr>
          <w:p w14:paraId="2190C010" w14:textId="584C71A5" w:rsidR="00DB2436" w:rsidRPr="00CC0044" w:rsidRDefault="00D12844" w:rsidP="00CC0044">
            <w:pPr>
              <w:keepNext/>
              <w:keepLines/>
              <w:widowControl w:val="0"/>
              <w:jc w:val="center"/>
              <w:rPr>
                <w:b/>
                <w:bCs/>
                <w:sz w:val="20"/>
                <w:szCs w:val="20"/>
              </w:rPr>
            </w:pPr>
            <w:r>
              <w:rPr>
                <w:rFonts w:hint="eastAsia"/>
                <w:b/>
                <w:bCs/>
                <w:sz w:val="20"/>
                <w:szCs w:val="20"/>
                <w:lang w:eastAsia="zh-CN"/>
              </w:rPr>
              <w:t>总计</w:t>
            </w:r>
            <w:r w:rsidR="00DB2436" w:rsidRPr="00534EA4">
              <w:rPr>
                <w:b/>
                <w:bCs/>
                <w:sz w:val="20"/>
                <w:szCs w:val="20"/>
              </w:rPr>
              <w:t xml:space="preserve"> </w:t>
            </w:r>
          </w:p>
        </w:tc>
      </w:tr>
      <w:tr w:rsidR="000C0B8D" w:rsidRPr="00534EA4" w14:paraId="427AA0D4" w14:textId="77777777" w:rsidTr="00241726">
        <w:trPr>
          <w:trHeight w:val="226"/>
        </w:trPr>
        <w:tc>
          <w:tcPr>
            <w:tcW w:w="3544" w:type="dxa"/>
          </w:tcPr>
          <w:p w14:paraId="1AD4EE7E" w14:textId="59552B19" w:rsidR="000C0B8D" w:rsidRPr="00DF5737" w:rsidRDefault="00D12844" w:rsidP="00284FF6">
            <w:pPr>
              <w:keepNext/>
              <w:keepLines/>
              <w:widowControl w:val="0"/>
              <w:rPr>
                <w:sz w:val="20"/>
                <w:szCs w:val="20"/>
              </w:rPr>
            </w:pPr>
            <w:r>
              <w:rPr>
                <w:rFonts w:hint="eastAsia"/>
                <w:sz w:val="20"/>
                <w:szCs w:val="20"/>
                <w:lang w:eastAsia="zh-CN"/>
              </w:rPr>
              <w:t>家用冰箱</w:t>
            </w:r>
          </w:p>
        </w:tc>
        <w:tc>
          <w:tcPr>
            <w:tcW w:w="1985" w:type="dxa"/>
          </w:tcPr>
          <w:p w14:paraId="75CE21CD" w14:textId="77777777" w:rsidR="000C0B8D" w:rsidRPr="00DF5737" w:rsidRDefault="000C0B8D" w:rsidP="00284FF6">
            <w:pPr>
              <w:keepNext/>
              <w:keepLines/>
              <w:widowControl w:val="0"/>
              <w:jc w:val="right"/>
              <w:rPr>
                <w:sz w:val="20"/>
                <w:szCs w:val="20"/>
              </w:rPr>
            </w:pPr>
            <w:r w:rsidRPr="00DF5737">
              <w:rPr>
                <w:sz w:val="20"/>
                <w:szCs w:val="20"/>
              </w:rPr>
              <w:t>2,650,000</w:t>
            </w:r>
          </w:p>
        </w:tc>
        <w:tc>
          <w:tcPr>
            <w:tcW w:w="2126" w:type="dxa"/>
          </w:tcPr>
          <w:p w14:paraId="7FF3A0FE" w14:textId="198DDDFC" w:rsidR="000C0B8D" w:rsidRPr="00DF5737" w:rsidRDefault="000C0B8D" w:rsidP="00284FF6">
            <w:pPr>
              <w:keepNext/>
              <w:keepLines/>
              <w:widowControl w:val="0"/>
              <w:jc w:val="right"/>
              <w:rPr>
                <w:sz w:val="20"/>
                <w:szCs w:val="20"/>
              </w:rPr>
            </w:pPr>
            <w:r w:rsidRPr="00DF5737">
              <w:rPr>
                <w:sz w:val="20"/>
                <w:szCs w:val="20"/>
              </w:rPr>
              <w:t>1,659,</w:t>
            </w:r>
            <w:r w:rsidR="00CC727A" w:rsidRPr="00DF5737">
              <w:rPr>
                <w:sz w:val="20"/>
                <w:szCs w:val="20"/>
              </w:rPr>
              <w:t>61</w:t>
            </w:r>
            <w:r w:rsidR="00CC727A">
              <w:rPr>
                <w:sz w:val="20"/>
                <w:szCs w:val="20"/>
              </w:rPr>
              <w:t>4</w:t>
            </w:r>
          </w:p>
        </w:tc>
        <w:tc>
          <w:tcPr>
            <w:tcW w:w="1654" w:type="dxa"/>
          </w:tcPr>
          <w:p w14:paraId="4074234A" w14:textId="51395F8F" w:rsidR="000C0B8D" w:rsidRPr="00DF5737" w:rsidRDefault="000C0B8D" w:rsidP="00284FF6">
            <w:pPr>
              <w:keepNext/>
              <w:keepLines/>
              <w:widowControl w:val="0"/>
              <w:jc w:val="right"/>
              <w:rPr>
                <w:sz w:val="20"/>
                <w:szCs w:val="20"/>
              </w:rPr>
            </w:pPr>
            <w:r w:rsidRPr="00DF5737">
              <w:rPr>
                <w:sz w:val="20"/>
                <w:szCs w:val="20"/>
              </w:rPr>
              <w:t>4,309,</w:t>
            </w:r>
            <w:r w:rsidR="00CC727A" w:rsidRPr="00DF5737">
              <w:rPr>
                <w:sz w:val="20"/>
                <w:szCs w:val="20"/>
              </w:rPr>
              <w:t>61</w:t>
            </w:r>
            <w:r w:rsidR="00CC727A">
              <w:rPr>
                <w:sz w:val="20"/>
                <w:szCs w:val="20"/>
              </w:rPr>
              <w:t>4</w:t>
            </w:r>
          </w:p>
        </w:tc>
      </w:tr>
      <w:tr w:rsidR="000C0B8D" w:rsidRPr="00534EA4" w14:paraId="5E5975C5" w14:textId="77777777" w:rsidTr="00241726">
        <w:trPr>
          <w:trHeight w:val="226"/>
        </w:trPr>
        <w:tc>
          <w:tcPr>
            <w:tcW w:w="3544" w:type="dxa"/>
          </w:tcPr>
          <w:p w14:paraId="7578C1C6" w14:textId="40045102" w:rsidR="000C0B8D" w:rsidRPr="00DF5737" w:rsidRDefault="00D12844" w:rsidP="00284FF6">
            <w:pPr>
              <w:keepNext/>
              <w:keepLines/>
              <w:widowControl w:val="0"/>
              <w:rPr>
                <w:sz w:val="20"/>
                <w:szCs w:val="20"/>
              </w:rPr>
            </w:pPr>
            <w:r>
              <w:rPr>
                <w:rFonts w:hint="eastAsia"/>
                <w:sz w:val="20"/>
                <w:szCs w:val="20"/>
                <w:lang w:eastAsia="zh-CN"/>
              </w:rPr>
              <w:t>冷冻柜</w:t>
            </w:r>
          </w:p>
        </w:tc>
        <w:tc>
          <w:tcPr>
            <w:tcW w:w="1985" w:type="dxa"/>
          </w:tcPr>
          <w:p w14:paraId="34AEC430" w14:textId="77777777" w:rsidR="000C0B8D" w:rsidRPr="00DF5737" w:rsidRDefault="000C0B8D" w:rsidP="00284FF6">
            <w:pPr>
              <w:keepNext/>
              <w:keepLines/>
              <w:widowControl w:val="0"/>
              <w:jc w:val="right"/>
              <w:rPr>
                <w:sz w:val="20"/>
                <w:szCs w:val="20"/>
              </w:rPr>
            </w:pPr>
            <w:r w:rsidRPr="00DF5737">
              <w:rPr>
                <w:sz w:val="20"/>
                <w:szCs w:val="20"/>
              </w:rPr>
              <w:t>900,000</w:t>
            </w:r>
          </w:p>
        </w:tc>
        <w:tc>
          <w:tcPr>
            <w:tcW w:w="2126" w:type="dxa"/>
          </w:tcPr>
          <w:p w14:paraId="2FA937A3" w14:textId="77777777" w:rsidR="000C0B8D" w:rsidRPr="00DF5737" w:rsidRDefault="000C0B8D" w:rsidP="00284FF6">
            <w:pPr>
              <w:keepNext/>
              <w:keepLines/>
              <w:widowControl w:val="0"/>
              <w:jc w:val="right"/>
              <w:rPr>
                <w:sz w:val="20"/>
                <w:szCs w:val="20"/>
              </w:rPr>
            </w:pPr>
            <w:r w:rsidRPr="00DF5737">
              <w:rPr>
                <w:sz w:val="20"/>
                <w:szCs w:val="20"/>
              </w:rPr>
              <w:t>1,195,166</w:t>
            </w:r>
          </w:p>
        </w:tc>
        <w:tc>
          <w:tcPr>
            <w:tcW w:w="1654" w:type="dxa"/>
          </w:tcPr>
          <w:p w14:paraId="09C825A9" w14:textId="77777777" w:rsidR="000C0B8D" w:rsidRPr="00DF5737" w:rsidRDefault="000C0B8D" w:rsidP="00284FF6">
            <w:pPr>
              <w:keepNext/>
              <w:keepLines/>
              <w:widowControl w:val="0"/>
              <w:jc w:val="right"/>
              <w:rPr>
                <w:sz w:val="20"/>
                <w:szCs w:val="20"/>
              </w:rPr>
            </w:pPr>
            <w:r w:rsidRPr="00DF5737">
              <w:rPr>
                <w:sz w:val="20"/>
                <w:szCs w:val="20"/>
              </w:rPr>
              <w:t>2,095,166</w:t>
            </w:r>
          </w:p>
        </w:tc>
      </w:tr>
      <w:tr w:rsidR="000C0B8D" w:rsidRPr="00534EA4" w14:paraId="179A6127" w14:textId="77777777" w:rsidTr="00CB4E35">
        <w:trPr>
          <w:trHeight w:val="226"/>
        </w:trPr>
        <w:tc>
          <w:tcPr>
            <w:tcW w:w="3544" w:type="dxa"/>
            <w:vAlign w:val="center"/>
          </w:tcPr>
          <w:p w14:paraId="2907FB4E" w14:textId="7AC47193" w:rsidR="000C0B8D" w:rsidRPr="00DF5737" w:rsidRDefault="00D12844" w:rsidP="00D06F0C">
            <w:pPr>
              <w:keepNext/>
              <w:keepLines/>
              <w:widowControl w:val="0"/>
              <w:jc w:val="left"/>
              <w:rPr>
                <w:sz w:val="20"/>
                <w:szCs w:val="20"/>
              </w:rPr>
            </w:pPr>
            <w:r>
              <w:rPr>
                <w:rFonts w:hint="eastAsia"/>
                <w:sz w:val="20"/>
                <w:szCs w:val="20"/>
                <w:lang w:eastAsia="zh-CN"/>
              </w:rPr>
              <w:t>家用空调</w:t>
            </w:r>
          </w:p>
        </w:tc>
        <w:tc>
          <w:tcPr>
            <w:tcW w:w="1985" w:type="dxa"/>
          </w:tcPr>
          <w:p w14:paraId="3240B907" w14:textId="77777777" w:rsidR="000C0B8D" w:rsidRPr="00DF5737" w:rsidRDefault="000C0B8D" w:rsidP="00284FF6">
            <w:pPr>
              <w:keepNext/>
              <w:keepLines/>
              <w:widowControl w:val="0"/>
              <w:jc w:val="right"/>
              <w:rPr>
                <w:sz w:val="20"/>
                <w:szCs w:val="20"/>
              </w:rPr>
            </w:pPr>
            <w:r w:rsidRPr="00DF5737">
              <w:rPr>
                <w:sz w:val="20"/>
                <w:szCs w:val="20"/>
              </w:rPr>
              <w:t>2,026,750</w:t>
            </w:r>
          </w:p>
        </w:tc>
        <w:tc>
          <w:tcPr>
            <w:tcW w:w="2126" w:type="dxa"/>
          </w:tcPr>
          <w:p w14:paraId="78070546" w14:textId="77777777" w:rsidR="000C0B8D" w:rsidRPr="00DF5737" w:rsidRDefault="000C0B8D" w:rsidP="00284FF6">
            <w:pPr>
              <w:keepNext/>
              <w:keepLines/>
              <w:widowControl w:val="0"/>
              <w:jc w:val="right"/>
              <w:rPr>
                <w:sz w:val="20"/>
                <w:szCs w:val="20"/>
              </w:rPr>
            </w:pPr>
            <w:r>
              <w:rPr>
                <w:sz w:val="20"/>
                <w:szCs w:val="20"/>
              </w:rPr>
              <w:t>5,327,287</w:t>
            </w:r>
          </w:p>
        </w:tc>
        <w:tc>
          <w:tcPr>
            <w:tcW w:w="1654" w:type="dxa"/>
          </w:tcPr>
          <w:p w14:paraId="4062566D" w14:textId="74662A8A" w:rsidR="000C0B8D" w:rsidRPr="00DF5737" w:rsidRDefault="000C0B8D" w:rsidP="00284FF6">
            <w:pPr>
              <w:keepNext/>
              <w:keepLines/>
              <w:widowControl w:val="0"/>
              <w:jc w:val="right"/>
              <w:rPr>
                <w:sz w:val="20"/>
                <w:szCs w:val="20"/>
              </w:rPr>
            </w:pPr>
            <w:r>
              <w:rPr>
                <w:sz w:val="20"/>
                <w:szCs w:val="20"/>
              </w:rPr>
              <w:t>7,354,037</w:t>
            </w:r>
          </w:p>
        </w:tc>
      </w:tr>
      <w:tr w:rsidR="000C0B8D" w:rsidRPr="00534EA4" w14:paraId="481D7D89" w14:textId="77777777" w:rsidTr="00241726">
        <w:trPr>
          <w:trHeight w:val="226"/>
        </w:trPr>
        <w:tc>
          <w:tcPr>
            <w:tcW w:w="3544" w:type="dxa"/>
          </w:tcPr>
          <w:p w14:paraId="188DC892" w14:textId="3B2B416A" w:rsidR="000C0B8D" w:rsidRPr="00DF5737" w:rsidRDefault="00D12844" w:rsidP="00284FF6">
            <w:pPr>
              <w:keepNext/>
              <w:keepLines/>
              <w:widowControl w:val="0"/>
              <w:jc w:val="left"/>
              <w:rPr>
                <w:sz w:val="20"/>
                <w:szCs w:val="20"/>
              </w:rPr>
            </w:pPr>
            <w:r>
              <w:rPr>
                <w:rFonts w:hint="eastAsia"/>
                <w:sz w:val="20"/>
                <w:szCs w:val="20"/>
                <w:lang w:eastAsia="zh-CN"/>
              </w:rPr>
              <w:t>监测和报告</w:t>
            </w:r>
          </w:p>
        </w:tc>
        <w:tc>
          <w:tcPr>
            <w:tcW w:w="5765" w:type="dxa"/>
            <w:gridSpan w:val="3"/>
            <w:vAlign w:val="center"/>
          </w:tcPr>
          <w:p w14:paraId="125453BF" w14:textId="77777777" w:rsidR="000C0B8D" w:rsidRPr="00DF5737" w:rsidRDefault="000C0B8D" w:rsidP="00284FF6">
            <w:pPr>
              <w:keepNext/>
              <w:keepLines/>
              <w:widowControl w:val="0"/>
              <w:jc w:val="right"/>
              <w:rPr>
                <w:sz w:val="20"/>
                <w:szCs w:val="20"/>
              </w:rPr>
            </w:pPr>
            <w:r w:rsidRPr="00DF5737">
              <w:rPr>
                <w:sz w:val="20"/>
                <w:szCs w:val="20"/>
              </w:rPr>
              <w:t>560,000</w:t>
            </w:r>
          </w:p>
        </w:tc>
      </w:tr>
      <w:tr w:rsidR="000C0B8D" w:rsidRPr="00534EA4" w14:paraId="12ECE105" w14:textId="77777777" w:rsidTr="00241726">
        <w:trPr>
          <w:trHeight w:val="211"/>
        </w:trPr>
        <w:tc>
          <w:tcPr>
            <w:tcW w:w="3544" w:type="dxa"/>
          </w:tcPr>
          <w:p w14:paraId="2E65BE9F" w14:textId="708E4C29" w:rsidR="000C0B8D" w:rsidRPr="00534EA4" w:rsidRDefault="00D12844" w:rsidP="00284FF6">
            <w:pPr>
              <w:keepNext/>
              <w:keepLines/>
              <w:widowControl w:val="0"/>
              <w:rPr>
                <w:b/>
                <w:bCs/>
                <w:sz w:val="20"/>
                <w:szCs w:val="20"/>
              </w:rPr>
            </w:pPr>
            <w:r>
              <w:rPr>
                <w:rFonts w:hint="eastAsia"/>
                <w:b/>
                <w:bCs/>
                <w:sz w:val="20"/>
                <w:szCs w:val="20"/>
                <w:lang w:eastAsia="zh-CN"/>
              </w:rPr>
              <w:t>总计</w:t>
            </w:r>
            <w:r w:rsidR="00C67F51">
              <w:rPr>
                <w:b/>
                <w:bCs/>
                <w:sz w:val="20"/>
                <w:szCs w:val="20"/>
              </w:rPr>
              <w:t>*</w:t>
            </w:r>
          </w:p>
        </w:tc>
        <w:tc>
          <w:tcPr>
            <w:tcW w:w="1985" w:type="dxa"/>
          </w:tcPr>
          <w:p w14:paraId="104EA90A" w14:textId="77777777" w:rsidR="000C0B8D" w:rsidRPr="00891C05" w:rsidRDefault="000C0B8D" w:rsidP="00284FF6">
            <w:pPr>
              <w:keepNext/>
              <w:keepLines/>
              <w:widowControl w:val="0"/>
              <w:jc w:val="right"/>
              <w:rPr>
                <w:b/>
                <w:bCs/>
                <w:sz w:val="20"/>
                <w:szCs w:val="20"/>
              </w:rPr>
            </w:pPr>
            <w:r w:rsidRPr="00891C05">
              <w:rPr>
                <w:b/>
                <w:bCs/>
                <w:sz w:val="20"/>
                <w:szCs w:val="20"/>
              </w:rPr>
              <w:t>5,576,750</w:t>
            </w:r>
          </w:p>
        </w:tc>
        <w:tc>
          <w:tcPr>
            <w:tcW w:w="2126" w:type="dxa"/>
          </w:tcPr>
          <w:p w14:paraId="34B79EDA" w14:textId="77777777" w:rsidR="000C0B8D" w:rsidRPr="00891C05" w:rsidRDefault="000C0B8D" w:rsidP="00284FF6">
            <w:pPr>
              <w:keepNext/>
              <w:keepLines/>
              <w:widowControl w:val="0"/>
              <w:jc w:val="right"/>
              <w:rPr>
                <w:b/>
                <w:bCs/>
                <w:sz w:val="20"/>
                <w:szCs w:val="20"/>
              </w:rPr>
            </w:pPr>
            <w:r w:rsidRPr="00891C05">
              <w:rPr>
                <w:b/>
                <w:bCs/>
                <w:sz w:val="20"/>
                <w:szCs w:val="20"/>
              </w:rPr>
              <w:t>8,182,068</w:t>
            </w:r>
          </w:p>
        </w:tc>
        <w:tc>
          <w:tcPr>
            <w:tcW w:w="1654" w:type="dxa"/>
          </w:tcPr>
          <w:p w14:paraId="0355F035" w14:textId="77777777" w:rsidR="000C0B8D" w:rsidRPr="00891C05" w:rsidRDefault="000C0B8D" w:rsidP="00284FF6">
            <w:pPr>
              <w:keepNext/>
              <w:keepLines/>
              <w:widowControl w:val="0"/>
              <w:jc w:val="right"/>
              <w:rPr>
                <w:b/>
                <w:bCs/>
                <w:sz w:val="20"/>
                <w:szCs w:val="20"/>
              </w:rPr>
            </w:pPr>
            <w:r w:rsidRPr="00891C05">
              <w:rPr>
                <w:b/>
                <w:bCs/>
                <w:sz w:val="20"/>
                <w:szCs w:val="20"/>
              </w:rPr>
              <w:t>14,318,818</w:t>
            </w:r>
          </w:p>
        </w:tc>
      </w:tr>
    </w:tbl>
    <w:p w14:paraId="2AD0D32D" w14:textId="7D21CE88" w:rsidR="00C67F51" w:rsidRPr="001F4BFD" w:rsidRDefault="00C67F51" w:rsidP="00EC1342">
      <w:pPr>
        <w:outlineLvl w:val="0"/>
        <w:rPr>
          <w:sz w:val="18"/>
          <w:szCs w:val="18"/>
          <w:lang w:eastAsia="zh-CN"/>
        </w:rPr>
      </w:pPr>
      <w:r w:rsidRPr="001F4BFD">
        <w:rPr>
          <w:sz w:val="18"/>
          <w:szCs w:val="18"/>
          <w:lang w:eastAsia="zh-CN"/>
        </w:rPr>
        <w:t>*</w:t>
      </w:r>
      <w:r w:rsidR="00D12844" w:rsidRPr="001F4BFD">
        <w:rPr>
          <w:rFonts w:hint="eastAsia"/>
          <w:sz w:val="18"/>
          <w:szCs w:val="18"/>
          <w:lang w:eastAsia="zh-CN"/>
        </w:rPr>
        <w:t>将</w:t>
      </w:r>
      <w:r w:rsidR="00D12844" w:rsidRPr="001F4BFD">
        <w:rPr>
          <w:rFonts w:hint="eastAsia"/>
          <w:sz w:val="18"/>
          <w:szCs w:val="18"/>
          <w:lang w:eastAsia="zh-CN"/>
        </w:rPr>
        <w:t>1</w:t>
      </w:r>
      <w:r w:rsidR="00D12844" w:rsidRPr="001F4BFD">
        <w:rPr>
          <w:rFonts w:hint="eastAsia"/>
          <w:sz w:val="18"/>
          <w:szCs w:val="18"/>
          <w:lang w:eastAsia="zh-CN"/>
        </w:rPr>
        <w:t>美元的差额四舍五入。</w:t>
      </w:r>
    </w:p>
    <w:p w14:paraId="1B1BEE98" w14:textId="7D43440F" w:rsidR="0058208B" w:rsidRPr="00CE0A9D" w:rsidRDefault="00CE0A9D" w:rsidP="0058208B">
      <w:pPr>
        <w:spacing w:before="240"/>
        <w:outlineLvl w:val="0"/>
        <w:rPr>
          <w:sz w:val="24"/>
          <w:szCs w:val="24"/>
          <w:u w:val="single"/>
        </w:rPr>
      </w:pPr>
      <w:r w:rsidRPr="00CE0A9D">
        <w:rPr>
          <w:rFonts w:hint="eastAsia"/>
          <w:sz w:val="24"/>
          <w:szCs w:val="24"/>
          <w:u w:val="single"/>
          <w:lang w:eastAsia="zh-CN"/>
        </w:rPr>
        <w:t>试点项目总费用</w:t>
      </w:r>
    </w:p>
    <w:p w14:paraId="54C67AC2" w14:textId="4CBE5720" w:rsidR="006D47F5" w:rsidRDefault="00CE0A9D" w:rsidP="0073059D">
      <w:pPr>
        <w:pStyle w:val="Heading1"/>
        <w:numPr>
          <w:ilvl w:val="0"/>
          <w:numId w:val="1"/>
        </w:numPr>
        <w:tabs>
          <w:tab w:val="num" w:pos="-2160"/>
          <w:tab w:val="num" w:pos="451"/>
        </w:tabs>
        <w:spacing w:before="240"/>
        <w:rPr>
          <w:sz w:val="24"/>
          <w:szCs w:val="24"/>
          <w:lang w:eastAsia="zh-CN"/>
        </w:rPr>
      </w:pPr>
      <w:r w:rsidRPr="00CE0A9D">
        <w:rPr>
          <w:rFonts w:hint="eastAsia"/>
          <w:sz w:val="24"/>
          <w:szCs w:val="24"/>
          <w:lang w:eastAsia="zh-CN"/>
        </w:rPr>
        <w:t>所提交的提高家用冰箱、冷冻柜和家用空调生产能源效率项目的总费用为</w:t>
      </w:r>
      <w:r w:rsidRPr="00CE0A9D">
        <w:rPr>
          <w:rFonts w:hint="eastAsia"/>
          <w:sz w:val="24"/>
          <w:szCs w:val="24"/>
          <w:lang w:eastAsia="zh-CN"/>
        </w:rPr>
        <w:t>14</w:t>
      </w:r>
      <w:r w:rsidRPr="00CE0A9D">
        <w:rPr>
          <w:sz w:val="24"/>
          <w:szCs w:val="24"/>
          <w:lang w:eastAsia="zh-CN"/>
        </w:rPr>
        <w:t>,</w:t>
      </w:r>
      <w:r w:rsidRPr="00CE0A9D">
        <w:rPr>
          <w:rFonts w:hint="eastAsia"/>
          <w:sz w:val="24"/>
          <w:szCs w:val="24"/>
          <w:lang w:eastAsia="zh-CN"/>
        </w:rPr>
        <w:t>318</w:t>
      </w:r>
      <w:r w:rsidRPr="00CE0A9D">
        <w:rPr>
          <w:sz w:val="24"/>
          <w:szCs w:val="24"/>
          <w:lang w:eastAsia="zh-CN"/>
        </w:rPr>
        <w:t>,</w:t>
      </w:r>
      <w:r w:rsidRPr="00CE0A9D">
        <w:rPr>
          <w:rFonts w:hint="eastAsia"/>
          <w:sz w:val="24"/>
          <w:szCs w:val="24"/>
          <w:lang w:eastAsia="zh-CN"/>
        </w:rPr>
        <w:t>818</w:t>
      </w:r>
      <w:r w:rsidRPr="00CE0A9D">
        <w:rPr>
          <w:rFonts w:hint="eastAsia"/>
          <w:sz w:val="24"/>
          <w:szCs w:val="24"/>
          <w:lang w:eastAsia="zh-CN"/>
        </w:rPr>
        <w:t>美元。该项目将于</w:t>
      </w:r>
      <w:r w:rsidRPr="00CE0A9D">
        <w:rPr>
          <w:rFonts w:hint="eastAsia"/>
          <w:sz w:val="24"/>
          <w:szCs w:val="24"/>
          <w:lang w:eastAsia="zh-CN"/>
        </w:rPr>
        <w:t>2026</w:t>
      </w:r>
      <w:r w:rsidRPr="00CE0A9D">
        <w:rPr>
          <w:rFonts w:hint="eastAsia"/>
          <w:sz w:val="24"/>
          <w:szCs w:val="24"/>
          <w:lang w:eastAsia="zh-CN"/>
        </w:rPr>
        <w:t>年</w:t>
      </w:r>
      <w:r w:rsidRPr="00CE0A9D">
        <w:rPr>
          <w:rFonts w:hint="eastAsia"/>
          <w:sz w:val="24"/>
          <w:szCs w:val="24"/>
          <w:lang w:eastAsia="zh-CN"/>
        </w:rPr>
        <w:t>1</w:t>
      </w:r>
      <w:r w:rsidRPr="00CE0A9D">
        <w:rPr>
          <w:rFonts w:hint="eastAsia"/>
          <w:sz w:val="24"/>
          <w:szCs w:val="24"/>
          <w:lang w:eastAsia="zh-CN"/>
        </w:rPr>
        <w:t>月至</w:t>
      </w:r>
      <w:r w:rsidRPr="00CE0A9D">
        <w:rPr>
          <w:rFonts w:hint="eastAsia"/>
          <w:sz w:val="24"/>
          <w:szCs w:val="24"/>
          <w:lang w:eastAsia="zh-CN"/>
        </w:rPr>
        <w:t>2028</w:t>
      </w:r>
      <w:r w:rsidRPr="00CE0A9D">
        <w:rPr>
          <w:rFonts w:hint="eastAsia"/>
          <w:sz w:val="24"/>
          <w:szCs w:val="24"/>
          <w:lang w:eastAsia="zh-CN"/>
        </w:rPr>
        <w:t>年</w:t>
      </w:r>
      <w:r w:rsidRPr="00CE0A9D">
        <w:rPr>
          <w:rFonts w:hint="eastAsia"/>
          <w:sz w:val="24"/>
          <w:szCs w:val="24"/>
          <w:lang w:eastAsia="zh-CN"/>
        </w:rPr>
        <w:t>12</w:t>
      </w:r>
      <w:r w:rsidRPr="00CE0A9D">
        <w:rPr>
          <w:rFonts w:hint="eastAsia"/>
          <w:sz w:val="24"/>
          <w:szCs w:val="24"/>
          <w:lang w:eastAsia="zh-CN"/>
        </w:rPr>
        <w:t>月执行。</w:t>
      </w:r>
    </w:p>
    <w:p w14:paraId="7EFE09AE" w14:textId="77777777" w:rsidR="00CE0A9D" w:rsidRPr="00CE0A9D" w:rsidRDefault="00CE0A9D" w:rsidP="00CE0A9D">
      <w:pPr>
        <w:rPr>
          <w:lang w:eastAsia="zh-CN"/>
        </w:rPr>
      </w:pPr>
    </w:p>
    <w:p w14:paraId="627F7A43" w14:textId="7994639C" w:rsidR="00827872" w:rsidRPr="001F4BFD" w:rsidRDefault="00CE0A9D" w:rsidP="00827872">
      <w:pPr>
        <w:keepNext/>
        <w:widowControl w:val="0"/>
        <w:spacing w:before="360" w:after="240"/>
        <w:jc w:val="center"/>
        <w:rPr>
          <w:rFonts w:ascii="SimHei" w:eastAsia="SimHei" w:hAnsi="SimHei"/>
          <w:bCs/>
          <w:sz w:val="28"/>
          <w:szCs w:val="28"/>
          <w:lang w:eastAsia="zh-CN"/>
        </w:rPr>
      </w:pPr>
      <w:r w:rsidRPr="001F4BFD">
        <w:rPr>
          <w:rFonts w:ascii="SimHei" w:eastAsia="SimHei" w:hAnsi="SimHei" w:hint="eastAsia"/>
          <w:bCs/>
          <w:sz w:val="28"/>
          <w:szCs w:val="28"/>
          <w:lang w:eastAsia="zh-CN"/>
        </w:rPr>
        <w:lastRenderedPageBreak/>
        <w:t>秘书处的评论和建议</w:t>
      </w:r>
    </w:p>
    <w:p w14:paraId="4F823F18" w14:textId="2213178A" w:rsidR="00827872" w:rsidRPr="00CE0A9D" w:rsidRDefault="00CE0A9D" w:rsidP="00827872">
      <w:pPr>
        <w:keepNext/>
        <w:spacing w:before="240" w:after="240"/>
        <w:rPr>
          <w:rFonts w:ascii="SimHei" w:eastAsia="SimHei" w:hAnsi="SimHei"/>
          <w:bCs/>
          <w:sz w:val="24"/>
          <w:szCs w:val="24"/>
          <w:lang w:eastAsia="zh-CN"/>
        </w:rPr>
      </w:pPr>
      <w:r w:rsidRPr="00CE0A9D">
        <w:rPr>
          <w:rFonts w:ascii="SimHei" w:eastAsia="SimHei" w:hAnsi="SimHei" w:hint="eastAsia"/>
          <w:bCs/>
          <w:sz w:val="24"/>
          <w:szCs w:val="24"/>
          <w:lang w:eastAsia="zh-CN"/>
        </w:rPr>
        <w:t>评论</w:t>
      </w:r>
    </w:p>
    <w:p w14:paraId="3ED18D60" w14:textId="234D5022" w:rsidR="00527B33" w:rsidRPr="00FA49A2" w:rsidRDefault="00CE0A9D" w:rsidP="0073059D">
      <w:pPr>
        <w:pStyle w:val="Heading1"/>
        <w:numPr>
          <w:ilvl w:val="0"/>
          <w:numId w:val="1"/>
        </w:numPr>
        <w:tabs>
          <w:tab w:val="num" w:pos="-2160"/>
          <w:tab w:val="num" w:pos="451"/>
        </w:tabs>
        <w:spacing w:before="240"/>
        <w:rPr>
          <w:sz w:val="24"/>
          <w:szCs w:val="24"/>
          <w:lang w:eastAsia="zh-CN"/>
        </w:rPr>
      </w:pPr>
      <w:r w:rsidRPr="00FA49A2">
        <w:rPr>
          <w:rFonts w:hint="eastAsia"/>
          <w:sz w:val="24"/>
          <w:szCs w:val="24"/>
          <w:lang w:eastAsia="zh-CN"/>
        </w:rPr>
        <w:t>虽然该项目侧重于企业一级的活动，但成功</w:t>
      </w:r>
      <w:r w:rsidR="00FA49A2" w:rsidRPr="00FA49A2">
        <w:rPr>
          <w:rFonts w:hint="eastAsia"/>
          <w:sz w:val="24"/>
          <w:szCs w:val="24"/>
          <w:lang w:eastAsia="zh-CN"/>
        </w:rPr>
        <w:t>执行</w:t>
      </w:r>
      <w:r w:rsidRPr="00FA49A2">
        <w:rPr>
          <w:rFonts w:hint="eastAsia"/>
          <w:sz w:val="24"/>
          <w:szCs w:val="24"/>
          <w:lang w:eastAsia="zh-CN"/>
        </w:rPr>
        <w:t>该项目还需要政策一级的行动。秘书处根据第</w:t>
      </w:r>
      <w:r w:rsidRPr="00FA49A2">
        <w:rPr>
          <w:rFonts w:hint="eastAsia"/>
          <w:sz w:val="24"/>
          <w:szCs w:val="24"/>
          <w:lang w:eastAsia="zh-CN"/>
        </w:rPr>
        <w:t>94/60</w:t>
      </w:r>
      <w:r w:rsidRPr="00FA49A2">
        <w:rPr>
          <w:rFonts w:hint="eastAsia"/>
          <w:sz w:val="24"/>
          <w:szCs w:val="24"/>
          <w:lang w:eastAsia="zh-CN"/>
        </w:rPr>
        <w:t>号决定审查了旨在提高家用冰箱、冷冻柜和家用空调制造能</w:t>
      </w:r>
      <w:r w:rsidR="00FA49A2" w:rsidRPr="00FA49A2">
        <w:rPr>
          <w:rFonts w:hint="eastAsia"/>
          <w:sz w:val="24"/>
          <w:szCs w:val="24"/>
          <w:lang w:eastAsia="zh-CN"/>
        </w:rPr>
        <w:t>源</w:t>
      </w:r>
      <w:r w:rsidRPr="00FA49A2">
        <w:rPr>
          <w:rFonts w:hint="eastAsia"/>
          <w:sz w:val="24"/>
          <w:szCs w:val="24"/>
          <w:lang w:eastAsia="zh-CN"/>
        </w:rPr>
        <w:t>效</w:t>
      </w:r>
      <w:r w:rsidR="00FA49A2" w:rsidRPr="00FA49A2">
        <w:rPr>
          <w:rFonts w:hint="eastAsia"/>
          <w:sz w:val="24"/>
          <w:szCs w:val="24"/>
          <w:lang w:eastAsia="zh-CN"/>
        </w:rPr>
        <w:t>率</w:t>
      </w:r>
      <w:r w:rsidRPr="00FA49A2">
        <w:rPr>
          <w:rFonts w:hint="eastAsia"/>
          <w:sz w:val="24"/>
          <w:szCs w:val="24"/>
          <w:lang w:eastAsia="zh-CN"/>
        </w:rPr>
        <w:t>的项目，以及这两个拟议项目的政策层面活动。第</w:t>
      </w:r>
      <w:r w:rsidRPr="00FA49A2">
        <w:rPr>
          <w:rFonts w:hint="eastAsia"/>
          <w:sz w:val="24"/>
          <w:szCs w:val="24"/>
          <w:lang w:eastAsia="zh-CN"/>
        </w:rPr>
        <w:t>53</w:t>
      </w:r>
      <w:r w:rsidRPr="00FA49A2">
        <w:rPr>
          <w:rFonts w:hint="eastAsia"/>
          <w:sz w:val="24"/>
          <w:szCs w:val="24"/>
          <w:lang w:eastAsia="zh-CN"/>
        </w:rPr>
        <w:t>至</w:t>
      </w:r>
      <w:r w:rsidRPr="00FA49A2">
        <w:rPr>
          <w:rFonts w:hint="eastAsia"/>
          <w:sz w:val="24"/>
          <w:szCs w:val="24"/>
          <w:lang w:eastAsia="zh-CN"/>
        </w:rPr>
        <w:t>80</w:t>
      </w:r>
      <w:r w:rsidRPr="00FA49A2">
        <w:rPr>
          <w:rFonts w:hint="eastAsia"/>
          <w:sz w:val="24"/>
          <w:szCs w:val="24"/>
          <w:lang w:eastAsia="zh-CN"/>
        </w:rPr>
        <w:t>段介绍了秘书处根据第</w:t>
      </w:r>
      <w:r w:rsidRPr="00FA49A2">
        <w:rPr>
          <w:rFonts w:hint="eastAsia"/>
          <w:sz w:val="24"/>
          <w:szCs w:val="24"/>
          <w:lang w:eastAsia="zh-CN"/>
        </w:rPr>
        <w:t>95/87</w:t>
      </w:r>
      <w:r w:rsidRPr="00FA49A2">
        <w:rPr>
          <w:rFonts w:hint="eastAsia"/>
          <w:sz w:val="24"/>
          <w:szCs w:val="24"/>
          <w:lang w:eastAsia="zh-CN"/>
        </w:rPr>
        <w:t>号决定对埃及总体提案中压缩机部分的审查。</w:t>
      </w:r>
    </w:p>
    <w:p w14:paraId="0026F67C" w14:textId="2821D6A9" w:rsidR="000C0B8D" w:rsidRPr="00FA49A2" w:rsidRDefault="00FA49A2" w:rsidP="001C6B07">
      <w:pPr>
        <w:spacing w:after="240"/>
        <w:rPr>
          <w:sz w:val="24"/>
          <w:szCs w:val="24"/>
          <w:u w:val="single"/>
          <w:lang w:eastAsia="zh-CN"/>
        </w:rPr>
      </w:pPr>
      <w:r w:rsidRPr="00FA49A2">
        <w:rPr>
          <w:rFonts w:hint="eastAsia"/>
          <w:sz w:val="24"/>
          <w:szCs w:val="24"/>
          <w:u w:val="single"/>
          <w:lang w:eastAsia="zh-CN"/>
        </w:rPr>
        <w:t>政策、监管和体制框架</w:t>
      </w:r>
    </w:p>
    <w:p w14:paraId="4CD61DFB" w14:textId="20D3BF67" w:rsidR="00FB5F75" w:rsidRPr="00FA49A2" w:rsidRDefault="00FA49A2" w:rsidP="00FB5F75">
      <w:pPr>
        <w:keepNext/>
        <w:spacing w:before="240" w:after="240"/>
        <w:rPr>
          <w:rFonts w:ascii="KaiTi" w:eastAsia="KaiTi" w:hAnsi="KaiTi"/>
          <w:sz w:val="24"/>
          <w:szCs w:val="24"/>
          <w:lang w:eastAsia="zh-CN"/>
        </w:rPr>
      </w:pPr>
      <w:r w:rsidRPr="00FA49A2">
        <w:rPr>
          <w:rFonts w:ascii="KaiTi" w:eastAsia="KaiTi" w:hAnsi="KaiTi" w:hint="eastAsia"/>
          <w:sz w:val="24"/>
          <w:szCs w:val="24"/>
          <w:lang w:eastAsia="zh-CN"/>
        </w:rPr>
        <w:t>制定和执行最低能源性能标准</w:t>
      </w:r>
    </w:p>
    <w:p w14:paraId="1C0A5ACB" w14:textId="5CDFBE13" w:rsidR="00FA0376" w:rsidRPr="00454ACF" w:rsidRDefault="00844DD7" w:rsidP="0073059D">
      <w:pPr>
        <w:pStyle w:val="Heading1"/>
        <w:numPr>
          <w:ilvl w:val="0"/>
          <w:numId w:val="1"/>
        </w:numPr>
        <w:tabs>
          <w:tab w:val="num" w:pos="-2160"/>
          <w:tab w:val="num" w:pos="451"/>
        </w:tabs>
        <w:spacing w:before="240"/>
        <w:rPr>
          <w:sz w:val="24"/>
          <w:szCs w:val="24"/>
          <w:lang w:eastAsia="zh-CN"/>
        </w:rPr>
      </w:pPr>
      <w:r w:rsidRPr="00454ACF">
        <w:rPr>
          <w:rFonts w:hint="eastAsia"/>
          <w:sz w:val="24"/>
          <w:szCs w:val="24"/>
          <w:lang w:eastAsia="zh-CN"/>
        </w:rPr>
        <w:t>工发组织解释说，埃及标准化组织制定并实施与制冷、空调和热泵设备能源效率标准有关的法规。目前，家用冰箱、冷冻柜和家用空调都有标准。</w:t>
      </w:r>
    </w:p>
    <w:p w14:paraId="5449E05B" w14:textId="3A8D0759" w:rsidR="00FA0376" w:rsidRPr="00454ACF" w:rsidRDefault="003B43ED" w:rsidP="0073059D">
      <w:pPr>
        <w:pStyle w:val="Heading1"/>
        <w:tabs>
          <w:tab w:val="num" w:pos="-2160"/>
          <w:tab w:val="num" w:pos="451"/>
        </w:tabs>
        <w:spacing w:before="240"/>
        <w:rPr>
          <w:sz w:val="24"/>
          <w:szCs w:val="24"/>
          <w:lang w:eastAsia="zh-CN"/>
        </w:rPr>
      </w:pPr>
      <w:r w:rsidRPr="00454ACF">
        <w:rPr>
          <w:rFonts w:hint="eastAsia"/>
          <w:sz w:val="24"/>
          <w:szCs w:val="24"/>
          <w:lang w:eastAsia="zh-CN"/>
        </w:rPr>
        <w:t>秘书处指出，所提交的家用冰箱和冷冻柜的最低能源性能标准（单位：千瓦时</w:t>
      </w:r>
      <w:r w:rsidRPr="00454ACF">
        <w:rPr>
          <w:rFonts w:hint="eastAsia"/>
          <w:sz w:val="24"/>
          <w:szCs w:val="24"/>
          <w:lang w:eastAsia="zh-CN"/>
        </w:rPr>
        <w:t>/</w:t>
      </w:r>
      <w:r w:rsidRPr="00454ACF">
        <w:rPr>
          <w:rFonts w:hint="eastAsia"/>
          <w:sz w:val="24"/>
          <w:szCs w:val="24"/>
          <w:lang w:eastAsia="zh-CN"/>
        </w:rPr>
        <w:t>年</w:t>
      </w:r>
      <w:r w:rsidRPr="00454ACF">
        <w:rPr>
          <w:rFonts w:hint="eastAsia"/>
          <w:sz w:val="24"/>
          <w:szCs w:val="24"/>
          <w:lang w:eastAsia="zh-CN"/>
        </w:rPr>
        <w:t>/</w:t>
      </w:r>
      <w:r w:rsidRPr="00454ACF">
        <w:rPr>
          <w:rFonts w:hint="eastAsia"/>
          <w:sz w:val="24"/>
          <w:szCs w:val="24"/>
          <w:lang w:eastAsia="zh-CN"/>
        </w:rPr>
        <w:t>升）远高于（即能源效率较低）该项目下承诺的不同型号设备的能源效率性能目标水平以及家用冰箱和冷藏柜的效率联合型号监管标准。工发组织解释说，埃及市场有不同的细分市场，家用冰箱和冷冻柜的可负担性是客户选择产品的重要标准。埃及标准化组织制定的国家最低能源性能标准在与行业协商后最终确定标准时考虑了这一行业结构。</w:t>
      </w:r>
    </w:p>
    <w:p w14:paraId="5F46F473" w14:textId="1F1DEEB6" w:rsidR="004444E9" w:rsidRPr="00454ACF" w:rsidRDefault="003B43ED" w:rsidP="0073059D">
      <w:pPr>
        <w:pStyle w:val="Heading1"/>
        <w:numPr>
          <w:ilvl w:val="0"/>
          <w:numId w:val="1"/>
        </w:numPr>
        <w:tabs>
          <w:tab w:val="num" w:pos="-2160"/>
          <w:tab w:val="num" w:pos="451"/>
        </w:tabs>
        <w:spacing w:before="240"/>
        <w:rPr>
          <w:sz w:val="24"/>
          <w:szCs w:val="24"/>
          <w:lang w:eastAsia="zh-CN"/>
        </w:rPr>
      </w:pPr>
      <w:r w:rsidRPr="00454ACF">
        <w:rPr>
          <w:rFonts w:hint="eastAsia"/>
          <w:sz w:val="24"/>
          <w:szCs w:val="24"/>
          <w:lang w:eastAsia="zh-CN"/>
        </w:rPr>
        <w:t>埃及家用冰箱和冷冻柜市场包括国内制造商和进口商。最低能源性能标准水平设定得太低（即非常节能）可能会对国内制造商构成挑战，因为与大型国际制造商相比，国内制造商实现这种能源效率的能力更有限。秘书处和工发组织详细讨论了埃及可以达到的适当的最低环境保护标准。根据这些讨论，工发组织确认，埃及政府将通过埃及标准化组织尽最大努力将该国的能效</w:t>
      </w:r>
      <w:r w:rsidR="00454ACF" w:rsidRPr="00454ACF">
        <w:rPr>
          <w:rFonts w:hint="eastAsia"/>
          <w:sz w:val="24"/>
          <w:szCs w:val="24"/>
          <w:lang w:eastAsia="zh-CN"/>
        </w:rPr>
        <w:t>性能</w:t>
      </w:r>
      <w:r w:rsidRPr="00454ACF">
        <w:rPr>
          <w:rFonts w:hint="eastAsia"/>
          <w:sz w:val="24"/>
          <w:szCs w:val="24"/>
          <w:lang w:eastAsia="zh-CN"/>
        </w:rPr>
        <w:t>标准提高到</w:t>
      </w:r>
      <w:r w:rsidRPr="00454ACF">
        <w:rPr>
          <w:rFonts w:hint="eastAsia"/>
          <w:sz w:val="24"/>
          <w:szCs w:val="24"/>
          <w:lang w:eastAsia="zh-CN"/>
        </w:rPr>
        <w:t>2019</w:t>
      </w:r>
      <w:r w:rsidRPr="00454ACF">
        <w:rPr>
          <w:rFonts w:hint="eastAsia"/>
          <w:sz w:val="24"/>
          <w:szCs w:val="24"/>
          <w:lang w:eastAsia="zh-CN"/>
        </w:rPr>
        <w:t>年家用冰箱和冷冻柜</w:t>
      </w:r>
      <w:r w:rsidR="00454ACF" w:rsidRPr="00454ACF">
        <w:rPr>
          <w:rFonts w:hint="eastAsia"/>
          <w:sz w:val="24"/>
          <w:szCs w:val="24"/>
          <w:lang w:eastAsia="zh-CN"/>
        </w:rPr>
        <w:t>效率联合</w:t>
      </w:r>
      <w:r w:rsidRPr="00454ACF">
        <w:rPr>
          <w:rFonts w:hint="eastAsia"/>
          <w:sz w:val="24"/>
          <w:szCs w:val="24"/>
          <w:lang w:eastAsia="zh-CN"/>
        </w:rPr>
        <w:t>示范法规</w:t>
      </w:r>
      <w:r w:rsidR="0088084D" w:rsidRPr="00454ACF">
        <w:rPr>
          <w:sz w:val="24"/>
          <w:szCs w:val="24"/>
          <w:lang w:eastAsia="zh-CN"/>
        </w:rPr>
        <w:t>,</w:t>
      </w:r>
      <w:r w:rsidR="00467873">
        <w:rPr>
          <w:rFonts w:hint="eastAsia"/>
          <w:sz w:val="24"/>
          <w:szCs w:val="24"/>
          <w:lang w:eastAsia="zh-CN"/>
        </w:rPr>
        <w:t xml:space="preserve"> </w:t>
      </w:r>
      <w:r w:rsidR="004444E9" w:rsidRPr="00454ACF">
        <w:rPr>
          <w:sz w:val="24"/>
          <w:szCs w:val="24"/>
          <w:vertAlign w:val="superscript"/>
        </w:rPr>
        <w:footnoteReference w:id="30"/>
      </w:r>
      <w:r w:rsidR="0088084D" w:rsidRPr="00454ACF">
        <w:rPr>
          <w:sz w:val="24"/>
          <w:szCs w:val="24"/>
          <w:lang w:eastAsia="zh-CN"/>
        </w:rPr>
        <w:t xml:space="preserve"> </w:t>
      </w:r>
      <w:r w:rsidRPr="00454ACF">
        <w:rPr>
          <w:rFonts w:hint="eastAsia"/>
          <w:sz w:val="24"/>
          <w:szCs w:val="24"/>
          <w:lang w:eastAsia="zh-CN"/>
        </w:rPr>
        <w:t>和</w:t>
      </w:r>
      <w:r w:rsidRPr="00454ACF">
        <w:rPr>
          <w:rFonts w:hint="eastAsia"/>
          <w:sz w:val="24"/>
          <w:szCs w:val="24"/>
          <w:lang w:eastAsia="zh-CN"/>
        </w:rPr>
        <w:t>2021</w:t>
      </w:r>
      <w:r w:rsidRPr="00454ACF">
        <w:rPr>
          <w:rFonts w:hint="eastAsia"/>
          <w:sz w:val="24"/>
          <w:szCs w:val="24"/>
          <w:lang w:eastAsia="zh-CN"/>
        </w:rPr>
        <w:t>年空调</w:t>
      </w:r>
      <w:r w:rsidR="00454ACF" w:rsidRPr="00454ACF">
        <w:rPr>
          <w:rFonts w:hint="eastAsia"/>
          <w:sz w:val="24"/>
          <w:szCs w:val="24"/>
          <w:lang w:eastAsia="zh-CN"/>
        </w:rPr>
        <w:t>效率联合</w:t>
      </w:r>
      <w:r w:rsidRPr="00454ACF">
        <w:rPr>
          <w:rFonts w:hint="eastAsia"/>
          <w:sz w:val="24"/>
          <w:szCs w:val="24"/>
          <w:lang w:eastAsia="zh-CN"/>
        </w:rPr>
        <w:t>示范法规规定的水平。</w:t>
      </w:r>
      <w:r w:rsidR="004444E9" w:rsidRPr="00454ACF">
        <w:rPr>
          <w:sz w:val="24"/>
          <w:szCs w:val="24"/>
          <w:vertAlign w:val="superscript"/>
        </w:rPr>
        <w:footnoteReference w:id="31"/>
      </w:r>
      <w:r w:rsidRPr="00454ACF">
        <w:rPr>
          <w:sz w:val="24"/>
          <w:szCs w:val="24"/>
          <w:lang w:eastAsia="zh-CN"/>
        </w:rPr>
        <w:t xml:space="preserve"> </w:t>
      </w:r>
      <w:r w:rsidRPr="00454ACF">
        <w:rPr>
          <w:rFonts w:hint="eastAsia"/>
          <w:sz w:val="24"/>
          <w:szCs w:val="24"/>
          <w:lang w:eastAsia="zh-CN"/>
        </w:rPr>
        <w:t>国家臭氧机构将与</w:t>
      </w:r>
      <w:r w:rsidR="00454ACF" w:rsidRPr="00454ACF">
        <w:rPr>
          <w:rFonts w:hint="eastAsia"/>
          <w:sz w:val="24"/>
          <w:szCs w:val="24"/>
          <w:lang w:eastAsia="zh-CN"/>
        </w:rPr>
        <w:t>埃及标准化组织</w:t>
      </w:r>
      <w:r w:rsidRPr="00454ACF">
        <w:rPr>
          <w:rFonts w:hint="eastAsia"/>
          <w:sz w:val="24"/>
          <w:szCs w:val="24"/>
          <w:lang w:eastAsia="zh-CN"/>
        </w:rPr>
        <w:t>就此事进行协调，并在每年的最后一次会议上提供家用冰箱、冷冻柜和空调能源效率标准更新的最新情况，直至达到这些标准。</w:t>
      </w:r>
    </w:p>
    <w:p w14:paraId="2AD2BF82" w14:textId="512D6B2D" w:rsidR="004444E9" w:rsidRPr="00454ACF" w:rsidRDefault="00454ACF" w:rsidP="0073059D">
      <w:pPr>
        <w:pStyle w:val="Heading1"/>
        <w:tabs>
          <w:tab w:val="num" w:pos="-2160"/>
          <w:tab w:val="num" w:pos="451"/>
        </w:tabs>
        <w:spacing w:before="240"/>
        <w:rPr>
          <w:sz w:val="24"/>
          <w:szCs w:val="24"/>
          <w:lang w:eastAsia="zh-CN"/>
        </w:rPr>
      </w:pPr>
      <w:r w:rsidRPr="00454ACF">
        <w:rPr>
          <w:rFonts w:hint="eastAsia"/>
          <w:sz w:val="24"/>
          <w:szCs w:val="24"/>
          <w:lang w:eastAsia="zh-CN"/>
        </w:rPr>
        <w:t>就空调而言，秘书处指出，</w:t>
      </w:r>
      <w:r w:rsidRPr="00454ACF">
        <w:rPr>
          <w:rFonts w:hint="eastAsia"/>
          <w:sz w:val="24"/>
          <w:szCs w:val="24"/>
          <w:lang w:eastAsia="zh-CN"/>
        </w:rPr>
        <w:t>2030</w:t>
      </w:r>
      <w:r w:rsidRPr="00454ACF">
        <w:rPr>
          <w:rFonts w:hint="eastAsia"/>
          <w:sz w:val="24"/>
          <w:szCs w:val="24"/>
          <w:lang w:eastAsia="zh-CN"/>
        </w:rPr>
        <w:t>年季节性能源效率比的目标标准低于效率联合在</w:t>
      </w:r>
      <w:r w:rsidRPr="00454ACF">
        <w:rPr>
          <w:rFonts w:hint="eastAsia"/>
          <w:sz w:val="24"/>
          <w:szCs w:val="24"/>
          <w:lang w:eastAsia="zh-CN"/>
        </w:rPr>
        <w:t>2021</w:t>
      </w:r>
      <w:r w:rsidRPr="00454ACF">
        <w:rPr>
          <w:rFonts w:hint="eastAsia"/>
          <w:sz w:val="24"/>
          <w:szCs w:val="24"/>
          <w:lang w:eastAsia="zh-CN"/>
        </w:rPr>
        <w:t>年为此类设备建议的标准（即能源效率较低）。工发组织解释说，与家用冰箱和冷冻柜类似，组件（如变速压缩机、控制器）的费用和有限可用性以及消费者对负担得起的产品的强烈需求是减缓国家一级采用能源效率标准的因素。</w:t>
      </w:r>
    </w:p>
    <w:p w14:paraId="58FE4624" w14:textId="5A5B79C8" w:rsidR="00447AB1" w:rsidRPr="00454ACF" w:rsidRDefault="00467873" w:rsidP="0073059D">
      <w:pPr>
        <w:pStyle w:val="Heading1"/>
        <w:numPr>
          <w:ilvl w:val="0"/>
          <w:numId w:val="1"/>
        </w:numPr>
        <w:tabs>
          <w:tab w:val="num" w:pos="-2160"/>
          <w:tab w:val="num" w:pos="451"/>
        </w:tabs>
        <w:spacing w:before="240"/>
        <w:rPr>
          <w:sz w:val="24"/>
          <w:szCs w:val="24"/>
          <w:lang w:eastAsia="zh-CN"/>
        </w:rPr>
      </w:pPr>
      <w:r>
        <w:rPr>
          <w:rFonts w:hint="eastAsia"/>
          <w:sz w:val="24"/>
          <w:szCs w:val="24"/>
          <w:lang w:eastAsia="zh-CN"/>
        </w:rPr>
        <w:t xml:space="preserve"> </w:t>
      </w:r>
      <w:r w:rsidR="00454ACF" w:rsidRPr="00454ACF">
        <w:rPr>
          <w:rFonts w:hint="eastAsia"/>
          <w:sz w:val="24"/>
          <w:szCs w:val="24"/>
          <w:lang w:eastAsia="zh-CN"/>
        </w:rPr>
        <w:t>秘书处还就埃及政府为确保家用冰箱、冷冻柜和空调的可持续高能源效率性能而将采取的其它措施咨询了工发组织。根据协商结果，商定国家臭氧机构和埃及标准化组织将：</w:t>
      </w:r>
    </w:p>
    <w:p w14:paraId="69B22EC9" w14:textId="09802E2A" w:rsidR="00C12F49" w:rsidRPr="00454ACF" w:rsidRDefault="00454ACF" w:rsidP="00C12F49">
      <w:pPr>
        <w:pStyle w:val="Heading2"/>
        <w:rPr>
          <w:sz w:val="24"/>
          <w:szCs w:val="24"/>
          <w:lang w:eastAsia="zh-CN"/>
        </w:rPr>
      </w:pPr>
      <w:r w:rsidRPr="00454ACF">
        <w:rPr>
          <w:rFonts w:hint="eastAsia"/>
          <w:sz w:val="24"/>
          <w:szCs w:val="24"/>
          <w:lang w:eastAsia="zh-CN"/>
        </w:rPr>
        <w:t>根据</w:t>
      </w:r>
      <w:r w:rsidRPr="00454ACF">
        <w:rPr>
          <w:rFonts w:hint="eastAsia"/>
          <w:sz w:val="24"/>
          <w:szCs w:val="24"/>
          <w:lang w:eastAsia="zh-CN"/>
        </w:rPr>
        <w:t>UNEP/OzL.Pro/ExCom/94/61</w:t>
      </w:r>
      <w:r w:rsidRPr="00454ACF">
        <w:rPr>
          <w:rFonts w:hint="eastAsia"/>
          <w:sz w:val="24"/>
          <w:szCs w:val="24"/>
          <w:lang w:eastAsia="zh-CN"/>
        </w:rPr>
        <w:t>号文件第</w:t>
      </w:r>
      <w:r w:rsidRPr="00454ACF">
        <w:rPr>
          <w:rFonts w:hint="eastAsia"/>
          <w:sz w:val="24"/>
          <w:szCs w:val="24"/>
          <w:lang w:eastAsia="zh-CN"/>
        </w:rPr>
        <w:t>37</w:t>
      </w:r>
      <w:r w:rsidRPr="00454ACF">
        <w:rPr>
          <w:rFonts w:hint="eastAsia"/>
          <w:sz w:val="24"/>
          <w:szCs w:val="24"/>
          <w:lang w:eastAsia="zh-CN"/>
        </w:rPr>
        <w:t>段，在工发组织的支持下，自项目完成之日起两年内监测项目所涵盖产品的能源效率性能，并确认企业正在尽最大努力在项目执行期后继续提高产品的能源效率；</w:t>
      </w:r>
    </w:p>
    <w:p w14:paraId="7ED09794" w14:textId="7A1EC533" w:rsidR="009B393D" w:rsidRPr="00122FE1" w:rsidRDefault="00723625" w:rsidP="009B393D">
      <w:pPr>
        <w:pStyle w:val="Heading2"/>
        <w:rPr>
          <w:sz w:val="24"/>
          <w:szCs w:val="24"/>
          <w:lang w:eastAsia="zh-CN"/>
        </w:rPr>
      </w:pPr>
      <w:r w:rsidRPr="00122FE1">
        <w:rPr>
          <w:rFonts w:hint="eastAsia"/>
          <w:sz w:val="24"/>
          <w:szCs w:val="24"/>
          <w:lang w:eastAsia="zh-CN"/>
        </w:rPr>
        <w:lastRenderedPageBreak/>
        <w:t>根据文件</w:t>
      </w:r>
      <w:r w:rsidRPr="00122FE1">
        <w:rPr>
          <w:rFonts w:hint="eastAsia"/>
          <w:sz w:val="24"/>
          <w:szCs w:val="24"/>
          <w:lang w:eastAsia="zh-CN"/>
        </w:rPr>
        <w:t>UNEP/OzL.Pro/ExCom/94/61</w:t>
      </w:r>
      <w:r w:rsidRPr="00122FE1">
        <w:rPr>
          <w:rFonts w:hint="eastAsia"/>
          <w:sz w:val="24"/>
          <w:szCs w:val="24"/>
          <w:lang w:eastAsia="zh-CN"/>
        </w:rPr>
        <w:t>号文件第</w:t>
      </w:r>
      <w:r w:rsidRPr="00122FE1">
        <w:rPr>
          <w:rFonts w:hint="eastAsia"/>
          <w:sz w:val="24"/>
          <w:szCs w:val="24"/>
          <w:lang w:eastAsia="zh-CN"/>
        </w:rPr>
        <w:t>36</w:t>
      </w:r>
      <w:r w:rsidRPr="00122FE1">
        <w:rPr>
          <w:rFonts w:hint="eastAsia"/>
          <w:sz w:val="24"/>
          <w:szCs w:val="24"/>
          <w:lang w:eastAsia="zh-CN"/>
        </w:rPr>
        <w:t>段，确保项目</w:t>
      </w:r>
      <w:r w:rsidR="008B3C14" w:rsidRPr="00122FE1">
        <w:rPr>
          <w:rFonts w:hint="eastAsia"/>
          <w:sz w:val="24"/>
          <w:szCs w:val="24"/>
          <w:lang w:eastAsia="zh-CN"/>
        </w:rPr>
        <w:t>执行</w:t>
      </w:r>
      <w:r w:rsidRPr="00122FE1">
        <w:rPr>
          <w:rFonts w:hint="eastAsia"/>
          <w:sz w:val="24"/>
          <w:szCs w:val="24"/>
          <w:lang w:eastAsia="zh-CN"/>
        </w:rPr>
        <w:t>在核准之日起</w:t>
      </w:r>
      <w:r w:rsidRPr="00122FE1">
        <w:rPr>
          <w:rFonts w:hint="eastAsia"/>
          <w:sz w:val="24"/>
          <w:szCs w:val="24"/>
          <w:lang w:eastAsia="zh-CN"/>
        </w:rPr>
        <w:t>36</w:t>
      </w:r>
      <w:r w:rsidRPr="00122FE1">
        <w:rPr>
          <w:rFonts w:hint="eastAsia"/>
          <w:sz w:val="24"/>
          <w:szCs w:val="24"/>
          <w:lang w:eastAsia="zh-CN"/>
        </w:rPr>
        <w:t>个月内完成，如果项目在</w:t>
      </w:r>
      <w:r w:rsidRPr="00122FE1">
        <w:rPr>
          <w:rFonts w:hint="eastAsia"/>
          <w:sz w:val="24"/>
          <w:szCs w:val="24"/>
          <w:lang w:eastAsia="zh-CN"/>
        </w:rPr>
        <w:t>36</w:t>
      </w:r>
      <w:r w:rsidRPr="00122FE1">
        <w:rPr>
          <w:rFonts w:hint="eastAsia"/>
          <w:sz w:val="24"/>
          <w:szCs w:val="24"/>
          <w:lang w:eastAsia="zh-CN"/>
        </w:rPr>
        <w:t>个月前未完成，则退还与额外组成部分费用有关的资金以及尚未承付的任何其</w:t>
      </w:r>
      <w:r w:rsidR="008B3C14" w:rsidRPr="00122FE1">
        <w:rPr>
          <w:rFonts w:hint="eastAsia"/>
          <w:sz w:val="24"/>
          <w:szCs w:val="24"/>
          <w:lang w:eastAsia="zh-CN"/>
        </w:rPr>
        <w:t>它</w:t>
      </w:r>
      <w:r w:rsidRPr="00122FE1">
        <w:rPr>
          <w:rFonts w:hint="eastAsia"/>
          <w:sz w:val="24"/>
          <w:szCs w:val="24"/>
          <w:lang w:eastAsia="zh-CN"/>
        </w:rPr>
        <w:t>剩余余额；</w:t>
      </w:r>
    </w:p>
    <w:p w14:paraId="1B2D0EE4" w14:textId="37CBE4DB" w:rsidR="00E57436" w:rsidRPr="00122FE1" w:rsidRDefault="008B3C14" w:rsidP="00E57436">
      <w:pPr>
        <w:pStyle w:val="Heading2"/>
        <w:rPr>
          <w:sz w:val="24"/>
          <w:szCs w:val="24"/>
          <w:lang w:eastAsia="zh-CN"/>
        </w:rPr>
      </w:pPr>
      <w:r w:rsidRPr="00122FE1">
        <w:rPr>
          <w:rFonts w:hint="eastAsia"/>
          <w:sz w:val="24"/>
          <w:szCs w:val="24"/>
          <w:lang w:eastAsia="zh-CN"/>
        </w:rPr>
        <w:t>根据</w:t>
      </w:r>
      <w:r w:rsidRPr="00122FE1">
        <w:rPr>
          <w:rFonts w:hint="eastAsia"/>
          <w:sz w:val="24"/>
          <w:szCs w:val="24"/>
          <w:lang w:eastAsia="zh-CN"/>
        </w:rPr>
        <w:t>UNEP/OzL.Pro/ExCom/94/61</w:t>
      </w:r>
      <w:r w:rsidRPr="00122FE1">
        <w:rPr>
          <w:rFonts w:hint="eastAsia"/>
          <w:sz w:val="24"/>
          <w:szCs w:val="24"/>
          <w:lang w:eastAsia="zh-CN"/>
        </w:rPr>
        <w:t>号文件第</w:t>
      </w:r>
      <w:r w:rsidRPr="00122FE1">
        <w:rPr>
          <w:rFonts w:hint="eastAsia"/>
          <w:sz w:val="24"/>
          <w:szCs w:val="24"/>
          <w:lang w:eastAsia="zh-CN"/>
        </w:rPr>
        <w:t>38</w:t>
      </w:r>
      <w:r w:rsidRPr="00122FE1">
        <w:rPr>
          <w:rFonts w:hint="eastAsia"/>
          <w:sz w:val="24"/>
          <w:szCs w:val="24"/>
          <w:lang w:eastAsia="zh-CN"/>
        </w:rPr>
        <w:t>段，确保定期更新最低能源性能标准法规、标签计划以及宣传和外联活动，以确保在不同利益相关方之间宣传该项目下设备的目标能源效率水平。政府还将采取措施执行法规，以确保设备的制造、进口和销售至少在项目完成之日起三年内达到目标能源效率性能水平；</w:t>
      </w:r>
    </w:p>
    <w:p w14:paraId="72664DB1" w14:textId="28C8DCE9" w:rsidR="00795FAE" w:rsidRPr="00122FE1" w:rsidRDefault="008B3C14" w:rsidP="00795FAE">
      <w:pPr>
        <w:pStyle w:val="Heading2"/>
        <w:rPr>
          <w:sz w:val="24"/>
          <w:szCs w:val="24"/>
          <w:lang w:eastAsia="zh-CN"/>
        </w:rPr>
      </w:pPr>
      <w:r w:rsidRPr="00122FE1">
        <w:rPr>
          <w:rFonts w:hint="eastAsia"/>
          <w:sz w:val="24"/>
          <w:szCs w:val="24"/>
          <w:lang w:eastAsia="zh-CN"/>
        </w:rPr>
        <w:t>执行提高认识和外联举措，宣传在该项目下开展的活动，包括家用冰箱、冷冻柜和家用空调的低能源性能标准的执行时间表。这包括与利益相关方协调，并与其他国家或地区促进节能制冷、空调和热泵技术的计划保持一致；</w:t>
      </w:r>
    </w:p>
    <w:p w14:paraId="59BF7E01" w14:textId="1F4BD190" w:rsidR="00795FAE" w:rsidRPr="00122FE1" w:rsidRDefault="008B3C14" w:rsidP="00795FAE">
      <w:pPr>
        <w:pStyle w:val="Heading2"/>
        <w:rPr>
          <w:sz w:val="24"/>
          <w:szCs w:val="24"/>
          <w:lang w:eastAsia="zh-CN"/>
        </w:rPr>
      </w:pPr>
      <w:r w:rsidRPr="00122FE1">
        <w:rPr>
          <w:rFonts w:hint="eastAsia"/>
          <w:sz w:val="24"/>
          <w:szCs w:val="24"/>
          <w:lang w:eastAsia="zh-CN"/>
        </w:rPr>
        <w:t>在可行的情况下，引入并执行其它补充政策和措施，促进在制冷和空调应用中采用节能设备，确保项目受益人的长期可持续性；</w:t>
      </w:r>
    </w:p>
    <w:p w14:paraId="2251CC33" w14:textId="5264325A" w:rsidR="00795FAE" w:rsidRPr="00122FE1" w:rsidRDefault="008B3C14" w:rsidP="00795FAE">
      <w:pPr>
        <w:pStyle w:val="Heading2"/>
        <w:rPr>
          <w:sz w:val="24"/>
          <w:szCs w:val="24"/>
          <w:lang w:eastAsia="zh-CN"/>
        </w:rPr>
      </w:pPr>
      <w:r w:rsidRPr="00122FE1">
        <w:rPr>
          <w:rFonts w:hint="eastAsia"/>
          <w:sz w:val="24"/>
          <w:szCs w:val="24"/>
          <w:lang w:eastAsia="zh-CN"/>
        </w:rPr>
        <w:t>确保按照商定的时间表、政策和监管框架，及时执行基加利氢氟碳化合物执行计划第一阶段项目和制冷、空调和热泵行业的拟议能效举措；和</w:t>
      </w:r>
    </w:p>
    <w:p w14:paraId="37138038" w14:textId="194C3FC3" w:rsidR="00795FAE" w:rsidRPr="00122FE1" w:rsidRDefault="008B3C14" w:rsidP="00795FAE">
      <w:pPr>
        <w:pStyle w:val="Heading2"/>
        <w:rPr>
          <w:sz w:val="24"/>
          <w:szCs w:val="24"/>
          <w:lang w:eastAsia="zh-CN"/>
        </w:rPr>
      </w:pPr>
      <w:r w:rsidRPr="00122FE1">
        <w:rPr>
          <w:rFonts w:hint="eastAsia"/>
          <w:sz w:val="24"/>
          <w:szCs w:val="24"/>
          <w:lang w:eastAsia="zh-CN"/>
        </w:rPr>
        <w:t>提交一份关于项目执行情况的详细报告，包括项目所涵盖模型产生的额外资本和组件成本、产生的能</w:t>
      </w:r>
      <w:r w:rsidR="003579A4" w:rsidRPr="00122FE1">
        <w:rPr>
          <w:rFonts w:hint="eastAsia"/>
          <w:sz w:val="24"/>
          <w:szCs w:val="24"/>
          <w:lang w:eastAsia="zh-CN"/>
        </w:rPr>
        <w:t>源</w:t>
      </w:r>
      <w:r w:rsidRPr="00122FE1">
        <w:rPr>
          <w:rFonts w:hint="eastAsia"/>
          <w:sz w:val="24"/>
          <w:szCs w:val="24"/>
          <w:lang w:eastAsia="zh-CN"/>
        </w:rPr>
        <w:t>效</w:t>
      </w:r>
      <w:r w:rsidR="003579A4" w:rsidRPr="00122FE1">
        <w:rPr>
          <w:rFonts w:hint="eastAsia"/>
          <w:sz w:val="24"/>
          <w:szCs w:val="24"/>
          <w:lang w:eastAsia="zh-CN"/>
        </w:rPr>
        <w:t>率</w:t>
      </w:r>
      <w:r w:rsidRPr="00122FE1">
        <w:rPr>
          <w:rFonts w:hint="eastAsia"/>
          <w:sz w:val="24"/>
          <w:szCs w:val="24"/>
          <w:lang w:eastAsia="zh-CN"/>
        </w:rPr>
        <w:t>收益以及</w:t>
      </w:r>
      <w:r w:rsidR="003579A4" w:rsidRPr="00122FE1">
        <w:rPr>
          <w:rFonts w:hint="eastAsia"/>
          <w:sz w:val="24"/>
          <w:szCs w:val="24"/>
          <w:lang w:eastAsia="zh-CN"/>
        </w:rPr>
        <w:t>执行</w:t>
      </w:r>
      <w:r w:rsidRPr="00122FE1">
        <w:rPr>
          <w:rFonts w:hint="eastAsia"/>
          <w:sz w:val="24"/>
          <w:szCs w:val="24"/>
          <w:lang w:eastAsia="zh-CN"/>
        </w:rPr>
        <w:t>项目时面临的挑战。</w:t>
      </w:r>
    </w:p>
    <w:p w14:paraId="055988A6" w14:textId="25C39259" w:rsidR="00CA60DB" w:rsidRDefault="00122FE1" w:rsidP="00CA60DB">
      <w:pPr>
        <w:pStyle w:val="Heading1"/>
        <w:numPr>
          <w:ilvl w:val="0"/>
          <w:numId w:val="0"/>
        </w:numPr>
        <w:rPr>
          <w:rStyle w:val="eop"/>
          <w:color w:val="000000"/>
          <w:shd w:val="clear" w:color="auto" w:fill="FFFFFF"/>
          <w:lang w:eastAsia="zh-CN"/>
        </w:rPr>
      </w:pPr>
      <w:r w:rsidRPr="00122FE1">
        <w:rPr>
          <w:rStyle w:val="normaltextrun"/>
          <w:rFonts w:hint="eastAsia"/>
          <w:color w:val="000000"/>
          <w:sz w:val="24"/>
          <w:szCs w:val="24"/>
          <w:u w:val="single"/>
          <w:shd w:val="clear" w:color="auto" w:fill="FFFFFF"/>
          <w:lang w:eastAsia="zh-CN"/>
        </w:rPr>
        <w:t>技术和成本相关问题</w:t>
      </w:r>
      <w:r w:rsidR="00CA60DB" w:rsidRPr="00122FE1">
        <w:rPr>
          <w:rStyle w:val="eop"/>
          <w:color w:val="000000"/>
          <w:sz w:val="24"/>
          <w:szCs w:val="24"/>
          <w:shd w:val="clear" w:color="auto" w:fill="FFFFFF"/>
          <w:lang w:eastAsia="zh-CN"/>
        </w:rPr>
        <w:t> </w:t>
      </w:r>
    </w:p>
    <w:p w14:paraId="4929AFEC" w14:textId="3CBCCEBA" w:rsidR="00CD7F39" w:rsidRPr="00122FE1" w:rsidRDefault="00122FE1" w:rsidP="00CD7F39">
      <w:pPr>
        <w:spacing w:after="240"/>
        <w:rPr>
          <w:rFonts w:ascii="KaiTi" w:eastAsia="KaiTi" w:hAnsi="KaiTi"/>
          <w:color w:val="000000"/>
          <w:sz w:val="24"/>
          <w:szCs w:val="24"/>
          <w:shd w:val="clear" w:color="auto" w:fill="FFFFFF"/>
          <w:lang w:eastAsia="zh-CN"/>
        </w:rPr>
      </w:pPr>
      <w:r w:rsidRPr="00122FE1">
        <w:rPr>
          <w:rFonts w:ascii="KaiTi" w:eastAsia="KaiTi" w:hAnsi="KaiTi" w:hint="eastAsia"/>
          <w:color w:val="000000"/>
          <w:sz w:val="24"/>
          <w:szCs w:val="24"/>
          <w:shd w:val="clear" w:color="auto" w:fill="FFFFFF"/>
          <w:lang w:eastAsia="zh-CN"/>
        </w:rPr>
        <w:t>家用冰箱和冷冻柜</w:t>
      </w:r>
    </w:p>
    <w:p w14:paraId="5F4EC507" w14:textId="6AC3977A" w:rsidR="00CD7F39" w:rsidRPr="007A1EBD" w:rsidRDefault="009E327C"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sidR="007A1EBD" w:rsidRPr="007A1EBD">
        <w:rPr>
          <w:rFonts w:hint="eastAsia"/>
          <w:sz w:val="24"/>
          <w:szCs w:val="24"/>
          <w:lang w:eastAsia="zh-CN"/>
        </w:rPr>
        <w:t>埃及家用冰箱和冷冻柜的测试条件与效率联合使用的不同。因为</w:t>
      </w:r>
      <w:r w:rsidR="007A1EBD" w:rsidRPr="007A1EBD">
        <w:rPr>
          <w:rFonts w:hint="eastAsia"/>
          <w:sz w:val="24"/>
          <w:szCs w:val="24"/>
          <w:lang w:eastAsia="zh-CN"/>
        </w:rPr>
        <w:t>UNEP/OzL Pro/ExCom/94/61</w:t>
      </w:r>
      <w:r w:rsidR="007A1EBD" w:rsidRPr="007A1EBD">
        <w:rPr>
          <w:rFonts w:hint="eastAsia"/>
          <w:sz w:val="24"/>
          <w:szCs w:val="24"/>
          <w:lang w:eastAsia="zh-CN"/>
        </w:rPr>
        <w:t>号文件表</w:t>
      </w:r>
      <w:r w:rsidR="007A1EBD" w:rsidRPr="007A1EBD">
        <w:rPr>
          <w:rFonts w:hint="eastAsia"/>
          <w:sz w:val="24"/>
          <w:szCs w:val="24"/>
          <w:lang w:eastAsia="zh-CN"/>
        </w:rPr>
        <w:t>2</w:t>
      </w:r>
      <w:r w:rsidR="007A1EBD" w:rsidRPr="007A1EBD">
        <w:rPr>
          <w:rFonts w:hint="eastAsia"/>
          <w:sz w:val="24"/>
          <w:szCs w:val="24"/>
          <w:lang w:eastAsia="zh-CN"/>
        </w:rPr>
        <w:t>中规定的供资水平是基于效率联合的测试条件，目标能源性能水平需要根据埃及的测试条件进行调整。这是通过效率联合规定的最高年能耗可选参考温度</w:t>
      </w:r>
      <w:r w:rsidR="007A1EBD" w:rsidRPr="007A1EBD">
        <w:rPr>
          <w:rFonts w:hint="eastAsia"/>
          <w:sz w:val="24"/>
          <w:szCs w:val="24"/>
          <w:lang w:eastAsia="zh-CN"/>
        </w:rPr>
        <w:t>20</w:t>
      </w:r>
      <w:r w:rsidR="007A1EBD" w:rsidRPr="007A1EBD">
        <w:rPr>
          <w:rFonts w:hint="eastAsia"/>
          <w:sz w:val="24"/>
          <w:szCs w:val="24"/>
          <w:lang w:eastAsia="zh-CN"/>
        </w:rPr>
        <w:t>℃和</w:t>
      </w:r>
      <w:r w:rsidR="007A1EBD" w:rsidRPr="007A1EBD">
        <w:rPr>
          <w:rFonts w:hint="eastAsia"/>
          <w:sz w:val="24"/>
          <w:szCs w:val="24"/>
          <w:lang w:eastAsia="zh-CN"/>
        </w:rPr>
        <w:t>32</w:t>
      </w:r>
      <w:r w:rsidR="007A1EBD" w:rsidRPr="007A1EBD">
        <w:rPr>
          <w:rFonts w:hint="eastAsia"/>
          <w:sz w:val="24"/>
          <w:szCs w:val="24"/>
          <w:lang w:eastAsia="zh-CN"/>
        </w:rPr>
        <w:t>℃与埃及使用的</w:t>
      </w:r>
      <w:r w:rsidR="007A1EBD" w:rsidRPr="007A1EBD">
        <w:rPr>
          <w:rFonts w:hint="eastAsia"/>
          <w:sz w:val="24"/>
          <w:szCs w:val="24"/>
          <w:lang w:eastAsia="zh-CN"/>
        </w:rPr>
        <w:t>25</w:t>
      </w:r>
      <w:r w:rsidR="007A1EBD" w:rsidRPr="007A1EBD">
        <w:rPr>
          <w:rFonts w:hint="eastAsia"/>
          <w:sz w:val="24"/>
          <w:szCs w:val="24"/>
          <w:lang w:eastAsia="zh-CN"/>
        </w:rPr>
        <w:t>℃测试条件之间的线性插值完成的，如本文件附件二进一步解释的那样。</w:t>
      </w:r>
    </w:p>
    <w:p w14:paraId="41731FBE" w14:textId="476A28D5" w:rsidR="00B85DB5" w:rsidRPr="007A1EBD" w:rsidRDefault="009E327C"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sidR="007A1EBD" w:rsidRPr="007A1EBD">
        <w:rPr>
          <w:rFonts w:hint="eastAsia"/>
          <w:sz w:val="24"/>
          <w:szCs w:val="24"/>
          <w:lang w:eastAsia="zh-CN"/>
        </w:rPr>
        <w:t>秘书处根据第</w:t>
      </w:r>
      <w:r w:rsidR="007A1EBD" w:rsidRPr="007A1EBD">
        <w:rPr>
          <w:rFonts w:hint="eastAsia"/>
          <w:sz w:val="24"/>
          <w:szCs w:val="24"/>
          <w:lang w:eastAsia="zh-CN"/>
        </w:rPr>
        <w:t>94/60</w:t>
      </w:r>
      <w:r w:rsidR="007A1EBD" w:rsidRPr="007A1EBD">
        <w:rPr>
          <w:rFonts w:hint="eastAsia"/>
          <w:sz w:val="24"/>
          <w:szCs w:val="24"/>
          <w:lang w:eastAsia="zh-CN"/>
        </w:rPr>
        <w:t>号决定评估了符合条件的企业奖励办法。特别是，秘书处根据附件二中概述的方法，并根据</w:t>
      </w:r>
      <w:r w:rsidR="007A1EBD" w:rsidRPr="007A1EBD">
        <w:rPr>
          <w:rFonts w:hint="eastAsia"/>
          <w:sz w:val="24"/>
          <w:szCs w:val="24"/>
          <w:lang w:eastAsia="zh-CN"/>
        </w:rPr>
        <w:t>UNEP/OzL. Pro/ExCom/94/61</w:t>
      </w:r>
      <w:r w:rsidR="007A1EBD" w:rsidRPr="007A1EBD">
        <w:rPr>
          <w:rFonts w:hint="eastAsia"/>
          <w:sz w:val="24"/>
          <w:szCs w:val="24"/>
          <w:lang w:eastAsia="zh-CN"/>
        </w:rPr>
        <w:t>号文件表</w:t>
      </w:r>
      <w:r w:rsidR="007A1EBD" w:rsidRPr="007A1EBD">
        <w:rPr>
          <w:rFonts w:hint="eastAsia"/>
          <w:sz w:val="24"/>
          <w:szCs w:val="24"/>
          <w:lang w:eastAsia="zh-CN"/>
        </w:rPr>
        <w:t>1</w:t>
      </w:r>
      <w:r w:rsidR="007A1EBD" w:rsidRPr="007A1EBD">
        <w:rPr>
          <w:rFonts w:hint="eastAsia"/>
          <w:sz w:val="24"/>
          <w:szCs w:val="24"/>
          <w:lang w:eastAsia="zh-CN"/>
        </w:rPr>
        <w:t>和表</w:t>
      </w:r>
      <w:r w:rsidR="007A1EBD" w:rsidRPr="007A1EBD">
        <w:rPr>
          <w:rFonts w:hint="eastAsia"/>
          <w:sz w:val="24"/>
          <w:szCs w:val="24"/>
          <w:lang w:eastAsia="zh-CN"/>
        </w:rPr>
        <w:t>2</w:t>
      </w:r>
      <w:r>
        <w:rPr>
          <w:rFonts w:hint="eastAsia"/>
          <w:sz w:val="24"/>
          <w:szCs w:val="24"/>
          <w:lang w:eastAsia="zh-CN"/>
        </w:rPr>
        <w:t>中规定的额外资本费用和额外组件费用，确定了激励措施。</w:t>
      </w:r>
      <w:r w:rsidR="007A1EBD" w:rsidRPr="007A1EBD">
        <w:rPr>
          <w:rFonts w:hint="eastAsia"/>
          <w:sz w:val="24"/>
          <w:szCs w:val="24"/>
          <w:lang w:eastAsia="zh-CN"/>
        </w:rPr>
        <w:t>与该项目有关的主要意见和费用修订如下：</w:t>
      </w:r>
    </w:p>
    <w:p w14:paraId="26532C8B" w14:textId="3AA115A7" w:rsidR="000441A9" w:rsidRPr="00C24506" w:rsidRDefault="007A1EBD" w:rsidP="000441A9">
      <w:pPr>
        <w:pStyle w:val="Heading2"/>
        <w:rPr>
          <w:sz w:val="24"/>
          <w:szCs w:val="24"/>
          <w:lang w:eastAsia="zh-CN"/>
        </w:rPr>
      </w:pPr>
      <w:r w:rsidRPr="00C24506">
        <w:rPr>
          <w:rFonts w:hint="eastAsia"/>
          <w:sz w:val="24"/>
          <w:szCs w:val="24"/>
          <w:lang w:eastAsia="zh-CN"/>
        </w:rPr>
        <w:t>对于五家生产家用冰箱的企业，即</w:t>
      </w:r>
      <w:r w:rsidRPr="00C24506">
        <w:rPr>
          <w:rFonts w:hint="eastAsia"/>
          <w:sz w:val="24"/>
          <w:szCs w:val="24"/>
          <w:lang w:eastAsia="zh-CN"/>
        </w:rPr>
        <w:t>El Araby-</w:t>
      </w:r>
      <w:r w:rsidRPr="00C24506">
        <w:rPr>
          <w:sz w:val="24"/>
          <w:szCs w:val="24"/>
          <w:lang w:eastAsia="zh-CN"/>
        </w:rPr>
        <w:t>A</w:t>
      </w:r>
      <w:r w:rsidRPr="00C24506">
        <w:rPr>
          <w:rFonts w:hint="eastAsia"/>
          <w:sz w:val="24"/>
          <w:szCs w:val="24"/>
          <w:lang w:eastAsia="zh-CN"/>
        </w:rPr>
        <w:t>厂和</w:t>
      </w:r>
      <w:r w:rsidRPr="00C24506">
        <w:rPr>
          <w:rFonts w:hint="eastAsia"/>
          <w:sz w:val="24"/>
          <w:szCs w:val="24"/>
          <w:lang w:eastAsia="zh-CN"/>
        </w:rPr>
        <w:t>B</w:t>
      </w:r>
      <w:r w:rsidRPr="00C24506">
        <w:rPr>
          <w:rFonts w:hint="eastAsia"/>
          <w:sz w:val="24"/>
          <w:szCs w:val="24"/>
          <w:lang w:eastAsia="zh-CN"/>
        </w:rPr>
        <w:t>厂、</w:t>
      </w:r>
      <w:r w:rsidRPr="00C24506">
        <w:rPr>
          <w:rFonts w:hint="eastAsia"/>
          <w:sz w:val="24"/>
          <w:szCs w:val="24"/>
          <w:lang w:eastAsia="zh-CN"/>
        </w:rPr>
        <w:t>Kiriazi</w:t>
      </w:r>
      <w:r w:rsidRPr="00C24506">
        <w:rPr>
          <w:rFonts w:hint="eastAsia"/>
          <w:sz w:val="24"/>
          <w:szCs w:val="24"/>
          <w:lang w:eastAsia="zh-CN"/>
        </w:rPr>
        <w:t>、</w:t>
      </w:r>
      <w:r w:rsidRPr="00C24506">
        <w:rPr>
          <w:rFonts w:hint="eastAsia"/>
          <w:sz w:val="24"/>
          <w:szCs w:val="24"/>
          <w:lang w:eastAsia="zh-CN"/>
        </w:rPr>
        <w:t>Electrostar</w:t>
      </w:r>
      <w:r w:rsidRPr="00C24506">
        <w:rPr>
          <w:rFonts w:hint="eastAsia"/>
          <w:sz w:val="24"/>
          <w:szCs w:val="24"/>
          <w:lang w:eastAsia="zh-CN"/>
        </w:rPr>
        <w:t>和新鲜冰箱，提交的型号目标能源效率不足以（即能源效率不足）获得</w:t>
      </w:r>
      <w:r w:rsidRPr="00C24506">
        <w:rPr>
          <w:rFonts w:hint="eastAsia"/>
          <w:sz w:val="24"/>
          <w:szCs w:val="24"/>
          <w:lang w:eastAsia="zh-CN"/>
        </w:rPr>
        <w:t>75%</w:t>
      </w:r>
      <w:r w:rsidRPr="00C24506">
        <w:rPr>
          <w:rFonts w:hint="eastAsia"/>
          <w:sz w:val="24"/>
          <w:szCs w:val="24"/>
          <w:lang w:eastAsia="zh-CN"/>
        </w:rPr>
        <w:t>或更多制造型号的额外组件成本激励，按相应型号制造量加权。秘书处认为，这对这些企业可持续制造节能设备构成了重大风险，因此认为，任何没有制造至少四分之一的设备，其目标</w:t>
      </w:r>
      <w:r w:rsidR="00C24506" w:rsidRPr="00C24506">
        <w:rPr>
          <w:rFonts w:hint="eastAsia"/>
          <w:sz w:val="24"/>
          <w:szCs w:val="24"/>
          <w:lang w:eastAsia="zh-CN"/>
        </w:rPr>
        <w:t>能源效率</w:t>
      </w:r>
      <w:r w:rsidRPr="00C24506">
        <w:rPr>
          <w:rFonts w:hint="eastAsia"/>
          <w:sz w:val="24"/>
          <w:szCs w:val="24"/>
          <w:lang w:eastAsia="zh-CN"/>
        </w:rPr>
        <w:t>不足以符合该项目激励条件的企业都没有资格，并鼓励工发组织与这些企业合作，以便它们考虑提高</w:t>
      </w:r>
      <w:r w:rsidR="00C24506" w:rsidRPr="00C24506">
        <w:rPr>
          <w:rFonts w:hint="eastAsia"/>
          <w:sz w:val="24"/>
          <w:szCs w:val="24"/>
          <w:lang w:eastAsia="zh-CN"/>
        </w:rPr>
        <w:t>能源效率</w:t>
      </w:r>
      <w:r w:rsidRPr="00C24506">
        <w:rPr>
          <w:rFonts w:hint="eastAsia"/>
          <w:sz w:val="24"/>
          <w:szCs w:val="24"/>
          <w:lang w:eastAsia="zh-CN"/>
        </w:rPr>
        <w:t>目标，使企业至少达到</w:t>
      </w:r>
      <w:r w:rsidRPr="00C24506">
        <w:rPr>
          <w:rFonts w:hint="eastAsia"/>
          <w:sz w:val="24"/>
          <w:szCs w:val="24"/>
          <w:lang w:eastAsia="zh-CN"/>
        </w:rPr>
        <w:t>25%</w:t>
      </w:r>
      <w:r w:rsidRPr="00C24506">
        <w:rPr>
          <w:rFonts w:hint="eastAsia"/>
          <w:sz w:val="24"/>
          <w:szCs w:val="24"/>
          <w:lang w:eastAsia="zh-CN"/>
        </w:rPr>
        <w:t>的门槛。在工发组织与企业进行建设性讨论后，企业修订了其制造的模型的目标</w:t>
      </w:r>
      <w:r w:rsidR="00C24506" w:rsidRPr="00C24506">
        <w:rPr>
          <w:rFonts w:hint="eastAsia"/>
          <w:sz w:val="24"/>
          <w:szCs w:val="24"/>
          <w:lang w:eastAsia="zh-CN"/>
        </w:rPr>
        <w:t>能源效率</w:t>
      </w:r>
      <w:r w:rsidRPr="00C24506">
        <w:rPr>
          <w:rFonts w:hint="eastAsia"/>
          <w:sz w:val="24"/>
          <w:szCs w:val="24"/>
          <w:lang w:eastAsia="zh-CN"/>
        </w:rPr>
        <w:t>，使所有企业都超过</w:t>
      </w:r>
      <w:r w:rsidRPr="00C24506">
        <w:rPr>
          <w:rFonts w:hint="eastAsia"/>
          <w:sz w:val="24"/>
          <w:szCs w:val="24"/>
          <w:lang w:eastAsia="zh-CN"/>
        </w:rPr>
        <w:t>25%</w:t>
      </w:r>
      <w:r w:rsidRPr="00C24506">
        <w:rPr>
          <w:rFonts w:hint="eastAsia"/>
          <w:sz w:val="24"/>
          <w:szCs w:val="24"/>
          <w:lang w:eastAsia="zh-CN"/>
        </w:rPr>
        <w:t>的门槛，</w:t>
      </w:r>
      <w:r w:rsidRPr="00C24506">
        <w:rPr>
          <w:rFonts w:hint="eastAsia"/>
          <w:sz w:val="24"/>
          <w:szCs w:val="24"/>
          <w:lang w:eastAsia="zh-CN"/>
        </w:rPr>
        <w:lastRenderedPageBreak/>
        <w:t>因此可以在该项目下获得援助。表</w:t>
      </w:r>
      <w:r w:rsidRPr="00C24506">
        <w:rPr>
          <w:rFonts w:hint="eastAsia"/>
          <w:sz w:val="24"/>
          <w:szCs w:val="24"/>
          <w:lang w:eastAsia="zh-CN"/>
        </w:rPr>
        <w:t>9</w:t>
      </w:r>
      <w:r w:rsidRPr="00C24506">
        <w:rPr>
          <w:rFonts w:hint="eastAsia"/>
          <w:sz w:val="24"/>
          <w:szCs w:val="24"/>
          <w:lang w:eastAsia="zh-CN"/>
        </w:rPr>
        <w:t>提供了符合激励条件的企业制造的设备的百分比，包括提交的和修订的。</w:t>
      </w:r>
      <w:r w:rsidR="000441A9" w:rsidRPr="00C24506" w:rsidDel="003B65BD">
        <w:rPr>
          <w:sz w:val="24"/>
          <w:szCs w:val="24"/>
          <w:lang w:eastAsia="zh-CN"/>
        </w:rPr>
        <w:t xml:space="preserve"> </w:t>
      </w:r>
    </w:p>
    <w:p w14:paraId="327D0D7B" w14:textId="06B5ABF4" w:rsidR="00D253CE" w:rsidRPr="001F4BFD" w:rsidRDefault="00C24506" w:rsidP="00E104D5">
      <w:pPr>
        <w:pStyle w:val="Heading1"/>
        <w:numPr>
          <w:ilvl w:val="0"/>
          <w:numId w:val="0"/>
        </w:numPr>
        <w:spacing w:after="0"/>
        <w:ind w:left="1440"/>
        <w:rPr>
          <w:rFonts w:ascii="SimHei" w:eastAsia="SimHei" w:hAnsi="SimHei"/>
          <w:bCs/>
          <w:lang w:eastAsia="zh-CN"/>
        </w:rPr>
      </w:pPr>
      <w:r w:rsidRPr="001F4BFD">
        <w:rPr>
          <w:rFonts w:ascii="SimHei" w:eastAsia="SimHei" w:hAnsi="SimHei" w:hint="eastAsia"/>
          <w:bCs/>
          <w:lang w:eastAsia="zh-CN"/>
        </w:rPr>
        <w:t>表</w:t>
      </w:r>
      <w:r w:rsidRPr="001F4BFD">
        <w:rPr>
          <w:rFonts w:eastAsia="SimHei"/>
          <w:bCs/>
          <w:lang w:eastAsia="zh-CN"/>
        </w:rPr>
        <w:t>9.</w:t>
      </w:r>
      <w:r w:rsidRPr="001F4BFD">
        <w:rPr>
          <w:rFonts w:ascii="SimHei" w:eastAsia="SimHei" w:hAnsi="SimHei"/>
          <w:bCs/>
          <w:lang w:eastAsia="zh-CN"/>
        </w:rPr>
        <w:t xml:space="preserve"> </w:t>
      </w:r>
      <w:r w:rsidRPr="001F4BFD">
        <w:rPr>
          <w:rFonts w:ascii="SimHei" w:eastAsia="SimHei" w:hAnsi="SimHei" w:hint="eastAsia"/>
          <w:bCs/>
          <w:lang w:eastAsia="zh-CN"/>
        </w:rPr>
        <w:t>提交和修订的符合能效激励标准的家用冰箱的百分比</w:t>
      </w:r>
    </w:p>
    <w:tbl>
      <w:tblPr>
        <w:tblW w:w="0" w:type="auto"/>
        <w:tblInd w:w="1413" w:type="dxa"/>
        <w:tblLook w:val="04A0" w:firstRow="1" w:lastRow="0" w:firstColumn="1" w:lastColumn="0" w:noHBand="0" w:noVBand="1"/>
      </w:tblPr>
      <w:tblGrid>
        <w:gridCol w:w="1984"/>
        <w:gridCol w:w="1418"/>
        <w:gridCol w:w="1559"/>
        <w:gridCol w:w="1418"/>
        <w:gridCol w:w="1558"/>
      </w:tblGrid>
      <w:tr w:rsidR="00775DB5" w:rsidRPr="001F4BFD" w14:paraId="18E1AF85" w14:textId="01A910EB" w:rsidTr="002C03DE">
        <w:tc>
          <w:tcPr>
            <w:tcW w:w="1984" w:type="dxa"/>
            <w:vMerge w:val="restart"/>
            <w:tcBorders>
              <w:top w:val="single" w:sz="4" w:space="0" w:color="auto"/>
              <w:left w:val="single" w:sz="4" w:space="0" w:color="auto"/>
              <w:right w:val="single" w:sz="4" w:space="0" w:color="auto"/>
            </w:tcBorders>
            <w:noWrap/>
            <w:vAlign w:val="center"/>
            <w:hideMark/>
          </w:tcPr>
          <w:p w14:paraId="7FD7697C" w14:textId="42C75BFB" w:rsidR="00775DB5" w:rsidRPr="001F4BFD" w:rsidRDefault="00C24506" w:rsidP="00775DB5">
            <w:pPr>
              <w:jc w:val="left"/>
              <w:rPr>
                <w:b/>
                <w:bCs/>
                <w:color w:val="000000"/>
                <w:sz w:val="20"/>
                <w:szCs w:val="20"/>
                <w:lang w:eastAsia="zh-CN"/>
              </w:rPr>
            </w:pPr>
            <w:r w:rsidRPr="001F4BFD">
              <w:rPr>
                <w:rFonts w:hint="eastAsia"/>
                <w:b/>
                <w:bCs/>
                <w:color w:val="000000"/>
                <w:sz w:val="20"/>
                <w:szCs w:val="20"/>
                <w:lang w:eastAsia="zh-CN"/>
              </w:rPr>
              <w:t>名称</w:t>
            </w:r>
          </w:p>
        </w:tc>
        <w:tc>
          <w:tcPr>
            <w:tcW w:w="2977" w:type="dxa"/>
            <w:gridSpan w:val="2"/>
            <w:tcBorders>
              <w:top w:val="single" w:sz="4" w:space="0" w:color="auto"/>
              <w:left w:val="nil"/>
              <w:bottom w:val="single" w:sz="4" w:space="0" w:color="auto"/>
              <w:right w:val="single" w:sz="4" w:space="0" w:color="auto"/>
            </w:tcBorders>
            <w:vAlign w:val="bottom"/>
            <w:hideMark/>
          </w:tcPr>
          <w:p w14:paraId="71B9A61D" w14:textId="4545B079" w:rsidR="00775DB5" w:rsidRPr="001F4BFD" w:rsidRDefault="00C24506" w:rsidP="00775DB5">
            <w:pPr>
              <w:jc w:val="center"/>
              <w:rPr>
                <w:b/>
                <w:bCs/>
                <w:color w:val="000000"/>
                <w:sz w:val="20"/>
                <w:szCs w:val="20"/>
                <w:lang w:eastAsia="en-CA"/>
              </w:rPr>
            </w:pPr>
            <w:r w:rsidRPr="001F4BFD">
              <w:rPr>
                <w:rFonts w:hint="eastAsia"/>
                <w:b/>
                <w:bCs/>
                <w:color w:val="000000"/>
                <w:sz w:val="20"/>
                <w:szCs w:val="20"/>
                <w:lang w:eastAsia="zh-CN"/>
              </w:rPr>
              <w:t>提交的</w:t>
            </w:r>
          </w:p>
        </w:tc>
        <w:tc>
          <w:tcPr>
            <w:tcW w:w="2976" w:type="dxa"/>
            <w:gridSpan w:val="2"/>
            <w:tcBorders>
              <w:top w:val="single" w:sz="4" w:space="0" w:color="auto"/>
              <w:left w:val="single" w:sz="4" w:space="0" w:color="auto"/>
              <w:bottom w:val="single" w:sz="4" w:space="0" w:color="auto"/>
              <w:right w:val="single" w:sz="4" w:space="0" w:color="auto"/>
            </w:tcBorders>
            <w:vAlign w:val="bottom"/>
            <w:hideMark/>
          </w:tcPr>
          <w:p w14:paraId="4DFAC12E" w14:textId="181F42EF" w:rsidR="00775DB5" w:rsidRPr="001F4BFD" w:rsidRDefault="00C24506" w:rsidP="00775DB5">
            <w:pPr>
              <w:jc w:val="center"/>
              <w:rPr>
                <w:b/>
                <w:bCs/>
                <w:color w:val="000000"/>
                <w:sz w:val="20"/>
                <w:szCs w:val="20"/>
                <w:lang w:eastAsia="en-CA"/>
              </w:rPr>
            </w:pPr>
            <w:r w:rsidRPr="001F4BFD">
              <w:rPr>
                <w:rFonts w:hint="eastAsia"/>
                <w:b/>
                <w:bCs/>
                <w:color w:val="000000"/>
                <w:sz w:val="20"/>
                <w:szCs w:val="20"/>
                <w:lang w:eastAsia="zh-CN"/>
              </w:rPr>
              <w:t>修订的</w:t>
            </w:r>
          </w:p>
        </w:tc>
      </w:tr>
      <w:tr w:rsidR="00997235" w:rsidRPr="001F4BFD" w14:paraId="6BC6E67C" w14:textId="77777777" w:rsidTr="002C03DE">
        <w:tc>
          <w:tcPr>
            <w:tcW w:w="1984" w:type="dxa"/>
            <w:vMerge/>
            <w:tcBorders>
              <w:left w:val="single" w:sz="4" w:space="0" w:color="auto"/>
              <w:bottom w:val="single" w:sz="4" w:space="0" w:color="auto"/>
              <w:right w:val="single" w:sz="4" w:space="0" w:color="auto"/>
            </w:tcBorders>
            <w:noWrap/>
            <w:vAlign w:val="center"/>
          </w:tcPr>
          <w:p w14:paraId="37EC2BE4" w14:textId="1396FE7C" w:rsidR="00775DB5" w:rsidRPr="001F4BFD" w:rsidRDefault="00775DB5" w:rsidP="00775DB5">
            <w:pPr>
              <w:jc w:val="left"/>
              <w:rPr>
                <w:b/>
                <w:bCs/>
                <w:color w:val="000000"/>
                <w:sz w:val="20"/>
                <w:szCs w:val="20"/>
                <w:lang w:eastAsia="en-CA"/>
              </w:rPr>
            </w:pPr>
          </w:p>
        </w:tc>
        <w:tc>
          <w:tcPr>
            <w:tcW w:w="1418" w:type="dxa"/>
            <w:tcBorders>
              <w:top w:val="single" w:sz="4" w:space="0" w:color="auto"/>
              <w:left w:val="nil"/>
              <w:bottom w:val="single" w:sz="4" w:space="0" w:color="auto"/>
              <w:right w:val="single" w:sz="4" w:space="0" w:color="auto"/>
            </w:tcBorders>
            <w:vAlign w:val="bottom"/>
          </w:tcPr>
          <w:p w14:paraId="4258C65B" w14:textId="77777777" w:rsidR="002C03DE"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符合激励</w:t>
            </w:r>
          </w:p>
          <w:p w14:paraId="3DB60FA0" w14:textId="77777777" w:rsidR="002C03DE"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条件</w:t>
            </w:r>
          </w:p>
          <w:p w14:paraId="7A5C8DC9" w14:textId="62BE6859" w:rsidR="00775DB5"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（百分比）</w:t>
            </w:r>
          </w:p>
        </w:tc>
        <w:tc>
          <w:tcPr>
            <w:tcW w:w="1559" w:type="dxa"/>
            <w:tcBorders>
              <w:top w:val="single" w:sz="4" w:space="0" w:color="auto"/>
              <w:bottom w:val="single" w:sz="4" w:space="0" w:color="auto"/>
              <w:right w:val="single" w:sz="4" w:space="0" w:color="auto"/>
            </w:tcBorders>
          </w:tcPr>
          <w:p w14:paraId="4E174042" w14:textId="0F1B0665" w:rsidR="00C24506" w:rsidRPr="001F4BFD" w:rsidRDefault="00C24506" w:rsidP="00C24506">
            <w:pPr>
              <w:jc w:val="center"/>
              <w:rPr>
                <w:b/>
                <w:bCs/>
                <w:color w:val="000000"/>
                <w:sz w:val="20"/>
                <w:szCs w:val="20"/>
                <w:lang w:eastAsia="en-CA"/>
              </w:rPr>
            </w:pPr>
            <w:r w:rsidRPr="001F4BFD">
              <w:rPr>
                <w:rFonts w:hint="eastAsia"/>
                <w:b/>
                <w:bCs/>
                <w:color w:val="000000"/>
                <w:sz w:val="20"/>
                <w:szCs w:val="20"/>
                <w:lang w:eastAsia="en-CA"/>
              </w:rPr>
              <w:t>平均</w:t>
            </w:r>
            <w:r w:rsidRPr="001F4BFD">
              <w:rPr>
                <w:rFonts w:hint="eastAsia"/>
                <w:b/>
                <w:bCs/>
                <w:color w:val="000000"/>
                <w:sz w:val="20"/>
                <w:szCs w:val="20"/>
                <w:lang w:eastAsia="zh-CN"/>
              </w:rPr>
              <w:t>能源效率提高</w:t>
            </w:r>
          </w:p>
          <w:p w14:paraId="4BB84E8E" w14:textId="6D090C20" w:rsidR="00775DB5" w:rsidRPr="001F4BFD" w:rsidRDefault="00C24506" w:rsidP="00C24506">
            <w:pPr>
              <w:jc w:val="center"/>
              <w:rPr>
                <w:b/>
                <w:bCs/>
                <w:color w:val="000000"/>
                <w:sz w:val="20"/>
                <w:szCs w:val="20"/>
                <w:lang w:eastAsia="en-CA"/>
              </w:rPr>
            </w:pPr>
            <w:r w:rsidRPr="001F4BFD">
              <w:rPr>
                <w:rFonts w:hint="eastAsia"/>
                <w:b/>
                <w:bCs/>
                <w:color w:val="000000"/>
                <w:sz w:val="20"/>
                <w:szCs w:val="20"/>
                <w:lang w:eastAsia="en-CA"/>
              </w:rPr>
              <w:t>（百分比）</w:t>
            </w:r>
          </w:p>
        </w:tc>
        <w:tc>
          <w:tcPr>
            <w:tcW w:w="1418" w:type="dxa"/>
            <w:tcBorders>
              <w:top w:val="single" w:sz="4" w:space="0" w:color="auto"/>
              <w:left w:val="single" w:sz="4" w:space="0" w:color="auto"/>
              <w:bottom w:val="single" w:sz="4" w:space="0" w:color="auto"/>
              <w:right w:val="single" w:sz="4" w:space="0" w:color="auto"/>
            </w:tcBorders>
            <w:vAlign w:val="bottom"/>
          </w:tcPr>
          <w:p w14:paraId="1B646D7A" w14:textId="77777777" w:rsidR="002C03DE"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符合激励</w:t>
            </w:r>
          </w:p>
          <w:p w14:paraId="0A234F37" w14:textId="77777777" w:rsidR="002C03DE"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条件</w:t>
            </w:r>
          </w:p>
          <w:p w14:paraId="78AA8535" w14:textId="76C8A308" w:rsidR="00775DB5" w:rsidRPr="001F4BFD" w:rsidRDefault="00C24506" w:rsidP="0072245E">
            <w:pPr>
              <w:jc w:val="center"/>
              <w:rPr>
                <w:b/>
                <w:bCs/>
                <w:color w:val="000000"/>
                <w:sz w:val="20"/>
                <w:szCs w:val="20"/>
                <w:lang w:eastAsia="zh-CN"/>
              </w:rPr>
            </w:pPr>
            <w:r w:rsidRPr="001F4BFD">
              <w:rPr>
                <w:rFonts w:hint="eastAsia"/>
                <w:b/>
                <w:bCs/>
                <w:color w:val="000000"/>
                <w:sz w:val="20"/>
                <w:szCs w:val="20"/>
                <w:lang w:eastAsia="zh-CN"/>
              </w:rPr>
              <w:t>（百分比）</w:t>
            </w:r>
          </w:p>
        </w:tc>
        <w:tc>
          <w:tcPr>
            <w:tcW w:w="1558" w:type="dxa"/>
            <w:tcBorders>
              <w:top w:val="single" w:sz="4" w:space="0" w:color="auto"/>
              <w:bottom w:val="single" w:sz="4" w:space="0" w:color="auto"/>
              <w:right w:val="single" w:sz="4" w:space="0" w:color="auto"/>
            </w:tcBorders>
          </w:tcPr>
          <w:p w14:paraId="247122A0" w14:textId="77777777" w:rsidR="002C03DE" w:rsidRPr="001F4BFD" w:rsidRDefault="002C03DE" w:rsidP="002C03DE">
            <w:pPr>
              <w:jc w:val="center"/>
              <w:rPr>
                <w:b/>
                <w:bCs/>
                <w:color w:val="000000"/>
                <w:sz w:val="20"/>
                <w:szCs w:val="20"/>
                <w:lang w:eastAsia="en-CA"/>
              </w:rPr>
            </w:pPr>
            <w:r w:rsidRPr="001F4BFD">
              <w:rPr>
                <w:rFonts w:hint="eastAsia"/>
                <w:b/>
                <w:bCs/>
                <w:color w:val="000000"/>
                <w:sz w:val="20"/>
                <w:szCs w:val="20"/>
                <w:lang w:eastAsia="en-CA"/>
              </w:rPr>
              <w:t>平均</w:t>
            </w:r>
            <w:r w:rsidRPr="001F4BFD">
              <w:rPr>
                <w:rFonts w:hint="eastAsia"/>
                <w:b/>
                <w:bCs/>
                <w:color w:val="000000"/>
                <w:sz w:val="20"/>
                <w:szCs w:val="20"/>
                <w:lang w:eastAsia="zh-CN"/>
              </w:rPr>
              <w:t>能源效率提高</w:t>
            </w:r>
          </w:p>
          <w:p w14:paraId="40C54A79" w14:textId="234A2247" w:rsidR="00775DB5" w:rsidRPr="001F4BFD" w:rsidRDefault="002C03DE" w:rsidP="002C03DE">
            <w:pPr>
              <w:jc w:val="center"/>
              <w:rPr>
                <w:b/>
                <w:color w:val="000000"/>
                <w:sz w:val="20"/>
                <w:szCs w:val="20"/>
                <w:lang w:eastAsia="en-CA"/>
              </w:rPr>
            </w:pPr>
            <w:r w:rsidRPr="001F4BFD">
              <w:rPr>
                <w:rFonts w:hint="eastAsia"/>
                <w:b/>
                <w:bCs/>
                <w:color w:val="000000"/>
                <w:sz w:val="20"/>
                <w:szCs w:val="20"/>
                <w:lang w:eastAsia="en-CA"/>
              </w:rPr>
              <w:t>（百分比）</w:t>
            </w:r>
          </w:p>
        </w:tc>
      </w:tr>
      <w:tr w:rsidR="0076540D" w:rsidRPr="001F4BFD" w14:paraId="592BFD97" w14:textId="43511F1F"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2517358B" w14:textId="6CB257C2" w:rsidR="00775DB5" w:rsidRPr="001F4BFD" w:rsidRDefault="003E7CCA" w:rsidP="00775DB5">
            <w:pPr>
              <w:jc w:val="left"/>
              <w:rPr>
                <w:color w:val="000000"/>
                <w:sz w:val="20"/>
                <w:szCs w:val="20"/>
                <w:lang w:eastAsia="en-CA"/>
              </w:rPr>
            </w:pPr>
            <w:r w:rsidRPr="001F4BFD">
              <w:rPr>
                <w:rFonts w:hint="eastAsia"/>
                <w:color w:val="000000"/>
                <w:sz w:val="20"/>
                <w:szCs w:val="20"/>
                <w:lang w:eastAsia="zh-CN"/>
              </w:rPr>
              <w:t>阿拉斯加</w:t>
            </w:r>
            <w:r w:rsidR="002C03DE" w:rsidRPr="001F4BFD">
              <w:rPr>
                <w:rFonts w:hint="eastAsia"/>
                <w:color w:val="000000"/>
                <w:sz w:val="20"/>
                <w:szCs w:val="20"/>
                <w:lang w:eastAsia="zh-CN"/>
              </w:rPr>
              <w:t>冰箱</w:t>
            </w:r>
          </w:p>
        </w:tc>
        <w:tc>
          <w:tcPr>
            <w:tcW w:w="1418" w:type="dxa"/>
            <w:tcBorders>
              <w:top w:val="nil"/>
              <w:left w:val="nil"/>
              <w:bottom w:val="single" w:sz="4" w:space="0" w:color="auto"/>
              <w:right w:val="single" w:sz="4" w:space="0" w:color="auto"/>
            </w:tcBorders>
            <w:noWrap/>
            <w:vAlign w:val="center"/>
            <w:hideMark/>
          </w:tcPr>
          <w:p w14:paraId="066DE021" w14:textId="633C72D2" w:rsidR="00775DB5" w:rsidRPr="001F4BFD" w:rsidRDefault="00775DB5" w:rsidP="00D90E38">
            <w:pPr>
              <w:jc w:val="right"/>
              <w:rPr>
                <w:color w:val="000000"/>
                <w:sz w:val="20"/>
                <w:szCs w:val="20"/>
                <w:lang w:eastAsia="en-CA"/>
              </w:rPr>
            </w:pPr>
            <w:r w:rsidRPr="001F4BFD">
              <w:rPr>
                <w:color w:val="000000"/>
                <w:sz w:val="20"/>
                <w:szCs w:val="20"/>
                <w:lang w:eastAsia="en-CA"/>
              </w:rPr>
              <w:t>48.8</w:t>
            </w:r>
          </w:p>
        </w:tc>
        <w:tc>
          <w:tcPr>
            <w:tcW w:w="1559" w:type="dxa"/>
            <w:tcBorders>
              <w:top w:val="single" w:sz="4" w:space="0" w:color="auto"/>
              <w:bottom w:val="single" w:sz="4" w:space="0" w:color="auto"/>
              <w:right w:val="single" w:sz="4" w:space="0" w:color="auto"/>
            </w:tcBorders>
            <w:vAlign w:val="center"/>
          </w:tcPr>
          <w:p w14:paraId="1113D9B4" w14:textId="74BFB9BE" w:rsidR="00775DB5" w:rsidRPr="001F4BFD" w:rsidRDefault="007B239C" w:rsidP="00D90E38">
            <w:pPr>
              <w:jc w:val="right"/>
              <w:rPr>
                <w:color w:val="000000"/>
                <w:sz w:val="20"/>
                <w:szCs w:val="20"/>
                <w:lang w:eastAsia="en-CA"/>
              </w:rPr>
            </w:pPr>
            <w:r w:rsidRPr="001F4BFD">
              <w:rPr>
                <w:color w:val="000000"/>
                <w:sz w:val="20"/>
                <w:szCs w:val="20"/>
                <w:lang w:eastAsia="en-CA"/>
              </w:rPr>
              <w:t>28.1</w:t>
            </w:r>
          </w:p>
        </w:tc>
        <w:tc>
          <w:tcPr>
            <w:tcW w:w="1418" w:type="dxa"/>
            <w:tcBorders>
              <w:top w:val="nil"/>
              <w:left w:val="single" w:sz="4" w:space="0" w:color="auto"/>
              <w:bottom w:val="single" w:sz="4" w:space="0" w:color="auto"/>
              <w:right w:val="single" w:sz="4" w:space="0" w:color="auto"/>
            </w:tcBorders>
            <w:noWrap/>
            <w:vAlign w:val="center"/>
            <w:hideMark/>
          </w:tcPr>
          <w:p w14:paraId="403C022B" w14:textId="385A25F0" w:rsidR="00775DB5" w:rsidRPr="001F4BFD" w:rsidRDefault="00775DB5" w:rsidP="00D90E38">
            <w:pPr>
              <w:jc w:val="right"/>
              <w:rPr>
                <w:color w:val="000000"/>
                <w:sz w:val="20"/>
                <w:szCs w:val="20"/>
                <w:lang w:eastAsia="en-CA"/>
              </w:rPr>
            </w:pPr>
            <w:r w:rsidRPr="001F4BFD">
              <w:rPr>
                <w:color w:val="000000"/>
                <w:sz w:val="20"/>
                <w:szCs w:val="20"/>
                <w:lang w:eastAsia="en-CA"/>
              </w:rPr>
              <w:t>48.8</w:t>
            </w:r>
          </w:p>
        </w:tc>
        <w:tc>
          <w:tcPr>
            <w:tcW w:w="1558" w:type="dxa"/>
            <w:tcBorders>
              <w:top w:val="single" w:sz="4" w:space="0" w:color="auto"/>
              <w:bottom w:val="single" w:sz="4" w:space="0" w:color="auto"/>
              <w:right w:val="single" w:sz="4" w:space="0" w:color="auto"/>
            </w:tcBorders>
            <w:vAlign w:val="center"/>
          </w:tcPr>
          <w:p w14:paraId="1A23BDC2" w14:textId="5F2491E5" w:rsidR="00775DB5" w:rsidRPr="001F4BFD" w:rsidRDefault="007B239C" w:rsidP="00D90E38">
            <w:pPr>
              <w:jc w:val="right"/>
              <w:rPr>
                <w:color w:val="000000"/>
                <w:sz w:val="20"/>
                <w:szCs w:val="20"/>
                <w:lang w:eastAsia="en-CA"/>
              </w:rPr>
            </w:pPr>
            <w:r w:rsidRPr="001F4BFD">
              <w:rPr>
                <w:color w:val="000000"/>
                <w:sz w:val="20"/>
                <w:szCs w:val="20"/>
                <w:lang w:eastAsia="en-CA"/>
              </w:rPr>
              <w:t>28.1</w:t>
            </w:r>
          </w:p>
        </w:tc>
      </w:tr>
      <w:tr w:rsidR="00997235" w:rsidRPr="001F4BFD" w14:paraId="653EE85D" w14:textId="3CA82A59"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07AC7F1F" w14:textId="5CA2720E" w:rsidR="00775DB5" w:rsidRPr="001F4BFD" w:rsidRDefault="00775DB5" w:rsidP="00775DB5">
            <w:pPr>
              <w:jc w:val="left"/>
              <w:rPr>
                <w:color w:val="000000"/>
                <w:sz w:val="20"/>
                <w:szCs w:val="20"/>
                <w:lang w:eastAsia="en-CA"/>
              </w:rPr>
            </w:pPr>
            <w:r w:rsidRPr="001F4BFD">
              <w:rPr>
                <w:color w:val="000000"/>
                <w:sz w:val="20"/>
                <w:szCs w:val="20"/>
                <w:lang w:eastAsia="en-CA"/>
              </w:rPr>
              <w:t>El</w:t>
            </w:r>
            <w:r w:rsidR="00624C88" w:rsidRPr="001F4BFD">
              <w:rPr>
                <w:color w:val="000000"/>
                <w:sz w:val="20"/>
                <w:szCs w:val="20"/>
                <w:lang w:eastAsia="en-CA"/>
              </w:rPr>
              <w:t xml:space="preserve"> A</w:t>
            </w:r>
            <w:r w:rsidRPr="001F4BFD">
              <w:rPr>
                <w:color w:val="000000"/>
                <w:sz w:val="20"/>
                <w:szCs w:val="20"/>
                <w:lang w:eastAsia="en-CA"/>
              </w:rPr>
              <w:t xml:space="preserve">raby </w:t>
            </w:r>
            <w:r w:rsidR="002C03DE" w:rsidRPr="001F4BFD">
              <w:rPr>
                <w:color w:val="000000"/>
                <w:sz w:val="20"/>
                <w:szCs w:val="20"/>
                <w:lang w:eastAsia="en-CA"/>
              </w:rPr>
              <w:t xml:space="preserve">– </w:t>
            </w:r>
            <w:r w:rsidRPr="001F4BFD">
              <w:rPr>
                <w:color w:val="000000"/>
                <w:sz w:val="20"/>
                <w:szCs w:val="20"/>
                <w:lang w:eastAsia="en-CA"/>
              </w:rPr>
              <w:t>A</w:t>
            </w:r>
            <w:r w:rsidR="002C03DE" w:rsidRPr="001F4BFD">
              <w:rPr>
                <w:rFonts w:hint="eastAsia"/>
                <w:color w:val="000000"/>
                <w:sz w:val="20"/>
                <w:szCs w:val="20"/>
                <w:lang w:eastAsia="zh-CN"/>
              </w:rPr>
              <w:t>厂</w:t>
            </w:r>
          </w:p>
        </w:tc>
        <w:tc>
          <w:tcPr>
            <w:tcW w:w="1418" w:type="dxa"/>
            <w:tcBorders>
              <w:top w:val="nil"/>
              <w:left w:val="nil"/>
              <w:bottom w:val="single" w:sz="4" w:space="0" w:color="auto"/>
              <w:right w:val="single" w:sz="4" w:space="0" w:color="auto"/>
            </w:tcBorders>
            <w:noWrap/>
            <w:vAlign w:val="center"/>
            <w:hideMark/>
          </w:tcPr>
          <w:p w14:paraId="7F958600" w14:textId="13484259" w:rsidR="00775DB5" w:rsidRPr="001F4BFD" w:rsidRDefault="00775DB5" w:rsidP="00D90E38">
            <w:pPr>
              <w:jc w:val="right"/>
              <w:rPr>
                <w:color w:val="000000"/>
                <w:sz w:val="20"/>
                <w:szCs w:val="20"/>
                <w:lang w:eastAsia="en-CA"/>
              </w:rPr>
            </w:pPr>
            <w:r w:rsidRPr="001F4BFD">
              <w:rPr>
                <w:color w:val="000000"/>
                <w:sz w:val="20"/>
                <w:szCs w:val="20"/>
                <w:lang w:eastAsia="en-CA"/>
              </w:rPr>
              <w:t>21.7</w:t>
            </w:r>
          </w:p>
        </w:tc>
        <w:tc>
          <w:tcPr>
            <w:tcW w:w="1559" w:type="dxa"/>
            <w:tcBorders>
              <w:top w:val="single" w:sz="4" w:space="0" w:color="auto"/>
              <w:bottom w:val="single" w:sz="4" w:space="0" w:color="auto"/>
              <w:right w:val="single" w:sz="4" w:space="0" w:color="auto"/>
            </w:tcBorders>
            <w:vAlign w:val="center"/>
          </w:tcPr>
          <w:p w14:paraId="7C929C52" w14:textId="54564F1B" w:rsidR="00775DB5" w:rsidRPr="001F4BFD" w:rsidRDefault="005F7914" w:rsidP="00D90E38">
            <w:pPr>
              <w:jc w:val="right"/>
              <w:rPr>
                <w:color w:val="000000"/>
                <w:sz w:val="20"/>
                <w:szCs w:val="20"/>
                <w:lang w:eastAsia="en-CA"/>
              </w:rPr>
            </w:pPr>
            <w:r w:rsidRPr="001F4BFD">
              <w:rPr>
                <w:color w:val="000000"/>
                <w:sz w:val="20"/>
                <w:szCs w:val="20"/>
                <w:lang w:eastAsia="en-CA"/>
              </w:rPr>
              <w:t>18.2</w:t>
            </w:r>
          </w:p>
        </w:tc>
        <w:tc>
          <w:tcPr>
            <w:tcW w:w="1418" w:type="dxa"/>
            <w:tcBorders>
              <w:top w:val="nil"/>
              <w:left w:val="single" w:sz="4" w:space="0" w:color="auto"/>
              <w:bottom w:val="single" w:sz="4" w:space="0" w:color="auto"/>
              <w:right w:val="single" w:sz="4" w:space="0" w:color="auto"/>
            </w:tcBorders>
            <w:noWrap/>
            <w:vAlign w:val="center"/>
            <w:hideMark/>
          </w:tcPr>
          <w:p w14:paraId="2642A19E" w14:textId="22F8CB29" w:rsidR="00775DB5" w:rsidRPr="001F4BFD" w:rsidRDefault="00775DB5" w:rsidP="00D90E38">
            <w:pPr>
              <w:jc w:val="right"/>
              <w:rPr>
                <w:color w:val="000000"/>
                <w:sz w:val="20"/>
                <w:szCs w:val="20"/>
                <w:lang w:eastAsia="en-CA"/>
              </w:rPr>
            </w:pPr>
            <w:r w:rsidRPr="001F4BFD">
              <w:rPr>
                <w:color w:val="000000"/>
                <w:sz w:val="20"/>
                <w:szCs w:val="20"/>
                <w:lang w:eastAsia="en-CA"/>
              </w:rPr>
              <w:t>46.0</w:t>
            </w:r>
          </w:p>
        </w:tc>
        <w:tc>
          <w:tcPr>
            <w:tcW w:w="1558" w:type="dxa"/>
            <w:tcBorders>
              <w:top w:val="single" w:sz="4" w:space="0" w:color="auto"/>
              <w:left w:val="single" w:sz="4" w:space="0" w:color="auto"/>
              <w:bottom w:val="single" w:sz="4" w:space="0" w:color="auto"/>
              <w:right w:val="single" w:sz="4" w:space="0" w:color="auto"/>
            </w:tcBorders>
            <w:vAlign w:val="center"/>
          </w:tcPr>
          <w:p w14:paraId="1A6D7086" w14:textId="23C6F111" w:rsidR="00775DB5" w:rsidRPr="001F4BFD" w:rsidRDefault="00841C5B" w:rsidP="00D90E38">
            <w:pPr>
              <w:jc w:val="right"/>
              <w:rPr>
                <w:color w:val="000000"/>
                <w:sz w:val="20"/>
                <w:szCs w:val="20"/>
                <w:lang w:eastAsia="en-CA"/>
              </w:rPr>
            </w:pPr>
            <w:r w:rsidRPr="001F4BFD">
              <w:rPr>
                <w:color w:val="000000"/>
                <w:sz w:val="20"/>
                <w:szCs w:val="20"/>
                <w:lang w:eastAsia="en-CA"/>
              </w:rPr>
              <w:t>29.3</w:t>
            </w:r>
          </w:p>
        </w:tc>
      </w:tr>
      <w:tr w:rsidR="0076540D" w:rsidRPr="001F4BFD" w14:paraId="5FE25A3B" w14:textId="3D37F213"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396519F1" w14:textId="3B26DABE" w:rsidR="00775DB5" w:rsidRPr="001F4BFD" w:rsidRDefault="00775DB5" w:rsidP="00775DB5">
            <w:pPr>
              <w:jc w:val="left"/>
              <w:rPr>
                <w:color w:val="000000"/>
                <w:sz w:val="20"/>
                <w:szCs w:val="20"/>
                <w:lang w:eastAsia="en-CA"/>
              </w:rPr>
            </w:pPr>
            <w:r w:rsidRPr="001F4BFD">
              <w:rPr>
                <w:color w:val="000000"/>
                <w:sz w:val="20"/>
                <w:szCs w:val="20"/>
                <w:lang w:eastAsia="en-CA"/>
              </w:rPr>
              <w:t>El</w:t>
            </w:r>
            <w:r w:rsidR="00624C88" w:rsidRPr="001F4BFD">
              <w:rPr>
                <w:color w:val="000000"/>
                <w:sz w:val="20"/>
                <w:szCs w:val="20"/>
                <w:lang w:eastAsia="en-CA"/>
              </w:rPr>
              <w:t xml:space="preserve"> A</w:t>
            </w:r>
            <w:r w:rsidRPr="001F4BFD">
              <w:rPr>
                <w:color w:val="000000"/>
                <w:sz w:val="20"/>
                <w:szCs w:val="20"/>
                <w:lang w:eastAsia="en-CA"/>
              </w:rPr>
              <w:t xml:space="preserve">raby - B </w:t>
            </w:r>
            <w:r w:rsidR="002C03DE" w:rsidRPr="001F4BFD">
              <w:rPr>
                <w:rFonts w:hint="eastAsia"/>
                <w:color w:val="000000"/>
                <w:sz w:val="20"/>
                <w:szCs w:val="20"/>
                <w:lang w:eastAsia="zh-CN"/>
              </w:rPr>
              <w:t>厂</w:t>
            </w:r>
          </w:p>
        </w:tc>
        <w:tc>
          <w:tcPr>
            <w:tcW w:w="1418" w:type="dxa"/>
            <w:tcBorders>
              <w:top w:val="nil"/>
              <w:left w:val="nil"/>
              <w:bottom w:val="single" w:sz="4" w:space="0" w:color="auto"/>
              <w:right w:val="single" w:sz="4" w:space="0" w:color="auto"/>
            </w:tcBorders>
            <w:noWrap/>
            <w:vAlign w:val="center"/>
            <w:hideMark/>
          </w:tcPr>
          <w:p w14:paraId="76A10A70" w14:textId="7E58E8A1" w:rsidR="00775DB5" w:rsidRPr="001F4BFD" w:rsidRDefault="00775DB5" w:rsidP="00D90E38">
            <w:pPr>
              <w:jc w:val="right"/>
              <w:rPr>
                <w:color w:val="000000"/>
                <w:sz w:val="20"/>
                <w:szCs w:val="20"/>
                <w:lang w:eastAsia="en-CA"/>
              </w:rPr>
            </w:pPr>
            <w:r w:rsidRPr="001F4BFD">
              <w:rPr>
                <w:color w:val="000000"/>
                <w:sz w:val="20"/>
                <w:szCs w:val="20"/>
                <w:lang w:eastAsia="en-CA"/>
              </w:rPr>
              <w:t>22.5</w:t>
            </w:r>
          </w:p>
        </w:tc>
        <w:tc>
          <w:tcPr>
            <w:tcW w:w="1559" w:type="dxa"/>
            <w:tcBorders>
              <w:top w:val="single" w:sz="4" w:space="0" w:color="auto"/>
              <w:bottom w:val="single" w:sz="4" w:space="0" w:color="auto"/>
              <w:right w:val="single" w:sz="4" w:space="0" w:color="auto"/>
            </w:tcBorders>
            <w:vAlign w:val="center"/>
          </w:tcPr>
          <w:p w14:paraId="6DC6757C" w14:textId="2E687F1C" w:rsidR="00775DB5" w:rsidRPr="001F4BFD" w:rsidRDefault="005F7914" w:rsidP="00D90E38">
            <w:pPr>
              <w:jc w:val="right"/>
              <w:rPr>
                <w:color w:val="000000"/>
                <w:sz w:val="20"/>
                <w:szCs w:val="20"/>
                <w:lang w:eastAsia="en-CA"/>
              </w:rPr>
            </w:pPr>
            <w:r w:rsidRPr="001F4BFD">
              <w:rPr>
                <w:color w:val="000000"/>
                <w:sz w:val="20"/>
                <w:szCs w:val="20"/>
                <w:lang w:eastAsia="en-CA"/>
              </w:rPr>
              <w:t>24.2</w:t>
            </w:r>
          </w:p>
        </w:tc>
        <w:tc>
          <w:tcPr>
            <w:tcW w:w="1418" w:type="dxa"/>
            <w:tcBorders>
              <w:top w:val="nil"/>
              <w:left w:val="single" w:sz="4" w:space="0" w:color="auto"/>
              <w:bottom w:val="single" w:sz="4" w:space="0" w:color="auto"/>
              <w:right w:val="single" w:sz="4" w:space="0" w:color="auto"/>
            </w:tcBorders>
            <w:noWrap/>
            <w:vAlign w:val="center"/>
            <w:hideMark/>
          </w:tcPr>
          <w:p w14:paraId="1B1A6D5D" w14:textId="68420582" w:rsidR="00775DB5" w:rsidRPr="001F4BFD" w:rsidRDefault="00775DB5" w:rsidP="00D90E38">
            <w:pPr>
              <w:jc w:val="right"/>
              <w:rPr>
                <w:color w:val="000000"/>
                <w:sz w:val="20"/>
                <w:szCs w:val="20"/>
                <w:lang w:eastAsia="en-CA"/>
              </w:rPr>
            </w:pPr>
            <w:r w:rsidRPr="001F4BFD">
              <w:rPr>
                <w:color w:val="000000"/>
                <w:sz w:val="20"/>
                <w:szCs w:val="20"/>
                <w:lang w:eastAsia="en-CA"/>
              </w:rPr>
              <w:t>100.0</w:t>
            </w:r>
          </w:p>
        </w:tc>
        <w:tc>
          <w:tcPr>
            <w:tcW w:w="1558" w:type="dxa"/>
            <w:tcBorders>
              <w:top w:val="nil"/>
              <w:left w:val="single" w:sz="4" w:space="0" w:color="auto"/>
              <w:bottom w:val="single" w:sz="4" w:space="0" w:color="auto"/>
              <w:right w:val="single" w:sz="4" w:space="0" w:color="auto"/>
            </w:tcBorders>
            <w:vAlign w:val="center"/>
          </w:tcPr>
          <w:p w14:paraId="264E9673" w14:textId="0D97CA3E" w:rsidR="00775DB5" w:rsidRPr="001F4BFD" w:rsidRDefault="00841C5B" w:rsidP="00D90E38">
            <w:pPr>
              <w:jc w:val="right"/>
              <w:rPr>
                <w:color w:val="000000"/>
                <w:sz w:val="20"/>
                <w:szCs w:val="20"/>
                <w:lang w:eastAsia="en-CA"/>
              </w:rPr>
            </w:pPr>
            <w:r w:rsidRPr="001F4BFD">
              <w:rPr>
                <w:color w:val="000000"/>
                <w:sz w:val="20"/>
                <w:szCs w:val="20"/>
                <w:lang w:eastAsia="en-CA"/>
              </w:rPr>
              <w:t>30.4</w:t>
            </w:r>
          </w:p>
        </w:tc>
      </w:tr>
      <w:tr w:rsidR="0076540D" w:rsidRPr="001F4BFD" w14:paraId="3B76F9FF" w14:textId="03BA6A48"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09AC7449" w14:textId="69D75464" w:rsidR="00775DB5" w:rsidRPr="001F4BFD" w:rsidRDefault="00775DB5" w:rsidP="00775DB5">
            <w:pPr>
              <w:jc w:val="left"/>
              <w:rPr>
                <w:color w:val="000000"/>
                <w:sz w:val="20"/>
                <w:szCs w:val="20"/>
                <w:lang w:eastAsia="en-CA"/>
              </w:rPr>
            </w:pPr>
            <w:r w:rsidRPr="001F4BFD">
              <w:rPr>
                <w:color w:val="000000"/>
                <w:sz w:val="20"/>
                <w:szCs w:val="20"/>
                <w:lang w:eastAsia="en-CA"/>
              </w:rPr>
              <w:t>El</w:t>
            </w:r>
            <w:r w:rsidR="00624C88" w:rsidRPr="001F4BFD">
              <w:rPr>
                <w:color w:val="000000"/>
                <w:sz w:val="20"/>
                <w:szCs w:val="20"/>
                <w:lang w:eastAsia="en-CA"/>
              </w:rPr>
              <w:t xml:space="preserve"> A</w:t>
            </w:r>
            <w:r w:rsidRPr="001F4BFD">
              <w:rPr>
                <w:color w:val="000000"/>
                <w:sz w:val="20"/>
                <w:szCs w:val="20"/>
                <w:lang w:eastAsia="en-CA"/>
              </w:rPr>
              <w:t xml:space="preserve">raby - C </w:t>
            </w:r>
            <w:r w:rsidR="002C03DE" w:rsidRPr="001F4BFD">
              <w:rPr>
                <w:color w:val="000000"/>
                <w:sz w:val="20"/>
                <w:szCs w:val="20"/>
                <w:lang w:eastAsia="en-CA"/>
              </w:rPr>
              <w:t xml:space="preserve"> </w:t>
            </w:r>
            <w:r w:rsidR="002C03DE" w:rsidRPr="001F4BFD">
              <w:rPr>
                <w:rFonts w:hint="eastAsia"/>
                <w:color w:val="000000"/>
                <w:sz w:val="20"/>
                <w:szCs w:val="20"/>
                <w:lang w:eastAsia="zh-CN"/>
              </w:rPr>
              <w:t>厂</w:t>
            </w:r>
          </w:p>
        </w:tc>
        <w:tc>
          <w:tcPr>
            <w:tcW w:w="1418" w:type="dxa"/>
            <w:tcBorders>
              <w:top w:val="nil"/>
              <w:left w:val="nil"/>
              <w:bottom w:val="single" w:sz="4" w:space="0" w:color="auto"/>
              <w:right w:val="single" w:sz="4" w:space="0" w:color="auto"/>
            </w:tcBorders>
            <w:noWrap/>
            <w:vAlign w:val="center"/>
            <w:hideMark/>
          </w:tcPr>
          <w:p w14:paraId="37F5C8BF" w14:textId="63A0AAAB" w:rsidR="00775DB5" w:rsidRPr="001F4BFD" w:rsidRDefault="00775DB5" w:rsidP="00D90E38">
            <w:pPr>
              <w:jc w:val="right"/>
              <w:rPr>
                <w:color w:val="000000"/>
                <w:sz w:val="20"/>
                <w:szCs w:val="20"/>
                <w:lang w:eastAsia="en-CA"/>
              </w:rPr>
            </w:pPr>
            <w:r w:rsidRPr="001F4BFD">
              <w:rPr>
                <w:color w:val="000000"/>
                <w:sz w:val="20"/>
                <w:szCs w:val="20"/>
                <w:lang w:eastAsia="en-CA"/>
              </w:rPr>
              <w:t>63.7</w:t>
            </w:r>
          </w:p>
        </w:tc>
        <w:tc>
          <w:tcPr>
            <w:tcW w:w="1559" w:type="dxa"/>
            <w:tcBorders>
              <w:top w:val="single" w:sz="4" w:space="0" w:color="auto"/>
              <w:bottom w:val="single" w:sz="4" w:space="0" w:color="auto"/>
              <w:right w:val="single" w:sz="4" w:space="0" w:color="auto"/>
            </w:tcBorders>
            <w:vAlign w:val="center"/>
          </w:tcPr>
          <w:p w14:paraId="4E9FBDBA" w14:textId="3618B3FF" w:rsidR="00775DB5" w:rsidRPr="001F4BFD" w:rsidRDefault="005F7914" w:rsidP="00D90E38">
            <w:pPr>
              <w:jc w:val="right"/>
              <w:rPr>
                <w:color w:val="000000"/>
                <w:sz w:val="20"/>
                <w:szCs w:val="20"/>
                <w:lang w:eastAsia="en-CA"/>
              </w:rPr>
            </w:pPr>
            <w:r w:rsidRPr="001F4BFD">
              <w:rPr>
                <w:color w:val="000000"/>
                <w:sz w:val="20"/>
                <w:szCs w:val="20"/>
                <w:lang w:eastAsia="en-CA"/>
              </w:rPr>
              <w:t>12.8</w:t>
            </w:r>
          </w:p>
        </w:tc>
        <w:tc>
          <w:tcPr>
            <w:tcW w:w="1418" w:type="dxa"/>
            <w:tcBorders>
              <w:top w:val="nil"/>
              <w:left w:val="single" w:sz="4" w:space="0" w:color="auto"/>
              <w:bottom w:val="single" w:sz="4" w:space="0" w:color="auto"/>
              <w:right w:val="single" w:sz="4" w:space="0" w:color="auto"/>
            </w:tcBorders>
            <w:noWrap/>
            <w:vAlign w:val="center"/>
            <w:hideMark/>
          </w:tcPr>
          <w:p w14:paraId="6B231203" w14:textId="6AB44590" w:rsidR="00775DB5" w:rsidRPr="001F4BFD" w:rsidRDefault="00775DB5" w:rsidP="00D90E38">
            <w:pPr>
              <w:jc w:val="right"/>
              <w:rPr>
                <w:color w:val="000000"/>
                <w:sz w:val="20"/>
                <w:szCs w:val="20"/>
                <w:lang w:eastAsia="en-CA"/>
              </w:rPr>
            </w:pPr>
            <w:r w:rsidRPr="001F4BFD">
              <w:rPr>
                <w:color w:val="000000"/>
                <w:sz w:val="20"/>
                <w:szCs w:val="20"/>
                <w:lang w:eastAsia="en-CA"/>
              </w:rPr>
              <w:t>63.7</w:t>
            </w:r>
          </w:p>
        </w:tc>
        <w:tc>
          <w:tcPr>
            <w:tcW w:w="1558" w:type="dxa"/>
            <w:tcBorders>
              <w:top w:val="nil"/>
              <w:left w:val="single" w:sz="4" w:space="0" w:color="auto"/>
              <w:bottom w:val="single" w:sz="4" w:space="0" w:color="auto"/>
              <w:right w:val="single" w:sz="4" w:space="0" w:color="auto"/>
            </w:tcBorders>
            <w:vAlign w:val="center"/>
          </w:tcPr>
          <w:p w14:paraId="218C0CD2" w14:textId="5F6C1DE7" w:rsidR="00775DB5" w:rsidRPr="001F4BFD" w:rsidRDefault="00841C5B" w:rsidP="00D90E38">
            <w:pPr>
              <w:jc w:val="right"/>
              <w:rPr>
                <w:color w:val="000000"/>
                <w:sz w:val="20"/>
                <w:szCs w:val="20"/>
                <w:lang w:eastAsia="en-CA"/>
              </w:rPr>
            </w:pPr>
            <w:r w:rsidRPr="001F4BFD">
              <w:rPr>
                <w:color w:val="000000"/>
                <w:sz w:val="20"/>
                <w:szCs w:val="20"/>
                <w:lang w:eastAsia="en-CA"/>
              </w:rPr>
              <w:t>12.8</w:t>
            </w:r>
          </w:p>
        </w:tc>
      </w:tr>
      <w:tr w:rsidR="0076540D" w:rsidRPr="001F4BFD" w14:paraId="42E991E5" w14:textId="6C9CED73"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5E617DAF" w14:textId="58DDB5F6" w:rsidR="00775DB5" w:rsidRPr="001F4BFD" w:rsidRDefault="00775DB5" w:rsidP="00775DB5">
            <w:pPr>
              <w:jc w:val="left"/>
              <w:rPr>
                <w:color w:val="000000"/>
                <w:sz w:val="20"/>
                <w:szCs w:val="20"/>
                <w:lang w:eastAsia="en-CA"/>
              </w:rPr>
            </w:pPr>
            <w:r w:rsidRPr="001F4BFD">
              <w:rPr>
                <w:color w:val="000000"/>
                <w:sz w:val="20"/>
                <w:szCs w:val="20"/>
                <w:lang w:eastAsia="en-CA"/>
              </w:rPr>
              <w:t xml:space="preserve">Electrostar </w:t>
            </w:r>
            <w:r w:rsidR="002C03DE" w:rsidRPr="001F4BFD">
              <w:rPr>
                <w:rFonts w:hint="eastAsia"/>
                <w:color w:val="000000"/>
                <w:sz w:val="20"/>
                <w:szCs w:val="20"/>
                <w:lang w:eastAsia="zh-CN"/>
              </w:rPr>
              <w:t>冰箱</w:t>
            </w:r>
          </w:p>
        </w:tc>
        <w:tc>
          <w:tcPr>
            <w:tcW w:w="1418" w:type="dxa"/>
            <w:tcBorders>
              <w:top w:val="nil"/>
              <w:left w:val="nil"/>
              <w:bottom w:val="single" w:sz="4" w:space="0" w:color="auto"/>
              <w:right w:val="single" w:sz="4" w:space="0" w:color="auto"/>
            </w:tcBorders>
            <w:noWrap/>
            <w:vAlign w:val="center"/>
            <w:hideMark/>
          </w:tcPr>
          <w:p w14:paraId="5D1F7871" w14:textId="2250128F" w:rsidR="00775DB5" w:rsidRPr="001F4BFD" w:rsidRDefault="00775DB5" w:rsidP="00D90E38">
            <w:pPr>
              <w:jc w:val="right"/>
              <w:rPr>
                <w:color w:val="000000"/>
                <w:sz w:val="20"/>
                <w:szCs w:val="20"/>
                <w:lang w:eastAsia="en-CA"/>
              </w:rPr>
            </w:pPr>
            <w:r w:rsidRPr="001F4BFD">
              <w:rPr>
                <w:color w:val="000000"/>
                <w:sz w:val="20"/>
                <w:szCs w:val="20"/>
                <w:lang w:eastAsia="en-CA"/>
              </w:rPr>
              <w:t>11.5</w:t>
            </w:r>
          </w:p>
        </w:tc>
        <w:tc>
          <w:tcPr>
            <w:tcW w:w="1559" w:type="dxa"/>
            <w:tcBorders>
              <w:top w:val="single" w:sz="4" w:space="0" w:color="auto"/>
              <w:bottom w:val="single" w:sz="4" w:space="0" w:color="auto"/>
              <w:right w:val="single" w:sz="4" w:space="0" w:color="auto"/>
            </w:tcBorders>
            <w:vAlign w:val="center"/>
          </w:tcPr>
          <w:p w14:paraId="36C26B8F" w14:textId="3DF12B9F" w:rsidR="00775DB5" w:rsidRPr="001F4BFD" w:rsidRDefault="006625C8" w:rsidP="00D90E38">
            <w:pPr>
              <w:jc w:val="right"/>
              <w:rPr>
                <w:color w:val="000000"/>
                <w:sz w:val="20"/>
                <w:szCs w:val="20"/>
                <w:lang w:eastAsia="en-CA"/>
              </w:rPr>
            </w:pPr>
            <w:r w:rsidRPr="001F4BFD">
              <w:rPr>
                <w:color w:val="000000"/>
                <w:sz w:val="20"/>
                <w:szCs w:val="20"/>
                <w:lang w:eastAsia="en-CA"/>
              </w:rPr>
              <w:t>49.5</w:t>
            </w:r>
          </w:p>
        </w:tc>
        <w:tc>
          <w:tcPr>
            <w:tcW w:w="1418" w:type="dxa"/>
            <w:tcBorders>
              <w:top w:val="nil"/>
              <w:left w:val="single" w:sz="4" w:space="0" w:color="auto"/>
              <w:bottom w:val="single" w:sz="4" w:space="0" w:color="auto"/>
              <w:right w:val="single" w:sz="4" w:space="0" w:color="auto"/>
            </w:tcBorders>
            <w:noWrap/>
            <w:vAlign w:val="center"/>
            <w:hideMark/>
          </w:tcPr>
          <w:p w14:paraId="1B5C6709" w14:textId="397A0A49" w:rsidR="00775DB5" w:rsidRPr="001F4BFD" w:rsidRDefault="00775DB5" w:rsidP="00D90E38">
            <w:pPr>
              <w:jc w:val="right"/>
              <w:rPr>
                <w:color w:val="000000"/>
                <w:sz w:val="20"/>
                <w:szCs w:val="20"/>
                <w:lang w:eastAsia="en-CA"/>
              </w:rPr>
            </w:pPr>
            <w:r w:rsidRPr="001F4BFD">
              <w:rPr>
                <w:color w:val="000000"/>
                <w:sz w:val="20"/>
                <w:szCs w:val="20"/>
                <w:lang w:eastAsia="en-CA"/>
              </w:rPr>
              <w:t>100.0</w:t>
            </w:r>
          </w:p>
        </w:tc>
        <w:tc>
          <w:tcPr>
            <w:tcW w:w="1558" w:type="dxa"/>
            <w:tcBorders>
              <w:top w:val="single" w:sz="4" w:space="0" w:color="auto"/>
              <w:bottom w:val="single" w:sz="4" w:space="0" w:color="auto"/>
              <w:right w:val="single" w:sz="4" w:space="0" w:color="auto"/>
            </w:tcBorders>
            <w:vAlign w:val="center"/>
          </w:tcPr>
          <w:p w14:paraId="5B4E40E6" w14:textId="6C3ED0C2" w:rsidR="00775DB5" w:rsidRPr="001F4BFD" w:rsidRDefault="007B239C" w:rsidP="00D90E38">
            <w:pPr>
              <w:jc w:val="right"/>
              <w:rPr>
                <w:color w:val="000000"/>
                <w:sz w:val="20"/>
                <w:szCs w:val="20"/>
                <w:lang w:eastAsia="en-CA"/>
              </w:rPr>
            </w:pPr>
            <w:r w:rsidRPr="001F4BFD">
              <w:rPr>
                <w:color w:val="000000"/>
                <w:sz w:val="20"/>
                <w:szCs w:val="20"/>
                <w:lang w:eastAsia="en-CA"/>
              </w:rPr>
              <w:t>57.1</w:t>
            </w:r>
          </w:p>
        </w:tc>
      </w:tr>
      <w:tr w:rsidR="0076540D" w:rsidRPr="001F4BFD" w14:paraId="78C28668" w14:textId="1A5C700E"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158EDEED" w14:textId="4DC0A71D" w:rsidR="00775DB5" w:rsidRPr="001F4BFD" w:rsidRDefault="002C03DE" w:rsidP="00775DB5">
            <w:pPr>
              <w:jc w:val="left"/>
              <w:rPr>
                <w:color w:val="000000"/>
                <w:sz w:val="20"/>
                <w:szCs w:val="20"/>
                <w:lang w:eastAsia="en-CA"/>
              </w:rPr>
            </w:pPr>
            <w:r w:rsidRPr="001F4BFD">
              <w:rPr>
                <w:rFonts w:hint="eastAsia"/>
                <w:color w:val="000000"/>
                <w:sz w:val="20"/>
                <w:szCs w:val="20"/>
                <w:lang w:eastAsia="zh-CN"/>
              </w:rPr>
              <w:t>新鲜冰箱</w:t>
            </w:r>
          </w:p>
        </w:tc>
        <w:tc>
          <w:tcPr>
            <w:tcW w:w="1418" w:type="dxa"/>
            <w:tcBorders>
              <w:top w:val="nil"/>
              <w:left w:val="nil"/>
              <w:bottom w:val="single" w:sz="4" w:space="0" w:color="auto"/>
              <w:right w:val="single" w:sz="4" w:space="0" w:color="auto"/>
            </w:tcBorders>
            <w:noWrap/>
            <w:vAlign w:val="center"/>
            <w:hideMark/>
          </w:tcPr>
          <w:p w14:paraId="250AF0AF" w14:textId="6B514BF4" w:rsidR="00775DB5" w:rsidRPr="001F4BFD" w:rsidRDefault="002C03DE" w:rsidP="00D90E38">
            <w:pPr>
              <w:jc w:val="right"/>
              <w:rPr>
                <w:color w:val="000000"/>
                <w:sz w:val="20"/>
                <w:szCs w:val="20"/>
                <w:lang w:eastAsia="en-CA"/>
              </w:rPr>
            </w:pPr>
            <w:r w:rsidRPr="001F4BFD">
              <w:rPr>
                <w:rFonts w:hint="eastAsia"/>
                <w:color w:val="000000"/>
                <w:sz w:val="20"/>
                <w:szCs w:val="20"/>
                <w:lang w:eastAsia="zh-CN"/>
              </w:rPr>
              <w:t>微量</w:t>
            </w:r>
          </w:p>
        </w:tc>
        <w:tc>
          <w:tcPr>
            <w:tcW w:w="1559" w:type="dxa"/>
            <w:tcBorders>
              <w:top w:val="single" w:sz="4" w:space="0" w:color="auto"/>
              <w:bottom w:val="single" w:sz="4" w:space="0" w:color="auto"/>
              <w:right w:val="single" w:sz="4" w:space="0" w:color="auto"/>
            </w:tcBorders>
            <w:vAlign w:val="center"/>
          </w:tcPr>
          <w:p w14:paraId="69066AB4" w14:textId="05AD04AC" w:rsidR="00775DB5" w:rsidRPr="001F4BFD" w:rsidRDefault="006625C8" w:rsidP="00D90E38">
            <w:pPr>
              <w:jc w:val="right"/>
              <w:rPr>
                <w:color w:val="000000"/>
                <w:sz w:val="20"/>
                <w:szCs w:val="20"/>
                <w:lang w:eastAsia="en-CA"/>
              </w:rPr>
            </w:pPr>
            <w:r w:rsidRPr="001F4BFD">
              <w:rPr>
                <w:color w:val="000000"/>
                <w:sz w:val="20"/>
                <w:szCs w:val="20"/>
                <w:lang w:eastAsia="en-CA"/>
              </w:rPr>
              <w:t>14.9</w:t>
            </w:r>
          </w:p>
        </w:tc>
        <w:tc>
          <w:tcPr>
            <w:tcW w:w="1418" w:type="dxa"/>
            <w:tcBorders>
              <w:top w:val="nil"/>
              <w:left w:val="single" w:sz="4" w:space="0" w:color="auto"/>
              <w:bottom w:val="single" w:sz="4" w:space="0" w:color="auto"/>
              <w:right w:val="single" w:sz="4" w:space="0" w:color="auto"/>
            </w:tcBorders>
            <w:noWrap/>
            <w:vAlign w:val="center"/>
            <w:hideMark/>
          </w:tcPr>
          <w:p w14:paraId="2FC02119" w14:textId="36A0885A" w:rsidR="00775DB5" w:rsidRPr="001F4BFD" w:rsidRDefault="00775DB5" w:rsidP="00D90E38">
            <w:pPr>
              <w:jc w:val="right"/>
              <w:rPr>
                <w:color w:val="000000"/>
                <w:sz w:val="20"/>
                <w:szCs w:val="20"/>
                <w:lang w:eastAsia="en-CA"/>
              </w:rPr>
            </w:pPr>
            <w:r w:rsidRPr="001F4BFD">
              <w:rPr>
                <w:color w:val="000000"/>
                <w:sz w:val="20"/>
                <w:szCs w:val="20"/>
                <w:lang w:eastAsia="en-CA"/>
              </w:rPr>
              <w:t>30.0</w:t>
            </w:r>
          </w:p>
        </w:tc>
        <w:tc>
          <w:tcPr>
            <w:tcW w:w="1558" w:type="dxa"/>
            <w:tcBorders>
              <w:top w:val="single" w:sz="4" w:space="0" w:color="auto"/>
              <w:bottom w:val="single" w:sz="4" w:space="0" w:color="auto"/>
              <w:right w:val="single" w:sz="4" w:space="0" w:color="auto"/>
            </w:tcBorders>
            <w:vAlign w:val="center"/>
          </w:tcPr>
          <w:p w14:paraId="674385ED" w14:textId="0E852ACD" w:rsidR="00775DB5" w:rsidRPr="001F4BFD" w:rsidRDefault="007B239C" w:rsidP="00D90E38">
            <w:pPr>
              <w:jc w:val="right"/>
              <w:rPr>
                <w:color w:val="000000"/>
                <w:sz w:val="20"/>
                <w:szCs w:val="20"/>
                <w:lang w:eastAsia="en-CA"/>
              </w:rPr>
            </w:pPr>
            <w:r w:rsidRPr="001F4BFD">
              <w:rPr>
                <w:color w:val="000000"/>
                <w:sz w:val="20"/>
                <w:szCs w:val="20"/>
                <w:lang w:eastAsia="en-CA"/>
              </w:rPr>
              <w:t>17.8</w:t>
            </w:r>
          </w:p>
        </w:tc>
      </w:tr>
      <w:tr w:rsidR="0076540D" w:rsidRPr="001F4BFD" w14:paraId="673AECE0" w14:textId="1AC253C3"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59AB4B2D" w14:textId="4E1FAF56" w:rsidR="00775DB5" w:rsidRPr="001F4BFD" w:rsidRDefault="00775DB5" w:rsidP="00775DB5">
            <w:pPr>
              <w:jc w:val="left"/>
              <w:rPr>
                <w:color w:val="000000"/>
                <w:sz w:val="20"/>
                <w:szCs w:val="20"/>
                <w:lang w:eastAsia="en-CA"/>
              </w:rPr>
            </w:pPr>
            <w:r w:rsidRPr="001F4BFD">
              <w:rPr>
                <w:color w:val="000000"/>
                <w:sz w:val="20"/>
                <w:szCs w:val="20"/>
                <w:lang w:eastAsia="en-CA"/>
              </w:rPr>
              <w:t xml:space="preserve">Kiriazi </w:t>
            </w:r>
            <w:r w:rsidR="002C03DE" w:rsidRPr="001F4BFD">
              <w:rPr>
                <w:rFonts w:hint="eastAsia"/>
                <w:color w:val="000000"/>
                <w:sz w:val="20"/>
                <w:szCs w:val="20"/>
                <w:lang w:eastAsia="zh-CN"/>
              </w:rPr>
              <w:t>冰箱</w:t>
            </w:r>
          </w:p>
        </w:tc>
        <w:tc>
          <w:tcPr>
            <w:tcW w:w="1418" w:type="dxa"/>
            <w:tcBorders>
              <w:top w:val="nil"/>
              <w:left w:val="nil"/>
              <w:bottom w:val="single" w:sz="4" w:space="0" w:color="auto"/>
              <w:right w:val="single" w:sz="4" w:space="0" w:color="auto"/>
            </w:tcBorders>
            <w:noWrap/>
            <w:vAlign w:val="center"/>
            <w:hideMark/>
          </w:tcPr>
          <w:p w14:paraId="1B6FDFE2" w14:textId="7B992058" w:rsidR="00775DB5" w:rsidRPr="001F4BFD" w:rsidRDefault="00775DB5" w:rsidP="00D90E38">
            <w:pPr>
              <w:jc w:val="right"/>
              <w:rPr>
                <w:color w:val="000000"/>
                <w:sz w:val="20"/>
                <w:szCs w:val="20"/>
                <w:lang w:eastAsia="en-CA"/>
              </w:rPr>
            </w:pPr>
            <w:r w:rsidRPr="001F4BFD">
              <w:rPr>
                <w:color w:val="000000"/>
                <w:sz w:val="20"/>
                <w:szCs w:val="20"/>
                <w:lang w:eastAsia="en-CA"/>
              </w:rPr>
              <w:t>23.6</w:t>
            </w:r>
          </w:p>
        </w:tc>
        <w:tc>
          <w:tcPr>
            <w:tcW w:w="1559" w:type="dxa"/>
            <w:tcBorders>
              <w:top w:val="single" w:sz="4" w:space="0" w:color="auto"/>
              <w:bottom w:val="single" w:sz="4" w:space="0" w:color="auto"/>
              <w:right w:val="single" w:sz="4" w:space="0" w:color="auto"/>
            </w:tcBorders>
            <w:vAlign w:val="center"/>
          </w:tcPr>
          <w:p w14:paraId="79993D0D" w14:textId="25B67C28" w:rsidR="00775DB5" w:rsidRPr="001F4BFD" w:rsidRDefault="006625C8" w:rsidP="00D90E38">
            <w:pPr>
              <w:jc w:val="right"/>
              <w:rPr>
                <w:color w:val="000000"/>
                <w:sz w:val="20"/>
                <w:szCs w:val="20"/>
                <w:lang w:eastAsia="en-CA"/>
              </w:rPr>
            </w:pPr>
            <w:r w:rsidRPr="001F4BFD">
              <w:rPr>
                <w:color w:val="000000"/>
                <w:sz w:val="20"/>
                <w:szCs w:val="20"/>
                <w:lang w:eastAsia="en-CA"/>
              </w:rPr>
              <w:t>29.9</w:t>
            </w:r>
          </w:p>
        </w:tc>
        <w:tc>
          <w:tcPr>
            <w:tcW w:w="1418" w:type="dxa"/>
            <w:tcBorders>
              <w:top w:val="nil"/>
              <w:left w:val="single" w:sz="4" w:space="0" w:color="auto"/>
              <w:bottom w:val="single" w:sz="4" w:space="0" w:color="auto"/>
              <w:right w:val="single" w:sz="4" w:space="0" w:color="auto"/>
            </w:tcBorders>
            <w:noWrap/>
            <w:vAlign w:val="center"/>
            <w:hideMark/>
          </w:tcPr>
          <w:p w14:paraId="2DEC8F1C" w14:textId="4CF57AB3" w:rsidR="00775DB5" w:rsidRPr="001F4BFD" w:rsidRDefault="00775DB5" w:rsidP="00D90E38">
            <w:pPr>
              <w:jc w:val="right"/>
              <w:rPr>
                <w:color w:val="000000"/>
                <w:sz w:val="20"/>
                <w:szCs w:val="20"/>
                <w:lang w:eastAsia="en-CA"/>
              </w:rPr>
            </w:pPr>
            <w:r w:rsidRPr="001F4BFD">
              <w:rPr>
                <w:color w:val="000000"/>
                <w:sz w:val="20"/>
                <w:szCs w:val="20"/>
                <w:lang w:eastAsia="en-CA"/>
              </w:rPr>
              <w:t>33.0</w:t>
            </w:r>
          </w:p>
        </w:tc>
        <w:tc>
          <w:tcPr>
            <w:tcW w:w="1558" w:type="dxa"/>
            <w:tcBorders>
              <w:top w:val="single" w:sz="4" w:space="0" w:color="auto"/>
              <w:bottom w:val="single" w:sz="4" w:space="0" w:color="auto"/>
              <w:right w:val="single" w:sz="4" w:space="0" w:color="auto"/>
            </w:tcBorders>
            <w:vAlign w:val="center"/>
          </w:tcPr>
          <w:p w14:paraId="2C141963" w14:textId="3B6EDC03" w:rsidR="00775DB5" w:rsidRPr="001F4BFD" w:rsidRDefault="007B239C" w:rsidP="00D90E38">
            <w:pPr>
              <w:jc w:val="right"/>
              <w:rPr>
                <w:color w:val="000000"/>
                <w:sz w:val="20"/>
                <w:szCs w:val="20"/>
                <w:lang w:eastAsia="en-CA"/>
              </w:rPr>
            </w:pPr>
            <w:r w:rsidRPr="001F4BFD">
              <w:rPr>
                <w:color w:val="000000"/>
                <w:sz w:val="20"/>
                <w:szCs w:val="20"/>
                <w:lang w:eastAsia="en-CA"/>
              </w:rPr>
              <w:t>30.0</w:t>
            </w:r>
          </w:p>
        </w:tc>
      </w:tr>
      <w:tr w:rsidR="0076540D" w:rsidRPr="001F4BFD" w14:paraId="09ED1DDB" w14:textId="2491449C"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5A9E470F" w14:textId="77777777" w:rsidR="00775DB5" w:rsidRPr="001F4BFD" w:rsidRDefault="00775DB5" w:rsidP="00775DB5">
            <w:pPr>
              <w:jc w:val="left"/>
              <w:rPr>
                <w:color w:val="000000"/>
                <w:sz w:val="20"/>
                <w:szCs w:val="20"/>
                <w:lang w:eastAsia="en-CA"/>
              </w:rPr>
            </w:pPr>
            <w:r w:rsidRPr="001F4BFD">
              <w:rPr>
                <w:color w:val="000000"/>
                <w:sz w:val="20"/>
                <w:szCs w:val="20"/>
                <w:lang w:eastAsia="en-CA"/>
              </w:rPr>
              <w:t>Siltal</w:t>
            </w:r>
          </w:p>
        </w:tc>
        <w:tc>
          <w:tcPr>
            <w:tcW w:w="1418" w:type="dxa"/>
            <w:tcBorders>
              <w:top w:val="nil"/>
              <w:left w:val="nil"/>
              <w:bottom w:val="single" w:sz="4" w:space="0" w:color="auto"/>
              <w:right w:val="single" w:sz="4" w:space="0" w:color="auto"/>
            </w:tcBorders>
            <w:noWrap/>
            <w:vAlign w:val="center"/>
            <w:hideMark/>
          </w:tcPr>
          <w:p w14:paraId="0518E3B1" w14:textId="51725C5D" w:rsidR="00775DB5" w:rsidRPr="001F4BFD" w:rsidRDefault="00775DB5" w:rsidP="00D90E38">
            <w:pPr>
              <w:jc w:val="right"/>
              <w:rPr>
                <w:color w:val="000000"/>
                <w:sz w:val="20"/>
                <w:szCs w:val="20"/>
                <w:lang w:eastAsia="en-CA"/>
              </w:rPr>
            </w:pPr>
            <w:r w:rsidRPr="001F4BFD">
              <w:rPr>
                <w:color w:val="000000"/>
                <w:sz w:val="20"/>
                <w:szCs w:val="20"/>
                <w:lang w:eastAsia="en-CA"/>
              </w:rPr>
              <w:t>35.6</w:t>
            </w:r>
          </w:p>
        </w:tc>
        <w:tc>
          <w:tcPr>
            <w:tcW w:w="1559" w:type="dxa"/>
            <w:tcBorders>
              <w:top w:val="single" w:sz="4" w:space="0" w:color="auto"/>
              <w:bottom w:val="single" w:sz="4" w:space="0" w:color="auto"/>
              <w:right w:val="single" w:sz="4" w:space="0" w:color="auto"/>
            </w:tcBorders>
            <w:vAlign w:val="center"/>
          </w:tcPr>
          <w:p w14:paraId="7C6A43FE" w14:textId="0A55F1F4" w:rsidR="00775DB5" w:rsidRPr="001F4BFD" w:rsidRDefault="006625C8" w:rsidP="00D90E38">
            <w:pPr>
              <w:jc w:val="right"/>
              <w:rPr>
                <w:color w:val="000000"/>
                <w:sz w:val="20"/>
                <w:szCs w:val="20"/>
                <w:lang w:eastAsia="en-CA"/>
              </w:rPr>
            </w:pPr>
            <w:r w:rsidRPr="001F4BFD">
              <w:rPr>
                <w:color w:val="000000"/>
                <w:sz w:val="20"/>
                <w:szCs w:val="20"/>
                <w:lang w:eastAsia="en-CA"/>
              </w:rPr>
              <w:t>23.9</w:t>
            </w:r>
          </w:p>
        </w:tc>
        <w:tc>
          <w:tcPr>
            <w:tcW w:w="1418" w:type="dxa"/>
            <w:tcBorders>
              <w:top w:val="nil"/>
              <w:left w:val="single" w:sz="4" w:space="0" w:color="auto"/>
              <w:bottom w:val="single" w:sz="4" w:space="0" w:color="auto"/>
              <w:right w:val="single" w:sz="4" w:space="0" w:color="auto"/>
            </w:tcBorders>
            <w:noWrap/>
            <w:vAlign w:val="center"/>
            <w:hideMark/>
          </w:tcPr>
          <w:p w14:paraId="26E3BD97" w14:textId="6C130C21" w:rsidR="00775DB5" w:rsidRPr="001F4BFD" w:rsidRDefault="00775DB5" w:rsidP="00D90E38">
            <w:pPr>
              <w:jc w:val="right"/>
              <w:rPr>
                <w:color w:val="000000"/>
                <w:sz w:val="20"/>
                <w:szCs w:val="20"/>
                <w:lang w:eastAsia="en-CA"/>
              </w:rPr>
            </w:pPr>
            <w:r w:rsidRPr="001F4BFD">
              <w:rPr>
                <w:color w:val="000000"/>
                <w:sz w:val="20"/>
                <w:szCs w:val="20"/>
                <w:lang w:eastAsia="en-CA"/>
              </w:rPr>
              <w:t>54.9</w:t>
            </w:r>
          </w:p>
        </w:tc>
        <w:tc>
          <w:tcPr>
            <w:tcW w:w="1558" w:type="dxa"/>
            <w:tcBorders>
              <w:top w:val="single" w:sz="4" w:space="0" w:color="auto"/>
              <w:bottom w:val="single" w:sz="4" w:space="0" w:color="auto"/>
              <w:right w:val="single" w:sz="4" w:space="0" w:color="auto"/>
            </w:tcBorders>
            <w:vAlign w:val="center"/>
          </w:tcPr>
          <w:p w14:paraId="7401CFB6" w14:textId="3D28AB8A" w:rsidR="00775DB5" w:rsidRPr="001F4BFD" w:rsidRDefault="007B239C" w:rsidP="00D90E38">
            <w:pPr>
              <w:jc w:val="right"/>
              <w:rPr>
                <w:color w:val="000000"/>
                <w:sz w:val="20"/>
                <w:szCs w:val="20"/>
                <w:lang w:eastAsia="en-CA"/>
              </w:rPr>
            </w:pPr>
            <w:r w:rsidRPr="001F4BFD">
              <w:rPr>
                <w:color w:val="000000"/>
                <w:sz w:val="20"/>
                <w:szCs w:val="20"/>
                <w:lang w:eastAsia="en-CA"/>
              </w:rPr>
              <w:t>24.2</w:t>
            </w:r>
          </w:p>
        </w:tc>
      </w:tr>
      <w:tr w:rsidR="0076540D" w:rsidRPr="001F4BFD" w14:paraId="1E89723D" w14:textId="0B0458B2" w:rsidTr="002C03DE">
        <w:trPr>
          <w:trHeight w:val="300"/>
        </w:trPr>
        <w:tc>
          <w:tcPr>
            <w:tcW w:w="1984" w:type="dxa"/>
            <w:tcBorders>
              <w:top w:val="nil"/>
              <w:left w:val="single" w:sz="4" w:space="0" w:color="auto"/>
              <w:bottom w:val="single" w:sz="4" w:space="0" w:color="auto"/>
              <w:right w:val="single" w:sz="4" w:space="0" w:color="auto"/>
            </w:tcBorders>
            <w:noWrap/>
            <w:vAlign w:val="center"/>
            <w:hideMark/>
          </w:tcPr>
          <w:p w14:paraId="689EFF6C" w14:textId="08F9C1D0" w:rsidR="00775DB5" w:rsidRPr="001F4BFD" w:rsidRDefault="00775DB5" w:rsidP="00775DB5">
            <w:pPr>
              <w:jc w:val="left"/>
              <w:rPr>
                <w:color w:val="000000"/>
                <w:sz w:val="20"/>
                <w:szCs w:val="20"/>
                <w:lang w:eastAsia="en-CA"/>
              </w:rPr>
            </w:pPr>
            <w:r w:rsidRPr="001F4BFD">
              <w:rPr>
                <w:color w:val="000000"/>
                <w:sz w:val="20"/>
                <w:szCs w:val="20"/>
                <w:lang w:eastAsia="en-CA"/>
              </w:rPr>
              <w:t>Tredco</w:t>
            </w:r>
            <w:r w:rsidR="002C03DE" w:rsidRPr="001F4BFD">
              <w:rPr>
                <w:color w:val="000000"/>
                <w:sz w:val="20"/>
                <w:szCs w:val="20"/>
                <w:lang w:eastAsia="en-CA"/>
              </w:rPr>
              <w:t xml:space="preserve"> </w:t>
            </w:r>
            <w:r w:rsidR="002C03DE" w:rsidRPr="001F4BFD">
              <w:rPr>
                <w:rFonts w:hint="eastAsia"/>
                <w:color w:val="000000"/>
                <w:sz w:val="20"/>
                <w:szCs w:val="20"/>
                <w:lang w:eastAsia="zh-CN"/>
              </w:rPr>
              <w:t>冰箱</w:t>
            </w:r>
          </w:p>
        </w:tc>
        <w:tc>
          <w:tcPr>
            <w:tcW w:w="1418" w:type="dxa"/>
            <w:tcBorders>
              <w:top w:val="nil"/>
              <w:left w:val="nil"/>
              <w:bottom w:val="single" w:sz="4" w:space="0" w:color="auto"/>
              <w:right w:val="single" w:sz="4" w:space="0" w:color="auto"/>
            </w:tcBorders>
            <w:noWrap/>
            <w:vAlign w:val="center"/>
            <w:hideMark/>
          </w:tcPr>
          <w:p w14:paraId="36B9BA29" w14:textId="683F734C" w:rsidR="00775DB5" w:rsidRPr="001F4BFD" w:rsidRDefault="00775DB5" w:rsidP="00D90E38">
            <w:pPr>
              <w:jc w:val="right"/>
              <w:rPr>
                <w:color w:val="000000"/>
                <w:sz w:val="20"/>
                <w:szCs w:val="20"/>
                <w:lang w:eastAsia="en-CA"/>
              </w:rPr>
            </w:pPr>
            <w:r w:rsidRPr="001F4BFD">
              <w:rPr>
                <w:color w:val="000000"/>
                <w:sz w:val="20"/>
                <w:szCs w:val="20"/>
                <w:lang w:eastAsia="en-CA"/>
              </w:rPr>
              <w:t>49.5</w:t>
            </w:r>
          </w:p>
        </w:tc>
        <w:tc>
          <w:tcPr>
            <w:tcW w:w="1559" w:type="dxa"/>
            <w:tcBorders>
              <w:top w:val="single" w:sz="4" w:space="0" w:color="auto"/>
              <w:bottom w:val="single" w:sz="4" w:space="0" w:color="auto"/>
              <w:right w:val="single" w:sz="4" w:space="0" w:color="auto"/>
            </w:tcBorders>
            <w:vAlign w:val="center"/>
          </w:tcPr>
          <w:p w14:paraId="7251CC27" w14:textId="634FE72F" w:rsidR="00775DB5" w:rsidRPr="001F4BFD" w:rsidRDefault="006625C8" w:rsidP="00D90E38">
            <w:pPr>
              <w:jc w:val="right"/>
              <w:rPr>
                <w:color w:val="000000"/>
                <w:sz w:val="20"/>
                <w:szCs w:val="20"/>
                <w:lang w:eastAsia="en-CA"/>
              </w:rPr>
            </w:pPr>
            <w:r w:rsidRPr="001F4BFD">
              <w:rPr>
                <w:color w:val="000000"/>
                <w:sz w:val="20"/>
                <w:szCs w:val="20"/>
                <w:lang w:eastAsia="en-CA"/>
              </w:rPr>
              <w:t>30.1</w:t>
            </w:r>
          </w:p>
        </w:tc>
        <w:tc>
          <w:tcPr>
            <w:tcW w:w="1418" w:type="dxa"/>
            <w:tcBorders>
              <w:top w:val="nil"/>
              <w:left w:val="single" w:sz="4" w:space="0" w:color="auto"/>
              <w:bottom w:val="single" w:sz="4" w:space="0" w:color="auto"/>
              <w:right w:val="single" w:sz="4" w:space="0" w:color="auto"/>
            </w:tcBorders>
            <w:noWrap/>
            <w:vAlign w:val="center"/>
            <w:hideMark/>
          </w:tcPr>
          <w:p w14:paraId="0E278E44" w14:textId="4E3AC9D0" w:rsidR="00775DB5" w:rsidRPr="001F4BFD" w:rsidRDefault="00775DB5" w:rsidP="00D90E38">
            <w:pPr>
              <w:jc w:val="right"/>
              <w:rPr>
                <w:color w:val="000000"/>
                <w:sz w:val="20"/>
                <w:szCs w:val="20"/>
                <w:lang w:eastAsia="en-CA"/>
              </w:rPr>
            </w:pPr>
            <w:r w:rsidRPr="001F4BFD">
              <w:rPr>
                <w:color w:val="000000"/>
                <w:sz w:val="20"/>
                <w:szCs w:val="20"/>
                <w:lang w:eastAsia="en-CA"/>
              </w:rPr>
              <w:t>49.5</w:t>
            </w:r>
          </w:p>
        </w:tc>
        <w:tc>
          <w:tcPr>
            <w:tcW w:w="1558" w:type="dxa"/>
            <w:tcBorders>
              <w:top w:val="single" w:sz="4" w:space="0" w:color="auto"/>
              <w:bottom w:val="single" w:sz="4" w:space="0" w:color="auto"/>
              <w:right w:val="single" w:sz="4" w:space="0" w:color="auto"/>
            </w:tcBorders>
            <w:vAlign w:val="center"/>
          </w:tcPr>
          <w:p w14:paraId="40CB61E1" w14:textId="776C2354" w:rsidR="00775DB5" w:rsidRPr="001F4BFD" w:rsidRDefault="007B239C" w:rsidP="00D90E38">
            <w:pPr>
              <w:jc w:val="right"/>
              <w:rPr>
                <w:color w:val="000000"/>
                <w:sz w:val="20"/>
                <w:szCs w:val="20"/>
                <w:lang w:eastAsia="en-CA"/>
              </w:rPr>
            </w:pPr>
            <w:r w:rsidRPr="001F4BFD">
              <w:rPr>
                <w:color w:val="000000"/>
                <w:sz w:val="20"/>
                <w:szCs w:val="20"/>
                <w:lang w:eastAsia="en-CA"/>
              </w:rPr>
              <w:t>30.1</w:t>
            </w:r>
          </w:p>
        </w:tc>
      </w:tr>
      <w:tr w:rsidR="0076540D" w:rsidRPr="001F4BFD" w14:paraId="4CE06323" w14:textId="796ECEA9" w:rsidTr="002C03DE">
        <w:trPr>
          <w:trHeight w:val="290"/>
        </w:trPr>
        <w:tc>
          <w:tcPr>
            <w:tcW w:w="1984" w:type="dxa"/>
            <w:tcBorders>
              <w:top w:val="nil"/>
              <w:left w:val="single" w:sz="4" w:space="0" w:color="auto"/>
              <w:bottom w:val="single" w:sz="4" w:space="0" w:color="auto"/>
              <w:right w:val="single" w:sz="4" w:space="0" w:color="auto"/>
            </w:tcBorders>
            <w:noWrap/>
            <w:vAlign w:val="center"/>
            <w:hideMark/>
          </w:tcPr>
          <w:p w14:paraId="19F05618" w14:textId="65F5644D" w:rsidR="00775DB5" w:rsidRPr="001F4BFD" w:rsidRDefault="00775DB5" w:rsidP="00775DB5">
            <w:pPr>
              <w:jc w:val="left"/>
              <w:rPr>
                <w:color w:val="000000"/>
                <w:sz w:val="20"/>
                <w:szCs w:val="20"/>
                <w:lang w:eastAsia="en-CA"/>
              </w:rPr>
            </w:pPr>
            <w:r w:rsidRPr="001F4BFD">
              <w:rPr>
                <w:color w:val="000000"/>
                <w:sz w:val="20"/>
                <w:szCs w:val="20"/>
                <w:lang w:eastAsia="en-CA"/>
              </w:rPr>
              <w:t xml:space="preserve">Unionaire </w:t>
            </w:r>
            <w:r w:rsidR="002C03DE" w:rsidRPr="001F4BFD">
              <w:rPr>
                <w:rFonts w:hint="eastAsia"/>
                <w:color w:val="000000"/>
                <w:sz w:val="20"/>
                <w:szCs w:val="20"/>
                <w:lang w:eastAsia="zh-CN"/>
              </w:rPr>
              <w:t>（除霜）</w:t>
            </w:r>
          </w:p>
        </w:tc>
        <w:tc>
          <w:tcPr>
            <w:tcW w:w="1418" w:type="dxa"/>
            <w:tcBorders>
              <w:top w:val="nil"/>
              <w:left w:val="nil"/>
              <w:bottom w:val="nil"/>
              <w:right w:val="single" w:sz="4" w:space="0" w:color="auto"/>
            </w:tcBorders>
            <w:noWrap/>
            <w:vAlign w:val="center"/>
            <w:hideMark/>
          </w:tcPr>
          <w:p w14:paraId="34239895" w14:textId="1B98CFB7" w:rsidR="00775DB5" w:rsidRPr="001F4BFD" w:rsidRDefault="00E977C8" w:rsidP="00D90E38">
            <w:pPr>
              <w:jc w:val="right"/>
              <w:rPr>
                <w:color w:val="000000"/>
                <w:sz w:val="20"/>
                <w:szCs w:val="20"/>
                <w:lang w:eastAsia="en-CA"/>
              </w:rPr>
            </w:pPr>
            <w:r w:rsidRPr="001F4BFD">
              <w:rPr>
                <w:color w:val="000000"/>
                <w:sz w:val="20"/>
                <w:szCs w:val="20"/>
                <w:lang w:eastAsia="en-CA"/>
              </w:rPr>
              <w:t>83.5</w:t>
            </w:r>
          </w:p>
        </w:tc>
        <w:tc>
          <w:tcPr>
            <w:tcW w:w="1559" w:type="dxa"/>
            <w:tcBorders>
              <w:top w:val="single" w:sz="4" w:space="0" w:color="auto"/>
              <w:left w:val="single" w:sz="4" w:space="0" w:color="auto"/>
              <w:bottom w:val="single" w:sz="4" w:space="0" w:color="auto"/>
            </w:tcBorders>
            <w:vAlign w:val="center"/>
          </w:tcPr>
          <w:p w14:paraId="741234EC" w14:textId="569E1A8B" w:rsidR="00775DB5" w:rsidRPr="001F4BFD" w:rsidRDefault="006625C8" w:rsidP="00D90E38">
            <w:pPr>
              <w:jc w:val="right"/>
              <w:rPr>
                <w:color w:val="000000"/>
                <w:sz w:val="20"/>
                <w:szCs w:val="20"/>
                <w:lang w:eastAsia="en-CA"/>
              </w:rPr>
            </w:pPr>
            <w:r w:rsidRPr="001F4BFD">
              <w:rPr>
                <w:color w:val="000000"/>
                <w:sz w:val="20"/>
                <w:szCs w:val="20"/>
                <w:lang w:eastAsia="en-CA"/>
              </w:rPr>
              <w:t>30.0</w:t>
            </w:r>
          </w:p>
        </w:tc>
        <w:tc>
          <w:tcPr>
            <w:tcW w:w="1418" w:type="dxa"/>
            <w:tcBorders>
              <w:top w:val="nil"/>
              <w:left w:val="single" w:sz="4" w:space="0" w:color="auto"/>
              <w:bottom w:val="single" w:sz="4" w:space="0" w:color="auto"/>
              <w:right w:val="single" w:sz="4" w:space="0" w:color="auto"/>
            </w:tcBorders>
            <w:noWrap/>
            <w:vAlign w:val="center"/>
            <w:hideMark/>
          </w:tcPr>
          <w:p w14:paraId="54A15901" w14:textId="53CC18EE" w:rsidR="00775DB5" w:rsidRPr="001F4BFD" w:rsidRDefault="00775DB5" w:rsidP="00D90E38">
            <w:pPr>
              <w:jc w:val="right"/>
              <w:rPr>
                <w:color w:val="000000"/>
                <w:sz w:val="20"/>
                <w:szCs w:val="20"/>
                <w:lang w:eastAsia="en-CA"/>
              </w:rPr>
            </w:pPr>
            <w:r w:rsidRPr="001F4BFD">
              <w:rPr>
                <w:color w:val="000000"/>
                <w:sz w:val="20"/>
                <w:szCs w:val="20"/>
                <w:lang w:eastAsia="en-CA"/>
              </w:rPr>
              <w:t>83.5</w:t>
            </w:r>
          </w:p>
        </w:tc>
        <w:tc>
          <w:tcPr>
            <w:tcW w:w="1558" w:type="dxa"/>
            <w:tcBorders>
              <w:top w:val="single" w:sz="4" w:space="0" w:color="auto"/>
              <w:bottom w:val="single" w:sz="4" w:space="0" w:color="auto"/>
              <w:right w:val="single" w:sz="4" w:space="0" w:color="auto"/>
            </w:tcBorders>
            <w:vAlign w:val="center"/>
          </w:tcPr>
          <w:p w14:paraId="2AFB1E0F" w14:textId="652E68FF" w:rsidR="00775DB5" w:rsidRPr="001F4BFD" w:rsidRDefault="007B239C" w:rsidP="00D90E38">
            <w:pPr>
              <w:jc w:val="right"/>
              <w:rPr>
                <w:color w:val="000000"/>
                <w:sz w:val="20"/>
                <w:szCs w:val="20"/>
                <w:lang w:eastAsia="en-CA"/>
              </w:rPr>
            </w:pPr>
            <w:r w:rsidRPr="001F4BFD">
              <w:rPr>
                <w:color w:val="000000"/>
                <w:sz w:val="20"/>
                <w:szCs w:val="20"/>
                <w:lang w:eastAsia="en-CA"/>
              </w:rPr>
              <w:t>30.0</w:t>
            </w:r>
          </w:p>
        </w:tc>
      </w:tr>
      <w:tr w:rsidR="0076540D" w:rsidRPr="001F4BFD" w14:paraId="171E44C9" w14:textId="4D0DBE41" w:rsidTr="002C03DE">
        <w:trPr>
          <w:trHeight w:val="290"/>
        </w:trPr>
        <w:tc>
          <w:tcPr>
            <w:tcW w:w="1984" w:type="dxa"/>
            <w:tcBorders>
              <w:top w:val="nil"/>
              <w:left w:val="single" w:sz="4" w:space="0" w:color="auto"/>
              <w:bottom w:val="single" w:sz="4" w:space="0" w:color="auto"/>
              <w:right w:val="single" w:sz="4" w:space="0" w:color="auto"/>
            </w:tcBorders>
            <w:noWrap/>
            <w:vAlign w:val="center"/>
            <w:hideMark/>
          </w:tcPr>
          <w:p w14:paraId="57482582" w14:textId="0C3CED57" w:rsidR="00775DB5" w:rsidRPr="001F4BFD" w:rsidRDefault="00775DB5" w:rsidP="00775DB5">
            <w:pPr>
              <w:jc w:val="left"/>
              <w:rPr>
                <w:color w:val="000000"/>
                <w:sz w:val="20"/>
                <w:szCs w:val="20"/>
                <w:lang w:eastAsia="en-CA"/>
              </w:rPr>
            </w:pPr>
            <w:r w:rsidRPr="001F4BFD">
              <w:rPr>
                <w:color w:val="000000"/>
                <w:sz w:val="20"/>
                <w:szCs w:val="20"/>
                <w:lang w:eastAsia="en-CA"/>
              </w:rPr>
              <w:t xml:space="preserve">Unionaire </w:t>
            </w:r>
            <w:r w:rsidR="002C03DE" w:rsidRPr="001F4BFD">
              <w:rPr>
                <w:rFonts w:hint="eastAsia"/>
                <w:color w:val="000000"/>
                <w:sz w:val="20"/>
                <w:szCs w:val="20"/>
                <w:lang w:eastAsia="zh-CN"/>
              </w:rPr>
              <w:t>（无霜）</w:t>
            </w:r>
          </w:p>
        </w:tc>
        <w:tc>
          <w:tcPr>
            <w:tcW w:w="1418" w:type="dxa"/>
            <w:tcBorders>
              <w:top w:val="single" w:sz="4" w:space="0" w:color="auto"/>
              <w:left w:val="nil"/>
              <w:bottom w:val="single" w:sz="4" w:space="0" w:color="auto"/>
              <w:right w:val="single" w:sz="4" w:space="0" w:color="auto"/>
            </w:tcBorders>
            <w:noWrap/>
            <w:vAlign w:val="center"/>
            <w:hideMark/>
          </w:tcPr>
          <w:p w14:paraId="05D3C65F" w14:textId="30A3EBC6" w:rsidR="00775DB5" w:rsidRPr="001F4BFD" w:rsidRDefault="00E977C8" w:rsidP="00D90E38">
            <w:pPr>
              <w:jc w:val="right"/>
              <w:rPr>
                <w:color w:val="000000"/>
                <w:sz w:val="20"/>
                <w:szCs w:val="20"/>
                <w:lang w:eastAsia="en-CA"/>
              </w:rPr>
            </w:pPr>
            <w:r w:rsidRPr="001F4BFD">
              <w:rPr>
                <w:color w:val="000000"/>
                <w:sz w:val="20"/>
                <w:szCs w:val="20"/>
                <w:lang w:eastAsia="en-CA"/>
              </w:rPr>
              <w:t>100.0</w:t>
            </w:r>
          </w:p>
        </w:tc>
        <w:tc>
          <w:tcPr>
            <w:tcW w:w="1559" w:type="dxa"/>
            <w:tcBorders>
              <w:top w:val="single" w:sz="4" w:space="0" w:color="auto"/>
              <w:bottom w:val="single" w:sz="4" w:space="0" w:color="auto"/>
              <w:right w:val="single" w:sz="4" w:space="0" w:color="auto"/>
            </w:tcBorders>
            <w:vAlign w:val="center"/>
          </w:tcPr>
          <w:p w14:paraId="0FFC3889" w14:textId="0C19330C" w:rsidR="00775DB5" w:rsidRPr="001F4BFD" w:rsidRDefault="006625C8" w:rsidP="00D90E38">
            <w:pPr>
              <w:jc w:val="right"/>
              <w:rPr>
                <w:color w:val="000000"/>
                <w:sz w:val="20"/>
                <w:szCs w:val="20"/>
                <w:lang w:eastAsia="en-CA"/>
              </w:rPr>
            </w:pPr>
            <w:r w:rsidRPr="001F4BFD">
              <w:rPr>
                <w:color w:val="000000"/>
                <w:sz w:val="20"/>
                <w:szCs w:val="20"/>
                <w:lang w:eastAsia="en-CA"/>
              </w:rPr>
              <w:t>40.0</w:t>
            </w:r>
          </w:p>
        </w:tc>
        <w:tc>
          <w:tcPr>
            <w:tcW w:w="1418" w:type="dxa"/>
            <w:tcBorders>
              <w:top w:val="nil"/>
              <w:left w:val="single" w:sz="4" w:space="0" w:color="auto"/>
              <w:bottom w:val="single" w:sz="4" w:space="0" w:color="auto"/>
              <w:right w:val="single" w:sz="4" w:space="0" w:color="auto"/>
            </w:tcBorders>
            <w:noWrap/>
            <w:vAlign w:val="center"/>
            <w:hideMark/>
          </w:tcPr>
          <w:p w14:paraId="286DCB55" w14:textId="0D211C17" w:rsidR="00775DB5" w:rsidRPr="001F4BFD" w:rsidRDefault="00775DB5" w:rsidP="00D90E38">
            <w:pPr>
              <w:jc w:val="right"/>
              <w:rPr>
                <w:color w:val="000000"/>
                <w:sz w:val="20"/>
                <w:szCs w:val="20"/>
                <w:lang w:eastAsia="en-CA"/>
              </w:rPr>
            </w:pPr>
            <w:r w:rsidRPr="001F4BFD">
              <w:rPr>
                <w:color w:val="000000"/>
                <w:sz w:val="20"/>
                <w:szCs w:val="20"/>
                <w:lang w:eastAsia="en-CA"/>
              </w:rPr>
              <w:t>100.0</w:t>
            </w:r>
          </w:p>
        </w:tc>
        <w:tc>
          <w:tcPr>
            <w:tcW w:w="1558" w:type="dxa"/>
            <w:tcBorders>
              <w:top w:val="single" w:sz="4" w:space="0" w:color="auto"/>
              <w:bottom w:val="single" w:sz="4" w:space="0" w:color="auto"/>
              <w:right w:val="single" w:sz="4" w:space="0" w:color="auto"/>
            </w:tcBorders>
            <w:vAlign w:val="center"/>
          </w:tcPr>
          <w:p w14:paraId="234894FD" w14:textId="0685A31F" w:rsidR="00775DB5" w:rsidRPr="001F4BFD" w:rsidRDefault="007B239C" w:rsidP="00D90E38">
            <w:pPr>
              <w:jc w:val="right"/>
              <w:rPr>
                <w:color w:val="000000"/>
                <w:sz w:val="20"/>
                <w:szCs w:val="20"/>
                <w:lang w:eastAsia="en-CA"/>
              </w:rPr>
            </w:pPr>
            <w:r w:rsidRPr="001F4BFD">
              <w:rPr>
                <w:color w:val="000000"/>
                <w:sz w:val="20"/>
                <w:szCs w:val="20"/>
                <w:lang w:eastAsia="en-CA"/>
              </w:rPr>
              <w:t>40.0</w:t>
            </w:r>
          </w:p>
        </w:tc>
      </w:tr>
    </w:tbl>
    <w:p w14:paraId="0D088585" w14:textId="77777777" w:rsidR="005B704A" w:rsidRDefault="005B704A" w:rsidP="005B704A"/>
    <w:p w14:paraId="66FDC50C" w14:textId="13F79C0B" w:rsidR="009333D4" w:rsidRPr="009E327C" w:rsidRDefault="008C05FC" w:rsidP="009333D4">
      <w:pPr>
        <w:pStyle w:val="Heading2"/>
        <w:widowControl/>
        <w:numPr>
          <w:ilvl w:val="1"/>
          <w:numId w:val="10"/>
        </w:numPr>
        <w:rPr>
          <w:sz w:val="24"/>
          <w:szCs w:val="24"/>
          <w:lang w:eastAsia="zh-CN"/>
        </w:rPr>
      </w:pPr>
      <w:r w:rsidRPr="009333D4">
        <w:rPr>
          <w:rFonts w:hint="eastAsia"/>
          <w:sz w:val="24"/>
          <w:szCs w:val="24"/>
          <w:lang w:eastAsia="zh-CN"/>
        </w:rPr>
        <w:t>对于两家生产家用冰箱的企业，即</w:t>
      </w:r>
      <w:r w:rsidRPr="009333D4">
        <w:rPr>
          <w:rFonts w:hint="eastAsia"/>
          <w:sz w:val="24"/>
          <w:szCs w:val="24"/>
          <w:lang w:eastAsia="zh-CN"/>
        </w:rPr>
        <w:t>Kiriazi</w:t>
      </w:r>
      <w:r w:rsidRPr="009333D4">
        <w:rPr>
          <w:rFonts w:hint="eastAsia"/>
          <w:sz w:val="24"/>
          <w:szCs w:val="24"/>
          <w:lang w:eastAsia="zh-CN"/>
        </w:rPr>
        <w:t>和新鲜冰箱，以及一家生产冷冻柜的企业，如提交的那样，在过去三年中，目标能源效率足以获得激励的设备的制造量大于制造量的</w:t>
      </w:r>
      <w:r w:rsidRPr="009333D4">
        <w:rPr>
          <w:rFonts w:hint="eastAsia"/>
          <w:sz w:val="24"/>
          <w:szCs w:val="24"/>
          <w:lang w:eastAsia="zh-CN"/>
        </w:rPr>
        <w:t>25%</w:t>
      </w:r>
      <w:r w:rsidRPr="009333D4">
        <w:rPr>
          <w:rFonts w:hint="eastAsia"/>
          <w:sz w:val="24"/>
          <w:szCs w:val="24"/>
          <w:lang w:eastAsia="zh-CN"/>
        </w:rPr>
        <w:t>，低于</w:t>
      </w:r>
      <w:r w:rsidRPr="009333D4">
        <w:rPr>
          <w:rFonts w:hint="eastAsia"/>
          <w:sz w:val="24"/>
          <w:szCs w:val="24"/>
          <w:lang w:eastAsia="zh-CN"/>
        </w:rPr>
        <w:t>50%</w:t>
      </w:r>
      <w:r w:rsidRPr="009333D4">
        <w:rPr>
          <w:rFonts w:hint="eastAsia"/>
          <w:sz w:val="24"/>
          <w:szCs w:val="24"/>
          <w:lang w:eastAsia="zh-CN"/>
        </w:rPr>
        <w:t>。虽然此类企业的风险低于上文</w:t>
      </w:r>
      <w:r w:rsidR="001F4BFD">
        <w:rPr>
          <w:sz w:val="24"/>
          <w:szCs w:val="24"/>
          <w:lang w:val="en-US" w:eastAsia="zh-CN"/>
        </w:rPr>
        <w:t xml:space="preserve"> (</w:t>
      </w:r>
      <w:r w:rsidRPr="009333D4">
        <w:rPr>
          <w:rFonts w:hint="eastAsia"/>
          <w:sz w:val="24"/>
          <w:szCs w:val="24"/>
          <w:lang w:eastAsia="zh-CN"/>
        </w:rPr>
        <w:t>a</w:t>
      </w:r>
      <w:r w:rsidR="001F4BFD">
        <w:rPr>
          <w:sz w:val="24"/>
          <w:szCs w:val="24"/>
          <w:lang w:val="en-US" w:eastAsia="zh-CN"/>
        </w:rPr>
        <w:t>)</w:t>
      </w:r>
      <w:r w:rsidRPr="009333D4">
        <w:rPr>
          <w:rFonts w:hint="eastAsia"/>
          <w:sz w:val="24"/>
          <w:szCs w:val="24"/>
          <w:lang w:eastAsia="zh-CN"/>
        </w:rPr>
        <w:t>段所述的企业，但秘书处认为，与工发组织探讨是否可以提供</w:t>
      </w:r>
      <w:r w:rsidR="009333D4" w:rsidRPr="009333D4">
        <w:rPr>
          <w:rFonts w:hint="eastAsia"/>
          <w:sz w:val="24"/>
          <w:szCs w:val="24"/>
          <w:lang w:eastAsia="zh-CN"/>
        </w:rPr>
        <w:t>一个或多个</w:t>
      </w:r>
      <w:r w:rsidRPr="009333D4">
        <w:rPr>
          <w:rFonts w:hint="eastAsia"/>
          <w:sz w:val="24"/>
          <w:szCs w:val="24"/>
          <w:lang w:eastAsia="zh-CN"/>
        </w:rPr>
        <w:t>额外的保</w:t>
      </w:r>
      <w:r w:rsidR="009333D4" w:rsidRPr="009333D4">
        <w:rPr>
          <w:rFonts w:hint="eastAsia"/>
          <w:sz w:val="24"/>
          <w:szCs w:val="24"/>
          <w:lang w:eastAsia="zh-CN"/>
        </w:rPr>
        <w:t>证</w:t>
      </w:r>
      <w:r w:rsidRPr="009333D4">
        <w:rPr>
          <w:rFonts w:hint="eastAsia"/>
          <w:sz w:val="24"/>
          <w:szCs w:val="24"/>
          <w:lang w:eastAsia="zh-CN"/>
        </w:rPr>
        <w:t>，以减轻因市场因素导致符合激励条件的车型制造量减少而目标能</w:t>
      </w:r>
      <w:r w:rsidR="009333D4" w:rsidRPr="009333D4">
        <w:rPr>
          <w:rFonts w:hint="eastAsia"/>
          <w:sz w:val="24"/>
          <w:szCs w:val="24"/>
          <w:lang w:eastAsia="zh-CN"/>
        </w:rPr>
        <w:t>源</w:t>
      </w:r>
      <w:r w:rsidRPr="009333D4">
        <w:rPr>
          <w:rFonts w:hint="eastAsia"/>
          <w:sz w:val="24"/>
          <w:szCs w:val="24"/>
          <w:lang w:eastAsia="zh-CN"/>
        </w:rPr>
        <w:t>效</w:t>
      </w:r>
      <w:r w:rsidR="009333D4" w:rsidRPr="009333D4">
        <w:rPr>
          <w:rFonts w:hint="eastAsia"/>
          <w:sz w:val="24"/>
          <w:szCs w:val="24"/>
          <w:lang w:eastAsia="zh-CN"/>
        </w:rPr>
        <w:t>率</w:t>
      </w:r>
      <w:r w:rsidRPr="009333D4">
        <w:rPr>
          <w:rFonts w:hint="eastAsia"/>
          <w:sz w:val="24"/>
          <w:szCs w:val="24"/>
          <w:lang w:eastAsia="zh-CN"/>
        </w:rPr>
        <w:t>不足的车型制造量增加的风险是有意义的。在秘书处与工发组织进行建设性讨论后，双方同意国家臭氧机构和工发组织将监测企业的进展情况，包括定期收到这些企业关于其实现商定能</w:t>
      </w:r>
      <w:r w:rsidR="009333D4" w:rsidRPr="009333D4">
        <w:rPr>
          <w:rFonts w:hint="eastAsia"/>
          <w:sz w:val="24"/>
          <w:szCs w:val="24"/>
          <w:lang w:eastAsia="zh-CN"/>
        </w:rPr>
        <w:t>源</w:t>
      </w:r>
      <w:r w:rsidRPr="009333D4">
        <w:rPr>
          <w:rFonts w:hint="eastAsia"/>
          <w:sz w:val="24"/>
          <w:szCs w:val="24"/>
          <w:lang w:eastAsia="zh-CN"/>
        </w:rPr>
        <w:t>效</w:t>
      </w:r>
      <w:r w:rsidR="009333D4" w:rsidRPr="009333D4">
        <w:rPr>
          <w:rFonts w:hint="eastAsia"/>
          <w:sz w:val="24"/>
          <w:szCs w:val="24"/>
          <w:lang w:eastAsia="zh-CN"/>
        </w:rPr>
        <w:t>率性能</w:t>
      </w:r>
      <w:r w:rsidRPr="009333D4">
        <w:rPr>
          <w:rFonts w:hint="eastAsia"/>
          <w:sz w:val="24"/>
          <w:szCs w:val="24"/>
          <w:lang w:eastAsia="zh-CN"/>
        </w:rPr>
        <w:t>水平的最新进展情况；如果企业没有达到其目标</w:t>
      </w:r>
      <w:r w:rsidR="009333D4" w:rsidRPr="009333D4">
        <w:rPr>
          <w:rFonts w:hint="eastAsia"/>
          <w:sz w:val="24"/>
          <w:szCs w:val="24"/>
          <w:lang w:eastAsia="zh-CN"/>
        </w:rPr>
        <w:t>性能</w:t>
      </w:r>
      <w:r w:rsidRPr="009333D4">
        <w:rPr>
          <w:rFonts w:hint="eastAsia"/>
          <w:sz w:val="24"/>
          <w:szCs w:val="24"/>
          <w:lang w:eastAsia="zh-CN"/>
        </w:rPr>
        <w:t>水平，</w:t>
      </w:r>
      <w:r w:rsidR="009333D4" w:rsidRPr="009333D4">
        <w:rPr>
          <w:rFonts w:hint="eastAsia"/>
          <w:sz w:val="24"/>
          <w:szCs w:val="24"/>
          <w:lang w:eastAsia="zh-CN"/>
        </w:rPr>
        <w:t>埃及标准化组织</w:t>
      </w:r>
      <w:r w:rsidRPr="009333D4">
        <w:rPr>
          <w:rFonts w:hint="eastAsia"/>
          <w:sz w:val="24"/>
          <w:szCs w:val="24"/>
          <w:lang w:eastAsia="zh-CN"/>
        </w:rPr>
        <w:t>将禁止销售项目下承诺的目标</w:t>
      </w:r>
      <w:r w:rsidR="009333D4" w:rsidRPr="009333D4">
        <w:rPr>
          <w:rFonts w:hint="eastAsia"/>
          <w:sz w:val="24"/>
          <w:szCs w:val="24"/>
          <w:lang w:eastAsia="zh-CN"/>
        </w:rPr>
        <w:t>性能</w:t>
      </w:r>
      <w:r w:rsidRPr="009333D4">
        <w:rPr>
          <w:rFonts w:hint="eastAsia"/>
          <w:sz w:val="24"/>
          <w:szCs w:val="24"/>
          <w:lang w:eastAsia="zh-CN"/>
        </w:rPr>
        <w:t>已计划但未实现的设备；国家臭氧机构将减少未达到目标</w:t>
      </w:r>
      <w:r w:rsidR="009333D4" w:rsidRPr="009333D4">
        <w:rPr>
          <w:rFonts w:hint="eastAsia"/>
          <w:sz w:val="24"/>
          <w:szCs w:val="24"/>
          <w:lang w:eastAsia="zh-CN"/>
        </w:rPr>
        <w:t>性能</w:t>
      </w:r>
      <w:r w:rsidRPr="009333D4">
        <w:rPr>
          <w:rFonts w:hint="eastAsia"/>
          <w:sz w:val="24"/>
          <w:szCs w:val="24"/>
          <w:lang w:eastAsia="zh-CN"/>
        </w:rPr>
        <w:t>且空调制造水平适当的企业的氢氟碳化合物配额，作为激励所有企业实现能</w:t>
      </w:r>
      <w:r w:rsidR="009333D4" w:rsidRPr="009333D4">
        <w:rPr>
          <w:rFonts w:hint="eastAsia"/>
          <w:sz w:val="24"/>
          <w:szCs w:val="24"/>
          <w:lang w:eastAsia="zh-CN"/>
        </w:rPr>
        <w:t>源</w:t>
      </w:r>
      <w:r w:rsidRPr="009333D4">
        <w:rPr>
          <w:rFonts w:hint="eastAsia"/>
          <w:sz w:val="24"/>
          <w:szCs w:val="24"/>
          <w:lang w:eastAsia="zh-CN"/>
        </w:rPr>
        <w:t>效</w:t>
      </w:r>
      <w:r w:rsidR="009333D4" w:rsidRPr="009333D4">
        <w:rPr>
          <w:rFonts w:hint="eastAsia"/>
          <w:sz w:val="24"/>
          <w:szCs w:val="24"/>
          <w:lang w:eastAsia="zh-CN"/>
        </w:rPr>
        <w:t>率</w:t>
      </w:r>
      <w:r w:rsidRPr="009333D4">
        <w:rPr>
          <w:rFonts w:hint="eastAsia"/>
          <w:sz w:val="24"/>
          <w:szCs w:val="24"/>
          <w:lang w:eastAsia="zh-CN"/>
        </w:rPr>
        <w:t>目标的机制。</w:t>
      </w:r>
    </w:p>
    <w:p w14:paraId="382F977F" w14:textId="0DC57730" w:rsidR="00E4673F" w:rsidRPr="009333D4" w:rsidRDefault="009333D4" w:rsidP="00F31508">
      <w:pPr>
        <w:pStyle w:val="Heading2"/>
        <w:numPr>
          <w:ilvl w:val="1"/>
          <w:numId w:val="1"/>
        </w:numPr>
        <w:rPr>
          <w:sz w:val="24"/>
          <w:szCs w:val="24"/>
          <w:lang w:eastAsia="zh-CN"/>
        </w:rPr>
      </w:pPr>
      <w:r w:rsidRPr="009333D4">
        <w:rPr>
          <w:rFonts w:hint="eastAsia"/>
          <w:sz w:val="24"/>
          <w:szCs w:val="24"/>
          <w:lang w:eastAsia="zh-CN"/>
        </w:rPr>
        <w:t>尽管在该项目下，企业生产的所有设备的能源效率都将得到提高，但并非所有型号的家用冰箱和冷冻柜都符合激励计划。工发组织确认，企业生产的所有型号都将达到这些企业生产的每种型号的指定目标性能水平，无论该型号是否符合激励条件。此外，政府已同意在项目结束前和</w:t>
      </w:r>
      <w:r w:rsidRPr="009333D4">
        <w:rPr>
          <w:rFonts w:hint="eastAsia"/>
          <w:sz w:val="24"/>
          <w:szCs w:val="24"/>
          <w:lang w:eastAsia="zh-CN"/>
        </w:rPr>
        <w:t>2030</w:t>
      </w:r>
      <w:r w:rsidRPr="009333D4">
        <w:rPr>
          <w:rFonts w:hint="eastAsia"/>
          <w:sz w:val="24"/>
          <w:szCs w:val="24"/>
          <w:lang w:eastAsia="zh-CN"/>
        </w:rPr>
        <w:t>年</w:t>
      </w:r>
      <w:r w:rsidRPr="009333D4">
        <w:rPr>
          <w:rFonts w:hint="eastAsia"/>
          <w:sz w:val="24"/>
          <w:szCs w:val="24"/>
          <w:lang w:eastAsia="zh-CN"/>
        </w:rPr>
        <w:t>1</w:t>
      </w:r>
      <w:r w:rsidRPr="009333D4">
        <w:rPr>
          <w:rFonts w:hint="eastAsia"/>
          <w:sz w:val="24"/>
          <w:szCs w:val="24"/>
          <w:lang w:eastAsia="zh-CN"/>
        </w:rPr>
        <w:t>月</w:t>
      </w:r>
      <w:r w:rsidRPr="009333D4">
        <w:rPr>
          <w:rFonts w:hint="eastAsia"/>
          <w:sz w:val="24"/>
          <w:szCs w:val="24"/>
          <w:lang w:eastAsia="zh-CN"/>
        </w:rPr>
        <w:t>1</w:t>
      </w:r>
      <w:r w:rsidRPr="009333D4">
        <w:rPr>
          <w:rFonts w:hint="eastAsia"/>
          <w:sz w:val="24"/>
          <w:szCs w:val="24"/>
          <w:lang w:eastAsia="zh-CN"/>
        </w:rPr>
        <w:t>日前执行的最低能源性能标准将适用于整个行业（即国内制造业、国内制造产品的进出口），因此项目中承诺的能源效率水平将是可持续的；和</w:t>
      </w:r>
    </w:p>
    <w:p w14:paraId="14D3AF31" w14:textId="0235BC21" w:rsidR="00E4673F" w:rsidRPr="00DD3C37" w:rsidRDefault="009333D4" w:rsidP="00F31508">
      <w:pPr>
        <w:pStyle w:val="Heading2"/>
        <w:numPr>
          <w:ilvl w:val="1"/>
          <w:numId w:val="1"/>
        </w:numPr>
        <w:rPr>
          <w:sz w:val="24"/>
          <w:szCs w:val="24"/>
          <w:lang w:eastAsia="zh-CN"/>
        </w:rPr>
      </w:pPr>
      <w:r w:rsidRPr="00DD3C37">
        <w:rPr>
          <w:rFonts w:hint="eastAsia"/>
          <w:sz w:val="24"/>
          <w:szCs w:val="24"/>
          <w:lang w:eastAsia="zh-CN"/>
        </w:rPr>
        <w:t>工发组织还确认，到项目结束时，所有企业都将继续在国内市场和出口市场上以目标能源性能水平、更高的能源性能水平或特定的最低能源性能标准水平制造和销售在其工厂制造的不同产品，以不同型号的能源性能更高者为准。</w:t>
      </w:r>
    </w:p>
    <w:p w14:paraId="6D754871" w14:textId="4EA5A029" w:rsidR="0065293E" w:rsidRPr="00DC3DDB" w:rsidRDefault="00DC3DDB" w:rsidP="0065293E">
      <w:pPr>
        <w:pStyle w:val="Heading1"/>
        <w:tabs>
          <w:tab w:val="num" w:pos="-2160"/>
          <w:tab w:val="num" w:pos="451"/>
        </w:tabs>
        <w:spacing w:before="240"/>
        <w:rPr>
          <w:sz w:val="24"/>
          <w:szCs w:val="24"/>
          <w:lang w:eastAsia="zh-CN"/>
        </w:rPr>
      </w:pPr>
      <w:r>
        <w:rPr>
          <w:rFonts w:hint="eastAsia"/>
          <w:sz w:val="24"/>
          <w:szCs w:val="24"/>
          <w:lang w:eastAsia="zh-CN"/>
        </w:rPr>
        <w:lastRenderedPageBreak/>
        <w:t xml:space="preserve"> </w:t>
      </w:r>
      <w:r w:rsidR="00DD3C37" w:rsidRPr="00DD3C37">
        <w:rPr>
          <w:rFonts w:hint="eastAsia"/>
          <w:sz w:val="24"/>
          <w:szCs w:val="24"/>
          <w:lang w:eastAsia="zh-CN"/>
        </w:rPr>
        <w:t>表</w:t>
      </w:r>
      <w:r w:rsidR="00DD3C37" w:rsidRPr="00DD3C37">
        <w:rPr>
          <w:rFonts w:hint="eastAsia"/>
          <w:sz w:val="24"/>
          <w:szCs w:val="24"/>
          <w:lang w:eastAsia="zh-CN"/>
        </w:rPr>
        <w:t>10</w:t>
      </w:r>
      <w:r w:rsidR="00DD3C37" w:rsidRPr="00DD3C37">
        <w:rPr>
          <w:rFonts w:hint="eastAsia"/>
          <w:sz w:val="24"/>
          <w:szCs w:val="24"/>
          <w:lang w:eastAsia="zh-CN"/>
        </w:rPr>
        <w:t>按应用列出了商定的额外资本费用和额外组件费用，其中后者是根据</w:t>
      </w:r>
      <w:r w:rsidR="00DD3C37" w:rsidRPr="00DD3C37">
        <w:rPr>
          <w:rFonts w:hint="eastAsia"/>
          <w:sz w:val="24"/>
          <w:szCs w:val="24"/>
          <w:lang w:eastAsia="zh-CN"/>
        </w:rPr>
        <w:t>2022-2024</w:t>
      </w:r>
      <w:r w:rsidR="00DD3C37" w:rsidRPr="00DD3C37">
        <w:rPr>
          <w:rFonts w:hint="eastAsia"/>
          <w:sz w:val="24"/>
          <w:szCs w:val="24"/>
          <w:lang w:eastAsia="zh-CN"/>
        </w:rPr>
        <w:t>年平均制造量和该模型的目标能源性能按模型确定的。</w:t>
      </w:r>
    </w:p>
    <w:p w14:paraId="6100A584" w14:textId="5836526F" w:rsidR="00154DD6" w:rsidRPr="001F4BFD" w:rsidRDefault="00DD3C37" w:rsidP="00FA79EC">
      <w:pPr>
        <w:rPr>
          <w:rFonts w:ascii="SimHei" w:eastAsia="SimHei" w:hAnsi="SimHei"/>
          <w:sz w:val="20"/>
          <w:szCs w:val="20"/>
          <w:lang w:eastAsia="zh-CN"/>
        </w:rPr>
      </w:pPr>
      <w:r w:rsidRPr="001F4BFD">
        <w:rPr>
          <w:rFonts w:ascii="SimHei" w:eastAsia="SimHei" w:hAnsi="SimHei" w:hint="eastAsia"/>
          <w:lang w:eastAsia="zh-CN"/>
        </w:rPr>
        <w:t>表</w:t>
      </w:r>
      <w:r w:rsidRPr="001F4BFD">
        <w:rPr>
          <w:rFonts w:eastAsia="SimHei"/>
          <w:lang w:eastAsia="zh-CN"/>
        </w:rPr>
        <w:t>10.</w:t>
      </w:r>
      <w:r w:rsidRPr="001F4BFD">
        <w:rPr>
          <w:rFonts w:ascii="SimHei" w:eastAsia="SimHei" w:hAnsi="SimHei" w:hint="eastAsia"/>
          <w:lang w:eastAsia="zh-CN"/>
        </w:rPr>
        <w:t>为制造家用冰箱和冷冻柜的企业商定的额外资本和组件费用（美元）</w:t>
      </w:r>
    </w:p>
    <w:tbl>
      <w:tblPr>
        <w:tblStyle w:val="TableGrid"/>
        <w:tblW w:w="522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20"/>
        <w:gridCol w:w="1133"/>
        <w:gridCol w:w="1136"/>
        <w:gridCol w:w="983"/>
        <w:gridCol w:w="903"/>
        <w:gridCol w:w="1087"/>
        <w:gridCol w:w="1130"/>
        <w:gridCol w:w="987"/>
        <w:gridCol w:w="997"/>
      </w:tblGrid>
      <w:tr w:rsidR="002D5CA2" w:rsidRPr="001F4BFD" w14:paraId="1C2FC644" w14:textId="77777777" w:rsidTr="007513F8">
        <w:tc>
          <w:tcPr>
            <w:tcW w:w="726" w:type="pct"/>
            <w:vMerge w:val="restart"/>
            <w:vAlign w:val="center"/>
          </w:tcPr>
          <w:p w14:paraId="0BB781A8" w14:textId="0C032E2E" w:rsidR="002A37AD" w:rsidRPr="001F4BFD" w:rsidRDefault="00F5781E">
            <w:pPr>
              <w:ind w:left="-113" w:right="-105"/>
              <w:jc w:val="center"/>
              <w:rPr>
                <w:b/>
                <w:bCs/>
                <w:sz w:val="18"/>
                <w:szCs w:val="18"/>
              </w:rPr>
            </w:pPr>
            <w:r w:rsidRPr="001F4BFD">
              <w:rPr>
                <w:rFonts w:hint="eastAsia"/>
                <w:b/>
                <w:bCs/>
                <w:sz w:val="18"/>
                <w:szCs w:val="18"/>
              </w:rPr>
              <w:t>应用（企业数）</w:t>
            </w:r>
          </w:p>
        </w:tc>
        <w:tc>
          <w:tcPr>
            <w:tcW w:w="2125" w:type="pct"/>
            <w:gridSpan w:val="4"/>
          </w:tcPr>
          <w:p w14:paraId="19F5CAFF" w14:textId="68314479" w:rsidR="002A37AD" w:rsidRPr="001F4BFD" w:rsidRDefault="00F5781E">
            <w:pPr>
              <w:jc w:val="center"/>
              <w:rPr>
                <w:b/>
                <w:bCs/>
                <w:sz w:val="18"/>
                <w:szCs w:val="18"/>
              </w:rPr>
            </w:pPr>
            <w:r w:rsidRPr="001F4BFD">
              <w:rPr>
                <w:rFonts w:hint="eastAsia"/>
                <w:b/>
                <w:bCs/>
                <w:sz w:val="18"/>
                <w:szCs w:val="18"/>
                <w:lang w:eastAsia="zh-CN"/>
              </w:rPr>
              <w:t>提交的</w:t>
            </w:r>
          </w:p>
        </w:tc>
        <w:tc>
          <w:tcPr>
            <w:tcW w:w="2149" w:type="pct"/>
            <w:gridSpan w:val="4"/>
          </w:tcPr>
          <w:p w14:paraId="05795EA0" w14:textId="2D1011D2" w:rsidR="002A37AD" w:rsidRPr="001F4BFD" w:rsidRDefault="00F5781E">
            <w:pPr>
              <w:jc w:val="center"/>
              <w:rPr>
                <w:b/>
                <w:bCs/>
                <w:sz w:val="18"/>
                <w:szCs w:val="18"/>
              </w:rPr>
            </w:pPr>
            <w:r w:rsidRPr="001F4BFD">
              <w:rPr>
                <w:rFonts w:hint="eastAsia"/>
                <w:b/>
                <w:bCs/>
                <w:sz w:val="18"/>
                <w:szCs w:val="18"/>
                <w:lang w:eastAsia="zh-CN"/>
              </w:rPr>
              <w:t>商定的</w:t>
            </w:r>
          </w:p>
        </w:tc>
      </w:tr>
      <w:tr w:rsidR="00F5781E" w:rsidRPr="001F4BFD" w14:paraId="1D3E7BBA" w14:textId="77777777" w:rsidTr="007513F8">
        <w:tc>
          <w:tcPr>
            <w:tcW w:w="726" w:type="pct"/>
            <w:vMerge/>
          </w:tcPr>
          <w:p w14:paraId="6FD5E3A2" w14:textId="77777777" w:rsidR="002927AA" w:rsidRPr="001F4BFD" w:rsidRDefault="002927AA" w:rsidP="002927AA">
            <w:pPr>
              <w:jc w:val="center"/>
              <w:rPr>
                <w:sz w:val="18"/>
                <w:szCs w:val="18"/>
              </w:rPr>
            </w:pPr>
          </w:p>
        </w:tc>
        <w:tc>
          <w:tcPr>
            <w:tcW w:w="579" w:type="pct"/>
            <w:vAlign w:val="center"/>
          </w:tcPr>
          <w:p w14:paraId="61DFA7E7" w14:textId="77777777" w:rsidR="00F5781E" w:rsidRPr="001F4BFD" w:rsidRDefault="00F5781E" w:rsidP="002927AA">
            <w:pPr>
              <w:jc w:val="center"/>
              <w:rPr>
                <w:b/>
                <w:bCs/>
                <w:sz w:val="18"/>
                <w:szCs w:val="18"/>
              </w:rPr>
            </w:pPr>
            <w:r w:rsidRPr="001F4BFD">
              <w:rPr>
                <w:rFonts w:hint="eastAsia"/>
                <w:b/>
                <w:bCs/>
                <w:sz w:val="18"/>
                <w:szCs w:val="18"/>
              </w:rPr>
              <w:t>额外资本</w:t>
            </w:r>
          </w:p>
          <w:p w14:paraId="7B8AC23F" w14:textId="6564AA21" w:rsidR="002927AA" w:rsidRPr="001F4BFD" w:rsidRDefault="00F5781E" w:rsidP="002927AA">
            <w:pPr>
              <w:jc w:val="center"/>
              <w:rPr>
                <w:b/>
                <w:bCs/>
                <w:sz w:val="18"/>
                <w:szCs w:val="18"/>
              </w:rPr>
            </w:pPr>
            <w:r w:rsidRPr="001F4BFD">
              <w:rPr>
                <w:rFonts w:hint="eastAsia"/>
                <w:b/>
                <w:bCs/>
                <w:sz w:val="18"/>
                <w:szCs w:val="18"/>
                <w:lang w:eastAsia="zh-CN"/>
              </w:rPr>
              <w:t>费用</w:t>
            </w:r>
          </w:p>
        </w:tc>
        <w:tc>
          <w:tcPr>
            <w:tcW w:w="581" w:type="pct"/>
            <w:vAlign w:val="center"/>
          </w:tcPr>
          <w:p w14:paraId="37328E29" w14:textId="77777777" w:rsidR="00F5781E" w:rsidRPr="001F4BFD" w:rsidRDefault="00F5781E" w:rsidP="002927AA">
            <w:pPr>
              <w:jc w:val="center"/>
              <w:rPr>
                <w:b/>
                <w:bCs/>
                <w:sz w:val="18"/>
                <w:szCs w:val="18"/>
              </w:rPr>
            </w:pPr>
            <w:r w:rsidRPr="001F4BFD">
              <w:rPr>
                <w:rFonts w:hint="eastAsia"/>
                <w:b/>
                <w:bCs/>
                <w:sz w:val="18"/>
                <w:szCs w:val="18"/>
              </w:rPr>
              <w:t>额外组件</w:t>
            </w:r>
          </w:p>
          <w:p w14:paraId="154AE998" w14:textId="7B1D898B" w:rsidR="002927AA" w:rsidRPr="001F4BFD" w:rsidRDefault="00F5781E" w:rsidP="002927AA">
            <w:pPr>
              <w:jc w:val="center"/>
              <w:rPr>
                <w:b/>
                <w:bCs/>
                <w:sz w:val="18"/>
                <w:szCs w:val="18"/>
              </w:rPr>
            </w:pPr>
            <w:r w:rsidRPr="001F4BFD">
              <w:rPr>
                <w:rFonts w:hint="eastAsia"/>
                <w:b/>
                <w:bCs/>
                <w:sz w:val="18"/>
                <w:szCs w:val="18"/>
                <w:lang w:eastAsia="zh-CN"/>
              </w:rPr>
              <w:t>费用</w:t>
            </w:r>
          </w:p>
        </w:tc>
        <w:tc>
          <w:tcPr>
            <w:tcW w:w="503" w:type="pct"/>
            <w:vAlign w:val="center"/>
          </w:tcPr>
          <w:p w14:paraId="75F025B0" w14:textId="65F6DCF7" w:rsidR="002927AA" w:rsidRPr="001F4BFD" w:rsidRDefault="00F5781E" w:rsidP="002927AA">
            <w:pPr>
              <w:jc w:val="center"/>
              <w:rPr>
                <w:b/>
                <w:bCs/>
                <w:sz w:val="18"/>
                <w:szCs w:val="18"/>
              </w:rPr>
            </w:pPr>
            <w:r w:rsidRPr="001F4BFD">
              <w:rPr>
                <w:rFonts w:hint="eastAsia"/>
                <w:b/>
                <w:bCs/>
                <w:sz w:val="18"/>
                <w:szCs w:val="18"/>
                <w:lang w:eastAsia="zh-CN"/>
              </w:rPr>
              <w:t>总计</w:t>
            </w:r>
          </w:p>
        </w:tc>
        <w:tc>
          <w:tcPr>
            <w:tcW w:w="462" w:type="pct"/>
            <w:vAlign w:val="center"/>
          </w:tcPr>
          <w:p w14:paraId="18E2B6FE" w14:textId="445C58EC" w:rsidR="002927AA" w:rsidRPr="007513F8" w:rsidRDefault="00F5781E" w:rsidP="002927AA">
            <w:pPr>
              <w:jc w:val="center"/>
              <w:rPr>
                <w:b/>
                <w:bCs/>
                <w:sz w:val="17"/>
                <w:szCs w:val="17"/>
                <w:lang w:eastAsia="zh-CN"/>
              </w:rPr>
            </w:pPr>
            <w:r w:rsidRPr="007513F8">
              <w:rPr>
                <w:rFonts w:hint="eastAsia"/>
                <w:b/>
                <w:bCs/>
                <w:sz w:val="17"/>
                <w:szCs w:val="17"/>
                <w:lang w:eastAsia="zh-CN"/>
              </w:rPr>
              <w:t>能源效率</w:t>
            </w:r>
            <w:r w:rsidR="002927AA" w:rsidRPr="007513F8">
              <w:rPr>
                <w:b/>
                <w:bCs/>
                <w:sz w:val="17"/>
                <w:szCs w:val="17"/>
              </w:rPr>
              <w:t xml:space="preserve">* </w:t>
            </w:r>
            <w:r w:rsidRPr="007513F8">
              <w:rPr>
                <w:rFonts w:hint="eastAsia"/>
                <w:b/>
                <w:bCs/>
                <w:sz w:val="17"/>
                <w:szCs w:val="17"/>
                <w:lang w:eastAsia="zh-CN"/>
              </w:rPr>
              <w:t>（</w:t>
            </w:r>
            <w:r w:rsidRPr="007513F8">
              <w:rPr>
                <w:rFonts w:hint="eastAsia"/>
                <w:b/>
                <w:bCs/>
                <w:sz w:val="17"/>
                <w:szCs w:val="17"/>
                <w:lang w:eastAsia="zh-CN"/>
              </w:rPr>
              <w:t>%</w:t>
            </w:r>
            <w:r w:rsidRPr="007513F8">
              <w:rPr>
                <w:rFonts w:hint="eastAsia"/>
                <w:b/>
                <w:bCs/>
                <w:sz w:val="17"/>
                <w:szCs w:val="17"/>
                <w:lang w:eastAsia="zh-CN"/>
              </w:rPr>
              <w:t>）</w:t>
            </w:r>
          </w:p>
        </w:tc>
        <w:tc>
          <w:tcPr>
            <w:tcW w:w="556" w:type="pct"/>
            <w:vAlign w:val="center"/>
          </w:tcPr>
          <w:p w14:paraId="5E92D50D" w14:textId="77777777" w:rsidR="00F5781E" w:rsidRPr="001F4BFD" w:rsidRDefault="00F5781E" w:rsidP="00F5781E">
            <w:pPr>
              <w:jc w:val="center"/>
              <w:rPr>
                <w:b/>
                <w:bCs/>
                <w:sz w:val="18"/>
                <w:szCs w:val="18"/>
              </w:rPr>
            </w:pPr>
            <w:r w:rsidRPr="001F4BFD">
              <w:rPr>
                <w:rFonts w:hint="eastAsia"/>
                <w:b/>
                <w:bCs/>
                <w:sz w:val="18"/>
                <w:szCs w:val="18"/>
              </w:rPr>
              <w:t>额外资本</w:t>
            </w:r>
          </w:p>
          <w:p w14:paraId="4C92F109" w14:textId="42043CB3" w:rsidR="002927AA" w:rsidRPr="001F4BFD" w:rsidRDefault="00F5781E" w:rsidP="00F5781E">
            <w:pPr>
              <w:ind w:right="-105" w:hanging="98"/>
              <w:jc w:val="center"/>
              <w:rPr>
                <w:b/>
                <w:bCs/>
                <w:sz w:val="18"/>
                <w:szCs w:val="18"/>
              </w:rPr>
            </w:pPr>
            <w:r w:rsidRPr="001F4BFD">
              <w:rPr>
                <w:rFonts w:hint="eastAsia"/>
                <w:b/>
                <w:bCs/>
                <w:sz w:val="18"/>
                <w:szCs w:val="18"/>
                <w:lang w:eastAsia="zh-CN"/>
              </w:rPr>
              <w:t>费用</w:t>
            </w:r>
          </w:p>
        </w:tc>
        <w:tc>
          <w:tcPr>
            <w:tcW w:w="578" w:type="pct"/>
            <w:vAlign w:val="center"/>
          </w:tcPr>
          <w:p w14:paraId="3540AE6B" w14:textId="77777777" w:rsidR="00F5781E" w:rsidRPr="001F4BFD" w:rsidRDefault="00F5781E" w:rsidP="00F5781E">
            <w:pPr>
              <w:jc w:val="center"/>
              <w:rPr>
                <w:b/>
                <w:bCs/>
                <w:sz w:val="18"/>
                <w:szCs w:val="18"/>
              </w:rPr>
            </w:pPr>
            <w:r w:rsidRPr="001F4BFD">
              <w:rPr>
                <w:rFonts w:hint="eastAsia"/>
                <w:b/>
                <w:bCs/>
                <w:sz w:val="18"/>
                <w:szCs w:val="18"/>
              </w:rPr>
              <w:t>额外组件</w:t>
            </w:r>
          </w:p>
          <w:p w14:paraId="3C35BA0A" w14:textId="0D701A83" w:rsidR="002927AA" w:rsidRPr="001F4BFD" w:rsidRDefault="00F5781E" w:rsidP="00F5781E">
            <w:pPr>
              <w:ind w:right="-105" w:hanging="98"/>
              <w:jc w:val="center"/>
              <w:rPr>
                <w:b/>
                <w:bCs/>
                <w:sz w:val="18"/>
                <w:szCs w:val="18"/>
              </w:rPr>
            </w:pPr>
            <w:r w:rsidRPr="001F4BFD">
              <w:rPr>
                <w:rFonts w:hint="eastAsia"/>
                <w:b/>
                <w:bCs/>
                <w:sz w:val="18"/>
                <w:szCs w:val="18"/>
                <w:lang w:eastAsia="zh-CN"/>
              </w:rPr>
              <w:t>费用</w:t>
            </w:r>
          </w:p>
        </w:tc>
        <w:tc>
          <w:tcPr>
            <w:tcW w:w="505" w:type="pct"/>
            <w:vAlign w:val="center"/>
          </w:tcPr>
          <w:p w14:paraId="742EEE51" w14:textId="2B8541BA" w:rsidR="002927AA" w:rsidRPr="001F4BFD" w:rsidRDefault="00F5781E" w:rsidP="002927AA">
            <w:pPr>
              <w:ind w:left="-106" w:right="-112"/>
              <w:jc w:val="center"/>
              <w:rPr>
                <w:b/>
                <w:bCs/>
                <w:sz w:val="18"/>
                <w:szCs w:val="18"/>
              </w:rPr>
            </w:pPr>
            <w:r w:rsidRPr="001F4BFD">
              <w:rPr>
                <w:rFonts w:hint="eastAsia"/>
                <w:b/>
                <w:bCs/>
                <w:sz w:val="18"/>
                <w:szCs w:val="18"/>
                <w:lang w:eastAsia="zh-CN"/>
              </w:rPr>
              <w:t>总计</w:t>
            </w:r>
          </w:p>
        </w:tc>
        <w:tc>
          <w:tcPr>
            <w:tcW w:w="510" w:type="pct"/>
            <w:vAlign w:val="center"/>
          </w:tcPr>
          <w:p w14:paraId="47798DB7" w14:textId="747571C8" w:rsidR="002927AA" w:rsidRPr="001F4BFD" w:rsidRDefault="00F5781E" w:rsidP="002927AA">
            <w:pPr>
              <w:jc w:val="center"/>
              <w:rPr>
                <w:b/>
                <w:bCs/>
                <w:sz w:val="18"/>
                <w:szCs w:val="18"/>
              </w:rPr>
            </w:pPr>
            <w:r w:rsidRPr="001F4BFD">
              <w:rPr>
                <w:rFonts w:hint="eastAsia"/>
                <w:b/>
                <w:bCs/>
                <w:sz w:val="18"/>
                <w:szCs w:val="18"/>
                <w:lang w:eastAsia="zh-CN"/>
              </w:rPr>
              <w:t>能源效率</w:t>
            </w:r>
            <w:r w:rsidR="002927AA" w:rsidRPr="001F4BFD">
              <w:rPr>
                <w:b/>
                <w:bCs/>
                <w:sz w:val="18"/>
                <w:szCs w:val="18"/>
              </w:rPr>
              <w:t xml:space="preserve">* </w:t>
            </w:r>
            <w:r w:rsidRPr="001F4BFD">
              <w:rPr>
                <w:rFonts w:hint="eastAsia"/>
                <w:b/>
                <w:bCs/>
                <w:sz w:val="18"/>
                <w:szCs w:val="18"/>
                <w:lang w:eastAsia="zh-CN"/>
              </w:rPr>
              <w:t>（</w:t>
            </w:r>
            <w:r w:rsidRPr="001F4BFD">
              <w:rPr>
                <w:rFonts w:hint="eastAsia"/>
                <w:b/>
                <w:bCs/>
                <w:sz w:val="18"/>
                <w:szCs w:val="18"/>
                <w:lang w:eastAsia="zh-CN"/>
              </w:rPr>
              <w:t>%</w:t>
            </w:r>
            <w:r w:rsidRPr="001F4BFD">
              <w:rPr>
                <w:rFonts w:hint="eastAsia"/>
                <w:b/>
                <w:bCs/>
                <w:sz w:val="18"/>
                <w:szCs w:val="18"/>
                <w:lang w:eastAsia="zh-CN"/>
              </w:rPr>
              <w:t>）</w:t>
            </w:r>
          </w:p>
        </w:tc>
      </w:tr>
      <w:tr w:rsidR="00F5781E" w:rsidRPr="001F4BFD" w14:paraId="1A9680CF" w14:textId="77777777" w:rsidTr="007513F8">
        <w:tc>
          <w:tcPr>
            <w:tcW w:w="726" w:type="pct"/>
          </w:tcPr>
          <w:p w14:paraId="011D44AC" w14:textId="0E54EF77" w:rsidR="00FA79EC" w:rsidRPr="001F4BFD" w:rsidRDefault="00F5781E" w:rsidP="00FA79EC">
            <w:pPr>
              <w:jc w:val="center"/>
              <w:rPr>
                <w:sz w:val="18"/>
                <w:szCs w:val="18"/>
              </w:rPr>
            </w:pPr>
            <w:r w:rsidRPr="001F4BFD">
              <w:rPr>
                <w:rFonts w:hint="eastAsia"/>
                <w:sz w:val="18"/>
                <w:szCs w:val="18"/>
              </w:rPr>
              <w:t>家用冰箱（</w:t>
            </w:r>
            <w:r w:rsidRPr="001F4BFD">
              <w:rPr>
                <w:rFonts w:hint="eastAsia"/>
                <w:sz w:val="18"/>
                <w:szCs w:val="18"/>
              </w:rPr>
              <w:t>9</w:t>
            </w:r>
            <w:r w:rsidRPr="001F4BFD">
              <w:rPr>
                <w:rFonts w:hint="eastAsia"/>
                <w:sz w:val="18"/>
                <w:szCs w:val="18"/>
              </w:rPr>
              <w:t>）</w:t>
            </w:r>
          </w:p>
        </w:tc>
        <w:tc>
          <w:tcPr>
            <w:tcW w:w="579" w:type="pct"/>
          </w:tcPr>
          <w:p w14:paraId="5AE03381" w14:textId="0981F61E" w:rsidR="00FA79EC" w:rsidRPr="001F4BFD" w:rsidRDefault="00FA79EC" w:rsidP="00FA79EC">
            <w:pPr>
              <w:jc w:val="right"/>
              <w:rPr>
                <w:sz w:val="18"/>
                <w:szCs w:val="18"/>
              </w:rPr>
            </w:pPr>
            <w:r w:rsidRPr="001F4BFD">
              <w:rPr>
                <w:sz w:val="18"/>
                <w:szCs w:val="18"/>
              </w:rPr>
              <w:t xml:space="preserve">2,650,000 </w:t>
            </w:r>
          </w:p>
        </w:tc>
        <w:tc>
          <w:tcPr>
            <w:tcW w:w="581" w:type="pct"/>
          </w:tcPr>
          <w:p w14:paraId="6624BE78" w14:textId="2B7F4D95" w:rsidR="00FA79EC" w:rsidRPr="001F4BFD" w:rsidRDefault="00FA79EC" w:rsidP="00FA79EC">
            <w:pPr>
              <w:jc w:val="right"/>
              <w:rPr>
                <w:sz w:val="18"/>
                <w:szCs w:val="18"/>
              </w:rPr>
            </w:pPr>
            <w:r w:rsidRPr="001F4BFD">
              <w:rPr>
                <w:sz w:val="18"/>
                <w:szCs w:val="18"/>
              </w:rPr>
              <w:t xml:space="preserve">1,659,615 </w:t>
            </w:r>
          </w:p>
        </w:tc>
        <w:tc>
          <w:tcPr>
            <w:tcW w:w="503" w:type="pct"/>
          </w:tcPr>
          <w:p w14:paraId="2AABE866" w14:textId="762CC2BF" w:rsidR="00FA79EC" w:rsidRPr="001F4BFD" w:rsidRDefault="00FA79EC" w:rsidP="00FA79EC">
            <w:pPr>
              <w:jc w:val="right"/>
              <w:rPr>
                <w:sz w:val="18"/>
                <w:szCs w:val="18"/>
              </w:rPr>
            </w:pPr>
            <w:r w:rsidRPr="001F4BFD">
              <w:rPr>
                <w:sz w:val="18"/>
                <w:szCs w:val="18"/>
              </w:rPr>
              <w:t xml:space="preserve"> 4,309,615 </w:t>
            </w:r>
          </w:p>
        </w:tc>
        <w:tc>
          <w:tcPr>
            <w:tcW w:w="462" w:type="pct"/>
          </w:tcPr>
          <w:p w14:paraId="1FFF4CA0" w14:textId="5EF34E83" w:rsidR="00FA79EC" w:rsidRPr="001F4BFD" w:rsidRDefault="00FA79EC" w:rsidP="00FA79EC">
            <w:pPr>
              <w:jc w:val="right"/>
              <w:rPr>
                <w:sz w:val="18"/>
                <w:szCs w:val="18"/>
              </w:rPr>
            </w:pPr>
            <w:r w:rsidRPr="001F4BFD">
              <w:rPr>
                <w:sz w:val="18"/>
                <w:szCs w:val="18"/>
              </w:rPr>
              <w:t>27.4</w:t>
            </w:r>
          </w:p>
        </w:tc>
        <w:tc>
          <w:tcPr>
            <w:tcW w:w="556" w:type="pct"/>
          </w:tcPr>
          <w:p w14:paraId="202B591D" w14:textId="08B4446B" w:rsidR="00FA79EC" w:rsidRPr="001F4BFD" w:rsidRDefault="00FA79EC" w:rsidP="00FA79EC">
            <w:pPr>
              <w:jc w:val="right"/>
              <w:rPr>
                <w:sz w:val="18"/>
                <w:szCs w:val="18"/>
              </w:rPr>
            </w:pPr>
            <w:r w:rsidRPr="001F4BFD">
              <w:rPr>
                <w:sz w:val="18"/>
                <w:szCs w:val="18"/>
              </w:rPr>
              <w:t>2,650,000</w:t>
            </w:r>
          </w:p>
        </w:tc>
        <w:tc>
          <w:tcPr>
            <w:tcW w:w="578" w:type="pct"/>
          </w:tcPr>
          <w:p w14:paraId="3A066FD9" w14:textId="61FBC34F" w:rsidR="00FA79EC" w:rsidRPr="001F4BFD" w:rsidRDefault="00FA79EC" w:rsidP="00FA79EC">
            <w:pPr>
              <w:jc w:val="right"/>
              <w:rPr>
                <w:sz w:val="18"/>
                <w:szCs w:val="18"/>
              </w:rPr>
            </w:pPr>
            <w:r w:rsidRPr="001F4BFD">
              <w:rPr>
                <w:sz w:val="18"/>
                <w:szCs w:val="18"/>
              </w:rPr>
              <w:t>1,950,330</w:t>
            </w:r>
          </w:p>
        </w:tc>
        <w:tc>
          <w:tcPr>
            <w:tcW w:w="505" w:type="pct"/>
          </w:tcPr>
          <w:p w14:paraId="23FDA828" w14:textId="6C7715C7" w:rsidR="00FA79EC" w:rsidRPr="001F4BFD" w:rsidRDefault="00FA79EC" w:rsidP="00FA79EC">
            <w:pPr>
              <w:jc w:val="right"/>
              <w:rPr>
                <w:sz w:val="18"/>
                <w:szCs w:val="18"/>
              </w:rPr>
            </w:pPr>
            <w:r w:rsidRPr="001F4BFD">
              <w:rPr>
                <w:sz w:val="18"/>
                <w:szCs w:val="18"/>
              </w:rPr>
              <w:t>4,600,330</w:t>
            </w:r>
          </w:p>
        </w:tc>
        <w:tc>
          <w:tcPr>
            <w:tcW w:w="510" w:type="pct"/>
          </w:tcPr>
          <w:p w14:paraId="5528D594" w14:textId="1741608C" w:rsidR="00FA79EC" w:rsidRPr="001F4BFD" w:rsidRDefault="00FA79EC" w:rsidP="00FA79EC">
            <w:pPr>
              <w:jc w:val="right"/>
              <w:rPr>
                <w:sz w:val="18"/>
                <w:szCs w:val="18"/>
              </w:rPr>
            </w:pPr>
            <w:r w:rsidRPr="001F4BFD">
              <w:rPr>
                <w:sz w:val="18"/>
                <w:szCs w:val="18"/>
              </w:rPr>
              <w:t>30</w:t>
            </w:r>
            <w:r w:rsidR="00841ED3" w:rsidRPr="001F4BFD">
              <w:rPr>
                <w:sz w:val="18"/>
                <w:szCs w:val="18"/>
              </w:rPr>
              <w:t>.0</w:t>
            </w:r>
          </w:p>
        </w:tc>
      </w:tr>
      <w:tr w:rsidR="00F5781E" w:rsidRPr="001F4BFD" w14:paraId="5667A6D4" w14:textId="77777777" w:rsidTr="007513F8">
        <w:tc>
          <w:tcPr>
            <w:tcW w:w="726" w:type="pct"/>
          </w:tcPr>
          <w:p w14:paraId="1AD84A36" w14:textId="50B2EC04" w:rsidR="00FA79EC" w:rsidRPr="001F4BFD" w:rsidRDefault="00F5781E" w:rsidP="00FA79EC">
            <w:pPr>
              <w:jc w:val="center"/>
              <w:rPr>
                <w:sz w:val="18"/>
                <w:szCs w:val="18"/>
              </w:rPr>
            </w:pPr>
            <w:r w:rsidRPr="001F4BFD">
              <w:rPr>
                <w:rFonts w:hint="eastAsia"/>
                <w:sz w:val="18"/>
                <w:szCs w:val="18"/>
              </w:rPr>
              <w:t>冷冻柜（</w:t>
            </w:r>
            <w:r w:rsidRPr="001F4BFD">
              <w:rPr>
                <w:rFonts w:hint="eastAsia"/>
                <w:sz w:val="18"/>
                <w:szCs w:val="18"/>
              </w:rPr>
              <w:t>6</w:t>
            </w:r>
            <w:r w:rsidRPr="001F4BFD">
              <w:rPr>
                <w:rFonts w:hint="eastAsia"/>
                <w:sz w:val="18"/>
                <w:szCs w:val="18"/>
              </w:rPr>
              <w:t>）</w:t>
            </w:r>
          </w:p>
        </w:tc>
        <w:tc>
          <w:tcPr>
            <w:tcW w:w="579" w:type="pct"/>
          </w:tcPr>
          <w:p w14:paraId="76A3B841" w14:textId="37299F66" w:rsidR="00FA79EC" w:rsidRPr="001F4BFD" w:rsidRDefault="00FA79EC" w:rsidP="00FA79EC">
            <w:pPr>
              <w:jc w:val="right"/>
              <w:rPr>
                <w:sz w:val="18"/>
                <w:szCs w:val="18"/>
              </w:rPr>
            </w:pPr>
            <w:r w:rsidRPr="001F4BFD">
              <w:rPr>
                <w:sz w:val="18"/>
                <w:szCs w:val="18"/>
              </w:rPr>
              <w:t>900,000</w:t>
            </w:r>
          </w:p>
        </w:tc>
        <w:tc>
          <w:tcPr>
            <w:tcW w:w="581" w:type="pct"/>
          </w:tcPr>
          <w:p w14:paraId="01E09020" w14:textId="4C257821" w:rsidR="00FA79EC" w:rsidRPr="001F4BFD" w:rsidRDefault="00FA79EC" w:rsidP="00FA79EC">
            <w:pPr>
              <w:jc w:val="right"/>
              <w:rPr>
                <w:sz w:val="18"/>
                <w:szCs w:val="18"/>
              </w:rPr>
            </w:pPr>
            <w:r w:rsidRPr="001F4BFD">
              <w:rPr>
                <w:sz w:val="18"/>
                <w:szCs w:val="18"/>
              </w:rPr>
              <w:t>1,195,166</w:t>
            </w:r>
          </w:p>
        </w:tc>
        <w:tc>
          <w:tcPr>
            <w:tcW w:w="503" w:type="pct"/>
          </w:tcPr>
          <w:p w14:paraId="1F05CE81" w14:textId="12D94A62" w:rsidR="00FA79EC" w:rsidRPr="001F4BFD" w:rsidRDefault="00FA79EC" w:rsidP="00FA79EC">
            <w:pPr>
              <w:jc w:val="right"/>
              <w:rPr>
                <w:sz w:val="18"/>
                <w:szCs w:val="18"/>
              </w:rPr>
            </w:pPr>
            <w:r w:rsidRPr="001F4BFD">
              <w:rPr>
                <w:sz w:val="18"/>
                <w:szCs w:val="18"/>
              </w:rPr>
              <w:t>2,095,166</w:t>
            </w:r>
          </w:p>
        </w:tc>
        <w:tc>
          <w:tcPr>
            <w:tcW w:w="462" w:type="pct"/>
          </w:tcPr>
          <w:p w14:paraId="3CCFEB28" w14:textId="5E512F6A" w:rsidR="00FA79EC" w:rsidRPr="001F4BFD" w:rsidRDefault="004504CC" w:rsidP="00FA79EC">
            <w:pPr>
              <w:jc w:val="right"/>
              <w:rPr>
                <w:sz w:val="18"/>
                <w:szCs w:val="18"/>
              </w:rPr>
            </w:pPr>
            <w:r w:rsidRPr="001F4BFD">
              <w:rPr>
                <w:sz w:val="18"/>
                <w:szCs w:val="18"/>
              </w:rPr>
              <w:t>28</w:t>
            </w:r>
            <w:r w:rsidR="00FA79EC" w:rsidRPr="001F4BFD">
              <w:rPr>
                <w:sz w:val="18"/>
                <w:szCs w:val="18"/>
              </w:rPr>
              <w:t>.3</w:t>
            </w:r>
          </w:p>
        </w:tc>
        <w:tc>
          <w:tcPr>
            <w:tcW w:w="556" w:type="pct"/>
          </w:tcPr>
          <w:p w14:paraId="0F7D222B" w14:textId="138A2482" w:rsidR="00FA79EC" w:rsidRPr="001F4BFD" w:rsidRDefault="00FA79EC" w:rsidP="00FA79EC">
            <w:pPr>
              <w:jc w:val="right"/>
              <w:rPr>
                <w:sz w:val="18"/>
                <w:szCs w:val="18"/>
              </w:rPr>
            </w:pPr>
            <w:r w:rsidRPr="001F4BFD">
              <w:rPr>
                <w:sz w:val="18"/>
                <w:szCs w:val="18"/>
              </w:rPr>
              <w:t>900,000</w:t>
            </w:r>
          </w:p>
        </w:tc>
        <w:tc>
          <w:tcPr>
            <w:tcW w:w="578" w:type="pct"/>
          </w:tcPr>
          <w:p w14:paraId="4E948DC8" w14:textId="6DBC594B" w:rsidR="00FA79EC" w:rsidRPr="001F4BFD" w:rsidRDefault="00FA79EC" w:rsidP="00FA79EC">
            <w:pPr>
              <w:jc w:val="right"/>
              <w:rPr>
                <w:sz w:val="18"/>
                <w:szCs w:val="18"/>
              </w:rPr>
            </w:pPr>
            <w:r w:rsidRPr="001F4BFD">
              <w:rPr>
                <w:sz w:val="18"/>
                <w:szCs w:val="18"/>
              </w:rPr>
              <w:t>1,195,166</w:t>
            </w:r>
          </w:p>
        </w:tc>
        <w:tc>
          <w:tcPr>
            <w:tcW w:w="505" w:type="pct"/>
          </w:tcPr>
          <w:p w14:paraId="34101A68" w14:textId="250AAB92" w:rsidR="00FA79EC" w:rsidRPr="001F4BFD" w:rsidRDefault="00FA79EC" w:rsidP="00FA79EC">
            <w:pPr>
              <w:jc w:val="right"/>
              <w:rPr>
                <w:sz w:val="18"/>
                <w:szCs w:val="18"/>
              </w:rPr>
            </w:pPr>
            <w:r w:rsidRPr="001F4BFD">
              <w:rPr>
                <w:sz w:val="18"/>
                <w:szCs w:val="18"/>
              </w:rPr>
              <w:t>2,095,166</w:t>
            </w:r>
          </w:p>
        </w:tc>
        <w:tc>
          <w:tcPr>
            <w:tcW w:w="510" w:type="pct"/>
          </w:tcPr>
          <w:p w14:paraId="68D1DF12" w14:textId="54800A35" w:rsidR="00FA79EC" w:rsidRPr="001F4BFD" w:rsidRDefault="004504CC" w:rsidP="00FA79EC">
            <w:pPr>
              <w:jc w:val="right"/>
              <w:rPr>
                <w:sz w:val="18"/>
                <w:szCs w:val="18"/>
              </w:rPr>
            </w:pPr>
            <w:r w:rsidRPr="001F4BFD">
              <w:rPr>
                <w:sz w:val="18"/>
                <w:szCs w:val="18"/>
              </w:rPr>
              <w:t>28</w:t>
            </w:r>
            <w:r w:rsidR="00FA79EC" w:rsidRPr="001F4BFD">
              <w:rPr>
                <w:sz w:val="18"/>
                <w:szCs w:val="18"/>
              </w:rPr>
              <w:t>.3</w:t>
            </w:r>
          </w:p>
        </w:tc>
      </w:tr>
    </w:tbl>
    <w:p w14:paraId="23EC9C6D" w14:textId="66A5715E" w:rsidR="002A37AD" w:rsidRPr="001F4BFD" w:rsidRDefault="00E51027" w:rsidP="002A37AD">
      <w:pPr>
        <w:rPr>
          <w:sz w:val="16"/>
          <w:szCs w:val="16"/>
          <w:lang w:eastAsia="zh-CN"/>
        </w:rPr>
      </w:pPr>
      <w:r w:rsidRPr="001F4BFD">
        <w:rPr>
          <w:sz w:val="16"/>
          <w:szCs w:val="16"/>
        </w:rPr>
        <w:t xml:space="preserve">* </w:t>
      </w:r>
      <w:r w:rsidR="00F5781E" w:rsidRPr="001F4BFD">
        <w:rPr>
          <w:rFonts w:hint="eastAsia"/>
          <w:sz w:val="16"/>
          <w:szCs w:val="16"/>
        </w:rPr>
        <w:t>能源效率平均提高</w:t>
      </w:r>
      <w:r w:rsidR="00F5781E" w:rsidRPr="001F4BFD">
        <w:rPr>
          <w:rFonts w:hint="eastAsia"/>
          <w:sz w:val="16"/>
          <w:szCs w:val="16"/>
          <w:lang w:eastAsia="zh-CN"/>
        </w:rPr>
        <w:t>。</w:t>
      </w:r>
    </w:p>
    <w:p w14:paraId="7866269A" w14:textId="77777777" w:rsidR="0065293E" w:rsidRPr="002A37AD" w:rsidRDefault="0065293E" w:rsidP="002A37AD"/>
    <w:p w14:paraId="73E0BC0B" w14:textId="79DBBBCD" w:rsidR="0065293E" w:rsidRPr="0081588A" w:rsidRDefault="00DC3DDB" w:rsidP="0081588A">
      <w:pPr>
        <w:pStyle w:val="Heading1"/>
        <w:tabs>
          <w:tab w:val="num" w:pos="-2160"/>
          <w:tab w:val="num" w:pos="451"/>
        </w:tabs>
        <w:rPr>
          <w:sz w:val="24"/>
          <w:szCs w:val="24"/>
          <w:lang w:eastAsia="zh-CN"/>
        </w:rPr>
      </w:pPr>
      <w:r>
        <w:rPr>
          <w:rFonts w:hint="eastAsia"/>
          <w:sz w:val="24"/>
          <w:szCs w:val="24"/>
          <w:lang w:eastAsia="zh-CN"/>
        </w:rPr>
        <w:t xml:space="preserve"> </w:t>
      </w:r>
      <w:r w:rsidR="0065293E" w:rsidRPr="0065293E">
        <w:rPr>
          <w:rFonts w:hint="eastAsia"/>
          <w:sz w:val="24"/>
          <w:szCs w:val="24"/>
          <w:lang w:eastAsia="zh-CN"/>
        </w:rPr>
        <w:t>如所提交的，与基准相比，家用冰箱制造商的平均节能率为</w:t>
      </w:r>
      <w:r w:rsidR="0065293E" w:rsidRPr="0065293E">
        <w:rPr>
          <w:rFonts w:hint="eastAsia"/>
          <w:sz w:val="24"/>
          <w:szCs w:val="24"/>
          <w:lang w:eastAsia="zh-CN"/>
        </w:rPr>
        <w:t>27.4%</w:t>
      </w:r>
      <w:r w:rsidR="0065293E" w:rsidRPr="0065293E">
        <w:rPr>
          <w:rFonts w:hint="eastAsia"/>
          <w:sz w:val="24"/>
          <w:szCs w:val="24"/>
          <w:lang w:eastAsia="zh-CN"/>
        </w:rPr>
        <w:t>，加上上文第</w:t>
      </w:r>
      <w:r w:rsidR="0065293E" w:rsidRPr="0065293E">
        <w:rPr>
          <w:rFonts w:hint="eastAsia"/>
          <w:sz w:val="24"/>
          <w:szCs w:val="24"/>
          <w:lang w:eastAsia="zh-CN"/>
        </w:rPr>
        <w:t>102</w:t>
      </w:r>
      <w:r w:rsidR="001F4BFD">
        <w:rPr>
          <w:sz w:val="24"/>
          <w:szCs w:val="24"/>
          <w:lang w:val="en-US" w:eastAsia="zh-CN"/>
        </w:rPr>
        <w:t>(</w:t>
      </w:r>
      <w:r w:rsidR="0065293E" w:rsidRPr="0065293E">
        <w:rPr>
          <w:rFonts w:hint="eastAsia"/>
          <w:sz w:val="24"/>
          <w:szCs w:val="24"/>
          <w:lang w:eastAsia="zh-CN"/>
        </w:rPr>
        <w:t>a</w:t>
      </w:r>
      <w:r w:rsidR="001F4BFD">
        <w:rPr>
          <w:sz w:val="24"/>
          <w:szCs w:val="24"/>
          <w:lang w:val="en-US" w:eastAsia="zh-CN"/>
        </w:rPr>
        <w:t>)</w:t>
      </w:r>
      <w:r w:rsidR="0065293E" w:rsidRPr="0065293E">
        <w:rPr>
          <w:rFonts w:hint="eastAsia"/>
          <w:sz w:val="24"/>
          <w:szCs w:val="24"/>
          <w:lang w:eastAsia="zh-CN"/>
        </w:rPr>
        <w:t>段和表</w:t>
      </w:r>
      <w:r w:rsidR="0065293E" w:rsidRPr="0065293E">
        <w:rPr>
          <w:rFonts w:hint="eastAsia"/>
          <w:sz w:val="24"/>
          <w:szCs w:val="24"/>
          <w:lang w:eastAsia="zh-CN"/>
        </w:rPr>
        <w:t>9</w:t>
      </w:r>
      <w:r w:rsidR="0065293E" w:rsidRPr="0065293E">
        <w:rPr>
          <w:rFonts w:hint="eastAsia"/>
          <w:sz w:val="24"/>
          <w:szCs w:val="24"/>
          <w:lang w:eastAsia="zh-CN"/>
        </w:rPr>
        <w:t>所解释的合格型号数量的变化，这一比例增加到</w:t>
      </w:r>
      <w:r w:rsidR="0065293E" w:rsidRPr="0065293E">
        <w:rPr>
          <w:rFonts w:hint="eastAsia"/>
          <w:sz w:val="24"/>
          <w:szCs w:val="24"/>
          <w:lang w:eastAsia="zh-CN"/>
        </w:rPr>
        <w:t>30%</w:t>
      </w:r>
      <w:r w:rsidR="0065293E" w:rsidRPr="0065293E">
        <w:rPr>
          <w:rFonts w:hint="eastAsia"/>
          <w:sz w:val="24"/>
          <w:szCs w:val="24"/>
          <w:lang w:eastAsia="zh-CN"/>
        </w:rPr>
        <w:t>。就冷冻柜而言，平均能源效率提高了</w:t>
      </w:r>
      <w:r w:rsidR="0065293E" w:rsidRPr="0065293E">
        <w:rPr>
          <w:rFonts w:hint="eastAsia"/>
          <w:sz w:val="24"/>
          <w:szCs w:val="24"/>
          <w:lang w:eastAsia="zh-CN"/>
        </w:rPr>
        <w:t>28.3%</w:t>
      </w:r>
      <w:r w:rsidR="0065293E" w:rsidRPr="0065293E">
        <w:rPr>
          <w:rFonts w:hint="eastAsia"/>
          <w:sz w:val="24"/>
          <w:szCs w:val="24"/>
          <w:lang w:eastAsia="zh-CN"/>
        </w:rPr>
        <w:t>。秘书处认为，技术进步和市场因素可能使企业能够提高其产品的能源效率，使其超过商定的水平。</w:t>
      </w:r>
    </w:p>
    <w:p w14:paraId="239C5BF6" w14:textId="6FE65F3E" w:rsidR="009B61BF" w:rsidRPr="0065293E" w:rsidRDefault="0065293E" w:rsidP="009B61BF">
      <w:pPr>
        <w:spacing w:before="240"/>
        <w:rPr>
          <w:rFonts w:ascii="KaiTi" w:eastAsia="KaiTi" w:hAnsi="KaiTi"/>
          <w:sz w:val="24"/>
          <w:szCs w:val="24"/>
          <w:shd w:val="clear" w:color="auto" w:fill="FFFFFF"/>
        </w:rPr>
      </w:pPr>
      <w:r w:rsidRPr="0065293E">
        <w:rPr>
          <w:rFonts w:ascii="KaiTi" w:eastAsia="KaiTi" w:hAnsi="KaiTi" w:hint="eastAsia"/>
          <w:sz w:val="24"/>
          <w:szCs w:val="24"/>
          <w:shd w:val="clear" w:color="auto" w:fill="FFFFFF"/>
        </w:rPr>
        <w:t>空调制造</w:t>
      </w:r>
    </w:p>
    <w:p w14:paraId="35CB19DF" w14:textId="53E01469" w:rsidR="00272EF8" w:rsidRPr="0081588A" w:rsidRDefault="009B1D73" w:rsidP="00272EF8">
      <w:pPr>
        <w:pStyle w:val="Heading1"/>
        <w:numPr>
          <w:ilvl w:val="0"/>
          <w:numId w:val="1"/>
        </w:numPr>
        <w:tabs>
          <w:tab w:val="num" w:pos="-2160"/>
          <w:tab w:val="num" w:pos="451"/>
        </w:tabs>
        <w:spacing w:before="240"/>
        <w:rPr>
          <w:sz w:val="24"/>
          <w:szCs w:val="24"/>
          <w:lang w:eastAsia="zh-CN"/>
        </w:rPr>
      </w:pPr>
      <w:r>
        <w:rPr>
          <w:rFonts w:hint="eastAsia"/>
          <w:sz w:val="24"/>
          <w:szCs w:val="24"/>
          <w:lang w:eastAsia="zh-CN"/>
        </w:rPr>
        <w:t xml:space="preserve"> </w:t>
      </w:r>
      <w:r w:rsidR="0065293E" w:rsidRPr="0065293E">
        <w:rPr>
          <w:rFonts w:hint="eastAsia"/>
          <w:sz w:val="24"/>
          <w:szCs w:val="24"/>
          <w:lang w:eastAsia="zh-CN"/>
        </w:rPr>
        <w:t>秘书处根据第</w:t>
      </w:r>
      <w:r w:rsidR="0065293E" w:rsidRPr="0065293E">
        <w:rPr>
          <w:rFonts w:hint="eastAsia"/>
          <w:sz w:val="24"/>
          <w:szCs w:val="24"/>
          <w:lang w:eastAsia="zh-CN"/>
        </w:rPr>
        <w:t>94/60</w:t>
      </w:r>
      <w:r w:rsidR="0065293E" w:rsidRPr="0065293E">
        <w:rPr>
          <w:rFonts w:hint="eastAsia"/>
          <w:sz w:val="24"/>
          <w:szCs w:val="24"/>
          <w:lang w:eastAsia="zh-CN"/>
        </w:rPr>
        <w:t>号决定评估了空调制造企业的合格奖励。特别是，秘书处根据</w:t>
      </w:r>
      <w:r w:rsidR="0065293E" w:rsidRPr="0065293E">
        <w:rPr>
          <w:rFonts w:hint="eastAsia"/>
          <w:sz w:val="24"/>
          <w:szCs w:val="24"/>
          <w:lang w:eastAsia="zh-CN"/>
        </w:rPr>
        <w:t>UNEP/OzL. Pro/ExCom/94/61</w:t>
      </w:r>
      <w:r w:rsidR="0065293E" w:rsidRPr="0065293E">
        <w:rPr>
          <w:rFonts w:hint="eastAsia"/>
          <w:sz w:val="24"/>
          <w:szCs w:val="24"/>
          <w:lang w:eastAsia="zh-CN"/>
        </w:rPr>
        <w:t>号文件附件二中概述的方法确定了</w:t>
      </w:r>
      <w:r w:rsidR="00B77EA6">
        <w:rPr>
          <w:rFonts w:hint="eastAsia"/>
          <w:sz w:val="24"/>
          <w:szCs w:val="24"/>
          <w:lang w:eastAsia="zh-CN"/>
        </w:rPr>
        <w:t>奖</w:t>
      </w:r>
      <w:r w:rsidR="0065293E" w:rsidRPr="0065293E">
        <w:rPr>
          <w:rFonts w:hint="eastAsia"/>
          <w:sz w:val="24"/>
          <w:szCs w:val="24"/>
          <w:lang w:eastAsia="zh-CN"/>
        </w:rPr>
        <w:t>励措施，和根据</w:t>
      </w:r>
      <w:r w:rsidR="0065293E" w:rsidRPr="0065293E">
        <w:rPr>
          <w:rFonts w:hint="eastAsia"/>
          <w:sz w:val="24"/>
          <w:szCs w:val="24"/>
          <w:lang w:eastAsia="zh-CN"/>
        </w:rPr>
        <w:t>UNEP/OzL.Pro/ExCom/94/61</w:t>
      </w:r>
      <w:r w:rsidR="0065293E" w:rsidRPr="0065293E">
        <w:rPr>
          <w:rFonts w:hint="eastAsia"/>
          <w:sz w:val="24"/>
          <w:szCs w:val="24"/>
          <w:lang w:eastAsia="zh-CN"/>
        </w:rPr>
        <w:t>号文件表</w:t>
      </w:r>
      <w:r w:rsidR="0065293E" w:rsidRPr="0065293E">
        <w:rPr>
          <w:rFonts w:hint="eastAsia"/>
          <w:sz w:val="24"/>
          <w:szCs w:val="24"/>
          <w:lang w:eastAsia="zh-CN"/>
        </w:rPr>
        <w:t>3</w:t>
      </w:r>
      <w:r w:rsidR="0065293E" w:rsidRPr="0065293E">
        <w:rPr>
          <w:rFonts w:hint="eastAsia"/>
          <w:sz w:val="24"/>
          <w:szCs w:val="24"/>
          <w:lang w:eastAsia="zh-CN"/>
        </w:rPr>
        <w:t>和表</w:t>
      </w:r>
      <w:r w:rsidR="0065293E" w:rsidRPr="0065293E">
        <w:rPr>
          <w:rFonts w:hint="eastAsia"/>
          <w:sz w:val="24"/>
          <w:szCs w:val="24"/>
          <w:lang w:eastAsia="zh-CN"/>
        </w:rPr>
        <w:t>4</w:t>
      </w:r>
      <w:r w:rsidR="0065293E" w:rsidRPr="0065293E">
        <w:rPr>
          <w:rFonts w:hint="eastAsia"/>
          <w:sz w:val="24"/>
          <w:szCs w:val="24"/>
          <w:lang w:eastAsia="zh-CN"/>
        </w:rPr>
        <w:t>中规定的额外资本费用和额外组件费用。在与工发组织进行建设性讨论后，商定对符合条件的奖励进行以下调整</w:t>
      </w:r>
    </w:p>
    <w:p w14:paraId="39D3B2D4" w14:textId="656F0AD7" w:rsidR="002B6EAF" w:rsidRPr="00A55855" w:rsidRDefault="00A55855" w:rsidP="00751100">
      <w:pPr>
        <w:pStyle w:val="Heading2"/>
        <w:widowControl/>
        <w:numPr>
          <w:ilvl w:val="1"/>
          <w:numId w:val="1"/>
        </w:numPr>
        <w:rPr>
          <w:sz w:val="24"/>
          <w:szCs w:val="24"/>
          <w:lang w:eastAsia="zh-CN"/>
        </w:rPr>
      </w:pPr>
      <w:r w:rsidRPr="00A55855">
        <w:rPr>
          <w:rFonts w:hint="eastAsia"/>
          <w:sz w:val="24"/>
          <w:szCs w:val="24"/>
          <w:lang w:eastAsia="zh-CN"/>
        </w:rPr>
        <w:t>秘书处根据文件</w:t>
      </w:r>
      <w:r w:rsidRPr="00A55855">
        <w:rPr>
          <w:rFonts w:hint="eastAsia"/>
          <w:sz w:val="24"/>
          <w:szCs w:val="24"/>
          <w:lang w:eastAsia="zh-CN"/>
        </w:rPr>
        <w:t>UNEP/OzL.Pro/ExCom/94/61</w:t>
      </w:r>
      <w:r w:rsidRPr="00A55855">
        <w:rPr>
          <w:rFonts w:hint="eastAsia"/>
          <w:sz w:val="24"/>
          <w:szCs w:val="24"/>
          <w:lang w:eastAsia="zh-CN"/>
        </w:rPr>
        <w:t>号文件和该文件表</w:t>
      </w:r>
      <w:r w:rsidRPr="00A55855">
        <w:rPr>
          <w:rFonts w:hint="eastAsia"/>
          <w:sz w:val="24"/>
          <w:szCs w:val="24"/>
          <w:lang w:eastAsia="zh-CN"/>
        </w:rPr>
        <w:t>4</w:t>
      </w:r>
      <w:r w:rsidRPr="00A55855">
        <w:rPr>
          <w:rFonts w:hint="eastAsia"/>
          <w:sz w:val="24"/>
          <w:szCs w:val="24"/>
          <w:lang w:eastAsia="zh-CN"/>
        </w:rPr>
        <w:t>中给出的方法，按模型评估了符合条件的激励措施，这导致符合条件的额外组件费用增加。这一增长是因为工发组织根据</w:t>
      </w:r>
      <w:r w:rsidRPr="00A55855">
        <w:rPr>
          <w:rFonts w:hint="eastAsia"/>
          <w:sz w:val="24"/>
          <w:szCs w:val="24"/>
          <w:lang w:eastAsia="zh-CN"/>
        </w:rPr>
        <w:t>2027</w:t>
      </w:r>
      <w:r w:rsidRPr="00A55855">
        <w:rPr>
          <w:rFonts w:hint="eastAsia"/>
          <w:sz w:val="24"/>
          <w:szCs w:val="24"/>
          <w:lang w:eastAsia="zh-CN"/>
        </w:rPr>
        <w:t>年将实施的最低能源性能标准计算了额外的组件费用，这导致能源效率的相对改善较小，相应的额外的组件费用也较小。本文件附件二详细介绍了秘书处用于计算空调激励的方法，该方法是逐模型计算的。</w:t>
      </w:r>
      <w:r w:rsidRPr="00A55855">
        <w:rPr>
          <w:rFonts w:hint="eastAsia"/>
          <w:sz w:val="24"/>
          <w:szCs w:val="24"/>
          <w:lang w:eastAsia="zh-CN"/>
        </w:rPr>
        <w:t xml:space="preserve"> </w:t>
      </w:r>
    </w:p>
    <w:p w14:paraId="0980506D" w14:textId="782BB1ED" w:rsidR="002B6EAF" w:rsidRPr="004350ED" w:rsidRDefault="00A55855" w:rsidP="00F31508">
      <w:pPr>
        <w:pStyle w:val="Heading2"/>
        <w:numPr>
          <w:ilvl w:val="1"/>
          <w:numId w:val="1"/>
        </w:numPr>
        <w:rPr>
          <w:lang w:eastAsia="zh-CN"/>
        </w:rPr>
      </w:pPr>
      <w:r w:rsidRPr="00A55855">
        <w:rPr>
          <w:rFonts w:hint="eastAsia"/>
          <w:sz w:val="24"/>
          <w:szCs w:val="24"/>
          <w:lang w:eastAsia="zh-CN"/>
        </w:rPr>
        <w:t>秘书处指出，</w:t>
      </w:r>
      <w:r w:rsidRPr="00A55855">
        <w:rPr>
          <w:rFonts w:hint="eastAsia"/>
          <w:sz w:val="24"/>
          <w:szCs w:val="24"/>
          <w:lang w:eastAsia="zh-CN"/>
        </w:rPr>
        <w:t>28</w:t>
      </w:r>
      <w:r w:rsidRPr="00A55855">
        <w:rPr>
          <w:rFonts w:hint="eastAsia"/>
          <w:sz w:val="24"/>
          <w:szCs w:val="24"/>
          <w:lang w:eastAsia="zh-CN"/>
        </w:rPr>
        <w:t>个型号的基准能源性能（占制造的空调机组总数的不到</w:t>
      </w:r>
      <w:r w:rsidRPr="00A55855">
        <w:rPr>
          <w:rFonts w:hint="eastAsia"/>
          <w:sz w:val="24"/>
          <w:szCs w:val="24"/>
          <w:lang w:eastAsia="zh-CN"/>
        </w:rPr>
        <w:t>1.4%</w:t>
      </w:r>
      <w:r w:rsidRPr="00A55855">
        <w:rPr>
          <w:rFonts w:hint="eastAsia"/>
          <w:sz w:val="24"/>
          <w:szCs w:val="24"/>
          <w:lang w:eastAsia="zh-CN"/>
        </w:rPr>
        <w:t>）低于当前的最低能源性能标准。这些模型的额外组件费用调整为额外组件费用激励水平的</w:t>
      </w:r>
      <w:r w:rsidRPr="00A55855">
        <w:rPr>
          <w:rFonts w:hint="eastAsia"/>
          <w:sz w:val="24"/>
          <w:szCs w:val="24"/>
          <w:lang w:eastAsia="zh-CN"/>
        </w:rPr>
        <w:t>50%</w:t>
      </w:r>
      <w:r w:rsidRPr="00A55855">
        <w:rPr>
          <w:rFonts w:hint="eastAsia"/>
          <w:sz w:val="24"/>
          <w:szCs w:val="24"/>
          <w:lang w:eastAsia="zh-CN"/>
        </w:rPr>
        <w:t>；和</w:t>
      </w:r>
    </w:p>
    <w:p w14:paraId="1A9A1E2C" w14:textId="68D233D2" w:rsidR="002B6EAF" w:rsidRPr="00F6200A" w:rsidRDefault="00F6200A" w:rsidP="00F31508">
      <w:pPr>
        <w:pStyle w:val="Heading2"/>
        <w:numPr>
          <w:ilvl w:val="1"/>
          <w:numId w:val="1"/>
        </w:numPr>
        <w:rPr>
          <w:sz w:val="24"/>
          <w:szCs w:val="24"/>
          <w:lang w:eastAsia="zh-CN"/>
        </w:rPr>
      </w:pPr>
      <w:r w:rsidRPr="00F6200A">
        <w:rPr>
          <w:rFonts w:hint="eastAsia"/>
          <w:sz w:val="24"/>
          <w:szCs w:val="24"/>
          <w:lang w:eastAsia="zh-CN"/>
        </w:rPr>
        <w:t>就</w:t>
      </w:r>
      <w:r w:rsidRPr="00F6200A">
        <w:rPr>
          <w:rFonts w:hint="eastAsia"/>
          <w:sz w:val="24"/>
          <w:szCs w:val="24"/>
          <w:lang w:eastAsia="zh-CN"/>
        </w:rPr>
        <w:t xml:space="preserve">Kiriazi </w:t>
      </w:r>
      <w:r w:rsidRPr="00F6200A">
        <w:rPr>
          <w:rFonts w:hint="eastAsia"/>
          <w:sz w:val="24"/>
          <w:szCs w:val="24"/>
          <w:lang w:eastAsia="zh-CN"/>
        </w:rPr>
        <w:t>空调、自由空气、</w:t>
      </w:r>
      <w:r w:rsidRPr="00F6200A">
        <w:rPr>
          <w:rFonts w:hint="eastAsia"/>
          <w:sz w:val="24"/>
          <w:szCs w:val="24"/>
          <w:lang w:eastAsia="zh-CN"/>
        </w:rPr>
        <w:t>Teriak</w:t>
      </w:r>
      <w:r w:rsidRPr="00F6200A">
        <w:rPr>
          <w:rFonts w:hint="eastAsia"/>
          <w:sz w:val="24"/>
          <w:szCs w:val="24"/>
          <w:lang w:eastAsia="zh-CN"/>
        </w:rPr>
        <w:t>、</w:t>
      </w:r>
      <w:r w:rsidRPr="00F6200A">
        <w:rPr>
          <w:rFonts w:hint="eastAsia"/>
          <w:sz w:val="24"/>
          <w:szCs w:val="24"/>
          <w:lang w:eastAsia="zh-CN"/>
        </w:rPr>
        <w:t>Raya</w:t>
      </w:r>
      <w:r w:rsidRPr="00F6200A">
        <w:rPr>
          <w:rFonts w:hint="eastAsia"/>
          <w:sz w:val="24"/>
          <w:szCs w:val="24"/>
          <w:lang w:eastAsia="zh-CN"/>
        </w:rPr>
        <w:t>和</w:t>
      </w:r>
      <w:r w:rsidRPr="00F6200A">
        <w:rPr>
          <w:rFonts w:hint="eastAsia"/>
          <w:sz w:val="24"/>
          <w:szCs w:val="24"/>
          <w:lang w:eastAsia="zh-CN"/>
        </w:rPr>
        <w:t>Tiba</w:t>
      </w:r>
      <w:r w:rsidRPr="00F6200A">
        <w:rPr>
          <w:rFonts w:hint="eastAsia"/>
          <w:sz w:val="24"/>
          <w:szCs w:val="24"/>
          <w:lang w:eastAsia="zh-CN"/>
        </w:rPr>
        <w:t>而言，过去三年的制造量低于提交的名义制造能力。根据</w:t>
      </w:r>
      <w:r w:rsidRPr="00F6200A">
        <w:rPr>
          <w:sz w:val="24"/>
          <w:szCs w:val="24"/>
          <w:lang w:eastAsia="zh-CN"/>
        </w:rPr>
        <w:t>UNEP/OzL.Pro/ExCom/94/61</w:t>
      </w:r>
      <w:r w:rsidRPr="00F6200A">
        <w:rPr>
          <w:rFonts w:hint="eastAsia"/>
          <w:sz w:val="24"/>
          <w:szCs w:val="24"/>
          <w:lang w:eastAsia="zh-CN"/>
        </w:rPr>
        <w:t>号文件表</w:t>
      </w:r>
      <w:r w:rsidRPr="00F6200A">
        <w:rPr>
          <w:rFonts w:hint="eastAsia"/>
          <w:sz w:val="24"/>
          <w:szCs w:val="24"/>
          <w:lang w:eastAsia="zh-CN"/>
        </w:rPr>
        <w:t>3</w:t>
      </w:r>
      <w:r w:rsidRPr="00F6200A">
        <w:rPr>
          <w:rFonts w:hint="eastAsia"/>
          <w:sz w:val="24"/>
          <w:szCs w:val="24"/>
          <w:lang w:eastAsia="zh-CN"/>
        </w:rPr>
        <w:t>，将额外资本费用调整为过去三年的最大制造量。</w:t>
      </w:r>
    </w:p>
    <w:p w14:paraId="68619A25" w14:textId="47511120" w:rsidR="00C6405F" w:rsidRPr="00F6200A" w:rsidRDefault="00E07A65"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sidR="00F6200A" w:rsidRPr="00F6200A">
        <w:rPr>
          <w:rFonts w:hint="eastAsia"/>
          <w:sz w:val="24"/>
          <w:szCs w:val="24"/>
          <w:lang w:eastAsia="zh-CN"/>
        </w:rPr>
        <w:t>除上述商定的变更外，根据第</w:t>
      </w:r>
      <w:r w:rsidR="00F6200A" w:rsidRPr="00F6200A">
        <w:rPr>
          <w:rFonts w:hint="eastAsia"/>
          <w:sz w:val="24"/>
          <w:szCs w:val="24"/>
          <w:lang w:eastAsia="zh-CN"/>
        </w:rPr>
        <w:t>96/21</w:t>
      </w:r>
      <w:r w:rsidR="00F6200A" w:rsidRPr="00F6200A">
        <w:rPr>
          <w:rFonts w:hint="eastAsia"/>
          <w:sz w:val="24"/>
          <w:szCs w:val="24"/>
          <w:lang w:eastAsia="zh-CN"/>
        </w:rPr>
        <w:t>号决定，海尔空调将不会获得任何资金，因为该企业的制造能力是在</w:t>
      </w:r>
      <w:r w:rsidR="00F6200A" w:rsidRPr="00F6200A">
        <w:rPr>
          <w:rFonts w:hint="eastAsia"/>
          <w:sz w:val="24"/>
          <w:szCs w:val="24"/>
          <w:lang w:eastAsia="zh-CN"/>
        </w:rPr>
        <w:t>2024</w:t>
      </w:r>
      <w:r w:rsidR="00F6200A" w:rsidRPr="00F6200A">
        <w:rPr>
          <w:rFonts w:hint="eastAsia"/>
          <w:sz w:val="24"/>
          <w:szCs w:val="24"/>
          <w:lang w:eastAsia="zh-CN"/>
        </w:rPr>
        <w:t>年建立的。表</w:t>
      </w:r>
      <w:r w:rsidR="00F6200A" w:rsidRPr="00F6200A">
        <w:rPr>
          <w:rFonts w:hint="eastAsia"/>
          <w:sz w:val="24"/>
          <w:szCs w:val="24"/>
          <w:lang w:eastAsia="zh-CN"/>
        </w:rPr>
        <w:t>11</w:t>
      </w:r>
      <w:r w:rsidR="00F6200A" w:rsidRPr="00F6200A">
        <w:rPr>
          <w:rFonts w:hint="eastAsia"/>
          <w:sz w:val="24"/>
          <w:szCs w:val="24"/>
          <w:lang w:eastAsia="zh-CN"/>
        </w:rPr>
        <w:t>列出了根据第</w:t>
      </w:r>
      <w:r w:rsidR="00F6200A" w:rsidRPr="00F6200A">
        <w:rPr>
          <w:rFonts w:hint="eastAsia"/>
          <w:sz w:val="24"/>
          <w:szCs w:val="24"/>
          <w:lang w:eastAsia="zh-CN"/>
        </w:rPr>
        <w:t>105</w:t>
      </w:r>
      <w:r w:rsidR="00F6200A" w:rsidRPr="00F6200A">
        <w:rPr>
          <w:rFonts w:hint="eastAsia"/>
          <w:sz w:val="24"/>
          <w:szCs w:val="24"/>
          <w:lang w:eastAsia="zh-CN"/>
        </w:rPr>
        <w:t>和</w:t>
      </w:r>
      <w:r w:rsidR="00F6200A" w:rsidRPr="00F6200A">
        <w:rPr>
          <w:rFonts w:hint="eastAsia"/>
          <w:sz w:val="24"/>
          <w:szCs w:val="24"/>
          <w:lang w:eastAsia="zh-CN"/>
        </w:rPr>
        <w:t>106</w:t>
      </w:r>
      <w:r w:rsidR="00F6200A" w:rsidRPr="00F6200A">
        <w:rPr>
          <w:rFonts w:hint="eastAsia"/>
          <w:sz w:val="24"/>
          <w:szCs w:val="24"/>
          <w:lang w:eastAsia="zh-CN"/>
        </w:rPr>
        <w:t>段中的调整为空调制造商商定的额外费用。</w:t>
      </w:r>
    </w:p>
    <w:p w14:paraId="036379C0" w14:textId="1D45EEFE" w:rsidR="00C6405F" w:rsidRPr="00F6200A" w:rsidRDefault="00F6200A" w:rsidP="00C6405F">
      <w:pPr>
        <w:rPr>
          <w:rFonts w:ascii="SimHei" w:eastAsia="SimHei" w:hAnsi="SimHei"/>
          <w:sz w:val="24"/>
          <w:szCs w:val="24"/>
          <w:lang w:eastAsia="zh-CN"/>
        </w:rPr>
      </w:pPr>
      <w:r w:rsidRPr="001F4BFD">
        <w:rPr>
          <w:rFonts w:ascii="SimHei" w:eastAsia="SimHei" w:hAnsi="SimHei" w:hint="eastAsia"/>
          <w:lang w:eastAsia="zh-CN"/>
        </w:rPr>
        <w:t>表</w:t>
      </w:r>
      <w:r w:rsidRPr="001F4BFD">
        <w:rPr>
          <w:rFonts w:eastAsia="SimHei"/>
          <w:lang w:eastAsia="zh-CN"/>
        </w:rPr>
        <w:t>11.</w:t>
      </w:r>
      <w:r w:rsidRPr="001F4BFD">
        <w:rPr>
          <w:rFonts w:ascii="SimHei" w:eastAsia="SimHei" w:hAnsi="SimHei" w:hint="eastAsia"/>
          <w:lang w:eastAsia="zh-CN"/>
        </w:rPr>
        <w:t>为制造家用空调设备的企业商定的额外资本和组件费用（美元）</w:t>
      </w:r>
    </w:p>
    <w:tbl>
      <w:tblPr>
        <w:tblStyle w:val="TableGrid"/>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89"/>
        <w:gridCol w:w="1382"/>
        <w:gridCol w:w="1210"/>
        <w:gridCol w:w="871"/>
        <w:gridCol w:w="1382"/>
        <w:gridCol w:w="1210"/>
        <w:gridCol w:w="1210"/>
        <w:gridCol w:w="696"/>
      </w:tblGrid>
      <w:tr w:rsidR="00C6405F" w:rsidRPr="001F4BFD" w14:paraId="40C64D47" w14:textId="77777777">
        <w:tc>
          <w:tcPr>
            <w:tcW w:w="2595" w:type="pct"/>
            <w:gridSpan w:val="4"/>
          </w:tcPr>
          <w:p w14:paraId="1A427B57" w14:textId="779742A3" w:rsidR="00C6405F" w:rsidRPr="001F4BFD" w:rsidRDefault="00A60CEE">
            <w:pPr>
              <w:jc w:val="center"/>
              <w:rPr>
                <w:b/>
                <w:bCs/>
                <w:sz w:val="18"/>
                <w:szCs w:val="18"/>
              </w:rPr>
            </w:pPr>
            <w:r w:rsidRPr="001F4BFD">
              <w:rPr>
                <w:rFonts w:hint="eastAsia"/>
                <w:b/>
                <w:bCs/>
                <w:sz w:val="18"/>
                <w:szCs w:val="18"/>
                <w:lang w:eastAsia="zh-CN"/>
              </w:rPr>
              <w:t>提交的</w:t>
            </w:r>
          </w:p>
        </w:tc>
        <w:tc>
          <w:tcPr>
            <w:tcW w:w="2405" w:type="pct"/>
            <w:gridSpan w:val="4"/>
          </w:tcPr>
          <w:p w14:paraId="0382821D" w14:textId="3176FA91" w:rsidR="00C6405F" w:rsidRPr="001F4BFD" w:rsidRDefault="00A60CEE">
            <w:pPr>
              <w:jc w:val="center"/>
              <w:rPr>
                <w:b/>
                <w:bCs/>
                <w:sz w:val="18"/>
                <w:szCs w:val="18"/>
              </w:rPr>
            </w:pPr>
            <w:r w:rsidRPr="001F4BFD">
              <w:rPr>
                <w:rFonts w:hint="eastAsia"/>
                <w:b/>
                <w:bCs/>
                <w:sz w:val="18"/>
                <w:szCs w:val="18"/>
                <w:lang w:eastAsia="zh-CN"/>
              </w:rPr>
              <w:t>商定的</w:t>
            </w:r>
          </w:p>
        </w:tc>
      </w:tr>
      <w:tr w:rsidR="00A60CEE" w:rsidRPr="001F4BFD" w14:paraId="4E2CA620" w14:textId="77777777">
        <w:tc>
          <w:tcPr>
            <w:tcW w:w="743" w:type="pct"/>
            <w:vAlign w:val="center"/>
          </w:tcPr>
          <w:p w14:paraId="4AF31D45" w14:textId="77777777" w:rsidR="00A60CEE" w:rsidRPr="001F4BFD" w:rsidRDefault="00A60CEE" w:rsidP="00A60CEE">
            <w:pPr>
              <w:jc w:val="center"/>
              <w:rPr>
                <w:b/>
                <w:bCs/>
                <w:sz w:val="18"/>
                <w:szCs w:val="18"/>
              </w:rPr>
            </w:pPr>
            <w:r w:rsidRPr="001F4BFD">
              <w:rPr>
                <w:rFonts w:hint="eastAsia"/>
                <w:b/>
                <w:bCs/>
                <w:sz w:val="18"/>
                <w:szCs w:val="18"/>
              </w:rPr>
              <w:t>额外资本</w:t>
            </w:r>
          </w:p>
          <w:p w14:paraId="128F8638" w14:textId="6BB6AD77" w:rsidR="00A60CEE" w:rsidRPr="001F4BFD" w:rsidRDefault="00A60CEE" w:rsidP="00A60CEE">
            <w:pPr>
              <w:jc w:val="center"/>
              <w:rPr>
                <w:b/>
                <w:bCs/>
                <w:sz w:val="18"/>
                <w:szCs w:val="18"/>
              </w:rPr>
            </w:pPr>
            <w:r w:rsidRPr="001F4BFD">
              <w:rPr>
                <w:rFonts w:hint="eastAsia"/>
                <w:b/>
                <w:bCs/>
                <w:sz w:val="18"/>
                <w:szCs w:val="18"/>
                <w:lang w:eastAsia="zh-CN"/>
              </w:rPr>
              <w:t>费用</w:t>
            </w:r>
          </w:p>
        </w:tc>
        <w:tc>
          <w:tcPr>
            <w:tcW w:w="739" w:type="pct"/>
            <w:vAlign w:val="center"/>
          </w:tcPr>
          <w:p w14:paraId="09FC222F" w14:textId="77777777" w:rsidR="00A60CEE" w:rsidRPr="001F4BFD" w:rsidRDefault="00A60CEE" w:rsidP="00A60CEE">
            <w:pPr>
              <w:jc w:val="center"/>
              <w:rPr>
                <w:b/>
                <w:bCs/>
                <w:sz w:val="18"/>
                <w:szCs w:val="18"/>
              </w:rPr>
            </w:pPr>
            <w:r w:rsidRPr="001F4BFD">
              <w:rPr>
                <w:rFonts w:hint="eastAsia"/>
                <w:b/>
                <w:bCs/>
                <w:sz w:val="18"/>
                <w:szCs w:val="18"/>
              </w:rPr>
              <w:t>额外组件</w:t>
            </w:r>
          </w:p>
          <w:p w14:paraId="271CDBA0" w14:textId="28B81B79" w:rsidR="00A60CEE" w:rsidRPr="001F4BFD" w:rsidRDefault="00A60CEE" w:rsidP="00A60CEE">
            <w:pPr>
              <w:jc w:val="center"/>
              <w:rPr>
                <w:b/>
                <w:bCs/>
                <w:sz w:val="18"/>
                <w:szCs w:val="18"/>
              </w:rPr>
            </w:pPr>
            <w:r w:rsidRPr="001F4BFD">
              <w:rPr>
                <w:rFonts w:hint="eastAsia"/>
                <w:b/>
                <w:bCs/>
                <w:sz w:val="18"/>
                <w:szCs w:val="18"/>
                <w:lang w:eastAsia="zh-CN"/>
              </w:rPr>
              <w:t>费用</w:t>
            </w:r>
          </w:p>
        </w:tc>
        <w:tc>
          <w:tcPr>
            <w:tcW w:w="647" w:type="pct"/>
            <w:vAlign w:val="center"/>
          </w:tcPr>
          <w:p w14:paraId="19225554" w14:textId="176D0E52" w:rsidR="00A60CEE" w:rsidRPr="001F4BFD" w:rsidRDefault="00A60CEE" w:rsidP="00A60CEE">
            <w:pPr>
              <w:jc w:val="center"/>
              <w:rPr>
                <w:b/>
                <w:bCs/>
                <w:sz w:val="18"/>
                <w:szCs w:val="18"/>
              </w:rPr>
            </w:pPr>
            <w:r w:rsidRPr="001F4BFD">
              <w:rPr>
                <w:rFonts w:hint="eastAsia"/>
                <w:b/>
                <w:bCs/>
                <w:sz w:val="18"/>
                <w:szCs w:val="18"/>
                <w:lang w:eastAsia="zh-CN"/>
              </w:rPr>
              <w:t>总计</w:t>
            </w:r>
          </w:p>
        </w:tc>
        <w:tc>
          <w:tcPr>
            <w:tcW w:w="466" w:type="pct"/>
            <w:vAlign w:val="center"/>
          </w:tcPr>
          <w:p w14:paraId="47E5401B" w14:textId="77777777" w:rsidR="00A60CEE" w:rsidRPr="001F4BFD" w:rsidRDefault="00A60CEE" w:rsidP="00A60CEE">
            <w:pPr>
              <w:jc w:val="center"/>
              <w:rPr>
                <w:b/>
                <w:bCs/>
                <w:sz w:val="18"/>
                <w:szCs w:val="18"/>
                <w:lang w:eastAsia="zh-CN"/>
              </w:rPr>
            </w:pPr>
            <w:r w:rsidRPr="001F4BFD">
              <w:rPr>
                <w:rFonts w:hint="eastAsia"/>
                <w:b/>
                <w:bCs/>
                <w:sz w:val="18"/>
                <w:szCs w:val="18"/>
                <w:lang w:eastAsia="zh-CN"/>
              </w:rPr>
              <w:t>能源</w:t>
            </w:r>
          </w:p>
          <w:p w14:paraId="553046F0" w14:textId="01CDC5F2" w:rsidR="00A60CEE" w:rsidRPr="001F4BFD" w:rsidRDefault="00A60CEE" w:rsidP="00A60CEE">
            <w:pPr>
              <w:jc w:val="center"/>
              <w:rPr>
                <w:b/>
                <w:bCs/>
                <w:sz w:val="18"/>
                <w:szCs w:val="18"/>
                <w:lang w:val="en-US"/>
              </w:rPr>
            </w:pPr>
            <w:r w:rsidRPr="001F4BFD">
              <w:rPr>
                <w:rFonts w:hint="eastAsia"/>
                <w:b/>
                <w:bCs/>
                <w:sz w:val="18"/>
                <w:szCs w:val="18"/>
                <w:lang w:eastAsia="zh-CN"/>
              </w:rPr>
              <w:t>效率</w:t>
            </w:r>
            <w:r w:rsidR="001F4BFD">
              <w:rPr>
                <w:b/>
                <w:bCs/>
                <w:sz w:val="18"/>
                <w:szCs w:val="18"/>
                <w:lang w:val="en-US" w:eastAsia="zh-CN"/>
              </w:rPr>
              <w:t>(</w:t>
            </w:r>
            <w:r w:rsidRPr="001F4BFD">
              <w:rPr>
                <w:rFonts w:hint="eastAsia"/>
                <w:b/>
                <w:bCs/>
                <w:sz w:val="18"/>
                <w:szCs w:val="18"/>
                <w:lang w:eastAsia="zh-CN"/>
              </w:rPr>
              <w:t>%</w:t>
            </w:r>
            <w:r w:rsidR="001F4BFD">
              <w:rPr>
                <w:b/>
                <w:bCs/>
                <w:sz w:val="18"/>
                <w:szCs w:val="18"/>
                <w:lang w:val="en-US" w:eastAsia="zh-CN"/>
              </w:rPr>
              <w:t>)</w:t>
            </w:r>
          </w:p>
        </w:tc>
        <w:tc>
          <w:tcPr>
            <w:tcW w:w="739" w:type="pct"/>
            <w:vAlign w:val="center"/>
          </w:tcPr>
          <w:p w14:paraId="15FE865B" w14:textId="77777777" w:rsidR="00A60CEE" w:rsidRPr="001F4BFD" w:rsidRDefault="00A60CEE" w:rsidP="00A60CEE">
            <w:pPr>
              <w:jc w:val="center"/>
              <w:rPr>
                <w:b/>
                <w:bCs/>
                <w:sz w:val="18"/>
                <w:szCs w:val="18"/>
              </w:rPr>
            </w:pPr>
            <w:r w:rsidRPr="001F4BFD">
              <w:rPr>
                <w:rFonts w:hint="eastAsia"/>
                <w:b/>
                <w:bCs/>
                <w:sz w:val="18"/>
                <w:szCs w:val="18"/>
              </w:rPr>
              <w:t>额外资本</w:t>
            </w:r>
          </w:p>
          <w:p w14:paraId="381E53B5" w14:textId="6074FFBD" w:rsidR="00A60CEE" w:rsidRPr="001F4BFD" w:rsidRDefault="00A60CEE" w:rsidP="00A60CEE">
            <w:pPr>
              <w:ind w:right="-105" w:hanging="98"/>
              <w:jc w:val="center"/>
              <w:rPr>
                <w:b/>
                <w:bCs/>
                <w:sz w:val="18"/>
                <w:szCs w:val="18"/>
              </w:rPr>
            </w:pPr>
            <w:r w:rsidRPr="001F4BFD">
              <w:rPr>
                <w:rFonts w:hint="eastAsia"/>
                <w:b/>
                <w:bCs/>
                <w:sz w:val="18"/>
                <w:szCs w:val="18"/>
                <w:lang w:eastAsia="zh-CN"/>
              </w:rPr>
              <w:t>费用</w:t>
            </w:r>
          </w:p>
        </w:tc>
        <w:tc>
          <w:tcPr>
            <w:tcW w:w="647" w:type="pct"/>
            <w:vAlign w:val="center"/>
          </w:tcPr>
          <w:p w14:paraId="73AAC86F" w14:textId="77777777" w:rsidR="00A60CEE" w:rsidRPr="001F4BFD" w:rsidRDefault="00A60CEE" w:rsidP="00A60CEE">
            <w:pPr>
              <w:jc w:val="center"/>
              <w:rPr>
                <w:b/>
                <w:bCs/>
                <w:sz w:val="18"/>
                <w:szCs w:val="18"/>
              </w:rPr>
            </w:pPr>
            <w:r w:rsidRPr="001F4BFD">
              <w:rPr>
                <w:rFonts w:hint="eastAsia"/>
                <w:b/>
                <w:bCs/>
                <w:sz w:val="18"/>
                <w:szCs w:val="18"/>
              </w:rPr>
              <w:t>额外组件</w:t>
            </w:r>
          </w:p>
          <w:p w14:paraId="7E7E1D84" w14:textId="79D84D4C" w:rsidR="00A60CEE" w:rsidRPr="001F4BFD" w:rsidRDefault="00A60CEE" w:rsidP="00A60CEE">
            <w:pPr>
              <w:ind w:right="-105" w:hanging="98"/>
              <w:jc w:val="center"/>
              <w:rPr>
                <w:b/>
                <w:bCs/>
                <w:sz w:val="18"/>
                <w:szCs w:val="18"/>
              </w:rPr>
            </w:pPr>
            <w:r w:rsidRPr="001F4BFD">
              <w:rPr>
                <w:rFonts w:hint="eastAsia"/>
                <w:b/>
                <w:bCs/>
                <w:sz w:val="18"/>
                <w:szCs w:val="18"/>
                <w:lang w:eastAsia="zh-CN"/>
              </w:rPr>
              <w:t>费用</w:t>
            </w:r>
          </w:p>
        </w:tc>
        <w:tc>
          <w:tcPr>
            <w:tcW w:w="647" w:type="pct"/>
            <w:vAlign w:val="center"/>
          </w:tcPr>
          <w:p w14:paraId="473F5E31" w14:textId="5D9309E6" w:rsidR="00A60CEE" w:rsidRPr="001F4BFD" w:rsidRDefault="00A60CEE" w:rsidP="00A60CEE">
            <w:pPr>
              <w:ind w:left="-106" w:right="-112"/>
              <w:jc w:val="center"/>
              <w:rPr>
                <w:b/>
                <w:bCs/>
                <w:sz w:val="18"/>
                <w:szCs w:val="18"/>
              </w:rPr>
            </w:pPr>
            <w:r w:rsidRPr="001F4BFD">
              <w:rPr>
                <w:rFonts w:hint="eastAsia"/>
                <w:b/>
                <w:bCs/>
                <w:sz w:val="18"/>
                <w:szCs w:val="18"/>
                <w:lang w:eastAsia="zh-CN"/>
              </w:rPr>
              <w:t>总计</w:t>
            </w:r>
          </w:p>
        </w:tc>
        <w:tc>
          <w:tcPr>
            <w:tcW w:w="372" w:type="pct"/>
            <w:vAlign w:val="center"/>
          </w:tcPr>
          <w:p w14:paraId="3FCDE254" w14:textId="77777777" w:rsidR="00A60CEE" w:rsidRPr="001F4BFD" w:rsidRDefault="00A60CEE" w:rsidP="00A60CEE">
            <w:pPr>
              <w:jc w:val="center"/>
              <w:rPr>
                <w:b/>
                <w:bCs/>
                <w:sz w:val="18"/>
                <w:szCs w:val="18"/>
                <w:lang w:eastAsia="zh-CN"/>
              </w:rPr>
            </w:pPr>
            <w:r w:rsidRPr="001F4BFD">
              <w:rPr>
                <w:rFonts w:hint="eastAsia"/>
                <w:b/>
                <w:bCs/>
                <w:sz w:val="18"/>
                <w:szCs w:val="18"/>
                <w:lang w:eastAsia="zh-CN"/>
              </w:rPr>
              <w:t>能源</w:t>
            </w:r>
          </w:p>
          <w:p w14:paraId="650D66C6" w14:textId="48701F5F" w:rsidR="00A60CEE" w:rsidRPr="0005350E" w:rsidRDefault="00A60CEE" w:rsidP="00A60CEE">
            <w:pPr>
              <w:jc w:val="center"/>
              <w:rPr>
                <w:b/>
                <w:bCs/>
                <w:sz w:val="18"/>
                <w:szCs w:val="18"/>
                <w:lang w:val="en-US"/>
              </w:rPr>
            </w:pPr>
            <w:r w:rsidRPr="001F4BFD">
              <w:rPr>
                <w:rFonts w:hint="eastAsia"/>
                <w:b/>
                <w:bCs/>
                <w:sz w:val="18"/>
                <w:szCs w:val="18"/>
                <w:lang w:eastAsia="zh-CN"/>
              </w:rPr>
              <w:t>效率</w:t>
            </w:r>
            <w:r w:rsidR="0005350E">
              <w:rPr>
                <w:b/>
                <w:bCs/>
                <w:sz w:val="18"/>
                <w:szCs w:val="18"/>
                <w:lang w:val="en-US" w:eastAsia="zh-CN"/>
              </w:rPr>
              <w:t>(</w:t>
            </w:r>
            <w:r w:rsidRPr="001F4BFD">
              <w:rPr>
                <w:rFonts w:hint="eastAsia"/>
                <w:b/>
                <w:bCs/>
                <w:sz w:val="18"/>
                <w:szCs w:val="18"/>
                <w:lang w:eastAsia="zh-CN"/>
              </w:rPr>
              <w:t>%</w:t>
            </w:r>
            <w:r w:rsidR="0005350E">
              <w:rPr>
                <w:b/>
                <w:bCs/>
                <w:sz w:val="18"/>
                <w:szCs w:val="18"/>
                <w:lang w:val="en-US" w:eastAsia="zh-CN"/>
              </w:rPr>
              <w:t>)</w:t>
            </w:r>
          </w:p>
        </w:tc>
      </w:tr>
      <w:tr w:rsidR="00C6405F" w:rsidRPr="001F4BFD" w14:paraId="2D312458" w14:textId="77777777" w:rsidTr="0015717C">
        <w:tc>
          <w:tcPr>
            <w:tcW w:w="743" w:type="pct"/>
          </w:tcPr>
          <w:p w14:paraId="21EDFE8E" w14:textId="77777777" w:rsidR="00C6405F" w:rsidRPr="001F4BFD" w:rsidRDefault="00C6405F">
            <w:pPr>
              <w:jc w:val="right"/>
              <w:rPr>
                <w:sz w:val="18"/>
                <w:szCs w:val="18"/>
              </w:rPr>
            </w:pPr>
            <w:r w:rsidRPr="001F4BFD">
              <w:rPr>
                <w:sz w:val="18"/>
                <w:szCs w:val="18"/>
              </w:rPr>
              <w:t>2,026,750</w:t>
            </w:r>
          </w:p>
        </w:tc>
        <w:tc>
          <w:tcPr>
            <w:tcW w:w="739" w:type="pct"/>
          </w:tcPr>
          <w:p w14:paraId="424B5AC3" w14:textId="77777777" w:rsidR="00C6405F" w:rsidRPr="001F4BFD" w:rsidRDefault="00C6405F">
            <w:pPr>
              <w:jc w:val="right"/>
              <w:rPr>
                <w:sz w:val="18"/>
                <w:szCs w:val="18"/>
              </w:rPr>
            </w:pPr>
            <w:r w:rsidRPr="001F4BFD">
              <w:rPr>
                <w:sz w:val="18"/>
                <w:szCs w:val="18"/>
              </w:rPr>
              <w:t>5,327,287</w:t>
            </w:r>
          </w:p>
        </w:tc>
        <w:tc>
          <w:tcPr>
            <w:tcW w:w="647" w:type="pct"/>
          </w:tcPr>
          <w:p w14:paraId="5FE5C820" w14:textId="77777777" w:rsidR="00C6405F" w:rsidRPr="001F4BFD" w:rsidRDefault="00C6405F">
            <w:pPr>
              <w:jc w:val="right"/>
              <w:rPr>
                <w:sz w:val="18"/>
                <w:szCs w:val="18"/>
              </w:rPr>
            </w:pPr>
            <w:r w:rsidRPr="001F4BFD">
              <w:rPr>
                <w:sz w:val="18"/>
                <w:szCs w:val="18"/>
              </w:rPr>
              <w:t>7,354,037</w:t>
            </w:r>
          </w:p>
        </w:tc>
        <w:tc>
          <w:tcPr>
            <w:tcW w:w="466" w:type="pct"/>
          </w:tcPr>
          <w:p w14:paraId="0D3B52F0" w14:textId="77777777" w:rsidR="00C6405F" w:rsidRPr="001F4BFD" w:rsidRDefault="00C6405F">
            <w:pPr>
              <w:jc w:val="right"/>
              <w:rPr>
                <w:sz w:val="18"/>
                <w:szCs w:val="18"/>
              </w:rPr>
            </w:pPr>
            <w:r w:rsidRPr="001F4BFD">
              <w:rPr>
                <w:sz w:val="18"/>
                <w:szCs w:val="18"/>
              </w:rPr>
              <w:t>31.3</w:t>
            </w:r>
          </w:p>
        </w:tc>
        <w:tc>
          <w:tcPr>
            <w:tcW w:w="739" w:type="pct"/>
          </w:tcPr>
          <w:p w14:paraId="37E97676" w14:textId="77777777" w:rsidR="00C6405F" w:rsidRPr="001F4BFD" w:rsidRDefault="00C6405F">
            <w:pPr>
              <w:jc w:val="right"/>
              <w:rPr>
                <w:sz w:val="18"/>
                <w:szCs w:val="18"/>
              </w:rPr>
            </w:pPr>
            <w:r w:rsidRPr="001F4BFD">
              <w:rPr>
                <w:sz w:val="18"/>
                <w:szCs w:val="18"/>
              </w:rPr>
              <w:t>1,427,550</w:t>
            </w:r>
          </w:p>
        </w:tc>
        <w:tc>
          <w:tcPr>
            <w:tcW w:w="647" w:type="pct"/>
          </w:tcPr>
          <w:p w14:paraId="12726C54" w14:textId="77777777" w:rsidR="00C6405F" w:rsidRPr="001F4BFD" w:rsidRDefault="00C6405F">
            <w:pPr>
              <w:jc w:val="right"/>
              <w:rPr>
                <w:sz w:val="18"/>
                <w:szCs w:val="18"/>
              </w:rPr>
            </w:pPr>
            <w:r w:rsidRPr="001F4BFD">
              <w:rPr>
                <w:sz w:val="18"/>
                <w:szCs w:val="18"/>
              </w:rPr>
              <w:t>7,591,235</w:t>
            </w:r>
          </w:p>
        </w:tc>
        <w:tc>
          <w:tcPr>
            <w:tcW w:w="647" w:type="pct"/>
          </w:tcPr>
          <w:p w14:paraId="4AB295BA" w14:textId="77777777" w:rsidR="00C6405F" w:rsidRPr="001F4BFD" w:rsidRDefault="00C6405F">
            <w:pPr>
              <w:jc w:val="right"/>
              <w:rPr>
                <w:sz w:val="18"/>
                <w:szCs w:val="18"/>
              </w:rPr>
            </w:pPr>
            <w:r w:rsidRPr="001F4BFD">
              <w:rPr>
                <w:sz w:val="18"/>
                <w:szCs w:val="18"/>
              </w:rPr>
              <w:t>9,018,785</w:t>
            </w:r>
          </w:p>
        </w:tc>
        <w:tc>
          <w:tcPr>
            <w:tcW w:w="372" w:type="pct"/>
          </w:tcPr>
          <w:p w14:paraId="4026D7CA" w14:textId="77777777" w:rsidR="00C6405F" w:rsidRPr="001F4BFD" w:rsidRDefault="00C6405F">
            <w:pPr>
              <w:jc w:val="right"/>
              <w:rPr>
                <w:sz w:val="18"/>
                <w:szCs w:val="18"/>
              </w:rPr>
            </w:pPr>
            <w:r w:rsidRPr="001F4BFD">
              <w:rPr>
                <w:sz w:val="18"/>
                <w:szCs w:val="18"/>
              </w:rPr>
              <w:t>31.3</w:t>
            </w:r>
          </w:p>
        </w:tc>
      </w:tr>
    </w:tbl>
    <w:p w14:paraId="514C1424" w14:textId="77777777" w:rsidR="00C6405F" w:rsidRDefault="00C6405F" w:rsidP="00C6405F">
      <w:pPr>
        <w:rPr>
          <w:b/>
          <w:bCs/>
        </w:rPr>
      </w:pPr>
    </w:p>
    <w:p w14:paraId="2DD06A91" w14:textId="0C0AE340" w:rsidR="002C1B08" w:rsidRPr="00B67DA5" w:rsidRDefault="00E07A65" w:rsidP="003579A4">
      <w:pPr>
        <w:pStyle w:val="Heading1"/>
        <w:numPr>
          <w:ilvl w:val="0"/>
          <w:numId w:val="1"/>
        </w:numPr>
        <w:tabs>
          <w:tab w:val="num" w:pos="-2160"/>
          <w:tab w:val="num" w:pos="451"/>
        </w:tabs>
        <w:rPr>
          <w:sz w:val="24"/>
          <w:szCs w:val="24"/>
          <w:lang w:eastAsia="zh-CN"/>
        </w:rPr>
      </w:pPr>
      <w:r>
        <w:rPr>
          <w:rFonts w:hint="eastAsia"/>
          <w:sz w:val="24"/>
          <w:szCs w:val="24"/>
          <w:lang w:eastAsia="zh-CN"/>
        </w:rPr>
        <w:t xml:space="preserve"> </w:t>
      </w:r>
      <w:r w:rsidR="00CE73B1" w:rsidRPr="00B67DA5">
        <w:rPr>
          <w:rFonts w:hint="eastAsia"/>
          <w:sz w:val="24"/>
          <w:szCs w:val="24"/>
          <w:lang w:eastAsia="zh-CN"/>
        </w:rPr>
        <w:t>在该项目包括的</w:t>
      </w:r>
      <w:r w:rsidR="00CE73B1" w:rsidRPr="00B67DA5">
        <w:rPr>
          <w:rFonts w:hint="eastAsia"/>
          <w:sz w:val="24"/>
          <w:szCs w:val="24"/>
          <w:lang w:eastAsia="zh-CN"/>
        </w:rPr>
        <w:t>242</w:t>
      </w:r>
      <w:r w:rsidR="00CE73B1" w:rsidRPr="00B67DA5">
        <w:rPr>
          <w:rFonts w:hint="eastAsia"/>
          <w:sz w:val="24"/>
          <w:szCs w:val="24"/>
          <w:lang w:eastAsia="zh-CN"/>
        </w:rPr>
        <w:t>个型号中，</w:t>
      </w:r>
      <w:r w:rsidR="00CE73B1" w:rsidRPr="00B67DA5">
        <w:rPr>
          <w:rFonts w:hint="eastAsia"/>
          <w:sz w:val="24"/>
          <w:szCs w:val="24"/>
          <w:lang w:eastAsia="zh-CN"/>
        </w:rPr>
        <w:t>237</w:t>
      </w:r>
      <w:r w:rsidR="00CE73B1" w:rsidRPr="00B67DA5">
        <w:rPr>
          <w:rFonts w:hint="eastAsia"/>
          <w:sz w:val="24"/>
          <w:szCs w:val="24"/>
          <w:lang w:eastAsia="zh-CN"/>
        </w:rPr>
        <w:t>个型号（占企业生产的空调总数的不到</w:t>
      </w:r>
      <w:r w:rsidR="00CE73B1" w:rsidRPr="00B67DA5">
        <w:rPr>
          <w:rFonts w:hint="eastAsia"/>
          <w:sz w:val="24"/>
          <w:szCs w:val="24"/>
          <w:lang w:eastAsia="zh-CN"/>
        </w:rPr>
        <w:t>1%</w:t>
      </w:r>
      <w:r w:rsidR="00CE73B1" w:rsidRPr="00B67DA5">
        <w:rPr>
          <w:rFonts w:hint="eastAsia"/>
          <w:sz w:val="24"/>
          <w:szCs w:val="24"/>
          <w:lang w:eastAsia="zh-CN"/>
        </w:rPr>
        <w:t>）符合奖励条件。工发组织确认，</w:t>
      </w:r>
      <w:r w:rsidR="00CE73B1" w:rsidRPr="00B67DA5">
        <w:rPr>
          <w:rFonts w:hint="eastAsia"/>
          <w:sz w:val="24"/>
          <w:szCs w:val="24"/>
          <w:lang w:eastAsia="zh-CN"/>
        </w:rPr>
        <w:t>11</w:t>
      </w:r>
      <w:r w:rsidR="00CE73B1" w:rsidRPr="00B67DA5">
        <w:rPr>
          <w:rFonts w:hint="eastAsia"/>
          <w:sz w:val="24"/>
          <w:szCs w:val="24"/>
          <w:lang w:eastAsia="zh-CN"/>
        </w:rPr>
        <w:t>家企业生产的所有型号都将达到这些企业生产的每种不同型号的指定目标性能水平，无论每种型号是否符合奖励条件。此外，政府已同意在项目结束前执行的最低能源性能标准将适用于整个行业（即国内制造、国内制造产品的进出口），因此项目中承诺的能源效率水平将是可持续的。工发组织还确认，到项目完成之日，所有企业将继续在国内市场和出口市场以目标能源性能水平、更高的能源性能水平或特定的最低能源性能标准水平生产和销售在其工厂制造的产品，以不同型号的能源性能更高者为准。</w:t>
      </w:r>
    </w:p>
    <w:p w14:paraId="38972072" w14:textId="0B61EC30" w:rsidR="00B62AC1" w:rsidRPr="00E07A65" w:rsidRDefault="00B67DA5" w:rsidP="00B62AC1">
      <w:pPr>
        <w:pStyle w:val="Heading1"/>
        <w:numPr>
          <w:ilvl w:val="0"/>
          <w:numId w:val="1"/>
        </w:numPr>
        <w:tabs>
          <w:tab w:val="num" w:pos="-2160"/>
          <w:tab w:val="num" w:pos="451"/>
        </w:tabs>
        <w:spacing w:before="240"/>
        <w:rPr>
          <w:sz w:val="24"/>
          <w:szCs w:val="24"/>
          <w:lang w:eastAsia="zh-CN"/>
        </w:rPr>
      </w:pPr>
      <w:r w:rsidRPr="00B67DA5">
        <w:rPr>
          <w:rFonts w:hint="eastAsia"/>
          <w:sz w:val="24"/>
          <w:szCs w:val="24"/>
          <w:lang w:eastAsia="zh-CN"/>
        </w:rPr>
        <w:t>本文件附件二详细说明了用于计算所有三类设备制造商的奖励水平的方法，包括用于调整家用冰箱和冰柜在</w:t>
      </w:r>
      <w:r w:rsidRPr="00B67DA5">
        <w:rPr>
          <w:rFonts w:hint="eastAsia"/>
          <w:sz w:val="24"/>
          <w:szCs w:val="24"/>
          <w:lang w:eastAsia="zh-CN"/>
        </w:rPr>
        <w:t>25</w:t>
      </w:r>
      <w:r w:rsidR="00E07A65">
        <w:rPr>
          <w:rFonts w:hint="eastAsia"/>
          <w:sz w:val="24"/>
          <w:szCs w:val="24"/>
          <w:lang w:eastAsia="zh-CN"/>
        </w:rPr>
        <w:t>℃测试温度下的计算的方法</w:t>
      </w:r>
    </w:p>
    <w:p w14:paraId="2452B90D" w14:textId="5A1B7D49" w:rsidR="000B6076" w:rsidRPr="00E955A1" w:rsidRDefault="00E955A1" w:rsidP="00947E76">
      <w:pPr>
        <w:keepNext/>
        <w:keepLines/>
        <w:rPr>
          <w:rFonts w:ascii="KaiTi" w:eastAsia="KaiTi" w:hAnsi="KaiTi"/>
          <w:sz w:val="24"/>
          <w:szCs w:val="24"/>
          <w:lang w:eastAsia="zh-CN"/>
        </w:rPr>
      </w:pPr>
      <w:r w:rsidRPr="00E955A1">
        <w:rPr>
          <w:rFonts w:ascii="KaiTi" w:eastAsia="KaiTi" w:hAnsi="KaiTi" w:hint="eastAsia"/>
          <w:sz w:val="24"/>
          <w:szCs w:val="24"/>
          <w:lang w:eastAsia="zh-CN"/>
        </w:rPr>
        <w:t>总节能量和每年节省的美元/千瓦时</w:t>
      </w:r>
    </w:p>
    <w:p w14:paraId="7FBB9909" w14:textId="46AE99A5" w:rsidR="0096265E" w:rsidRPr="00E955A1" w:rsidRDefault="00E07A65" w:rsidP="003579A4">
      <w:pPr>
        <w:pStyle w:val="Heading1"/>
        <w:numPr>
          <w:ilvl w:val="0"/>
          <w:numId w:val="1"/>
        </w:numPr>
        <w:tabs>
          <w:tab w:val="num" w:pos="-2160"/>
          <w:tab w:val="num" w:pos="451"/>
        </w:tabs>
        <w:spacing w:before="240"/>
        <w:rPr>
          <w:sz w:val="24"/>
          <w:szCs w:val="24"/>
          <w:lang w:eastAsia="zh-CN"/>
        </w:rPr>
      </w:pPr>
      <w:r>
        <w:rPr>
          <w:rFonts w:hint="eastAsia"/>
          <w:sz w:val="24"/>
          <w:szCs w:val="24"/>
          <w:lang w:eastAsia="zh-CN"/>
        </w:rPr>
        <w:t xml:space="preserve"> </w:t>
      </w:r>
      <w:r w:rsidR="00E955A1" w:rsidRPr="00E955A1">
        <w:rPr>
          <w:rFonts w:hint="eastAsia"/>
          <w:sz w:val="24"/>
          <w:szCs w:val="24"/>
          <w:lang w:eastAsia="zh-CN"/>
        </w:rPr>
        <w:t>根据每个型号的基准能耗、目标能源效率和企业生产的每个型号的机组数量，</w:t>
      </w:r>
      <w:r w:rsidR="00E955A1" w:rsidRPr="00E955A1">
        <w:rPr>
          <w:sz w:val="24"/>
          <w:szCs w:val="24"/>
          <w:vertAlign w:val="superscript"/>
        </w:rPr>
        <w:footnoteReference w:id="32"/>
      </w:r>
      <w:r w:rsidR="00E955A1" w:rsidRPr="00E955A1">
        <w:rPr>
          <w:rFonts w:hint="eastAsia"/>
          <w:sz w:val="24"/>
          <w:szCs w:val="24"/>
          <w:lang w:eastAsia="zh-CN"/>
        </w:rPr>
        <w:t xml:space="preserve"> </w:t>
      </w:r>
      <w:r w:rsidR="00E955A1" w:rsidRPr="00E955A1">
        <w:rPr>
          <w:rFonts w:hint="eastAsia"/>
          <w:sz w:val="24"/>
          <w:szCs w:val="24"/>
          <w:lang w:eastAsia="zh-CN"/>
        </w:rPr>
        <w:t>累计节能</w:t>
      </w:r>
      <w:r w:rsidR="00E955A1" w:rsidRPr="00E955A1">
        <w:rPr>
          <w:rFonts w:hint="eastAsia"/>
          <w:sz w:val="24"/>
          <w:szCs w:val="24"/>
          <w:lang w:eastAsia="zh-CN"/>
        </w:rPr>
        <w:t>1121.3 G</w:t>
      </w:r>
      <w:r w:rsidR="00E955A1" w:rsidRPr="00E955A1">
        <w:rPr>
          <w:rFonts w:hint="eastAsia"/>
          <w:sz w:val="24"/>
          <w:szCs w:val="24"/>
          <w:lang w:eastAsia="zh-CN"/>
        </w:rPr>
        <w:t>瓦时</w:t>
      </w:r>
      <w:r w:rsidR="00E955A1" w:rsidRPr="00E955A1">
        <w:rPr>
          <w:rFonts w:hint="eastAsia"/>
          <w:sz w:val="24"/>
          <w:szCs w:val="24"/>
          <w:lang w:eastAsia="zh-CN"/>
        </w:rPr>
        <w:t>/</w:t>
      </w:r>
      <w:r w:rsidR="00E955A1" w:rsidRPr="00E955A1">
        <w:rPr>
          <w:rFonts w:hint="eastAsia"/>
          <w:sz w:val="24"/>
          <w:szCs w:val="24"/>
          <w:lang w:eastAsia="zh-CN"/>
        </w:rPr>
        <w:t>年。根据</w:t>
      </w:r>
      <w:r w:rsidR="00E955A1" w:rsidRPr="00E955A1">
        <w:rPr>
          <w:rFonts w:hint="eastAsia"/>
          <w:sz w:val="24"/>
          <w:szCs w:val="24"/>
          <w:lang w:eastAsia="zh-CN"/>
        </w:rPr>
        <w:t>15</w:t>
      </w:r>
      <w:r w:rsidR="00E955A1" w:rsidRPr="00E955A1">
        <w:rPr>
          <w:sz w:val="24"/>
          <w:szCs w:val="24"/>
          <w:lang w:eastAsia="zh-CN"/>
        </w:rPr>
        <w:t>,</w:t>
      </w:r>
      <w:r w:rsidR="00E955A1" w:rsidRPr="00E955A1">
        <w:rPr>
          <w:rFonts w:hint="eastAsia"/>
          <w:sz w:val="24"/>
          <w:szCs w:val="24"/>
          <w:lang w:eastAsia="zh-CN"/>
        </w:rPr>
        <w:t>714</w:t>
      </w:r>
      <w:r w:rsidR="00E955A1" w:rsidRPr="00E955A1">
        <w:rPr>
          <w:sz w:val="24"/>
          <w:szCs w:val="24"/>
          <w:lang w:eastAsia="zh-CN"/>
        </w:rPr>
        <w:t>,</w:t>
      </w:r>
      <w:r w:rsidR="00E955A1" w:rsidRPr="00E955A1">
        <w:rPr>
          <w:rFonts w:hint="eastAsia"/>
          <w:sz w:val="24"/>
          <w:szCs w:val="24"/>
          <w:lang w:eastAsia="zh-CN"/>
        </w:rPr>
        <w:t>281</w:t>
      </w:r>
      <w:r w:rsidR="00E955A1" w:rsidRPr="00E955A1">
        <w:rPr>
          <w:rFonts w:hint="eastAsia"/>
          <w:sz w:val="24"/>
          <w:szCs w:val="24"/>
          <w:lang w:eastAsia="zh-CN"/>
        </w:rPr>
        <w:t>美元的商定费用，该项目这一部分的成本效益为</w:t>
      </w:r>
      <w:r w:rsidR="00E955A1" w:rsidRPr="00E955A1">
        <w:rPr>
          <w:rFonts w:hint="eastAsia"/>
          <w:sz w:val="24"/>
          <w:szCs w:val="24"/>
          <w:lang w:eastAsia="zh-CN"/>
        </w:rPr>
        <w:t>0.014</w:t>
      </w:r>
      <w:r w:rsidR="00E955A1" w:rsidRPr="00E955A1">
        <w:rPr>
          <w:rFonts w:hint="eastAsia"/>
          <w:sz w:val="24"/>
          <w:szCs w:val="24"/>
          <w:lang w:eastAsia="zh-CN"/>
        </w:rPr>
        <w:t>美元</w:t>
      </w:r>
      <w:r w:rsidR="00E955A1" w:rsidRPr="00E955A1">
        <w:rPr>
          <w:rFonts w:hint="eastAsia"/>
          <w:sz w:val="24"/>
          <w:szCs w:val="24"/>
          <w:lang w:eastAsia="zh-CN"/>
        </w:rPr>
        <w:t>/</w:t>
      </w:r>
      <w:r w:rsidR="00E955A1" w:rsidRPr="00E955A1">
        <w:rPr>
          <w:rFonts w:hint="eastAsia"/>
          <w:sz w:val="24"/>
          <w:szCs w:val="24"/>
          <w:lang w:eastAsia="zh-CN"/>
        </w:rPr>
        <w:t>千瓦时</w:t>
      </w:r>
      <w:r w:rsidR="00E955A1" w:rsidRPr="00E955A1">
        <w:rPr>
          <w:rFonts w:hint="eastAsia"/>
          <w:sz w:val="24"/>
          <w:szCs w:val="24"/>
          <w:lang w:eastAsia="zh-CN"/>
        </w:rPr>
        <w:t>/</w:t>
      </w:r>
      <w:r w:rsidR="00E955A1" w:rsidRPr="00E955A1">
        <w:rPr>
          <w:rFonts w:hint="eastAsia"/>
          <w:sz w:val="24"/>
          <w:szCs w:val="24"/>
          <w:lang w:eastAsia="zh-CN"/>
        </w:rPr>
        <w:t>年。</w:t>
      </w:r>
    </w:p>
    <w:p w14:paraId="7FCBC3D1" w14:textId="1F95C94B" w:rsidR="00821059" w:rsidRPr="00E955A1" w:rsidRDefault="00E955A1" w:rsidP="00821059">
      <w:pPr>
        <w:spacing w:before="240"/>
        <w:rPr>
          <w:rFonts w:ascii="KaiTi" w:eastAsia="KaiTi" w:hAnsi="KaiTi"/>
          <w:sz w:val="24"/>
          <w:szCs w:val="24"/>
        </w:rPr>
      </w:pPr>
      <w:r w:rsidRPr="00E955A1">
        <w:rPr>
          <w:rFonts w:ascii="KaiTi" w:eastAsia="KaiTi" w:hAnsi="KaiTi" w:hint="eastAsia"/>
          <w:sz w:val="24"/>
          <w:szCs w:val="24"/>
        </w:rPr>
        <w:t>监测和报告</w:t>
      </w:r>
    </w:p>
    <w:p w14:paraId="32739617" w14:textId="33492F3A" w:rsidR="009A1B4D" w:rsidRPr="00E955A1" w:rsidRDefault="00E07A65" w:rsidP="003579A4">
      <w:pPr>
        <w:pStyle w:val="Heading1"/>
        <w:numPr>
          <w:ilvl w:val="0"/>
          <w:numId w:val="1"/>
        </w:numPr>
        <w:tabs>
          <w:tab w:val="num" w:pos="-2160"/>
          <w:tab w:val="num" w:pos="451"/>
        </w:tabs>
        <w:spacing w:before="240"/>
        <w:rPr>
          <w:sz w:val="24"/>
          <w:szCs w:val="24"/>
          <w:lang w:eastAsia="zh-CN"/>
        </w:rPr>
      </w:pPr>
      <w:r>
        <w:rPr>
          <w:rFonts w:hint="eastAsia"/>
          <w:sz w:val="24"/>
          <w:szCs w:val="24"/>
          <w:lang w:eastAsia="zh-CN"/>
        </w:rPr>
        <w:t xml:space="preserve"> </w:t>
      </w:r>
      <w:r w:rsidR="00E955A1" w:rsidRPr="00E955A1">
        <w:rPr>
          <w:rFonts w:hint="eastAsia"/>
          <w:sz w:val="24"/>
          <w:szCs w:val="24"/>
          <w:lang w:eastAsia="zh-CN"/>
        </w:rPr>
        <w:t>秘书处和工发组织就监测和报告的必要性和相关费用进行了详细讨论。工发组织将需要监测和报告企业在不同时间点实现的能源效率，这将是含氢氯氟烃淘汰管理计划和基加利氢氟碳化合物执行计划设立的项目管理单位的一项额外活动。与此同时，秘书处认识到，参与该项目的企业也参与了该国的基加利氢氟碳化合物执行计划或含氢氯氟烃淘汰管理计划。此外，所有生产冷冻柜的企业也生产家用冰箱，尽管其中一些生产地点可能不同。同样，许多生产家用冰箱的企业也生产空调。与会者一致认为，必须仔细设计监测需求，并指出项目活动是新的，项目的执行也需要为埃及标准化组织提供足够的支持，以便就制冷和空调设备的最低能源性能标准升级进行持续讨论。经过建设性讨论，在考虑到上述效率的情况下，商定了下表</w:t>
      </w:r>
      <w:r w:rsidR="00E955A1" w:rsidRPr="00E955A1">
        <w:rPr>
          <w:rFonts w:hint="eastAsia"/>
          <w:sz w:val="24"/>
          <w:szCs w:val="24"/>
          <w:lang w:eastAsia="zh-CN"/>
        </w:rPr>
        <w:t>12</w:t>
      </w:r>
      <w:r w:rsidR="00E955A1" w:rsidRPr="00E955A1">
        <w:rPr>
          <w:rFonts w:hint="eastAsia"/>
          <w:sz w:val="24"/>
          <w:szCs w:val="24"/>
          <w:lang w:eastAsia="zh-CN"/>
        </w:rPr>
        <w:t>所列的监测和报告费用。</w:t>
      </w:r>
    </w:p>
    <w:p w14:paraId="7C364B58" w14:textId="7E9B4CA5" w:rsidR="00FB6A15" w:rsidRPr="0005350E" w:rsidRDefault="00E955A1" w:rsidP="00FB6A15">
      <w:pPr>
        <w:rPr>
          <w:rFonts w:ascii="SimHei" w:eastAsia="SimHei" w:hAnsi="SimHei"/>
          <w:color w:val="000000"/>
          <w:shd w:val="clear" w:color="auto" w:fill="FFFFFF"/>
          <w:lang w:eastAsia="zh-CN"/>
        </w:rPr>
      </w:pPr>
      <w:r w:rsidRPr="0005350E">
        <w:rPr>
          <w:rFonts w:ascii="SimHei" w:eastAsia="SimHei" w:hAnsi="SimHei" w:hint="eastAsia"/>
          <w:color w:val="000000"/>
          <w:shd w:val="clear" w:color="auto" w:fill="FFFFFF"/>
          <w:lang w:eastAsia="zh-CN"/>
        </w:rPr>
        <w:t>表</w:t>
      </w:r>
      <w:r w:rsidRPr="0005350E">
        <w:rPr>
          <w:rFonts w:eastAsia="SimHei"/>
          <w:color w:val="000000"/>
          <w:shd w:val="clear" w:color="auto" w:fill="FFFFFF"/>
          <w:lang w:eastAsia="zh-CN"/>
        </w:rPr>
        <w:t>12.</w:t>
      </w:r>
      <w:r w:rsidRPr="0005350E">
        <w:rPr>
          <w:rFonts w:ascii="SimHei" w:eastAsia="SimHei" w:hAnsi="SimHei"/>
          <w:color w:val="000000"/>
          <w:shd w:val="clear" w:color="auto" w:fill="FFFFFF"/>
          <w:lang w:eastAsia="zh-CN"/>
        </w:rPr>
        <w:t xml:space="preserve"> </w:t>
      </w:r>
      <w:r w:rsidRPr="0005350E">
        <w:rPr>
          <w:rFonts w:ascii="SimHei" w:eastAsia="SimHei" w:hAnsi="SimHei" w:hint="eastAsia"/>
          <w:color w:val="000000"/>
          <w:shd w:val="clear" w:color="auto" w:fill="FFFFFF"/>
          <w:lang w:eastAsia="zh-CN"/>
        </w:rPr>
        <w:t>商定的监测和报告费用（美元）</w:t>
      </w:r>
    </w:p>
    <w:tbl>
      <w:tblPr>
        <w:tblStyle w:val="TableGrid"/>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21"/>
        <w:gridCol w:w="1559"/>
        <w:gridCol w:w="1253"/>
      </w:tblGrid>
      <w:tr w:rsidR="00CA3A2D" w:rsidRPr="00CA3A2D" w14:paraId="553F6532" w14:textId="77777777" w:rsidTr="00F46B80">
        <w:trPr>
          <w:trHeight w:val="431"/>
        </w:trPr>
        <w:tc>
          <w:tcPr>
            <w:tcW w:w="6521" w:type="dxa"/>
            <w:vAlign w:val="center"/>
          </w:tcPr>
          <w:p w14:paraId="7F6CCA82" w14:textId="0DF381E3" w:rsidR="00CA3A2D" w:rsidRPr="00CA3A2D" w:rsidRDefault="00E955A1" w:rsidP="00F46B80">
            <w:pPr>
              <w:jc w:val="center"/>
              <w:rPr>
                <w:b/>
                <w:bCs/>
                <w:color w:val="000000"/>
                <w:sz w:val="20"/>
                <w:szCs w:val="20"/>
                <w:shd w:val="clear" w:color="auto" w:fill="FFFFFF"/>
                <w:lang w:eastAsia="zh-CN"/>
              </w:rPr>
            </w:pPr>
            <w:r>
              <w:rPr>
                <w:rFonts w:hint="eastAsia"/>
                <w:b/>
                <w:bCs/>
                <w:color w:val="000000"/>
                <w:sz w:val="20"/>
                <w:szCs w:val="20"/>
                <w:shd w:val="clear" w:color="auto" w:fill="FFFFFF"/>
                <w:lang w:eastAsia="zh-CN"/>
              </w:rPr>
              <w:t>细目</w:t>
            </w:r>
          </w:p>
        </w:tc>
        <w:tc>
          <w:tcPr>
            <w:tcW w:w="1559" w:type="dxa"/>
            <w:vAlign w:val="center"/>
          </w:tcPr>
          <w:p w14:paraId="0BA1E500" w14:textId="4DBD3910" w:rsidR="00CA3A2D" w:rsidRPr="00CA3A2D" w:rsidRDefault="00E955A1" w:rsidP="00F46B80">
            <w:pPr>
              <w:jc w:val="center"/>
              <w:rPr>
                <w:b/>
                <w:bCs/>
                <w:color w:val="000000"/>
                <w:sz w:val="20"/>
                <w:szCs w:val="20"/>
                <w:shd w:val="clear" w:color="auto" w:fill="FFFFFF"/>
              </w:rPr>
            </w:pPr>
            <w:r>
              <w:rPr>
                <w:rFonts w:hint="eastAsia"/>
                <w:b/>
                <w:bCs/>
                <w:color w:val="000000"/>
                <w:sz w:val="20"/>
                <w:szCs w:val="20"/>
                <w:shd w:val="clear" w:color="auto" w:fill="FFFFFF"/>
                <w:lang w:eastAsia="zh-CN"/>
              </w:rPr>
              <w:t>提交的</w:t>
            </w:r>
          </w:p>
        </w:tc>
        <w:tc>
          <w:tcPr>
            <w:tcW w:w="1253" w:type="dxa"/>
            <w:vAlign w:val="center"/>
          </w:tcPr>
          <w:p w14:paraId="5CDAE992" w14:textId="63481548" w:rsidR="00CA3A2D" w:rsidRPr="00CA3A2D" w:rsidRDefault="00E955A1" w:rsidP="00F46B80">
            <w:pPr>
              <w:jc w:val="center"/>
              <w:rPr>
                <w:b/>
                <w:bCs/>
                <w:color w:val="000000"/>
                <w:sz w:val="20"/>
                <w:szCs w:val="20"/>
                <w:shd w:val="clear" w:color="auto" w:fill="FFFFFF"/>
              </w:rPr>
            </w:pPr>
            <w:r>
              <w:rPr>
                <w:rFonts w:hint="eastAsia"/>
                <w:b/>
                <w:bCs/>
                <w:color w:val="000000"/>
                <w:sz w:val="20"/>
                <w:szCs w:val="20"/>
                <w:shd w:val="clear" w:color="auto" w:fill="FFFFFF"/>
                <w:lang w:eastAsia="zh-CN"/>
              </w:rPr>
              <w:t>批准的</w:t>
            </w:r>
          </w:p>
        </w:tc>
      </w:tr>
      <w:tr w:rsidR="00CA3A2D" w:rsidRPr="00CA3A2D" w14:paraId="13E0D797" w14:textId="77777777" w:rsidTr="00F46B80">
        <w:trPr>
          <w:trHeight w:val="79"/>
        </w:trPr>
        <w:tc>
          <w:tcPr>
            <w:tcW w:w="6521" w:type="dxa"/>
            <w:vAlign w:val="center"/>
          </w:tcPr>
          <w:p w14:paraId="7C1A233A" w14:textId="6D820DD7" w:rsidR="00CA3A2D" w:rsidRPr="00CA3A2D" w:rsidRDefault="00F163C5" w:rsidP="001F5004">
            <w:pPr>
              <w:rPr>
                <w:color w:val="000000"/>
                <w:sz w:val="20"/>
                <w:szCs w:val="20"/>
                <w:shd w:val="clear" w:color="auto" w:fill="FFFFFF"/>
                <w:lang w:eastAsia="zh-CN"/>
              </w:rPr>
            </w:pPr>
            <w:r w:rsidRPr="00F163C5">
              <w:rPr>
                <w:rFonts w:hint="eastAsia"/>
                <w:color w:val="000000"/>
                <w:sz w:val="20"/>
                <w:szCs w:val="20"/>
                <w:shd w:val="clear" w:color="auto" w:fill="FFFFFF"/>
                <w:lang w:eastAsia="zh-CN"/>
              </w:rPr>
              <w:t>对</w:t>
            </w:r>
            <w:r w:rsidRPr="00F163C5">
              <w:rPr>
                <w:rFonts w:hint="eastAsia"/>
                <w:color w:val="000000"/>
                <w:sz w:val="20"/>
                <w:szCs w:val="20"/>
                <w:shd w:val="clear" w:color="auto" w:fill="FFFFFF"/>
                <w:lang w:eastAsia="zh-CN"/>
              </w:rPr>
              <w:t>28</w:t>
            </w:r>
            <w:r w:rsidRPr="00F163C5">
              <w:rPr>
                <w:rFonts w:hint="eastAsia"/>
                <w:color w:val="000000"/>
                <w:sz w:val="20"/>
                <w:szCs w:val="20"/>
                <w:shd w:val="clear" w:color="auto" w:fill="FFFFFF"/>
                <w:lang w:eastAsia="zh-CN"/>
              </w:rPr>
              <w:t>家设备制造厂进行监测和报告</w:t>
            </w:r>
          </w:p>
        </w:tc>
        <w:tc>
          <w:tcPr>
            <w:tcW w:w="1559" w:type="dxa"/>
            <w:vAlign w:val="center"/>
          </w:tcPr>
          <w:p w14:paraId="11C64FC6" w14:textId="1D974F30" w:rsidR="00CA3A2D" w:rsidRPr="00984F25" w:rsidRDefault="001A0371" w:rsidP="00F46B80">
            <w:pPr>
              <w:jc w:val="right"/>
              <w:rPr>
                <w:color w:val="000000"/>
                <w:sz w:val="20"/>
                <w:szCs w:val="20"/>
                <w:shd w:val="clear" w:color="auto" w:fill="FFFFFF"/>
              </w:rPr>
            </w:pPr>
            <w:r>
              <w:rPr>
                <w:color w:val="000000"/>
                <w:sz w:val="20"/>
                <w:szCs w:val="20"/>
                <w:shd w:val="clear" w:color="auto" w:fill="FFFFFF"/>
              </w:rPr>
              <w:t>560,000</w:t>
            </w:r>
          </w:p>
        </w:tc>
        <w:tc>
          <w:tcPr>
            <w:tcW w:w="1253" w:type="dxa"/>
            <w:vAlign w:val="center"/>
          </w:tcPr>
          <w:p w14:paraId="7FEF2163" w14:textId="7BACA18A" w:rsidR="00CA3A2D" w:rsidRPr="00CA3A2D" w:rsidRDefault="00CA3A2D" w:rsidP="001F5004">
            <w:pPr>
              <w:jc w:val="right"/>
              <w:rPr>
                <w:color w:val="000000"/>
                <w:sz w:val="20"/>
                <w:szCs w:val="20"/>
                <w:shd w:val="clear" w:color="auto" w:fill="FFFFFF"/>
              </w:rPr>
            </w:pPr>
            <w:r w:rsidRPr="00CA3A2D">
              <w:rPr>
                <w:color w:val="000000"/>
                <w:sz w:val="20"/>
                <w:szCs w:val="20"/>
                <w:shd w:val="clear" w:color="auto" w:fill="FFFFFF"/>
              </w:rPr>
              <w:t>245,</w:t>
            </w:r>
            <w:r w:rsidR="00947E76">
              <w:rPr>
                <w:color w:val="000000"/>
                <w:sz w:val="20"/>
                <w:szCs w:val="20"/>
                <w:shd w:val="clear" w:color="auto" w:fill="FFFFFF"/>
              </w:rPr>
              <w:t>0</w:t>
            </w:r>
            <w:r w:rsidRPr="00CA3A2D">
              <w:rPr>
                <w:color w:val="000000"/>
                <w:sz w:val="20"/>
                <w:szCs w:val="20"/>
                <w:shd w:val="clear" w:color="auto" w:fill="FFFFFF"/>
              </w:rPr>
              <w:t>00</w:t>
            </w:r>
          </w:p>
        </w:tc>
      </w:tr>
      <w:tr w:rsidR="00CA3A2D" w:rsidRPr="00CA3A2D" w14:paraId="606144FA" w14:textId="77777777" w:rsidTr="00F46B80">
        <w:trPr>
          <w:trHeight w:val="221"/>
        </w:trPr>
        <w:tc>
          <w:tcPr>
            <w:tcW w:w="6521" w:type="dxa"/>
            <w:vAlign w:val="center"/>
          </w:tcPr>
          <w:p w14:paraId="33BB82D0" w14:textId="20CD5691" w:rsidR="00CA3A2D" w:rsidRPr="00CA3A2D" w:rsidRDefault="00F163C5" w:rsidP="001F5004">
            <w:pPr>
              <w:rPr>
                <w:color w:val="000000"/>
                <w:sz w:val="20"/>
                <w:szCs w:val="20"/>
                <w:shd w:val="clear" w:color="auto" w:fill="FFFFFF"/>
                <w:lang w:eastAsia="zh-CN"/>
              </w:rPr>
            </w:pPr>
            <w:r w:rsidRPr="00F163C5">
              <w:rPr>
                <w:rFonts w:hint="eastAsia"/>
                <w:color w:val="000000"/>
                <w:sz w:val="20"/>
                <w:szCs w:val="20"/>
                <w:shd w:val="clear" w:color="auto" w:fill="FFFFFF"/>
                <w:lang w:eastAsia="zh-CN"/>
              </w:rPr>
              <w:t>支持</w:t>
            </w:r>
            <w:r>
              <w:rPr>
                <w:rFonts w:hint="eastAsia"/>
                <w:color w:val="000000"/>
                <w:sz w:val="20"/>
                <w:szCs w:val="20"/>
                <w:shd w:val="clear" w:color="auto" w:fill="FFFFFF"/>
                <w:lang w:eastAsia="zh-CN"/>
              </w:rPr>
              <w:t>埃及标准化组织</w:t>
            </w:r>
            <w:r w:rsidRPr="00F163C5">
              <w:rPr>
                <w:rFonts w:hint="eastAsia"/>
                <w:color w:val="000000"/>
                <w:sz w:val="20"/>
                <w:szCs w:val="20"/>
                <w:shd w:val="clear" w:color="auto" w:fill="FFFFFF"/>
                <w:lang w:eastAsia="zh-CN"/>
              </w:rPr>
              <w:t>，以加强不同</w:t>
            </w:r>
            <w:r>
              <w:rPr>
                <w:rFonts w:hint="eastAsia"/>
                <w:color w:val="000000"/>
                <w:sz w:val="20"/>
                <w:szCs w:val="20"/>
                <w:shd w:val="clear" w:color="auto" w:fill="FFFFFF"/>
                <w:lang w:eastAsia="zh-CN"/>
              </w:rPr>
              <w:t>空调</w:t>
            </w:r>
            <w:r w:rsidRPr="00F163C5">
              <w:rPr>
                <w:rFonts w:hint="eastAsia"/>
                <w:color w:val="000000"/>
                <w:sz w:val="20"/>
                <w:szCs w:val="20"/>
                <w:shd w:val="clear" w:color="auto" w:fill="FFFFFF"/>
                <w:lang w:eastAsia="zh-CN"/>
              </w:rPr>
              <w:t>设备的</w:t>
            </w:r>
            <w:r>
              <w:rPr>
                <w:rFonts w:hint="eastAsia"/>
                <w:color w:val="000000"/>
                <w:sz w:val="20"/>
                <w:szCs w:val="20"/>
                <w:shd w:val="clear" w:color="auto" w:fill="FFFFFF"/>
                <w:lang w:eastAsia="zh-CN"/>
              </w:rPr>
              <w:t>最低能源性能标准</w:t>
            </w:r>
          </w:p>
        </w:tc>
        <w:tc>
          <w:tcPr>
            <w:tcW w:w="1559" w:type="dxa"/>
            <w:vAlign w:val="center"/>
          </w:tcPr>
          <w:p w14:paraId="3B963FED" w14:textId="31833184" w:rsidR="00CA3A2D" w:rsidRPr="004F1F15" w:rsidRDefault="004F1F15" w:rsidP="004F1F15">
            <w:pPr>
              <w:jc w:val="right"/>
              <w:rPr>
                <w:color w:val="000000"/>
                <w:sz w:val="20"/>
                <w:szCs w:val="20"/>
                <w:shd w:val="clear" w:color="auto" w:fill="FFFFFF"/>
              </w:rPr>
            </w:pPr>
            <w:r w:rsidRPr="004F1F15">
              <w:rPr>
                <w:color w:val="000000"/>
                <w:sz w:val="20"/>
                <w:szCs w:val="20"/>
                <w:shd w:val="clear" w:color="auto" w:fill="FFFFFF"/>
              </w:rPr>
              <w:t>0</w:t>
            </w:r>
          </w:p>
        </w:tc>
        <w:tc>
          <w:tcPr>
            <w:tcW w:w="1253" w:type="dxa"/>
            <w:vAlign w:val="center"/>
          </w:tcPr>
          <w:p w14:paraId="0E1F4330" w14:textId="77777777" w:rsidR="00CA3A2D" w:rsidRPr="00CA3A2D" w:rsidRDefault="00CA3A2D" w:rsidP="001F5004">
            <w:pPr>
              <w:jc w:val="right"/>
              <w:rPr>
                <w:color w:val="000000"/>
                <w:sz w:val="20"/>
                <w:szCs w:val="20"/>
                <w:shd w:val="clear" w:color="auto" w:fill="FFFFFF"/>
              </w:rPr>
            </w:pPr>
            <w:r w:rsidRPr="00CA3A2D">
              <w:rPr>
                <w:color w:val="000000"/>
                <w:sz w:val="20"/>
                <w:szCs w:val="20"/>
                <w:shd w:val="clear" w:color="auto" w:fill="FFFFFF"/>
              </w:rPr>
              <w:t>45,000</w:t>
            </w:r>
          </w:p>
        </w:tc>
      </w:tr>
      <w:tr w:rsidR="00CA3A2D" w:rsidRPr="00CA3A2D" w14:paraId="73172A62" w14:textId="77777777" w:rsidTr="00FA157A">
        <w:tc>
          <w:tcPr>
            <w:tcW w:w="6521" w:type="dxa"/>
            <w:vAlign w:val="center"/>
          </w:tcPr>
          <w:p w14:paraId="0EA02209" w14:textId="2E07F50A" w:rsidR="00CA3A2D" w:rsidRPr="00CA3A2D" w:rsidRDefault="00F163C5" w:rsidP="001F5004">
            <w:pPr>
              <w:rPr>
                <w:i/>
                <w:iCs/>
                <w:color w:val="000000"/>
                <w:sz w:val="20"/>
                <w:szCs w:val="20"/>
                <w:shd w:val="clear" w:color="auto" w:fill="FFFFFF"/>
                <w:lang w:eastAsia="zh-CN"/>
              </w:rPr>
            </w:pPr>
            <w:r w:rsidRPr="00F163C5">
              <w:rPr>
                <w:rFonts w:hint="eastAsia"/>
                <w:color w:val="000000"/>
                <w:sz w:val="20"/>
                <w:szCs w:val="20"/>
                <w:shd w:val="clear" w:color="auto" w:fill="FFFFFF"/>
                <w:lang w:eastAsia="zh-CN"/>
              </w:rPr>
              <w:t>新鲜压缩机厂的监测和报告</w:t>
            </w:r>
          </w:p>
        </w:tc>
        <w:tc>
          <w:tcPr>
            <w:tcW w:w="1559" w:type="dxa"/>
            <w:vAlign w:val="center"/>
          </w:tcPr>
          <w:p w14:paraId="3046665F" w14:textId="1CB27EC1" w:rsidR="00CA3A2D" w:rsidRPr="00CA3A2D" w:rsidRDefault="007A2422" w:rsidP="007A2422">
            <w:pPr>
              <w:jc w:val="right"/>
              <w:rPr>
                <w:i/>
                <w:iCs/>
                <w:color w:val="000000"/>
                <w:sz w:val="20"/>
                <w:szCs w:val="20"/>
                <w:shd w:val="clear" w:color="auto" w:fill="FFFFFF"/>
              </w:rPr>
            </w:pPr>
            <w:r>
              <w:rPr>
                <w:color w:val="000000"/>
                <w:sz w:val="20"/>
                <w:szCs w:val="20"/>
                <w:shd w:val="clear" w:color="auto" w:fill="FFFFFF"/>
              </w:rPr>
              <w:t>30,00</w:t>
            </w:r>
            <w:r w:rsidRPr="004F1F15">
              <w:rPr>
                <w:color w:val="000000"/>
                <w:sz w:val="20"/>
                <w:szCs w:val="20"/>
                <w:shd w:val="clear" w:color="auto" w:fill="FFFFFF"/>
              </w:rPr>
              <w:t>0</w:t>
            </w:r>
          </w:p>
        </w:tc>
        <w:tc>
          <w:tcPr>
            <w:tcW w:w="1253" w:type="dxa"/>
            <w:vAlign w:val="center"/>
          </w:tcPr>
          <w:p w14:paraId="17D21FB5" w14:textId="77777777" w:rsidR="00CA3A2D" w:rsidRPr="00CA3A2D" w:rsidRDefault="00CA3A2D" w:rsidP="001F5004">
            <w:pPr>
              <w:jc w:val="right"/>
              <w:rPr>
                <w:color w:val="000000"/>
                <w:sz w:val="20"/>
                <w:szCs w:val="20"/>
                <w:shd w:val="clear" w:color="auto" w:fill="FFFFFF"/>
              </w:rPr>
            </w:pPr>
            <w:r w:rsidRPr="00CA3A2D">
              <w:rPr>
                <w:color w:val="000000"/>
                <w:sz w:val="20"/>
                <w:szCs w:val="20"/>
                <w:shd w:val="clear" w:color="auto" w:fill="FFFFFF"/>
              </w:rPr>
              <w:t>15,000</w:t>
            </w:r>
          </w:p>
        </w:tc>
      </w:tr>
      <w:tr w:rsidR="00CA3A2D" w:rsidRPr="00CA3A2D" w14:paraId="3247EA04" w14:textId="77777777" w:rsidTr="00F46B80">
        <w:trPr>
          <w:trHeight w:val="181"/>
        </w:trPr>
        <w:tc>
          <w:tcPr>
            <w:tcW w:w="6521" w:type="dxa"/>
            <w:vAlign w:val="center"/>
          </w:tcPr>
          <w:p w14:paraId="5AC1E451" w14:textId="5870A46B" w:rsidR="00CA3A2D" w:rsidRPr="00CA3A2D" w:rsidRDefault="00F163C5" w:rsidP="001F5004">
            <w:pPr>
              <w:rPr>
                <w:b/>
                <w:bCs/>
                <w:color w:val="000000"/>
                <w:sz w:val="20"/>
                <w:szCs w:val="20"/>
                <w:shd w:val="clear" w:color="auto" w:fill="FFFFFF"/>
              </w:rPr>
            </w:pPr>
            <w:r>
              <w:rPr>
                <w:rFonts w:hint="eastAsia"/>
                <w:b/>
                <w:bCs/>
                <w:color w:val="000000"/>
                <w:sz w:val="20"/>
                <w:szCs w:val="20"/>
                <w:shd w:val="clear" w:color="auto" w:fill="FFFFFF"/>
                <w:lang w:eastAsia="zh-CN"/>
              </w:rPr>
              <w:t>总计</w:t>
            </w:r>
          </w:p>
        </w:tc>
        <w:tc>
          <w:tcPr>
            <w:tcW w:w="1559" w:type="dxa"/>
            <w:vAlign w:val="center"/>
          </w:tcPr>
          <w:p w14:paraId="5B60D4DC" w14:textId="0F29BD20" w:rsidR="00CA3A2D" w:rsidRPr="00CA3A2D" w:rsidRDefault="001A0371" w:rsidP="00F46B80">
            <w:pPr>
              <w:jc w:val="right"/>
              <w:rPr>
                <w:b/>
                <w:bCs/>
                <w:color w:val="000000"/>
                <w:sz w:val="20"/>
                <w:szCs w:val="20"/>
                <w:shd w:val="clear" w:color="auto" w:fill="FFFFFF"/>
              </w:rPr>
            </w:pPr>
            <w:r>
              <w:rPr>
                <w:b/>
                <w:bCs/>
                <w:color w:val="000000"/>
                <w:sz w:val="20"/>
                <w:szCs w:val="20"/>
                <w:shd w:val="clear" w:color="auto" w:fill="FFFFFF"/>
              </w:rPr>
              <w:t>5</w:t>
            </w:r>
            <w:r w:rsidR="007A2422">
              <w:rPr>
                <w:b/>
                <w:bCs/>
                <w:color w:val="000000"/>
                <w:sz w:val="20"/>
                <w:szCs w:val="20"/>
                <w:shd w:val="clear" w:color="auto" w:fill="FFFFFF"/>
              </w:rPr>
              <w:t>9</w:t>
            </w:r>
            <w:r>
              <w:rPr>
                <w:b/>
                <w:bCs/>
                <w:color w:val="000000"/>
                <w:sz w:val="20"/>
                <w:szCs w:val="20"/>
                <w:shd w:val="clear" w:color="auto" w:fill="FFFFFF"/>
              </w:rPr>
              <w:t>0,000</w:t>
            </w:r>
          </w:p>
        </w:tc>
        <w:tc>
          <w:tcPr>
            <w:tcW w:w="1253" w:type="dxa"/>
            <w:vAlign w:val="center"/>
          </w:tcPr>
          <w:p w14:paraId="2CD2E92B" w14:textId="77777777" w:rsidR="00CA3A2D" w:rsidRPr="00CA3A2D" w:rsidRDefault="00CA3A2D" w:rsidP="001F5004">
            <w:pPr>
              <w:jc w:val="right"/>
              <w:rPr>
                <w:b/>
                <w:bCs/>
                <w:color w:val="000000"/>
                <w:sz w:val="20"/>
                <w:szCs w:val="20"/>
                <w:shd w:val="clear" w:color="auto" w:fill="FFFFFF"/>
              </w:rPr>
            </w:pPr>
            <w:r w:rsidRPr="00CA3A2D">
              <w:rPr>
                <w:b/>
                <w:bCs/>
                <w:color w:val="000000"/>
                <w:sz w:val="20"/>
                <w:szCs w:val="20"/>
                <w:shd w:val="clear" w:color="auto" w:fill="FFFFFF"/>
              </w:rPr>
              <w:t>305,000</w:t>
            </w:r>
          </w:p>
        </w:tc>
      </w:tr>
    </w:tbl>
    <w:p w14:paraId="655D4DFC" w14:textId="27EB8B67" w:rsidR="00E518F9" w:rsidRPr="00F163C5" w:rsidRDefault="00F163C5" w:rsidP="009B61BF">
      <w:pPr>
        <w:spacing w:before="240"/>
        <w:rPr>
          <w:sz w:val="24"/>
          <w:szCs w:val="24"/>
          <w:u w:val="single"/>
          <w:shd w:val="clear" w:color="auto" w:fill="FFFFFF"/>
        </w:rPr>
      </w:pPr>
      <w:r w:rsidRPr="00F163C5">
        <w:rPr>
          <w:rFonts w:hint="eastAsia"/>
          <w:sz w:val="24"/>
          <w:szCs w:val="24"/>
          <w:u w:val="single"/>
          <w:shd w:val="clear" w:color="auto" w:fill="FFFFFF"/>
          <w:lang w:eastAsia="zh-CN"/>
        </w:rPr>
        <w:t>项目总费用</w:t>
      </w:r>
    </w:p>
    <w:p w14:paraId="48C48FE4" w14:textId="19A58735" w:rsidR="00722A90" w:rsidRDefault="00E07A65" w:rsidP="003579A4">
      <w:pPr>
        <w:pStyle w:val="Heading1"/>
        <w:numPr>
          <w:ilvl w:val="0"/>
          <w:numId w:val="1"/>
        </w:numPr>
        <w:tabs>
          <w:tab w:val="num" w:pos="-2160"/>
          <w:tab w:val="num" w:pos="451"/>
        </w:tabs>
        <w:spacing w:before="240"/>
        <w:rPr>
          <w:sz w:val="24"/>
          <w:szCs w:val="24"/>
          <w:lang w:val="en-US" w:eastAsia="zh-CN"/>
        </w:rPr>
      </w:pPr>
      <w:r>
        <w:rPr>
          <w:rFonts w:hint="eastAsia"/>
          <w:sz w:val="24"/>
          <w:szCs w:val="24"/>
          <w:lang w:eastAsia="zh-CN"/>
        </w:rPr>
        <w:t xml:space="preserve"> </w:t>
      </w:r>
      <w:r w:rsidR="00F163C5" w:rsidRPr="00F163C5">
        <w:rPr>
          <w:rFonts w:hint="eastAsia"/>
          <w:sz w:val="24"/>
          <w:szCs w:val="24"/>
          <w:lang w:eastAsia="zh-CN"/>
        </w:rPr>
        <w:t>如下表</w:t>
      </w:r>
      <w:r w:rsidR="00F163C5" w:rsidRPr="00F163C5">
        <w:rPr>
          <w:rFonts w:hint="eastAsia"/>
          <w:sz w:val="24"/>
          <w:szCs w:val="24"/>
          <w:lang w:eastAsia="zh-CN"/>
        </w:rPr>
        <w:t>13</w:t>
      </w:r>
      <w:r w:rsidR="00F163C5" w:rsidRPr="00F163C5">
        <w:rPr>
          <w:rFonts w:hint="eastAsia"/>
          <w:sz w:val="24"/>
          <w:szCs w:val="24"/>
          <w:lang w:eastAsia="zh-CN"/>
        </w:rPr>
        <w:t>所示，该项目的商定费用总额为</w:t>
      </w:r>
      <w:r w:rsidR="00F163C5" w:rsidRPr="00F163C5">
        <w:rPr>
          <w:rFonts w:hint="eastAsia"/>
          <w:sz w:val="24"/>
          <w:szCs w:val="24"/>
          <w:lang w:eastAsia="zh-CN"/>
        </w:rPr>
        <w:t>16</w:t>
      </w:r>
      <w:r w:rsidR="00F163C5" w:rsidRPr="00F163C5">
        <w:rPr>
          <w:sz w:val="24"/>
          <w:szCs w:val="24"/>
          <w:lang w:eastAsia="zh-CN"/>
        </w:rPr>
        <w:t>,</w:t>
      </w:r>
      <w:r w:rsidR="00F163C5" w:rsidRPr="00F163C5">
        <w:rPr>
          <w:rFonts w:hint="eastAsia"/>
          <w:sz w:val="24"/>
          <w:szCs w:val="24"/>
          <w:lang w:eastAsia="zh-CN"/>
        </w:rPr>
        <w:t>004,281</w:t>
      </w:r>
      <w:r w:rsidR="00F163C5" w:rsidRPr="00F163C5">
        <w:rPr>
          <w:rFonts w:hint="eastAsia"/>
          <w:sz w:val="24"/>
          <w:szCs w:val="24"/>
          <w:lang w:eastAsia="zh-CN"/>
        </w:rPr>
        <w:t>美元，不包括压缩机制造的监测和报告费用。</w:t>
      </w:r>
    </w:p>
    <w:p w14:paraId="52ACEC37" w14:textId="77777777" w:rsidR="0005350E" w:rsidRPr="0005350E" w:rsidRDefault="0005350E" w:rsidP="0005350E">
      <w:pPr>
        <w:rPr>
          <w:lang w:val="en-US" w:eastAsia="zh-CN"/>
        </w:rPr>
      </w:pPr>
    </w:p>
    <w:p w14:paraId="3D8DB4F6" w14:textId="6866D111" w:rsidR="00A809B3" w:rsidRPr="0005350E" w:rsidRDefault="00F163C5" w:rsidP="00A809B3">
      <w:pPr>
        <w:rPr>
          <w:rFonts w:ascii="SimHei" w:eastAsia="SimHei" w:hAnsi="SimHei"/>
          <w:color w:val="000000"/>
          <w:shd w:val="clear" w:color="auto" w:fill="FFFFFF"/>
          <w:lang w:eastAsia="zh-CN"/>
        </w:rPr>
      </w:pPr>
      <w:r w:rsidRPr="0005350E">
        <w:rPr>
          <w:rFonts w:ascii="SimHei" w:eastAsia="SimHei" w:hAnsi="SimHei" w:hint="eastAsia"/>
          <w:color w:val="000000"/>
          <w:shd w:val="clear" w:color="auto" w:fill="FFFFFF"/>
          <w:lang w:eastAsia="zh-CN"/>
        </w:rPr>
        <w:lastRenderedPageBreak/>
        <w:t>表</w:t>
      </w:r>
      <w:r w:rsidRPr="0005350E">
        <w:rPr>
          <w:rFonts w:eastAsia="SimHei"/>
          <w:color w:val="000000"/>
          <w:shd w:val="clear" w:color="auto" w:fill="FFFFFF"/>
          <w:lang w:eastAsia="zh-CN"/>
        </w:rPr>
        <w:t>13.</w:t>
      </w:r>
      <w:r w:rsidRPr="0005350E">
        <w:rPr>
          <w:rFonts w:ascii="SimHei" w:eastAsia="SimHei" w:hAnsi="SimHei"/>
          <w:color w:val="000000"/>
          <w:shd w:val="clear" w:color="auto" w:fill="FFFFFF"/>
          <w:lang w:eastAsia="zh-CN"/>
        </w:rPr>
        <w:t xml:space="preserve"> </w:t>
      </w:r>
      <w:r w:rsidRPr="0005350E">
        <w:rPr>
          <w:rFonts w:ascii="SimHei" w:eastAsia="SimHei" w:hAnsi="SimHei" w:hint="eastAsia"/>
          <w:color w:val="000000"/>
          <w:shd w:val="clear" w:color="auto" w:fill="FFFFFF"/>
          <w:lang w:eastAsia="zh-CN"/>
        </w:rPr>
        <w:t>设备制造部分和项目监测和报告的商定费用（美元）</w:t>
      </w:r>
    </w:p>
    <w:tbl>
      <w:tblPr>
        <w:tblW w:w="5012"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699"/>
        <w:gridCol w:w="2521"/>
        <w:gridCol w:w="2609"/>
        <w:gridCol w:w="1543"/>
      </w:tblGrid>
      <w:tr w:rsidR="00193C3E" w:rsidRPr="006F13DB" w14:paraId="6073B85F" w14:textId="77777777" w:rsidTr="00193C3E">
        <w:trPr>
          <w:trHeight w:val="319"/>
        </w:trPr>
        <w:tc>
          <w:tcPr>
            <w:tcW w:w="1440" w:type="pct"/>
            <w:noWrap/>
            <w:vAlign w:val="center"/>
            <w:hideMark/>
          </w:tcPr>
          <w:p w14:paraId="1A841849" w14:textId="2CD9AAF7" w:rsidR="006F13DB" w:rsidRPr="006F13DB" w:rsidRDefault="00F163C5" w:rsidP="006F13DB">
            <w:pPr>
              <w:jc w:val="center"/>
              <w:rPr>
                <w:b/>
                <w:bCs/>
                <w:color w:val="000000"/>
                <w:sz w:val="20"/>
                <w:szCs w:val="20"/>
                <w:lang w:eastAsia="zh-CN"/>
              </w:rPr>
            </w:pPr>
            <w:r>
              <w:rPr>
                <w:rFonts w:hint="eastAsia"/>
                <w:b/>
                <w:bCs/>
                <w:color w:val="000000"/>
                <w:sz w:val="20"/>
                <w:szCs w:val="20"/>
                <w:lang w:eastAsia="zh-CN"/>
              </w:rPr>
              <w:t>设备</w:t>
            </w:r>
          </w:p>
        </w:tc>
        <w:tc>
          <w:tcPr>
            <w:tcW w:w="1345" w:type="pct"/>
            <w:noWrap/>
            <w:vAlign w:val="center"/>
            <w:hideMark/>
          </w:tcPr>
          <w:p w14:paraId="58A476E5" w14:textId="30EF1950" w:rsidR="006F13DB" w:rsidRPr="006F13DB" w:rsidRDefault="00F163C5" w:rsidP="006F13DB">
            <w:pPr>
              <w:jc w:val="center"/>
              <w:rPr>
                <w:b/>
                <w:bCs/>
                <w:color w:val="000000"/>
                <w:sz w:val="20"/>
                <w:szCs w:val="20"/>
                <w:lang w:eastAsia="en-CA"/>
              </w:rPr>
            </w:pPr>
            <w:r>
              <w:rPr>
                <w:rFonts w:hint="eastAsia"/>
                <w:b/>
                <w:bCs/>
                <w:color w:val="000000"/>
                <w:sz w:val="20"/>
                <w:szCs w:val="20"/>
                <w:lang w:eastAsia="zh-CN"/>
              </w:rPr>
              <w:t>额外资本费用</w:t>
            </w:r>
          </w:p>
        </w:tc>
        <w:tc>
          <w:tcPr>
            <w:tcW w:w="1392" w:type="pct"/>
            <w:noWrap/>
            <w:vAlign w:val="center"/>
            <w:hideMark/>
          </w:tcPr>
          <w:p w14:paraId="387208E2" w14:textId="4043137C" w:rsidR="006F13DB" w:rsidRPr="006F13DB" w:rsidRDefault="00F163C5" w:rsidP="006F13DB">
            <w:pPr>
              <w:jc w:val="center"/>
              <w:rPr>
                <w:b/>
                <w:bCs/>
                <w:color w:val="000000"/>
                <w:sz w:val="20"/>
                <w:szCs w:val="20"/>
                <w:lang w:eastAsia="en-CA"/>
              </w:rPr>
            </w:pPr>
            <w:r>
              <w:rPr>
                <w:rFonts w:hint="eastAsia"/>
                <w:b/>
                <w:bCs/>
                <w:color w:val="000000"/>
                <w:sz w:val="20"/>
                <w:szCs w:val="20"/>
                <w:lang w:eastAsia="zh-CN"/>
              </w:rPr>
              <w:t>额外组件费用</w:t>
            </w:r>
          </w:p>
        </w:tc>
        <w:tc>
          <w:tcPr>
            <w:tcW w:w="823" w:type="pct"/>
            <w:noWrap/>
            <w:vAlign w:val="center"/>
            <w:hideMark/>
          </w:tcPr>
          <w:p w14:paraId="09CB89D7" w14:textId="3A5F57D0" w:rsidR="006F13DB" w:rsidRPr="006F13DB" w:rsidRDefault="00F163C5" w:rsidP="006F13DB">
            <w:pPr>
              <w:jc w:val="center"/>
              <w:rPr>
                <w:b/>
                <w:bCs/>
                <w:color w:val="000000"/>
                <w:sz w:val="20"/>
                <w:szCs w:val="20"/>
                <w:lang w:eastAsia="en-CA"/>
              </w:rPr>
            </w:pPr>
            <w:r>
              <w:rPr>
                <w:rFonts w:hint="eastAsia"/>
                <w:b/>
                <w:bCs/>
                <w:color w:val="000000"/>
                <w:sz w:val="20"/>
                <w:szCs w:val="20"/>
                <w:lang w:eastAsia="zh-CN"/>
              </w:rPr>
              <w:t>总计</w:t>
            </w:r>
          </w:p>
        </w:tc>
      </w:tr>
      <w:tr w:rsidR="00193C3E" w:rsidRPr="006F13DB" w14:paraId="61F5094A" w14:textId="77777777" w:rsidTr="00193C3E">
        <w:trPr>
          <w:trHeight w:val="319"/>
        </w:trPr>
        <w:tc>
          <w:tcPr>
            <w:tcW w:w="1440" w:type="pct"/>
            <w:noWrap/>
            <w:vAlign w:val="center"/>
            <w:hideMark/>
          </w:tcPr>
          <w:p w14:paraId="5275085A" w14:textId="6FD14015" w:rsidR="006F13DB" w:rsidRPr="006F13DB" w:rsidRDefault="00F163C5" w:rsidP="001F5004">
            <w:pPr>
              <w:jc w:val="left"/>
              <w:rPr>
                <w:color w:val="000000"/>
                <w:sz w:val="20"/>
                <w:szCs w:val="20"/>
                <w:lang w:eastAsia="en-CA"/>
              </w:rPr>
            </w:pPr>
            <w:r>
              <w:rPr>
                <w:rFonts w:hint="eastAsia"/>
                <w:color w:val="000000"/>
                <w:sz w:val="20"/>
                <w:szCs w:val="20"/>
                <w:lang w:eastAsia="zh-CN"/>
              </w:rPr>
              <w:t>家用冰箱</w:t>
            </w:r>
          </w:p>
        </w:tc>
        <w:tc>
          <w:tcPr>
            <w:tcW w:w="1345" w:type="pct"/>
            <w:noWrap/>
            <w:vAlign w:val="center"/>
            <w:hideMark/>
          </w:tcPr>
          <w:p w14:paraId="6ECE377D" w14:textId="77777777" w:rsidR="006F13DB" w:rsidRPr="006F13DB" w:rsidRDefault="006F13DB" w:rsidP="006F13DB">
            <w:pPr>
              <w:jc w:val="right"/>
              <w:rPr>
                <w:color w:val="000000"/>
                <w:sz w:val="20"/>
                <w:szCs w:val="20"/>
                <w:lang w:eastAsia="en-CA"/>
              </w:rPr>
            </w:pPr>
            <w:r w:rsidRPr="006F13DB">
              <w:rPr>
                <w:color w:val="000000"/>
                <w:sz w:val="20"/>
                <w:szCs w:val="20"/>
                <w:lang w:eastAsia="en-CA"/>
              </w:rPr>
              <w:t>2,650,000</w:t>
            </w:r>
          </w:p>
        </w:tc>
        <w:tc>
          <w:tcPr>
            <w:tcW w:w="1392" w:type="pct"/>
            <w:noWrap/>
            <w:vAlign w:val="center"/>
            <w:hideMark/>
          </w:tcPr>
          <w:p w14:paraId="7833AB98" w14:textId="77777777" w:rsidR="006F13DB" w:rsidRPr="006F13DB" w:rsidRDefault="006F13DB" w:rsidP="006F13DB">
            <w:pPr>
              <w:jc w:val="right"/>
              <w:rPr>
                <w:color w:val="000000"/>
                <w:sz w:val="20"/>
                <w:szCs w:val="20"/>
                <w:lang w:eastAsia="en-CA"/>
              </w:rPr>
            </w:pPr>
            <w:r w:rsidRPr="006F13DB">
              <w:rPr>
                <w:color w:val="000000"/>
                <w:sz w:val="20"/>
                <w:szCs w:val="20"/>
                <w:lang w:eastAsia="en-CA"/>
              </w:rPr>
              <w:t>1,950,330</w:t>
            </w:r>
          </w:p>
        </w:tc>
        <w:tc>
          <w:tcPr>
            <w:tcW w:w="823" w:type="pct"/>
            <w:noWrap/>
            <w:vAlign w:val="center"/>
            <w:hideMark/>
          </w:tcPr>
          <w:p w14:paraId="714AE9B7" w14:textId="77777777" w:rsidR="006F13DB" w:rsidRPr="006F13DB" w:rsidRDefault="006F13DB" w:rsidP="006F13DB">
            <w:pPr>
              <w:jc w:val="right"/>
              <w:rPr>
                <w:color w:val="000000"/>
                <w:sz w:val="20"/>
                <w:szCs w:val="20"/>
                <w:lang w:eastAsia="en-CA"/>
              </w:rPr>
            </w:pPr>
            <w:r w:rsidRPr="006F13DB">
              <w:rPr>
                <w:color w:val="000000"/>
                <w:sz w:val="20"/>
                <w:szCs w:val="20"/>
                <w:lang w:eastAsia="en-CA"/>
              </w:rPr>
              <w:t>4,600,330</w:t>
            </w:r>
          </w:p>
        </w:tc>
      </w:tr>
      <w:tr w:rsidR="00193C3E" w:rsidRPr="006F13DB" w14:paraId="540F69DD" w14:textId="77777777" w:rsidTr="00193C3E">
        <w:trPr>
          <w:trHeight w:val="319"/>
        </w:trPr>
        <w:tc>
          <w:tcPr>
            <w:tcW w:w="1440" w:type="pct"/>
            <w:noWrap/>
            <w:vAlign w:val="center"/>
            <w:hideMark/>
          </w:tcPr>
          <w:p w14:paraId="107246CF" w14:textId="29CA8F23" w:rsidR="006F13DB" w:rsidRPr="006F13DB" w:rsidRDefault="00F163C5" w:rsidP="001F5004">
            <w:pPr>
              <w:jc w:val="left"/>
              <w:rPr>
                <w:color w:val="000000"/>
                <w:sz w:val="20"/>
                <w:szCs w:val="20"/>
                <w:lang w:eastAsia="en-CA"/>
              </w:rPr>
            </w:pPr>
            <w:r>
              <w:rPr>
                <w:rFonts w:hint="eastAsia"/>
                <w:color w:val="000000"/>
                <w:sz w:val="20"/>
                <w:szCs w:val="20"/>
                <w:lang w:eastAsia="zh-CN"/>
              </w:rPr>
              <w:t>冷冻柜</w:t>
            </w:r>
          </w:p>
        </w:tc>
        <w:tc>
          <w:tcPr>
            <w:tcW w:w="1345" w:type="pct"/>
            <w:noWrap/>
            <w:vAlign w:val="center"/>
            <w:hideMark/>
          </w:tcPr>
          <w:p w14:paraId="0B132E65" w14:textId="77777777" w:rsidR="006F13DB" w:rsidRPr="006F13DB" w:rsidRDefault="006F13DB" w:rsidP="006F13DB">
            <w:pPr>
              <w:jc w:val="right"/>
              <w:rPr>
                <w:color w:val="000000"/>
                <w:sz w:val="20"/>
                <w:szCs w:val="20"/>
                <w:lang w:eastAsia="en-CA"/>
              </w:rPr>
            </w:pPr>
            <w:r w:rsidRPr="006F13DB">
              <w:rPr>
                <w:color w:val="000000"/>
                <w:sz w:val="20"/>
                <w:szCs w:val="20"/>
                <w:lang w:eastAsia="en-CA"/>
              </w:rPr>
              <w:t>900,000</w:t>
            </w:r>
          </w:p>
        </w:tc>
        <w:tc>
          <w:tcPr>
            <w:tcW w:w="1392" w:type="pct"/>
            <w:noWrap/>
            <w:vAlign w:val="center"/>
            <w:hideMark/>
          </w:tcPr>
          <w:p w14:paraId="79E79F32" w14:textId="77777777" w:rsidR="006F13DB" w:rsidRPr="006F13DB" w:rsidRDefault="006F13DB" w:rsidP="006F13DB">
            <w:pPr>
              <w:jc w:val="right"/>
              <w:rPr>
                <w:color w:val="000000"/>
                <w:sz w:val="20"/>
                <w:szCs w:val="20"/>
                <w:lang w:eastAsia="en-CA"/>
              </w:rPr>
            </w:pPr>
            <w:r w:rsidRPr="006F13DB">
              <w:rPr>
                <w:color w:val="000000"/>
                <w:sz w:val="20"/>
                <w:szCs w:val="20"/>
                <w:lang w:eastAsia="en-CA"/>
              </w:rPr>
              <w:t>1,195,166</w:t>
            </w:r>
          </w:p>
        </w:tc>
        <w:tc>
          <w:tcPr>
            <w:tcW w:w="823" w:type="pct"/>
            <w:noWrap/>
            <w:vAlign w:val="center"/>
            <w:hideMark/>
          </w:tcPr>
          <w:p w14:paraId="45D33E72" w14:textId="77777777" w:rsidR="006F13DB" w:rsidRPr="006F13DB" w:rsidRDefault="006F13DB" w:rsidP="006F13DB">
            <w:pPr>
              <w:jc w:val="right"/>
              <w:rPr>
                <w:color w:val="000000"/>
                <w:sz w:val="20"/>
                <w:szCs w:val="20"/>
                <w:lang w:eastAsia="en-CA"/>
              </w:rPr>
            </w:pPr>
            <w:r w:rsidRPr="006F13DB">
              <w:rPr>
                <w:color w:val="000000"/>
                <w:sz w:val="20"/>
                <w:szCs w:val="20"/>
                <w:lang w:eastAsia="en-CA"/>
              </w:rPr>
              <w:t>2,095,166</w:t>
            </w:r>
          </w:p>
        </w:tc>
      </w:tr>
      <w:tr w:rsidR="00193C3E" w:rsidRPr="006F13DB" w14:paraId="2E83EE4B" w14:textId="77777777" w:rsidTr="00193C3E">
        <w:trPr>
          <w:trHeight w:val="319"/>
        </w:trPr>
        <w:tc>
          <w:tcPr>
            <w:tcW w:w="1440" w:type="pct"/>
            <w:noWrap/>
            <w:vAlign w:val="center"/>
            <w:hideMark/>
          </w:tcPr>
          <w:p w14:paraId="6E5D23F1" w14:textId="164F3DC5" w:rsidR="006F13DB" w:rsidRPr="006F13DB" w:rsidRDefault="00F163C5" w:rsidP="001F5004">
            <w:pPr>
              <w:jc w:val="left"/>
              <w:rPr>
                <w:color w:val="000000"/>
                <w:sz w:val="20"/>
                <w:szCs w:val="20"/>
                <w:lang w:eastAsia="en-CA"/>
              </w:rPr>
            </w:pPr>
            <w:r>
              <w:rPr>
                <w:rFonts w:hint="eastAsia"/>
                <w:color w:val="000000"/>
                <w:sz w:val="20"/>
                <w:szCs w:val="20"/>
                <w:lang w:eastAsia="zh-CN"/>
              </w:rPr>
              <w:t>空调</w:t>
            </w:r>
          </w:p>
        </w:tc>
        <w:tc>
          <w:tcPr>
            <w:tcW w:w="1345" w:type="pct"/>
            <w:noWrap/>
            <w:vAlign w:val="center"/>
            <w:hideMark/>
          </w:tcPr>
          <w:p w14:paraId="0638BA88" w14:textId="77777777" w:rsidR="006F13DB" w:rsidRPr="006F13DB" w:rsidRDefault="006F13DB" w:rsidP="006F13DB">
            <w:pPr>
              <w:jc w:val="right"/>
              <w:rPr>
                <w:color w:val="000000"/>
                <w:sz w:val="20"/>
                <w:szCs w:val="20"/>
                <w:lang w:eastAsia="en-CA"/>
              </w:rPr>
            </w:pPr>
            <w:r w:rsidRPr="006F13DB">
              <w:rPr>
                <w:color w:val="000000"/>
                <w:sz w:val="20"/>
                <w:szCs w:val="20"/>
                <w:lang w:eastAsia="en-CA"/>
              </w:rPr>
              <w:t>1,427,550</w:t>
            </w:r>
          </w:p>
        </w:tc>
        <w:tc>
          <w:tcPr>
            <w:tcW w:w="1392" w:type="pct"/>
            <w:noWrap/>
            <w:vAlign w:val="center"/>
            <w:hideMark/>
          </w:tcPr>
          <w:p w14:paraId="4958AF20" w14:textId="77777777" w:rsidR="006F13DB" w:rsidRPr="006F13DB" w:rsidRDefault="006F13DB" w:rsidP="006F13DB">
            <w:pPr>
              <w:jc w:val="right"/>
              <w:rPr>
                <w:color w:val="000000"/>
                <w:sz w:val="20"/>
                <w:szCs w:val="20"/>
                <w:lang w:eastAsia="en-CA"/>
              </w:rPr>
            </w:pPr>
            <w:r w:rsidRPr="006F13DB">
              <w:rPr>
                <w:color w:val="000000"/>
                <w:sz w:val="20"/>
                <w:szCs w:val="20"/>
                <w:lang w:eastAsia="en-CA"/>
              </w:rPr>
              <w:t>7,591,235</w:t>
            </w:r>
          </w:p>
        </w:tc>
        <w:tc>
          <w:tcPr>
            <w:tcW w:w="823" w:type="pct"/>
            <w:noWrap/>
            <w:vAlign w:val="center"/>
            <w:hideMark/>
          </w:tcPr>
          <w:p w14:paraId="6A432F8C" w14:textId="77777777" w:rsidR="006F13DB" w:rsidRPr="006F13DB" w:rsidRDefault="006F13DB" w:rsidP="006F13DB">
            <w:pPr>
              <w:jc w:val="right"/>
              <w:rPr>
                <w:color w:val="000000"/>
                <w:sz w:val="20"/>
                <w:szCs w:val="20"/>
                <w:lang w:eastAsia="en-CA"/>
              </w:rPr>
            </w:pPr>
            <w:r w:rsidRPr="006F13DB">
              <w:rPr>
                <w:color w:val="000000"/>
                <w:sz w:val="20"/>
                <w:szCs w:val="20"/>
                <w:lang w:eastAsia="en-CA"/>
              </w:rPr>
              <w:t>9,018,785</w:t>
            </w:r>
          </w:p>
        </w:tc>
      </w:tr>
      <w:tr w:rsidR="00193C3E" w:rsidRPr="006F13DB" w14:paraId="1D72007E" w14:textId="77777777" w:rsidTr="00193C3E">
        <w:trPr>
          <w:trHeight w:val="319"/>
        </w:trPr>
        <w:tc>
          <w:tcPr>
            <w:tcW w:w="1440" w:type="pct"/>
            <w:noWrap/>
            <w:vAlign w:val="center"/>
            <w:hideMark/>
          </w:tcPr>
          <w:p w14:paraId="16598452" w14:textId="06DA5B58" w:rsidR="006F13DB" w:rsidRPr="006F13DB" w:rsidRDefault="00F163C5" w:rsidP="001F5004">
            <w:pPr>
              <w:jc w:val="left"/>
              <w:rPr>
                <w:b/>
                <w:bCs/>
                <w:color w:val="000000"/>
                <w:sz w:val="20"/>
                <w:szCs w:val="20"/>
                <w:lang w:eastAsia="en-CA"/>
              </w:rPr>
            </w:pPr>
            <w:r>
              <w:rPr>
                <w:rFonts w:hint="eastAsia"/>
                <w:b/>
                <w:bCs/>
                <w:color w:val="000000"/>
                <w:sz w:val="20"/>
                <w:szCs w:val="20"/>
                <w:lang w:eastAsia="zh-CN"/>
              </w:rPr>
              <w:t>小计</w:t>
            </w:r>
          </w:p>
        </w:tc>
        <w:tc>
          <w:tcPr>
            <w:tcW w:w="1345" w:type="pct"/>
            <w:noWrap/>
            <w:vAlign w:val="center"/>
            <w:hideMark/>
          </w:tcPr>
          <w:p w14:paraId="033605CD" w14:textId="77777777" w:rsidR="006F13DB" w:rsidRPr="006F13DB" w:rsidRDefault="006F13DB" w:rsidP="006F13DB">
            <w:pPr>
              <w:jc w:val="right"/>
              <w:rPr>
                <w:b/>
                <w:bCs/>
                <w:color w:val="000000"/>
                <w:sz w:val="20"/>
                <w:szCs w:val="20"/>
                <w:lang w:eastAsia="en-CA"/>
              </w:rPr>
            </w:pPr>
            <w:r w:rsidRPr="006F13DB">
              <w:rPr>
                <w:b/>
                <w:bCs/>
                <w:color w:val="000000"/>
                <w:sz w:val="20"/>
                <w:szCs w:val="20"/>
                <w:lang w:eastAsia="en-CA"/>
              </w:rPr>
              <w:t>4,977,550</w:t>
            </w:r>
          </w:p>
        </w:tc>
        <w:tc>
          <w:tcPr>
            <w:tcW w:w="1392" w:type="pct"/>
            <w:noWrap/>
            <w:vAlign w:val="center"/>
            <w:hideMark/>
          </w:tcPr>
          <w:p w14:paraId="4A892BF0" w14:textId="73C7414C" w:rsidR="006F13DB" w:rsidRPr="006F13DB" w:rsidRDefault="006F13DB" w:rsidP="006F13DB">
            <w:pPr>
              <w:jc w:val="right"/>
              <w:rPr>
                <w:b/>
                <w:bCs/>
                <w:color w:val="000000"/>
                <w:sz w:val="20"/>
                <w:szCs w:val="20"/>
                <w:lang w:eastAsia="en-CA"/>
              </w:rPr>
            </w:pPr>
            <w:r w:rsidRPr="006F13DB">
              <w:rPr>
                <w:b/>
                <w:bCs/>
                <w:color w:val="000000"/>
                <w:sz w:val="20"/>
                <w:szCs w:val="20"/>
                <w:lang w:eastAsia="en-CA"/>
              </w:rPr>
              <w:t>10,736,</w:t>
            </w:r>
            <w:r w:rsidR="00981EBB" w:rsidRPr="006F13DB">
              <w:rPr>
                <w:b/>
                <w:bCs/>
                <w:color w:val="000000"/>
                <w:sz w:val="20"/>
                <w:szCs w:val="20"/>
                <w:lang w:eastAsia="en-CA"/>
              </w:rPr>
              <w:t>73</w:t>
            </w:r>
            <w:r w:rsidR="00981EBB">
              <w:rPr>
                <w:b/>
                <w:bCs/>
                <w:color w:val="000000"/>
                <w:sz w:val="20"/>
                <w:szCs w:val="20"/>
                <w:lang w:eastAsia="en-CA"/>
              </w:rPr>
              <w:t>1</w:t>
            </w:r>
          </w:p>
        </w:tc>
        <w:tc>
          <w:tcPr>
            <w:tcW w:w="823" w:type="pct"/>
            <w:noWrap/>
            <w:vAlign w:val="center"/>
            <w:hideMark/>
          </w:tcPr>
          <w:p w14:paraId="0B678550" w14:textId="7115CDFA" w:rsidR="006F13DB" w:rsidRPr="006F13DB" w:rsidRDefault="006F13DB" w:rsidP="006F13DB">
            <w:pPr>
              <w:jc w:val="right"/>
              <w:rPr>
                <w:b/>
                <w:bCs/>
                <w:color w:val="000000"/>
                <w:sz w:val="20"/>
                <w:szCs w:val="20"/>
                <w:lang w:eastAsia="en-CA"/>
              </w:rPr>
            </w:pPr>
            <w:r w:rsidRPr="006F13DB">
              <w:rPr>
                <w:b/>
                <w:bCs/>
                <w:color w:val="000000"/>
                <w:sz w:val="20"/>
                <w:szCs w:val="20"/>
                <w:lang w:eastAsia="en-CA"/>
              </w:rPr>
              <w:t>15,714,28</w:t>
            </w:r>
            <w:r w:rsidR="002A6E1E">
              <w:rPr>
                <w:b/>
                <w:bCs/>
                <w:color w:val="000000"/>
                <w:sz w:val="20"/>
                <w:szCs w:val="20"/>
                <w:lang w:eastAsia="en-CA"/>
              </w:rPr>
              <w:t>1</w:t>
            </w:r>
          </w:p>
        </w:tc>
      </w:tr>
      <w:tr w:rsidR="00657529" w:rsidRPr="006F13DB" w14:paraId="7942D0CF" w14:textId="77777777" w:rsidTr="00193C3E">
        <w:trPr>
          <w:trHeight w:val="319"/>
        </w:trPr>
        <w:tc>
          <w:tcPr>
            <w:tcW w:w="1440" w:type="pct"/>
            <w:noWrap/>
            <w:vAlign w:val="center"/>
            <w:hideMark/>
          </w:tcPr>
          <w:p w14:paraId="39899E9E" w14:textId="6D2E33D2" w:rsidR="001D5AB6" w:rsidRPr="006F13DB" w:rsidRDefault="00F163C5" w:rsidP="001F5004">
            <w:pPr>
              <w:jc w:val="left"/>
              <w:rPr>
                <w:color w:val="000000"/>
                <w:sz w:val="20"/>
                <w:szCs w:val="20"/>
                <w:lang w:eastAsia="en-CA"/>
              </w:rPr>
            </w:pPr>
            <w:r>
              <w:rPr>
                <w:rFonts w:hint="eastAsia"/>
                <w:color w:val="000000"/>
                <w:sz w:val="20"/>
                <w:szCs w:val="20"/>
                <w:lang w:eastAsia="zh-CN"/>
              </w:rPr>
              <w:t>监测和报告</w:t>
            </w:r>
            <w:r w:rsidR="0024366C">
              <w:rPr>
                <w:color w:val="000000"/>
                <w:sz w:val="20"/>
                <w:szCs w:val="20"/>
                <w:lang w:eastAsia="en-CA"/>
              </w:rPr>
              <w:t>*</w:t>
            </w:r>
          </w:p>
        </w:tc>
        <w:tc>
          <w:tcPr>
            <w:tcW w:w="3560" w:type="pct"/>
            <w:gridSpan w:val="3"/>
            <w:noWrap/>
            <w:vAlign w:val="center"/>
            <w:hideMark/>
          </w:tcPr>
          <w:p w14:paraId="127A4F59" w14:textId="445023D5" w:rsidR="001D5AB6" w:rsidRPr="006F13DB" w:rsidRDefault="0024366C" w:rsidP="006F13DB">
            <w:pPr>
              <w:jc w:val="right"/>
              <w:rPr>
                <w:color w:val="000000"/>
                <w:sz w:val="20"/>
                <w:szCs w:val="20"/>
                <w:lang w:eastAsia="en-CA"/>
              </w:rPr>
            </w:pPr>
            <w:r>
              <w:rPr>
                <w:color w:val="000000"/>
                <w:sz w:val="20"/>
                <w:szCs w:val="20"/>
                <w:lang w:eastAsia="en-CA"/>
              </w:rPr>
              <w:t>290</w:t>
            </w:r>
            <w:r w:rsidR="001D5AB6" w:rsidRPr="006F13DB">
              <w:rPr>
                <w:color w:val="000000"/>
                <w:sz w:val="20"/>
                <w:szCs w:val="20"/>
                <w:lang w:eastAsia="en-CA"/>
              </w:rPr>
              <w:t>,000</w:t>
            </w:r>
          </w:p>
        </w:tc>
      </w:tr>
      <w:tr w:rsidR="00657529" w:rsidRPr="00AB262A" w14:paraId="0C72DCDE" w14:textId="77777777" w:rsidTr="00193C3E">
        <w:trPr>
          <w:trHeight w:val="319"/>
        </w:trPr>
        <w:tc>
          <w:tcPr>
            <w:tcW w:w="1440" w:type="pct"/>
            <w:noWrap/>
            <w:vAlign w:val="center"/>
            <w:hideMark/>
          </w:tcPr>
          <w:p w14:paraId="1351A058" w14:textId="0A547063" w:rsidR="001D5AB6" w:rsidRPr="006F13DB" w:rsidRDefault="00F163C5" w:rsidP="001F5004">
            <w:pPr>
              <w:jc w:val="left"/>
              <w:rPr>
                <w:b/>
                <w:bCs/>
                <w:color w:val="000000"/>
                <w:sz w:val="20"/>
                <w:szCs w:val="20"/>
                <w:lang w:eastAsia="en-CA"/>
              </w:rPr>
            </w:pPr>
            <w:r>
              <w:rPr>
                <w:rFonts w:hint="eastAsia"/>
                <w:b/>
                <w:bCs/>
                <w:color w:val="000000"/>
                <w:sz w:val="20"/>
                <w:szCs w:val="20"/>
                <w:lang w:eastAsia="zh-CN"/>
              </w:rPr>
              <w:t>总计</w:t>
            </w:r>
          </w:p>
        </w:tc>
        <w:tc>
          <w:tcPr>
            <w:tcW w:w="3560" w:type="pct"/>
            <w:gridSpan w:val="3"/>
            <w:noWrap/>
            <w:vAlign w:val="center"/>
            <w:hideMark/>
          </w:tcPr>
          <w:p w14:paraId="3B2EC61B" w14:textId="2F3EE6EF" w:rsidR="001D5AB6" w:rsidRPr="0045747B" w:rsidRDefault="00D34FBA" w:rsidP="006F13DB">
            <w:pPr>
              <w:jc w:val="right"/>
              <w:rPr>
                <w:b/>
                <w:bCs/>
                <w:color w:val="000000"/>
                <w:sz w:val="20"/>
                <w:szCs w:val="20"/>
                <w:lang w:eastAsia="en-CA"/>
              </w:rPr>
            </w:pPr>
            <w:r w:rsidRPr="00D34FBA">
              <w:rPr>
                <w:b/>
                <w:bCs/>
                <w:color w:val="000000"/>
                <w:sz w:val="20"/>
                <w:szCs w:val="20"/>
                <w:lang w:eastAsia="en-CA"/>
              </w:rPr>
              <w:t>16,004,28</w:t>
            </w:r>
            <w:r w:rsidR="00955D1F">
              <w:rPr>
                <w:b/>
                <w:bCs/>
                <w:color w:val="000000"/>
                <w:sz w:val="20"/>
                <w:szCs w:val="20"/>
                <w:lang w:eastAsia="en-CA"/>
              </w:rPr>
              <w:t>1</w:t>
            </w:r>
          </w:p>
        </w:tc>
      </w:tr>
    </w:tbl>
    <w:p w14:paraId="5E15E8E0" w14:textId="7E40CC80" w:rsidR="006B3E96" w:rsidRPr="00BA436E" w:rsidRDefault="0024366C" w:rsidP="00BA436E">
      <w:pPr>
        <w:rPr>
          <w:color w:val="000000"/>
          <w:sz w:val="18"/>
          <w:szCs w:val="18"/>
          <w:shd w:val="clear" w:color="auto" w:fill="FFFFFF"/>
          <w:lang w:eastAsia="zh-CN"/>
        </w:rPr>
      </w:pPr>
      <w:r w:rsidRPr="00BA436E">
        <w:rPr>
          <w:color w:val="000000"/>
          <w:sz w:val="18"/>
          <w:szCs w:val="18"/>
          <w:shd w:val="clear" w:color="auto" w:fill="FFFFFF"/>
          <w:lang w:eastAsia="zh-CN"/>
        </w:rPr>
        <w:t xml:space="preserve">* </w:t>
      </w:r>
      <w:r w:rsidR="00F163C5" w:rsidRPr="00F163C5">
        <w:rPr>
          <w:rFonts w:hint="eastAsia"/>
          <w:color w:val="000000"/>
          <w:sz w:val="18"/>
          <w:szCs w:val="18"/>
          <w:shd w:val="clear" w:color="auto" w:fill="FFFFFF"/>
          <w:lang w:eastAsia="zh-CN"/>
        </w:rPr>
        <w:t>不包括对新鲜压缩机厂的监测和报告，根据上文第</w:t>
      </w:r>
      <w:r w:rsidR="00F163C5" w:rsidRPr="00F163C5">
        <w:rPr>
          <w:rFonts w:hint="eastAsia"/>
          <w:color w:val="000000"/>
          <w:sz w:val="18"/>
          <w:szCs w:val="18"/>
          <w:shd w:val="clear" w:color="auto" w:fill="FFFFFF"/>
          <w:lang w:eastAsia="zh-CN"/>
        </w:rPr>
        <w:t>77</w:t>
      </w:r>
      <w:r w:rsidR="00F163C5" w:rsidRPr="00F163C5">
        <w:rPr>
          <w:rFonts w:hint="eastAsia"/>
          <w:color w:val="000000"/>
          <w:sz w:val="18"/>
          <w:szCs w:val="18"/>
          <w:shd w:val="clear" w:color="auto" w:fill="FFFFFF"/>
          <w:lang w:eastAsia="zh-CN"/>
        </w:rPr>
        <w:t>段，新鲜压缩机厂已包含在压缩机</w:t>
      </w:r>
      <w:r w:rsidR="00F163C5">
        <w:rPr>
          <w:rFonts w:hint="eastAsia"/>
          <w:color w:val="000000"/>
          <w:sz w:val="18"/>
          <w:szCs w:val="18"/>
          <w:shd w:val="clear" w:color="auto" w:fill="FFFFFF"/>
          <w:lang w:eastAsia="zh-CN"/>
        </w:rPr>
        <w:t>组</w:t>
      </w:r>
      <w:r w:rsidR="00F163C5" w:rsidRPr="00F163C5">
        <w:rPr>
          <w:rFonts w:hint="eastAsia"/>
          <w:color w:val="000000"/>
          <w:sz w:val="18"/>
          <w:szCs w:val="18"/>
          <w:shd w:val="clear" w:color="auto" w:fill="FFFFFF"/>
          <w:lang w:eastAsia="zh-CN"/>
        </w:rPr>
        <w:t>件中。</w:t>
      </w:r>
    </w:p>
    <w:p w14:paraId="2948E85E" w14:textId="6EF47558" w:rsidR="003C0F6B" w:rsidRPr="009A5040" w:rsidRDefault="006B3E96" w:rsidP="00740055">
      <w:pPr>
        <w:keepNext/>
        <w:spacing w:before="240"/>
        <w:rPr>
          <w:color w:val="000000"/>
          <w:sz w:val="24"/>
          <w:szCs w:val="24"/>
          <w:u w:val="single"/>
          <w:shd w:val="clear" w:color="auto" w:fill="FFFFFF"/>
        </w:rPr>
      </w:pPr>
      <w:r w:rsidRPr="009A5040">
        <w:rPr>
          <w:rFonts w:hint="eastAsia"/>
          <w:color w:val="000000"/>
          <w:sz w:val="24"/>
          <w:szCs w:val="24"/>
          <w:u w:val="single"/>
          <w:shd w:val="clear" w:color="auto" w:fill="FFFFFF"/>
          <w:lang w:eastAsia="zh-CN"/>
        </w:rPr>
        <w:t>政策层面的活动</w:t>
      </w:r>
    </w:p>
    <w:p w14:paraId="6B6B3B60" w14:textId="6459CFDB" w:rsidR="005B4A77" w:rsidRPr="009A5040" w:rsidRDefault="00E07A65" w:rsidP="003579A4">
      <w:pPr>
        <w:pStyle w:val="Heading1"/>
        <w:keepNext/>
        <w:numPr>
          <w:ilvl w:val="0"/>
          <w:numId w:val="1"/>
        </w:numPr>
        <w:tabs>
          <w:tab w:val="num" w:pos="-2160"/>
          <w:tab w:val="num" w:pos="451"/>
        </w:tabs>
        <w:spacing w:before="240"/>
        <w:rPr>
          <w:sz w:val="24"/>
          <w:szCs w:val="24"/>
          <w:lang w:eastAsia="zh-CN"/>
        </w:rPr>
      </w:pPr>
      <w:r>
        <w:rPr>
          <w:rFonts w:hint="eastAsia"/>
          <w:sz w:val="24"/>
          <w:szCs w:val="24"/>
          <w:lang w:eastAsia="zh-CN"/>
        </w:rPr>
        <w:t xml:space="preserve"> </w:t>
      </w:r>
      <w:r w:rsidR="009A5040" w:rsidRPr="009A5040">
        <w:rPr>
          <w:rFonts w:hint="eastAsia"/>
          <w:sz w:val="24"/>
          <w:szCs w:val="24"/>
          <w:lang w:eastAsia="zh-CN"/>
        </w:rPr>
        <w:t>秘书处和工发组织详细讨论了政府将执行哪些政策和法规，以便在项目完成之日后继续提高能源效率。虽然埃及政府将通过埃及标准化组织加强该国的</w:t>
      </w:r>
      <w:r w:rsidR="0083280A">
        <w:rPr>
          <w:rFonts w:hint="eastAsia"/>
          <w:sz w:val="24"/>
          <w:szCs w:val="24"/>
          <w:lang w:eastAsia="zh-CN"/>
        </w:rPr>
        <w:t>最低能源性能标准</w:t>
      </w:r>
      <w:r w:rsidR="009A5040" w:rsidRPr="009A5040">
        <w:rPr>
          <w:rFonts w:hint="eastAsia"/>
          <w:sz w:val="24"/>
          <w:szCs w:val="24"/>
          <w:lang w:eastAsia="zh-CN"/>
        </w:rPr>
        <w:t>，但目前政府无法承诺在指定日期前达到示范</w:t>
      </w:r>
      <w:r w:rsidR="00A27E6A">
        <w:rPr>
          <w:rFonts w:hint="eastAsia"/>
          <w:sz w:val="24"/>
          <w:szCs w:val="24"/>
          <w:lang w:eastAsia="zh-CN"/>
        </w:rPr>
        <w:t>法规</w:t>
      </w:r>
      <w:r>
        <w:rPr>
          <w:rFonts w:hint="eastAsia"/>
          <w:sz w:val="24"/>
          <w:szCs w:val="24"/>
          <w:lang w:eastAsia="zh-CN"/>
        </w:rPr>
        <w:t xml:space="preserve"> </w:t>
      </w:r>
      <w:r w:rsidR="00A27E6A" w:rsidRPr="00A27E6A">
        <w:rPr>
          <w:sz w:val="24"/>
          <w:szCs w:val="24"/>
          <w:vertAlign w:val="superscript"/>
        </w:rPr>
        <w:footnoteReference w:id="33"/>
      </w:r>
      <w:r>
        <w:rPr>
          <w:rFonts w:hint="eastAsia"/>
          <w:sz w:val="24"/>
          <w:szCs w:val="24"/>
          <w:lang w:eastAsia="zh-CN"/>
        </w:rPr>
        <w:t xml:space="preserve"> </w:t>
      </w:r>
      <w:r w:rsidR="009A5040" w:rsidRPr="009A5040">
        <w:rPr>
          <w:rFonts w:hint="eastAsia"/>
          <w:sz w:val="24"/>
          <w:szCs w:val="24"/>
          <w:lang w:eastAsia="zh-CN"/>
        </w:rPr>
        <w:t>中规定的最低效率联合水平，因为修订</w:t>
      </w:r>
      <w:r w:rsidR="0083280A">
        <w:rPr>
          <w:rFonts w:hint="eastAsia"/>
          <w:sz w:val="24"/>
          <w:szCs w:val="24"/>
          <w:lang w:eastAsia="zh-CN"/>
        </w:rPr>
        <w:t>最低能源性能标准</w:t>
      </w:r>
      <w:r w:rsidR="009A5040" w:rsidRPr="009A5040">
        <w:rPr>
          <w:rFonts w:hint="eastAsia"/>
          <w:sz w:val="24"/>
          <w:szCs w:val="24"/>
          <w:lang w:eastAsia="zh-CN"/>
        </w:rPr>
        <w:t>需要与行业利益相关者进行详细协商，并遵循行政审批程序。因此，各方达成如下协议：</w:t>
      </w:r>
    </w:p>
    <w:p w14:paraId="73B49D80" w14:textId="46E78C99" w:rsidR="0048412C" w:rsidRPr="009A5040" w:rsidRDefault="009A5040" w:rsidP="00F31508">
      <w:pPr>
        <w:pStyle w:val="Heading2"/>
        <w:numPr>
          <w:ilvl w:val="1"/>
          <w:numId w:val="1"/>
        </w:numPr>
        <w:rPr>
          <w:sz w:val="24"/>
          <w:szCs w:val="24"/>
        </w:rPr>
      </w:pPr>
      <w:r w:rsidRPr="009A5040">
        <w:rPr>
          <w:rFonts w:hint="eastAsia"/>
          <w:sz w:val="24"/>
          <w:szCs w:val="24"/>
          <w:lang w:eastAsia="zh-CN"/>
        </w:rPr>
        <w:t>根据第</w:t>
      </w:r>
      <w:r w:rsidRPr="009A5040">
        <w:rPr>
          <w:rFonts w:hint="eastAsia"/>
          <w:sz w:val="24"/>
          <w:szCs w:val="24"/>
          <w:lang w:eastAsia="zh-CN"/>
        </w:rPr>
        <w:t>94/60</w:t>
      </w:r>
      <w:r w:rsidR="0005350E">
        <w:rPr>
          <w:sz w:val="24"/>
          <w:szCs w:val="24"/>
          <w:lang w:val="en-US" w:eastAsia="zh-CN"/>
        </w:rPr>
        <w:t>(</w:t>
      </w:r>
      <w:r w:rsidRPr="009A5040">
        <w:rPr>
          <w:rFonts w:hint="eastAsia"/>
          <w:sz w:val="24"/>
          <w:szCs w:val="24"/>
          <w:lang w:eastAsia="zh-CN"/>
        </w:rPr>
        <w:t>b</w:t>
      </w:r>
      <w:r w:rsidR="0005350E">
        <w:rPr>
          <w:sz w:val="24"/>
          <w:szCs w:val="24"/>
          <w:lang w:val="en-US" w:eastAsia="zh-CN"/>
        </w:rPr>
        <w:t>)(</w:t>
      </w:r>
      <w:r w:rsidRPr="009A5040">
        <w:rPr>
          <w:rFonts w:hint="eastAsia"/>
          <w:sz w:val="24"/>
          <w:szCs w:val="24"/>
          <w:lang w:eastAsia="zh-CN"/>
        </w:rPr>
        <w:t>一</w:t>
      </w:r>
      <w:r w:rsidR="0005350E">
        <w:rPr>
          <w:sz w:val="24"/>
          <w:szCs w:val="24"/>
          <w:lang w:val="en-US" w:eastAsia="zh-CN"/>
        </w:rPr>
        <w:t>)</w:t>
      </w:r>
      <w:r w:rsidRPr="009A5040">
        <w:rPr>
          <w:rFonts w:hint="eastAsia"/>
          <w:sz w:val="24"/>
          <w:szCs w:val="24"/>
          <w:lang w:eastAsia="zh-CN"/>
        </w:rPr>
        <w:t>号决定和</w:t>
      </w:r>
      <w:r w:rsidRPr="009A5040">
        <w:rPr>
          <w:rFonts w:hint="eastAsia"/>
          <w:sz w:val="24"/>
          <w:szCs w:val="24"/>
          <w:lang w:eastAsia="zh-CN"/>
        </w:rPr>
        <w:t xml:space="preserve">UNEP/OzL. </w:t>
      </w:r>
      <w:r w:rsidRPr="009A5040">
        <w:rPr>
          <w:rFonts w:hint="eastAsia"/>
          <w:sz w:val="24"/>
          <w:szCs w:val="24"/>
        </w:rPr>
        <w:t>Pro/ExCom/94/61</w:t>
      </w:r>
      <w:r w:rsidRPr="009A5040">
        <w:rPr>
          <w:rFonts w:hint="eastAsia"/>
          <w:sz w:val="24"/>
          <w:szCs w:val="24"/>
        </w:rPr>
        <w:t>号文件第</w:t>
      </w:r>
      <w:r w:rsidRPr="009A5040">
        <w:rPr>
          <w:rFonts w:hint="eastAsia"/>
          <w:sz w:val="24"/>
          <w:szCs w:val="24"/>
        </w:rPr>
        <w:t>37</w:t>
      </w:r>
      <w:r w:rsidRPr="009A5040">
        <w:rPr>
          <w:rFonts w:hint="eastAsia"/>
          <w:sz w:val="24"/>
          <w:szCs w:val="24"/>
        </w:rPr>
        <w:t>段，企业承诺在</w:t>
      </w:r>
      <w:r w:rsidRPr="009A5040">
        <w:rPr>
          <w:rFonts w:hint="eastAsia"/>
          <w:sz w:val="24"/>
          <w:szCs w:val="24"/>
        </w:rPr>
        <w:t>2030</w:t>
      </w:r>
      <w:r w:rsidRPr="009A5040">
        <w:rPr>
          <w:rFonts w:hint="eastAsia"/>
          <w:sz w:val="24"/>
          <w:szCs w:val="24"/>
        </w:rPr>
        <w:t>年</w:t>
      </w:r>
      <w:r w:rsidRPr="009A5040">
        <w:rPr>
          <w:rFonts w:hint="eastAsia"/>
          <w:sz w:val="24"/>
          <w:szCs w:val="24"/>
        </w:rPr>
        <w:t>1</w:t>
      </w:r>
      <w:r w:rsidRPr="009A5040">
        <w:rPr>
          <w:rFonts w:hint="eastAsia"/>
          <w:sz w:val="24"/>
          <w:szCs w:val="24"/>
        </w:rPr>
        <w:t>月</w:t>
      </w:r>
      <w:r w:rsidRPr="009A5040">
        <w:rPr>
          <w:rFonts w:hint="eastAsia"/>
          <w:sz w:val="24"/>
          <w:szCs w:val="24"/>
        </w:rPr>
        <w:t>1</w:t>
      </w:r>
      <w:r w:rsidRPr="009A5040">
        <w:rPr>
          <w:rFonts w:hint="eastAsia"/>
          <w:sz w:val="24"/>
          <w:szCs w:val="24"/>
        </w:rPr>
        <w:t>日前达到最低</w:t>
      </w:r>
      <w:r w:rsidRPr="009A5040">
        <w:rPr>
          <w:rFonts w:hint="eastAsia"/>
          <w:sz w:val="24"/>
          <w:szCs w:val="24"/>
          <w:lang w:eastAsia="zh-CN"/>
        </w:rPr>
        <w:t>效率联合</w:t>
      </w:r>
      <w:r w:rsidRPr="009A5040">
        <w:rPr>
          <w:rFonts w:hint="eastAsia"/>
          <w:sz w:val="24"/>
          <w:szCs w:val="24"/>
        </w:rPr>
        <w:t>水平；</w:t>
      </w:r>
    </w:p>
    <w:p w14:paraId="6F2206E1" w14:textId="6129839F" w:rsidR="00AE6BE1" w:rsidRPr="009A5040" w:rsidRDefault="009A5040" w:rsidP="00D0291D">
      <w:pPr>
        <w:pStyle w:val="Heading2"/>
        <w:widowControl/>
        <w:numPr>
          <w:ilvl w:val="1"/>
          <w:numId w:val="1"/>
        </w:numPr>
        <w:rPr>
          <w:sz w:val="24"/>
          <w:szCs w:val="24"/>
          <w:lang w:eastAsia="zh-CN"/>
        </w:rPr>
      </w:pPr>
      <w:r w:rsidRPr="009A5040">
        <w:rPr>
          <w:rFonts w:hint="eastAsia"/>
          <w:sz w:val="24"/>
          <w:szCs w:val="24"/>
          <w:lang w:eastAsia="zh-CN"/>
        </w:rPr>
        <w:t>埃及标准化组织承诺继续修订该国的</w:t>
      </w:r>
      <w:r w:rsidR="0083280A">
        <w:rPr>
          <w:rFonts w:hint="eastAsia"/>
          <w:sz w:val="24"/>
          <w:szCs w:val="24"/>
          <w:lang w:eastAsia="zh-CN"/>
        </w:rPr>
        <w:t>最低能源性能标准</w:t>
      </w:r>
      <w:r w:rsidRPr="009A5040">
        <w:rPr>
          <w:rFonts w:hint="eastAsia"/>
          <w:sz w:val="24"/>
          <w:szCs w:val="24"/>
          <w:lang w:eastAsia="zh-CN"/>
        </w:rPr>
        <w:t>，并尽最大努力在</w:t>
      </w:r>
      <w:r w:rsidRPr="009A5040">
        <w:rPr>
          <w:rFonts w:hint="eastAsia"/>
          <w:sz w:val="24"/>
          <w:szCs w:val="24"/>
          <w:lang w:eastAsia="zh-CN"/>
        </w:rPr>
        <w:t>2030</w:t>
      </w:r>
      <w:r w:rsidRPr="009A5040">
        <w:rPr>
          <w:rFonts w:hint="eastAsia"/>
          <w:sz w:val="24"/>
          <w:szCs w:val="24"/>
          <w:lang w:eastAsia="zh-CN"/>
        </w:rPr>
        <w:t>年</w:t>
      </w:r>
      <w:r w:rsidRPr="009A5040">
        <w:rPr>
          <w:rFonts w:hint="eastAsia"/>
          <w:sz w:val="24"/>
          <w:szCs w:val="24"/>
          <w:lang w:eastAsia="zh-CN"/>
        </w:rPr>
        <w:t>1</w:t>
      </w:r>
      <w:r w:rsidRPr="009A5040">
        <w:rPr>
          <w:rFonts w:hint="eastAsia"/>
          <w:sz w:val="24"/>
          <w:szCs w:val="24"/>
          <w:lang w:eastAsia="zh-CN"/>
        </w:rPr>
        <w:t>月</w:t>
      </w:r>
      <w:r w:rsidRPr="009A5040">
        <w:rPr>
          <w:rFonts w:hint="eastAsia"/>
          <w:sz w:val="24"/>
          <w:szCs w:val="24"/>
          <w:lang w:eastAsia="zh-CN"/>
        </w:rPr>
        <w:t>1</w:t>
      </w:r>
      <w:r w:rsidRPr="009A5040">
        <w:rPr>
          <w:rFonts w:hint="eastAsia"/>
          <w:sz w:val="24"/>
          <w:szCs w:val="24"/>
          <w:lang w:eastAsia="zh-CN"/>
        </w:rPr>
        <w:t>日前至少达到效率联合规定的最低水平；</w:t>
      </w:r>
    </w:p>
    <w:p w14:paraId="076EE93E" w14:textId="1584D8D8" w:rsidR="00AE6BE1" w:rsidRPr="009A5040" w:rsidRDefault="009A5040" w:rsidP="00D0291D">
      <w:pPr>
        <w:pStyle w:val="Heading2"/>
        <w:rPr>
          <w:sz w:val="24"/>
          <w:szCs w:val="24"/>
          <w:lang w:eastAsia="zh-CN"/>
        </w:rPr>
      </w:pPr>
      <w:r w:rsidRPr="009A5040">
        <w:rPr>
          <w:rFonts w:hint="eastAsia"/>
          <w:sz w:val="24"/>
          <w:szCs w:val="24"/>
          <w:lang w:eastAsia="zh-CN"/>
        </w:rPr>
        <w:t>工发组织和埃及政府将向每年的最后一次会议提供修订该国</w:t>
      </w:r>
      <w:r w:rsidR="0083280A">
        <w:rPr>
          <w:rFonts w:hint="eastAsia"/>
          <w:sz w:val="24"/>
          <w:szCs w:val="24"/>
          <w:lang w:eastAsia="zh-CN"/>
        </w:rPr>
        <w:t>最低能源性能标准</w:t>
      </w:r>
      <w:r w:rsidRPr="009A5040">
        <w:rPr>
          <w:rFonts w:hint="eastAsia"/>
          <w:sz w:val="24"/>
          <w:szCs w:val="24"/>
          <w:lang w:eastAsia="zh-CN"/>
        </w:rPr>
        <w:t>进程的最新结果，直至达到适用于埃及的最低效率联合标准；和</w:t>
      </w:r>
    </w:p>
    <w:p w14:paraId="44F69A9B" w14:textId="71E78AE2" w:rsidR="00AE6BE1" w:rsidRPr="00AE6BE1" w:rsidRDefault="009A5040" w:rsidP="00D0291D">
      <w:pPr>
        <w:pStyle w:val="Heading2"/>
        <w:rPr>
          <w:lang w:eastAsia="zh-CN"/>
        </w:rPr>
      </w:pPr>
      <w:r w:rsidRPr="009A5040">
        <w:rPr>
          <w:rFonts w:hint="eastAsia"/>
          <w:sz w:val="24"/>
          <w:szCs w:val="24"/>
          <w:lang w:eastAsia="zh-CN"/>
        </w:rPr>
        <w:t>注意到上述承诺将在项目完成之日后适用，如果在企业不遵守上述承诺的意外情况下，执行委员会将在审议该国提交的与履约无关的活动的未来项目时考虑到这一点。</w:t>
      </w:r>
    </w:p>
    <w:p w14:paraId="3B9CF9D5" w14:textId="6647AB61" w:rsidR="003C7CA3" w:rsidRPr="00A27E6A" w:rsidRDefault="00921D04"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sidR="00A27E6A" w:rsidRPr="00A27E6A">
        <w:rPr>
          <w:rFonts w:hint="eastAsia"/>
          <w:sz w:val="24"/>
          <w:szCs w:val="24"/>
          <w:lang w:eastAsia="zh-CN"/>
        </w:rPr>
        <w:t>秘书处认为，上述条件将促进项目的可持续性，并支持在全国范围内提高能源效率标准。秘书处赞赏地注意到，企业承诺提高其制造设备的能源效率，并在项目完成后继续这样做，预计这将促进</w:t>
      </w:r>
      <w:r w:rsidR="0083280A">
        <w:rPr>
          <w:rFonts w:hint="eastAsia"/>
          <w:sz w:val="24"/>
          <w:szCs w:val="24"/>
          <w:lang w:eastAsia="zh-CN"/>
        </w:rPr>
        <w:t>最低能源性能标准</w:t>
      </w:r>
      <w:r w:rsidR="00A27E6A" w:rsidRPr="00A27E6A">
        <w:rPr>
          <w:rFonts w:hint="eastAsia"/>
          <w:sz w:val="24"/>
          <w:szCs w:val="24"/>
          <w:lang w:eastAsia="zh-CN"/>
        </w:rPr>
        <w:t>审查进程，从而在国内制造商和进口商之间营造一个公平的竞争环境。</w:t>
      </w:r>
    </w:p>
    <w:p w14:paraId="1BE301F6" w14:textId="61313C68" w:rsidR="003A1754" w:rsidRPr="00A27E6A" w:rsidRDefault="00A27E6A" w:rsidP="003A1754">
      <w:pPr>
        <w:spacing w:before="240"/>
        <w:rPr>
          <w:rStyle w:val="normaltextrun"/>
          <w:color w:val="000000"/>
          <w:sz w:val="24"/>
          <w:szCs w:val="24"/>
          <w:u w:val="single"/>
          <w:shd w:val="clear" w:color="auto" w:fill="FFFFFF"/>
          <w:lang w:eastAsia="zh-CN"/>
        </w:rPr>
      </w:pPr>
      <w:r w:rsidRPr="00A27E6A">
        <w:rPr>
          <w:rStyle w:val="normaltextrun"/>
          <w:rFonts w:hint="eastAsia"/>
          <w:color w:val="000000"/>
          <w:sz w:val="24"/>
          <w:szCs w:val="24"/>
          <w:u w:val="single"/>
          <w:shd w:val="clear" w:color="auto" w:fill="FFFFFF"/>
          <w:lang w:eastAsia="zh-CN"/>
        </w:rPr>
        <w:t>试点项目的可持续性和风险评估</w:t>
      </w:r>
    </w:p>
    <w:p w14:paraId="5FC6FB6A" w14:textId="53BD2B6E" w:rsidR="0083280A" w:rsidRPr="000B741A" w:rsidRDefault="00921D04" w:rsidP="0083280A">
      <w:pPr>
        <w:pStyle w:val="Heading1"/>
        <w:tabs>
          <w:tab w:val="num" w:pos="-2160"/>
          <w:tab w:val="num" w:pos="451"/>
        </w:tabs>
        <w:spacing w:before="240"/>
        <w:rPr>
          <w:sz w:val="24"/>
          <w:szCs w:val="24"/>
          <w:lang w:eastAsia="zh-CN"/>
        </w:rPr>
      </w:pPr>
      <w:r>
        <w:rPr>
          <w:rFonts w:hint="eastAsia"/>
          <w:sz w:val="24"/>
          <w:szCs w:val="24"/>
          <w:lang w:eastAsia="zh-CN"/>
        </w:rPr>
        <w:t xml:space="preserve"> </w:t>
      </w:r>
      <w:r w:rsidR="00A27E6A" w:rsidRPr="00A27E6A">
        <w:rPr>
          <w:rFonts w:hint="eastAsia"/>
          <w:sz w:val="24"/>
          <w:szCs w:val="24"/>
          <w:lang w:eastAsia="zh-CN"/>
        </w:rPr>
        <w:t>参与该项目的企业致力于通过该项目提供的奖励支持实现更好的能源性能。所有这些企业都在逐步减少氢氟碳化合物的使用，通过干预措施改进产品设计以实现节能性能，这些企业将能够制造和销售比“一切照旧”情景下更节能的产品，从而增强氢氟碳化合物逐步减少的可持续性，因为这些产品对消费者更具吸引力。企业实现的能源性能提高以及行业执行方法将使国家臭氧机构能够与埃及标准化组织协调，提高该国的</w:t>
      </w:r>
      <w:r w:rsidR="0083280A">
        <w:rPr>
          <w:rFonts w:hint="eastAsia"/>
          <w:sz w:val="24"/>
          <w:szCs w:val="24"/>
          <w:lang w:eastAsia="zh-CN"/>
        </w:rPr>
        <w:t>最低能源性能标</w:t>
      </w:r>
      <w:r w:rsidR="0083280A">
        <w:rPr>
          <w:rFonts w:hint="eastAsia"/>
          <w:sz w:val="24"/>
          <w:szCs w:val="24"/>
          <w:lang w:eastAsia="zh-CN"/>
        </w:rPr>
        <w:lastRenderedPageBreak/>
        <w:t>准</w:t>
      </w:r>
      <w:r w:rsidR="00A27E6A" w:rsidRPr="00A27E6A">
        <w:rPr>
          <w:rFonts w:hint="eastAsia"/>
          <w:sz w:val="24"/>
          <w:szCs w:val="24"/>
          <w:lang w:eastAsia="zh-CN"/>
        </w:rPr>
        <w:t>，以期到</w:t>
      </w:r>
      <w:r w:rsidR="00A27E6A" w:rsidRPr="00A27E6A">
        <w:rPr>
          <w:rFonts w:hint="eastAsia"/>
          <w:sz w:val="24"/>
          <w:szCs w:val="24"/>
          <w:lang w:eastAsia="zh-CN"/>
        </w:rPr>
        <w:t>2030</w:t>
      </w:r>
      <w:r w:rsidR="00A27E6A" w:rsidRPr="00A27E6A">
        <w:rPr>
          <w:rFonts w:hint="eastAsia"/>
          <w:sz w:val="24"/>
          <w:szCs w:val="24"/>
          <w:lang w:eastAsia="zh-CN"/>
        </w:rPr>
        <w:t>年至少达到效率联合规定的最低水平，确保国内设备制造商的公平竞争环境，更重要的是，提高埃及制造商在国际市场上的竞争力。国家臭氧机构和工发组织进行的定期监测将支持项目执行，并降低意外情况阻碍项目的风险。此外，本项目将得到第</w:t>
      </w:r>
      <w:r w:rsidR="004C534A">
        <w:rPr>
          <w:rFonts w:hint="eastAsia"/>
          <w:sz w:val="24"/>
          <w:szCs w:val="24"/>
          <w:lang w:eastAsia="zh-CN"/>
        </w:rPr>
        <w:t>九十三</w:t>
      </w:r>
      <w:r w:rsidR="00A27E6A" w:rsidRPr="00A27E6A">
        <w:rPr>
          <w:rFonts w:hint="eastAsia"/>
          <w:sz w:val="24"/>
          <w:szCs w:val="24"/>
          <w:lang w:eastAsia="zh-CN"/>
        </w:rPr>
        <w:t>次会议根据第</w:t>
      </w:r>
      <w:r w:rsidR="00A27E6A" w:rsidRPr="00A27E6A">
        <w:rPr>
          <w:rFonts w:hint="eastAsia"/>
          <w:sz w:val="24"/>
          <w:szCs w:val="24"/>
          <w:lang w:eastAsia="zh-CN"/>
        </w:rPr>
        <w:t>91/65</w:t>
      </w:r>
      <w:r w:rsidR="00A27E6A" w:rsidRPr="00A27E6A">
        <w:rPr>
          <w:rFonts w:hint="eastAsia"/>
          <w:sz w:val="24"/>
          <w:szCs w:val="24"/>
          <w:lang w:eastAsia="zh-CN"/>
        </w:rPr>
        <w:t>号决定批准的项目的补充，包括加强</w:t>
      </w:r>
      <w:r w:rsidR="0083280A">
        <w:rPr>
          <w:rFonts w:hint="eastAsia"/>
          <w:sz w:val="24"/>
          <w:szCs w:val="24"/>
          <w:lang w:eastAsia="zh-CN"/>
        </w:rPr>
        <w:t>最低能源性能标准</w:t>
      </w:r>
      <w:r w:rsidR="00A27E6A" w:rsidRPr="00A27E6A">
        <w:rPr>
          <w:rFonts w:hint="eastAsia"/>
          <w:sz w:val="24"/>
          <w:szCs w:val="24"/>
          <w:lang w:eastAsia="zh-CN"/>
        </w:rPr>
        <w:t>、提高认识和其它活动，这些活动将促进采用更高的能源效率标准和对此类设备的需求。</w:t>
      </w:r>
    </w:p>
    <w:p w14:paraId="0BF35999" w14:textId="7583981A" w:rsidR="00222EF8" w:rsidRPr="00853C3C" w:rsidRDefault="000B741A"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sidR="00853C3C" w:rsidRPr="00853C3C">
        <w:rPr>
          <w:rFonts w:hint="eastAsia"/>
          <w:sz w:val="24"/>
          <w:szCs w:val="24"/>
          <w:lang w:eastAsia="zh-CN"/>
        </w:rPr>
        <w:t>秘书处注意到，根据第</w:t>
      </w:r>
      <w:r w:rsidR="00853C3C" w:rsidRPr="00853C3C">
        <w:rPr>
          <w:rFonts w:hint="eastAsia"/>
          <w:sz w:val="24"/>
          <w:szCs w:val="24"/>
          <w:lang w:eastAsia="zh-CN"/>
        </w:rPr>
        <w:t>94/50</w:t>
      </w:r>
      <w:r w:rsidR="0005350E">
        <w:rPr>
          <w:sz w:val="24"/>
          <w:szCs w:val="24"/>
          <w:lang w:val="en-US" w:eastAsia="zh-CN"/>
        </w:rPr>
        <w:t>(</w:t>
      </w:r>
      <w:r w:rsidR="00853C3C" w:rsidRPr="00853C3C">
        <w:rPr>
          <w:rFonts w:hint="eastAsia"/>
          <w:sz w:val="24"/>
          <w:szCs w:val="24"/>
          <w:lang w:eastAsia="zh-CN"/>
        </w:rPr>
        <w:t>e</w:t>
      </w:r>
      <w:r w:rsidR="0005350E">
        <w:rPr>
          <w:sz w:val="24"/>
          <w:szCs w:val="24"/>
          <w:lang w:val="en-US" w:eastAsia="zh-CN"/>
        </w:rPr>
        <w:t>)</w:t>
      </w:r>
      <w:r w:rsidR="00853C3C" w:rsidRPr="00853C3C">
        <w:rPr>
          <w:rFonts w:hint="eastAsia"/>
          <w:sz w:val="24"/>
          <w:szCs w:val="24"/>
          <w:lang w:eastAsia="zh-CN"/>
        </w:rPr>
        <w:t>号决定，商定供资的很大一部分（</w:t>
      </w:r>
      <w:r w:rsidR="00853C3C" w:rsidRPr="00853C3C">
        <w:rPr>
          <w:rFonts w:hint="eastAsia"/>
          <w:sz w:val="24"/>
          <w:szCs w:val="24"/>
          <w:lang w:eastAsia="zh-CN"/>
        </w:rPr>
        <w:t>10</w:t>
      </w:r>
      <w:r w:rsidR="00853C3C" w:rsidRPr="00853C3C">
        <w:rPr>
          <w:sz w:val="24"/>
          <w:szCs w:val="24"/>
          <w:lang w:eastAsia="zh-CN"/>
        </w:rPr>
        <w:t>,</w:t>
      </w:r>
      <w:r w:rsidR="00853C3C" w:rsidRPr="00853C3C">
        <w:rPr>
          <w:rFonts w:hint="eastAsia"/>
          <w:sz w:val="24"/>
          <w:szCs w:val="24"/>
          <w:lang w:eastAsia="zh-CN"/>
        </w:rPr>
        <w:t>736</w:t>
      </w:r>
      <w:r w:rsidR="00853C3C" w:rsidRPr="00853C3C">
        <w:rPr>
          <w:sz w:val="24"/>
          <w:szCs w:val="24"/>
          <w:lang w:eastAsia="zh-CN"/>
        </w:rPr>
        <w:t>,</w:t>
      </w:r>
      <w:r w:rsidR="00853C3C" w:rsidRPr="00853C3C">
        <w:rPr>
          <w:rFonts w:hint="eastAsia"/>
          <w:sz w:val="24"/>
          <w:szCs w:val="24"/>
          <w:lang w:eastAsia="zh-CN"/>
        </w:rPr>
        <w:t>731</w:t>
      </w:r>
      <w:r w:rsidR="00853C3C" w:rsidRPr="00853C3C">
        <w:rPr>
          <w:rFonts w:hint="eastAsia"/>
          <w:sz w:val="24"/>
          <w:szCs w:val="24"/>
          <w:lang w:eastAsia="zh-CN"/>
        </w:rPr>
        <w:t>美元）与额外组件费用有关，其中一半将在三年内支付，另一半将在四年内支付。工发组织确认将遵守第</w:t>
      </w:r>
      <w:r w:rsidR="00853C3C" w:rsidRPr="00853C3C">
        <w:rPr>
          <w:rFonts w:hint="eastAsia"/>
          <w:sz w:val="24"/>
          <w:szCs w:val="24"/>
          <w:lang w:eastAsia="zh-CN"/>
        </w:rPr>
        <w:t>94/50</w:t>
      </w:r>
      <w:r w:rsidR="0005350E">
        <w:rPr>
          <w:sz w:val="24"/>
          <w:szCs w:val="24"/>
          <w:lang w:val="en-US" w:eastAsia="zh-CN"/>
        </w:rPr>
        <w:t>(</w:t>
      </w:r>
      <w:r w:rsidR="00853C3C" w:rsidRPr="00853C3C">
        <w:rPr>
          <w:rFonts w:hint="eastAsia"/>
          <w:sz w:val="24"/>
          <w:szCs w:val="24"/>
          <w:lang w:eastAsia="zh-CN"/>
        </w:rPr>
        <w:t>e</w:t>
      </w:r>
      <w:r w:rsidR="0005350E">
        <w:rPr>
          <w:sz w:val="24"/>
          <w:szCs w:val="24"/>
          <w:lang w:val="en-US" w:eastAsia="zh-CN"/>
        </w:rPr>
        <w:t>)</w:t>
      </w:r>
      <w:r w:rsidR="00853C3C" w:rsidRPr="00853C3C">
        <w:rPr>
          <w:rFonts w:hint="eastAsia"/>
          <w:sz w:val="24"/>
          <w:szCs w:val="24"/>
          <w:lang w:eastAsia="zh-CN"/>
        </w:rPr>
        <w:t>号决定；与额外组件费用相关的资金不会用于任何其它目的；工发组织将把这些余额和从这些余额中获得的利息作为其向执行委员会提交的定期年度财务报告的一部分。因此，秘书处认为，在本次会议上向工发组织转移资金的风险很低。</w:t>
      </w:r>
      <w:r w:rsidR="00853C3C" w:rsidRPr="00853C3C">
        <w:rPr>
          <w:rFonts w:hint="eastAsia"/>
          <w:sz w:val="24"/>
          <w:szCs w:val="24"/>
          <w:lang w:eastAsia="zh-CN"/>
        </w:rPr>
        <w:t xml:space="preserve">  </w:t>
      </w:r>
    </w:p>
    <w:p w14:paraId="39B334CC" w14:textId="2A7A1781" w:rsidR="007F1F81" w:rsidRPr="00853C3C" w:rsidRDefault="00853C3C" w:rsidP="007F1F81">
      <w:pPr>
        <w:keepNext/>
        <w:spacing w:before="360" w:after="240"/>
        <w:rPr>
          <w:rFonts w:ascii="SimHei" w:eastAsia="SimHei" w:hAnsi="SimHei"/>
          <w:bCs/>
          <w:sz w:val="24"/>
          <w:szCs w:val="24"/>
        </w:rPr>
      </w:pPr>
      <w:r w:rsidRPr="00853C3C">
        <w:rPr>
          <w:rFonts w:ascii="SimHei" w:eastAsia="SimHei" w:hAnsi="SimHei" w:hint="eastAsia"/>
          <w:bCs/>
          <w:sz w:val="24"/>
          <w:szCs w:val="24"/>
          <w:lang w:eastAsia="zh-CN"/>
        </w:rPr>
        <w:t>建议</w:t>
      </w:r>
    </w:p>
    <w:p w14:paraId="2BD7C88D" w14:textId="47C67B3D" w:rsidR="00C264C6" w:rsidRPr="00853C3C" w:rsidRDefault="000B741A" w:rsidP="003579A4">
      <w:pPr>
        <w:pStyle w:val="Heading1"/>
        <w:tabs>
          <w:tab w:val="num" w:pos="-2160"/>
          <w:tab w:val="num" w:pos="451"/>
        </w:tabs>
        <w:spacing w:before="240"/>
        <w:rPr>
          <w:sz w:val="24"/>
          <w:szCs w:val="24"/>
          <w:lang w:eastAsia="zh-CN"/>
        </w:rPr>
      </w:pPr>
      <w:r>
        <w:rPr>
          <w:rFonts w:hint="eastAsia"/>
          <w:sz w:val="24"/>
          <w:szCs w:val="24"/>
          <w:lang w:eastAsia="zh-CN"/>
        </w:rPr>
        <w:t xml:space="preserve"> </w:t>
      </w:r>
      <w:r>
        <w:rPr>
          <w:rFonts w:hint="eastAsia"/>
          <w:sz w:val="24"/>
          <w:szCs w:val="24"/>
          <w:lang w:eastAsia="zh-CN"/>
        </w:rPr>
        <w:t>敬请</w:t>
      </w:r>
      <w:r w:rsidR="00853C3C" w:rsidRPr="00853C3C">
        <w:rPr>
          <w:rFonts w:hint="eastAsia"/>
          <w:sz w:val="24"/>
          <w:szCs w:val="24"/>
          <w:lang w:eastAsia="zh-CN"/>
        </w:rPr>
        <w:t>执行委员会考虑：</w:t>
      </w:r>
    </w:p>
    <w:p w14:paraId="1A213E85" w14:textId="1641C98F" w:rsidR="00E61F8C" w:rsidRPr="00817C5B" w:rsidRDefault="00853C3C" w:rsidP="00E61F8C">
      <w:pPr>
        <w:pStyle w:val="Heading2"/>
        <w:rPr>
          <w:sz w:val="24"/>
          <w:szCs w:val="24"/>
          <w:lang w:eastAsia="zh-CN"/>
        </w:rPr>
      </w:pPr>
      <w:r w:rsidRPr="00817C5B">
        <w:rPr>
          <w:rFonts w:hint="eastAsia"/>
          <w:sz w:val="24"/>
          <w:szCs w:val="24"/>
          <w:lang w:eastAsia="zh-CN"/>
        </w:rPr>
        <w:t>批准向工发组织提供</w:t>
      </w:r>
      <w:r w:rsidRPr="00817C5B">
        <w:rPr>
          <w:rFonts w:hint="eastAsia"/>
          <w:sz w:val="24"/>
          <w:szCs w:val="24"/>
          <w:lang w:eastAsia="zh-CN"/>
        </w:rPr>
        <w:t>16</w:t>
      </w:r>
      <w:r w:rsidRPr="00817C5B">
        <w:rPr>
          <w:sz w:val="24"/>
          <w:szCs w:val="24"/>
          <w:lang w:eastAsia="zh-CN"/>
        </w:rPr>
        <w:t>,</w:t>
      </w:r>
      <w:r w:rsidRPr="00817C5B">
        <w:rPr>
          <w:rFonts w:hint="eastAsia"/>
          <w:sz w:val="24"/>
          <w:szCs w:val="24"/>
          <w:lang w:eastAsia="zh-CN"/>
        </w:rPr>
        <w:t>004</w:t>
      </w:r>
      <w:r w:rsidRPr="00817C5B">
        <w:rPr>
          <w:sz w:val="24"/>
          <w:szCs w:val="24"/>
          <w:lang w:eastAsia="zh-CN"/>
        </w:rPr>
        <w:t>,</w:t>
      </w:r>
      <w:r w:rsidRPr="00817C5B">
        <w:rPr>
          <w:rFonts w:hint="eastAsia"/>
          <w:sz w:val="24"/>
          <w:szCs w:val="24"/>
          <w:lang w:eastAsia="zh-CN"/>
        </w:rPr>
        <w:t>281</w:t>
      </w:r>
      <w:r w:rsidRPr="00817C5B">
        <w:rPr>
          <w:rFonts w:hint="eastAsia"/>
          <w:sz w:val="24"/>
          <w:szCs w:val="24"/>
          <w:lang w:eastAsia="zh-CN"/>
        </w:rPr>
        <w:t>美元，外加</w:t>
      </w:r>
      <w:r w:rsidRPr="00817C5B">
        <w:rPr>
          <w:rFonts w:hint="eastAsia"/>
          <w:sz w:val="24"/>
          <w:szCs w:val="24"/>
          <w:lang w:eastAsia="zh-CN"/>
        </w:rPr>
        <w:t>1</w:t>
      </w:r>
      <w:r w:rsidRPr="00817C5B">
        <w:rPr>
          <w:sz w:val="24"/>
          <w:szCs w:val="24"/>
          <w:lang w:eastAsia="zh-CN"/>
        </w:rPr>
        <w:t>,</w:t>
      </w:r>
      <w:r w:rsidRPr="00817C5B">
        <w:rPr>
          <w:rFonts w:hint="eastAsia"/>
          <w:sz w:val="24"/>
          <w:szCs w:val="24"/>
          <w:lang w:eastAsia="zh-CN"/>
        </w:rPr>
        <w:t>120</w:t>
      </w:r>
      <w:r w:rsidRPr="00817C5B">
        <w:rPr>
          <w:sz w:val="24"/>
          <w:szCs w:val="24"/>
          <w:lang w:eastAsia="zh-CN"/>
        </w:rPr>
        <w:t>,</w:t>
      </w:r>
      <w:r w:rsidRPr="00817C5B">
        <w:rPr>
          <w:rFonts w:hint="eastAsia"/>
          <w:sz w:val="24"/>
          <w:szCs w:val="24"/>
          <w:lang w:eastAsia="zh-CN"/>
        </w:rPr>
        <w:t>300</w:t>
      </w:r>
      <w:r w:rsidRPr="00817C5B">
        <w:rPr>
          <w:rFonts w:hint="eastAsia"/>
          <w:sz w:val="24"/>
          <w:szCs w:val="24"/>
          <w:lang w:eastAsia="zh-CN"/>
        </w:rPr>
        <w:t>美元的机构支助费用，以提高埃及家用冰箱、冷冻柜和家用空调制造的能源效率，并注意到：</w:t>
      </w:r>
    </w:p>
    <w:p w14:paraId="33861340" w14:textId="7BA3B417" w:rsidR="00245EB3" w:rsidRPr="00817C5B" w:rsidRDefault="00853C3C" w:rsidP="00245EB3">
      <w:pPr>
        <w:pStyle w:val="Heading3"/>
        <w:rPr>
          <w:sz w:val="24"/>
          <w:szCs w:val="24"/>
          <w:lang w:eastAsia="zh-CN"/>
        </w:rPr>
      </w:pPr>
      <w:r w:rsidRPr="00817C5B">
        <w:rPr>
          <w:rFonts w:hint="eastAsia"/>
          <w:sz w:val="24"/>
          <w:szCs w:val="24"/>
          <w:lang w:eastAsia="zh-CN"/>
        </w:rPr>
        <w:t>埃及政府已承诺遵守</w:t>
      </w:r>
      <w:r w:rsidRPr="00817C5B">
        <w:rPr>
          <w:rFonts w:hint="eastAsia"/>
          <w:sz w:val="24"/>
          <w:szCs w:val="24"/>
          <w:lang w:eastAsia="zh-CN"/>
        </w:rPr>
        <w:t>UNEP/OzL. Pro/ExCom/97/49</w:t>
      </w:r>
      <w:r w:rsidRPr="00817C5B">
        <w:rPr>
          <w:rFonts w:hint="eastAsia"/>
          <w:sz w:val="24"/>
          <w:szCs w:val="24"/>
          <w:lang w:eastAsia="zh-CN"/>
        </w:rPr>
        <w:t>号文件第</w:t>
      </w:r>
      <w:r w:rsidRPr="00817C5B">
        <w:rPr>
          <w:rFonts w:hint="eastAsia"/>
          <w:sz w:val="24"/>
          <w:szCs w:val="24"/>
          <w:lang w:eastAsia="zh-CN"/>
        </w:rPr>
        <w:t>100</w:t>
      </w:r>
      <w:r w:rsidRPr="00817C5B">
        <w:rPr>
          <w:rFonts w:hint="eastAsia"/>
          <w:sz w:val="24"/>
          <w:szCs w:val="24"/>
          <w:lang w:eastAsia="zh-CN"/>
        </w:rPr>
        <w:t>段所述的条件，以确保参与该项目的企业在项目完成之日后继续生产节能产品；</w:t>
      </w:r>
    </w:p>
    <w:p w14:paraId="399D588A" w14:textId="3127543B" w:rsidR="00245EB3" w:rsidRPr="00817C5B" w:rsidRDefault="00817C5B" w:rsidP="00245EB3">
      <w:pPr>
        <w:pStyle w:val="Heading3"/>
        <w:rPr>
          <w:sz w:val="24"/>
          <w:szCs w:val="24"/>
          <w:lang w:eastAsia="zh-CN"/>
        </w:rPr>
      </w:pPr>
      <w:r w:rsidRPr="00817C5B">
        <w:rPr>
          <w:rFonts w:hint="eastAsia"/>
          <w:sz w:val="24"/>
          <w:szCs w:val="24"/>
          <w:lang w:eastAsia="zh-CN"/>
        </w:rPr>
        <w:t>埃及政府已承诺在</w:t>
      </w:r>
      <w:r w:rsidRPr="00817C5B">
        <w:rPr>
          <w:rFonts w:hint="eastAsia"/>
          <w:sz w:val="24"/>
          <w:szCs w:val="24"/>
          <w:lang w:eastAsia="zh-CN"/>
        </w:rPr>
        <w:t>2030</w:t>
      </w:r>
      <w:r w:rsidRPr="00817C5B">
        <w:rPr>
          <w:rFonts w:hint="eastAsia"/>
          <w:sz w:val="24"/>
          <w:szCs w:val="24"/>
          <w:lang w:eastAsia="zh-CN"/>
        </w:rPr>
        <w:t>年</w:t>
      </w:r>
      <w:r w:rsidRPr="00817C5B">
        <w:rPr>
          <w:rFonts w:hint="eastAsia"/>
          <w:sz w:val="24"/>
          <w:szCs w:val="24"/>
          <w:lang w:eastAsia="zh-CN"/>
        </w:rPr>
        <w:t>1</w:t>
      </w:r>
      <w:r w:rsidRPr="00817C5B">
        <w:rPr>
          <w:rFonts w:hint="eastAsia"/>
          <w:sz w:val="24"/>
          <w:szCs w:val="24"/>
          <w:lang w:eastAsia="zh-CN"/>
        </w:rPr>
        <w:t>月</w:t>
      </w:r>
      <w:r w:rsidRPr="00817C5B">
        <w:rPr>
          <w:rFonts w:hint="eastAsia"/>
          <w:sz w:val="24"/>
          <w:szCs w:val="24"/>
          <w:lang w:eastAsia="zh-CN"/>
        </w:rPr>
        <w:t>1</w:t>
      </w:r>
      <w:r w:rsidRPr="00817C5B">
        <w:rPr>
          <w:rFonts w:hint="eastAsia"/>
          <w:sz w:val="24"/>
          <w:szCs w:val="24"/>
          <w:lang w:eastAsia="zh-CN"/>
        </w:rPr>
        <w:t>日前修订家用冰箱、冷冻柜和空调的最低能源性能标准，以期至少达到</w:t>
      </w:r>
      <w:r w:rsidRPr="00817C5B">
        <w:rPr>
          <w:rFonts w:hint="eastAsia"/>
          <w:sz w:val="24"/>
          <w:szCs w:val="24"/>
          <w:lang w:eastAsia="zh-CN"/>
        </w:rPr>
        <w:t>2019</w:t>
      </w:r>
      <w:r w:rsidRPr="00817C5B">
        <w:rPr>
          <w:rFonts w:hint="eastAsia"/>
          <w:sz w:val="24"/>
          <w:szCs w:val="24"/>
          <w:lang w:eastAsia="zh-CN"/>
        </w:rPr>
        <w:t>年和</w:t>
      </w:r>
      <w:r w:rsidRPr="00817C5B">
        <w:rPr>
          <w:rFonts w:hint="eastAsia"/>
          <w:sz w:val="24"/>
          <w:szCs w:val="24"/>
          <w:lang w:eastAsia="zh-CN"/>
        </w:rPr>
        <w:t>2021</w:t>
      </w:r>
      <w:r w:rsidRPr="00817C5B">
        <w:rPr>
          <w:rFonts w:hint="eastAsia"/>
          <w:sz w:val="24"/>
          <w:szCs w:val="24"/>
          <w:lang w:eastAsia="zh-CN"/>
        </w:rPr>
        <w:t>年效率联合</w:t>
      </w:r>
      <w:r w:rsidR="0005350E">
        <w:rPr>
          <w:sz w:val="24"/>
          <w:szCs w:val="24"/>
          <w:lang w:val="en-US" w:eastAsia="zh-CN"/>
        </w:rPr>
        <w:t xml:space="preserve"> (</w:t>
      </w:r>
      <w:r w:rsidRPr="00817C5B">
        <w:rPr>
          <w:rFonts w:hint="eastAsia"/>
          <w:sz w:val="24"/>
          <w:szCs w:val="24"/>
          <w:lang w:eastAsia="zh-CN"/>
        </w:rPr>
        <w:t>U4E</w:t>
      </w:r>
      <w:r w:rsidR="0005350E">
        <w:rPr>
          <w:sz w:val="24"/>
          <w:szCs w:val="24"/>
          <w:lang w:val="en-US" w:eastAsia="zh-CN"/>
        </w:rPr>
        <w:t>)</w:t>
      </w:r>
      <w:r w:rsidRPr="00817C5B">
        <w:rPr>
          <w:rFonts w:hint="eastAsia"/>
          <w:sz w:val="24"/>
          <w:szCs w:val="24"/>
          <w:lang w:eastAsia="zh-CN"/>
        </w:rPr>
        <w:t>相关设备示范条例中规定的水平；</w:t>
      </w:r>
    </w:p>
    <w:p w14:paraId="7E372D46" w14:textId="0DD1A804" w:rsidR="00245EB3" w:rsidRPr="00817C5B" w:rsidRDefault="00817C5B" w:rsidP="00245EB3">
      <w:pPr>
        <w:pStyle w:val="Heading3"/>
        <w:rPr>
          <w:sz w:val="24"/>
          <w:szCs w:val="24"/>
          <w:lang w:eastAsia="zh-CN"/>
        </w:rPr>
      </w:pPr>
      <w:r w:rsidRPr="00817C5B">
        <w:rPr>
          <w:rFonts w:hint="eastAsia"/>
          <w:sz w:val="24"/>
          <w:szCs w:val="24"/>
          <w:lang w:eastAsia="zh-CN"/>
        </w:rPr>
        <w:t>该项目将不迟于</w:t>
      </w:r>
      <w:r w:rsidRPr="00817C5B">
        <w:rPr>
          <w:rFonts w:hint="eastAsia"/>
          <w:sz w:val="24"/>
          <w:szCs w:val="24"/>
          <w:lang w:eastAsia="zh-CN"/>
        </w:rPr>
        <w:t>2028</w:t>
      </w:r>
      <w:r w:rsidRPr="00817C5B">
        <w:rPr>
          <w:rFonts w:hint="eastAsia"/>
          <w:sz w:val="24"/>
          <w:szCs w:val="24"/>
          <w:lang w:eastAsia="zh-CN"/>
        </w:rPr>
        <w:t>年</w:t>
      </w:r>
      <w:r w:rsidRPr="00817C5B">
        <w:rPr>
          <w:rFonts w:hint="eastAsia"/>
          <w:sz w:val="24"/>
          <w:szCs w:val="24"/>
          <w:lang w:eastAsia="zh-CN"/>
        </w:rPr>
        <w:t>12</w:t>
      </w:r>
      <w:r w:rsidRPr="00817C5B">
        <w:rPr>
          <w:rFonts w:hint="eastAsia"/>
          <w:sz w:val="24"/>
          <w:szCs w:val="24"/>
          <w:lang w:eastAsia="zh-CN"/>
        </w:rPr>
        <w:t>月完成运营，并在项目完成之日起六个月内向执行委员会提交详细的项目报告；</w:t>
      </w:r>
    </w:p>
    <w:p w14:paraId="38E413C7" w14:textId="6CB13A89" w:rsidR="00B416F1" w:rsidRPr="00F22DB7" w:rsidRDefault="00F22DB7" w:rsidP="00B416F1">
      <w:pPr>
        <w:pStyle w:val="Heading3"/>
        <w:rPr>
          <w:sz w:val="24"/>
          <w:szCs w:val="24"/>
          <w:lang w:eastAsia="zh-CN"/>
        </w:rPr>
      </w:pPr>
      <w:r w:rsidRPr="00F22DB7">
        <w:rPr>
          <w:rFonts w:hint="eastAsia"/>
          <w:sz w:val="24"/>
          <w:szCs w:val="24"/>
          <w:lang w:eastAsia="zh-CN"/>
        </w:rPr>
        <w:t>在提交上文分段（三）所述报告后，埃及政府将通过工发组织向今年最后一次会议提交一份最新情况，说明其对家用冰箱、冷冻柜和空调的最低能源性能标准的修订情况，直至最低能源性能标准达到效率联合</w:t>
      </w:r>
      <w:r w:rsidRPr="00F22DB7">
        <w:rPr>
          <w:rFonts w:hint="eastAsia"/>
          <w:sz w:val="24"/>
          <w:szCs w:val="24"/>
          <w:lang w:eastAsia="zh-CN"/>
        </w:rPr>
        <w:t xml:space="preserve"> 2019</w:t>
      </w:r>
      <w:r w:rsidRPr="00F22DB7">
        <w:rPr>
          <w:rFonts w:hint="eastAsia"/>
          <w:sz w:val="24"/>
          <w:szCs w:val="24"/>
          <w:lang w:eastAsia="zh-CN"/>
        </w:rPr>
        <w:t>和</w:t>
      </w:r>
      <w:r w:rsidRPr="00F22DB7">
        <w:rPr>
          <w:rFonts w:hint="eastAsia"/>
          <w:sz w:val="24"/>
          <w:szCs w:val="24"/>
          <w:lang w:eastAsia="zh-CN"/>
        </w:rPr>
        <w:t>2021</w:t>
      </w:r>
      <w:r w:rsidRPr="00F22DB7">
        <w:rPr>
          <w:rFonts w:hint="eastAsia"/>
          <w:sz w:val="24"/>
          <w:szCs w:val="24"/>
          <w:lang w:eastAsia="zh-CN"/>
        </w:rPr>
        <w:t>相关设备示范法规中规定的水平；</w:t>
      </w:r>
    </w:p>
    <w:p w14:paraId="25D0CD45" w14:textId="0D38CD4C" w:rsidR="00245EB3" w:rsidRPr="00F22DB7" w:rsidRDefault="00F22DB7" w:rsidP="00245EB3">
      <w:pPr>
        <w:pStyle w:val="Heading3"/>
        <w:rPr>
          <w:sz w:val="24"/>
          <w:szCs w:val="24"/>
        </w:rPr>
      </w:pPr>
      <w:r w:rsidRPr="00F22DB7">
        <w:rPr>
          <w:rFonts w:hint="eastAsia"/>
          <w:sz w:val="24"/>
          <w:szCs w:val="24"/>
        </w:rPr>
        <w:t>政府承诺开展活动，并满足</w:t>
      </w:r>
      <w:r w:rsidRPr="00F22DB7">
        <w:rPr>
          <w:rFonts w:hint="eastAsia"/>
          <w:sz w:val="24"/>
          <w:szCs w:val="24"/>
        </w:rPr>
        <w:t>UNEP/OzL.Pro/ExCom/94/61</w:t>
      </w:r>
      <w:r w:rsidRPr="00F22DB7">
        <w:rPr>
          <w:rFonts w:hint="eastAsia"/>
          <w:sz w:val="24"/>
          <w:szCs w:val="24"/>
          <w:lang w:eastAsia="zh-CN"/>
        </w:rPr>
        <w:t>号</w:t>
      </w:r>
      <w:r w:rsidRPr="00F22DB7">
        <w:rPr>
          <w:rFonts w:hint="eastAsia"/>
          <w:sz w:val="24"/>
          <w:szCs w:val="24"/>
        </w:rPr>
        <w:t>文件第</w:t>
      </w:r>
      <w:r w:rsidRPr="00F22DB7">
        <w:rPr>
          <w:rFonts w:hint="eastAsia"/>
          <w:sz w:val="24"/>
          <w:szCs w:val="24"/>
        </w:rPr>
        <w:t>36</w:t>
      </w:r>
      <w:r w:rsidRPr="00F22DB7">
        <w:rPr>
          <w:rFonts w:hint="eastAsia"/>
          <w:sz w:val="24"/>
          <w:szCs w:val="24"/>
        </w:rPr>
        <w:t>、</w:t>
      </w:r>
      <w:r w:rsidRPr="00F22DB7">
        <w:rPr>
          <w:rFonts w:hint="eastAsia"/>
          <w:sz w:val="24"/>
          <w:szCs w:val="24"/>
        </w:rPr>
        <w:t>37</w:t>
      </w:r>
      <w:r w:rsidRPr="00F22DB7">
        <w:rPr>
          <w:rFonts w:hint="eastAsia"/>
          <w:sz w:val="24"/>
          <w:szCs w:val="24"/>
        </w:rPr>
        <w:t>和</w:t>
      </w:r>
      <w:r w:rsidRPr="00F22DB7">
        <w:rPr>
          <w:rFonts w:hint="eastAsia"/>
          <w:sz w:val="24"/>
          <w:szCs w:val="24"/>
        </w:rPr>
        <w:t>38</w:t>
      </w:r>
      <w:r w:rsidRPr="00F22DB7">
        <w:rPr>
          <w:rFonts w:hint="eastAsia"/>
          <w:sz w:val="24"/>
          <w:szCs w:val="24"/>
        </w:rPr>
        <w:t>段规定的条件</w:t>
      </w:r>
      <w:r w:rsidRPr="00F22DB7">
        <w:rPr>
          <w:rFonts w:hint="eastAsia"/>
          <w:sz w:val="24"/>
          <w:szCs w:val="24"/>
          <w:lang w:eastAsia="zh-CN"/>
        </w:rPr>
        <w:t>，和开展</w:t>
      </w:r>
      <w:r w:rsidRPr="00F22DB7">
        <w:rPr>
          <w:sz w:val="24"/>
          <w:szCs w:val="24"/>
        </w:rPr>
        <w:t>UNEP/OzL.Pro/ExCom/97/49</w:t>
      </w:r>
      <w:r w:rsidRPr="00F22DB7">
        <w:rPr>
          <w:rFonts w:hint="eastAsia"/>
          <w:sz w:val="24"/>
          <w:szCs w:val="24"/>
        </w:rPr>
        <w:t>号文件第</w:t>
      </w:r>
      <w:r w:rsidRPr="00F22DB7">
        <w:rPr>
          <w:rFonts w:hint="eastAsia"/>
          <w:sz w:val="24"/>
          <w:szCs w:val="24"/>
        </w:rPr>
        <w:t>100</w:t>
      </w:r>
      <w:r w:rsidRPr="00F22DB7">
        <w:rPr>
          <w:rFonts w:hint="eastAsia"/>
          <w:sz w:val="24"/>
          <w:szCs w:val="24"/>
        </w:rPr>
        <w:t>段所述的活动；和</w:t>
      </w:r>
    </w:p>
    <w:p w14:paraId="565F86D7" w14:textId="433CABE5" w:rsidR="00245EB3" w:rsidRPr="0015717C" w:rsidRDefault="00F22DB7" w:rsidP="0085153C">
      <w:pPr>
        <w:pStyle w:val="Heading3"/>
        <w:keepNext/>
        <w:widowControl/>
        <w:rPr>
          <w:lang w:eastAsia="zh-CN"/>
        </w:rPr>
      </w:pPr>
      <w:r w:rsidRPr="00F22DB7">
        <w:rPr>
          <w:rFonts w:hint="eastAsia"/>
          <w:sz w:val="24"/>
          <w:szCs w:val="24"/>
          <w:lang w:eastAsia="zh-CN"/>
        </w:rPr>
        <w:t>如果政府</w:t>
      </w:r>
      <w:r w:rsidR="000B741A">
        <w:rPr>
          <w:rFonts w:hint="eastAsia"/>
          <w:sz w:val="24"/>
          <w:szCs w:val="24"/>
          <w:lang w:eastAsia="zh-CN"/>
        </w:rPr>
        <w:t>未</w:t>
      </w:r>
      <w:r w:rsidRPr="00F22DB7">
        <w:rPr>
          <w:rFonts w:hint="eastAsia"/>
          <w:sz w:val="24"/>
          <w:szCs w:val="24"/>
          <w:lang w:eastAsia="zh-CN"/>
        </w:rPr>
        <w:t>遵守</w:t>
      </w:r>
      <w:r w:rsidRPr="00F22DB7">
        <w:rPr>
          <w:sz w:val="24"/>
          <w:szCs w:val="24"/>
          <w:lang w:eastAsia="zh-CN"/>
        </w:rPr>
        <w:t>UNEP/OzL.Pro/ExCom/97/49</w:t>
      </w:r>
      <w:r w:rsidRPr="00F22DB7">
        <w:rPr>
          <w:rFonts w:hint="eastAsia"/>
          <w:sz w:val="24"/>
          <w:szCs w:val="24"/>
          <w:lang w:eastAsia="zh-CN"/>
        </w:rPr>
        <w:t>号文件第</w:t>
      </w:r>
      <w:r w:rsidRPr="00F22DB7">
        <w:rPr>
          <w:rFonts w:hint="eastAsia"/>
          <w:sz w:val="24"/>
          <w:szCs w:val="24"/>
          <w:lang w:eastAsia="zh-CN"/>
        </w:rPr>
        <w:t>100</w:t>
      </w:r>
      <w:r w:rsidRPr="00F22DB7">
        <w:rPr>
          <w:rFonts w:hint="eastAsia"/>
          <w:sz w:val="24"/>
          <w:szCs w:val="24"/>
          <w:lang w:eastAsia="zh-CN"/>
        </w:rPr>
        <w:t>段规定的条件，执行委员会在审议埃及提交的与遵约无关的未来项目时，将考虑到这一点。</w:t>
      </w:r>
    </w:p>
    <w:p w14:paraId="6686ABA3" w14:textId="77777777" w:rsidR="00F257CF" w:rsidRDefault="00F257CF" w:rsidP="00386AD1">
      <w:pPr>
        <w:rPr>
          <w:lang w:eastAsia="zh-CN"/>
        </w:rPr>
      </w:pPr>
    </w:p>
    <w:p w14:paraId="69B01C28" w14:textId="77777777" w:rsidR="008B7AFC" w:rsidRDefault="008B7AFC" w:rsidP="00386AD1">
      <w:pPr>
        <w:rPr>
          <w:lang w:eastAsia="zh-CN"/>
        </w:rPr>
        <w:sectPr w:rsidR="008B7AFC" w:rsidSect="008F2622">
          <w:headerReference w:type="default" r:id="rId20"/>
          <w:footerReference w:type="even" r:id="rId21"/>
          <w:footerReference w:type="default" r:id="rId22"/>
          <w:headerReference w:type="first" r:id="rId23"/>
          <w:footerReference w:type="first" r:id="rId24"/>
          <w:footnotePr>
            <w:numRestart w:val="eachSect"/>
          </w:footnotePr>
          <w:pgSz w:w="12240" w:h="15840" w:code="1"/>
          <w:pgMar w:top="720" w:right="1440" w:bottom="864" w:left="1440" w:header="720" w:footer="475" w:gutter="0"/>
          <w:cols w:space="720"/>
          <w:docGrid w:linePitch="299"/>
        </w:sectPr>
      </w:pPr>
    </w:p>
    <w:p w14:paraId="31453F21" w14:textId="77777777" w:rsidR="00D232A6" w:rsidRPr="0064616F" w:rsidRDefault="00D232A6" w:rsidP="00D232A6">
      <w:pPr>
        <w:spacing w:after="240"/>
        <w:jc w:val="center"/>
        <w:rPr>
          <w:rFonts w:ascii="SimHei" w:eastAsia="SimHei" w:hAnsi="SimHei"/>
          <w:sz w:val="24"/>
          <w:szCs w:val="24"/>
          <w:lang w:eastAsia="zh-CN"/>
        </w:rPr>
      </w:pPr>
      <w:r w:rsidRPr="0064616F">
        <w:rPr>
          <w:rFonts w:ascii="SimHei" w:eastAsia="SimHei" w:hAnsi="SimHei" w:hint="eastAsia"/>
          <w:sz w:val="24"/>
          <w:szCs w:val="24"/>
          <w:lang w:eastAsia="zh-CN"/>
        </w:rPr>
        <w:lastRenderedPageBreak/>
        <w:t>附件一</w:t>
      </w:r>
    </w:p>
    <w:p w14:paraId="48939427" w14:textId="2D40690A" w:rsidR="00D232A6" w:rsidRPr="0064616F" w:rsidRDefault="00D232A6" w:rsidP="00D232A6">
      <w:pPr>
        <w:jc w:val="center"/>
        <w:rPr>
          <w:rFonts w:ascii="SimHei" w:eastAsia="SimHei" w:hAnsi="SimHei"/>
          <w:sz w:val="24"/>
          <w:szCs w:val="24"/>
          <w:lang w:eastAsia="zh-CN"/>
        </w:rPr>
      </w:pPr>
      <w:r>
        <w:rPr>
          <w:rFonts w:ascii="SimHei" w:eastAsia="SimHei" w:hAnsi="SimHei" w:hint="eastAsia"/>
          <w:sz w:val="24"/>
          <w:szCs w:val="24"/>
          <w:lang w:eastAsia="zh-CN"/>
        </w:rPr>
        <w:t>埃及</w:t>
      </w:r>
      <w:r w:rsidRPr="0064616F">
        <w:rPr>
          <w:rFonts w:ascii="SimHei" w:eastAsia="SimHei" w:hAnsi="SimHei" w:hint="eastAsia"/>
          <w:sz w:val="24"/>
          <w:szCs w:val="24"/>
          <w:lang w:eastAsia="zh-CN"/>
        </w:rPr>
        <w:t>政府与多边基金执行委员会关于根据</w:t>
      </w:r>
      <w:r w:rsidRPr="0064616F">
        <w:rPr>
          <w:rFonts w:ascii="SimHei" w:eastAsia="SimHei" w:hAnsi="SimHei"/>
          <w:sz w:val="24"/>
          <w:szCs w:val="24"/>
          <w:lang w:eastAsia="zh-CN"/>
        </w:rPr>
        <w:t>含氢氯氟烃淘汰管理计划</w:t>
      </w:r>
    </w:p>
    <w:p w14:paraId="60A77ABA" w14:textId="6168FC7E" w:rsidR="00D232A6" w:rsidRPr="0064616F" w:rsidRDefault="00D232A6" w:rsidP="00D232A6">
      <w:pPr>
        <w:jc w:val="center"/>
        <w:rPr>
          <w:rFonts w:ascii="SimHei" w:eastAsia="SimHei" w:hAnsi="SimHei"/>
          <w:sz w:val="24"/>
          <w:szCs w:val="24"/>
          <w:lang w:eastAsia="zh-CN"/>
        </w:rPr>
      </w:pPr>
      <w:r w:rsidRPr="0064616F">
        <w:rPr>
          <w:rFonts w:ascii="SimHei" w:eastAsia="SimHei" w:hAnsi="SimHei"/>
          <w:sz w:val="24"/>
          <w:szCs w:val="24"/>
          <w:lang w:eastAsia="zh-CN"/>
        </w:rPr>
        <w:t>第</w:t>
      </w:r>
      <w:r>
        <w:rPr>
          <w:rFonts w:ascii="SimHei" w:eastAsia="SimHei" w:hAnsi="SimHei" w:hint="eastAsia"/>
          <w:sz w:val="24"/>
          <w:szCs w:val="24"/>
          <w:lang w:eastAsia="zh-CN"/>
        </w:rPr>
        <w:t>三</w:t>
      </w:r>
      <w:r w:rsidRPr="0064616F">
        <w:rPr>
          <w:rFonts w:ascii="SimHei" w:eastAsia="SimHei" w:hAnsi="SimHei"/>
          <w:sz w:val="24"/>
          <w:szCs w:val="24"/>
          <w:lang w:eastAsia="zh-CN"/>
        </w:rPr>
        <w:t>阶段</w:t>
      </w:r>
      <w:r w:rsidRPr="0064616F">
        <w:rPr>
          <w:rFonts w:ascii="SimHei" w:eastAsia="SimHei" w:hAnsi="SimHei" w:hint="eastAsia"/>
          <w:sz w:val="24"/>
          <w:szCs w:val="24"/>
          <w:lang w:eastAsia="zh-CN"/>
        </w:rPr>
        <w:t>减少</w:t>
      </w:r>
      <w:r w:rsidRPr="0064616F">
        <w:rPr>
          <w:rFonts w:ascii="SimHei" w:eastAsia="SimHei" w:hAnsi="SimHei"/>
          <w:sz w:val="24"/>
          <w:szCs w:val="24"/>
          <w:lang w:eastAsia="zh-CN"/>
        </w:rPr>
        <w:t>含氢氯氟烃</w:t>
      </w:r>
      <w:r w:rsidRPr="0064616F">
        <w:rPr>
          <w:rFonts w:ascii="SimHei" w:eastAsia="SimHei" w:hAnsi="SimHei" w:hint="eastAsia"/>
          <w:sz w:val="24"/>
          <w:szCs w:val="24"/>
          <w:lang w:eastAsia="zh-CN"/>
        </w:rPr>
        <w:t>消费量的协定草案</w:t>
      </w:r>
    </w:p>
    <w:p w14:paraId="141C1441" w14:textId="77777777" w:rsidR="00D232A6" w:rsidRPr="00051534" w:rsidRDefault="00D232A6" w:rsidP="00D232A6">
      <w:pPr>
        <w:keepNext/>
        <w:spacing w:before="240" w:after="240"/>
        <w:rPr>
          <w:rFonts w:ascii="SimHei" w:eastAsia="SimHei" w:hAnsi="SimHei"/>
          <w:bCs/>
          <w:sz w:val="24"/>
          <w:szCs w:val="24"/>
        </w:rPr>
      </w:pPr>
      <w:r w:rsidRPr="00051534">
        <w:rPr>
          <w:rFonts w:ascii="SimHei" w:eastAsia="SimHei" w:hAnsi="SimHei" w:hint="eastAsia"/>
          <w:bCs/>
          <w:sz w:val="24"/>
          <w:szCs w:val="24"/>
          <w:lang w:eastAsia="zh-CN"/>
        </w:rPr>
        <w:t>目的</w:t>
      </w:r>
    </w:p>
    <w:p w14:paraId="3409E59A" w14:textId="624FC60F" w:rsidR="00D232A6" w:rsidRPr="00B375EA" w:rsidRDefault="000B741A" w:rsidP="00DA201C">
      <w:pPr>
        <w:pStyle w:val="Heading1"/>
        <w:numPr>
          <w:ilvl w:val="0"/>
          <w:numId w:val="30"/>
        </w:numPr>
        <w:tabs>
          <w:tab w:val="clear" w:pos="0"/>
          <w:tab w:val="left" w:pos="360"/>
          <w:tab w:val="left" w:pos="451"/>
          <w:tab w:val="left" w:pos="719"/>
        </w:tabs>
        <w:rPr>
          <w:lang w:eastAsia="zh-CN"/>
        </w:rPr>
      </w:pPr>
      <w:r>
        <w:rPr>
          <w:rFonts w:hint="eastAsia"/>
          <w:noProof/>
          <w:color w:val="000000" w:themeColor="text1"/>
          <w:sz w:val="24"/>
          <w:szCs w:val="24"/>
          <w:lang w:eastAsia="zh-CN"/>
        </w:rPr>
        <w:t xml:space="preserve">  </w:t>
      </w:r>
      <w:r w:rsidR="00D232A6" w:rsidRPr="00DA201C">
        <w:rPr>
          <w:noProof/>
          <w:color w:val="000000" w:themeColor="text1"/>
          <w:sz w:val="24"/>
          <w:szCs w:val="24"/>
          <w:lang w:eastAsia="zh-CN"/>
        </w:rPr>
        <w:t>本协定是</w:t>
      </w:r>
      <w:r w:rsidR="00CB7443" w:rsidRPr="00DA201C">
        <w:rPr>
          <w:rFonts w:hint="eastAsia"/>
          <w:noProof/>
          <w:color w:val="000000" w:themeColor="text1"/>
          <w:sz w:val="24"/>
          <w:szCs w:val="24"/>
          <w:lang w:eastAsia="zh-CN"/>
        </w:rPr>
        <w:t>埃及</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国家</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）政府和执行委员会关于按照《蒙特利尔议定书》时间表在</w:t>
      </w:r>
      <w:r w:rsidR="00D232A6" w:rsidRPr="00DA201C">
        <w:rPr>
          <w:noProof/>
          <w:color w:val="000000" w:themeColor="text1"/>
          <w:sz w:val="24"/>
          <w:szCs w:val="24"/>
          <w:lang w:eastAsia="zh-CN"/>
        </w:rPr>
        <w:t>2030</w:t>
      </w:r>
      <w:r w:rsidR="00D232A6" w:rsidRPr="00DA201C">
        <w:rPr>
          <w:noProof/>
          <w:color w:val="000000" w:themeColor="text1"/>
          <w:sz w:val="24"/>
          <w:szCs w:val="24"/>
          <w:lang w:eastAsia="zh-CN"/>
        </w:rPr>
        <w:t>年</w:t>
      </w:r>
      <w:r w:rsidR="00D232A6" w:rsidRPr="00DA201C">
        <w:rPr>
          <w:noProof/>
          <w:color w:val="000000" w:themeColor="text1"/>
          <w:sz w:val="24"/>
          <w:szCs w:val="24"/>
          <w:lang w:eastAsia="zh-CN"/>
        </w:rPr>
        <w:t>1</w:t>
      </w:r>
      <w:r w:rsidR="00D232A6" w:rsidRPr="00DA201C">
        <w:rPr>
          <w:noProof/>
          <w:color w:val="000000" w:themeColor="text1"/>
          <w:sz w:val="24"/>
          <w:szCs w:val="24"/>
          <w:lang w:eastAsia="zh-CN"/>
        </w:rPr>
        <w:t>月</w:t>
      </w:r>
      <w:r w:rsidR="00D232A6" w:rsidRPr="00DA201C">
        <w:rPr>
          <w:noProof/>
          <w:color w:val="000000" w:themeColor="text1"/>
          <w:sz w:val="24"/>
          <w:szCs w:val="24"/>
          <w:lang w:eastAsia="zh-CN"/>
        </w:rPr>
        <w:t>1</w:t>
      </w:r>
      <w:r w:rsidR="00D232A6" w:rsidRPr="00DA201C">
        <w:rPr>
          <w:noProof/>
          <w:color w:val="000000" w:themeColor="text1"/>
          <w:sz w:val="24"/>
          <w:szCs w:val="24"/>
          <w:lang w:eastAsia="zh-CN"/>
        </w:rPr>
        <w:t>日之前将附录</w:t>
      </w:r>
      <w:r w:rsidR="00D232A6" w:rsidRPr="00DA201C">
        <w:rPr>
          <w:noProof/>
          <w:color w:val="000000" w:themeColor="text1"/>
          <w:sz w:val="24"/>
          <w:szCs w:val="24"/>
          <w:lang w:eastAsia="zh-CN"/>
        </w:rPr>
        <w:t>1-A</w:t>
      </w:r>
      <w:r w:rsidR="00D232A6" w:rsidRPr="00DA201C">
        <w:rPr>
          <w:noProof/>
          <w:color w:val="000000" w:themeColor="text1"/>
          <w:sz w:val="24"/>
          <w:szCs w:val="24"/>
          <w:lang w:eastAsia="zh-CN"/>
        </w:rPr>
        <w:t>所列消耗臭氧层物质</w:t>
      </w:r>
      <w:r w:rsidR="000E6F1F">
        <w:rPr>
          <w:noProof/>
          <w:color w:val="000000" w:themeColor="text1"/>
          <w:sz w:val="24"/>
          <w:szCs w:val="24"/>
          <w:lang w:val="en-US" w:eastAsia="zh-CN"/>
        </w:rPr>
        <w:t xml:space="preserve"> (</w:t>
      </w:r>
      <w:r w:rsidR="00D232A6" w:rsidRPr="00DA201C">
        <w:rPr>
          <w:noProof/>
          <w:color w:val="000000" w:themeColor="text1"/>
          <w:sz w:val="24"/>
          <w:szCs w:val="24"/>
          <w:lang w:eastAsia="zh-CN"/>
        </w:rPr>
        <w:t>ODS</w:t>
      </w:r>
      <w:r w:rsidR="000E6F1F">
        <w:rPr>
          <w:noProof/>
          <w:color w:val="000000" w:themeColor="text1"/>
          <w:sz w:val="24"/>
          <w:szCs w:val="24"/>
          <w:lang w:val="en-US" w:eastAsia="zh-CN"/>
        </w:rPr>
        <w:t>)</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物质</w:t>
      </w:r>
      <w:r w:rsidR="00D232A6" w:rsidRPr="00DA201C">
        <w:rPr>
          <w:noProof/>
          <w:color w:val="000000" w:themeColor="text1"/>
          <w:sz w:val="24"/>
          <w:szCs w:val="24"/>
          <w:lang w:eastAsia="zh-CN"/>
        </w:rPr>
        <w:t>”</w:t>
      </w:r>
      <w:r w:rsidR="00D232A6" w:rsidRPr="00DA201C">
        <w:rPr>
          <w:noProof/>
          <w:color w:val="000000" w:themeColor="text1"/>
          <w:sz w:val="24"/>
          <w:szCs w:val="24"/>
          <w:lang w:eastAsia="zh-CN"/>
        </w:rPr>
        <w:t>）的控制使用减少到零</w:t>
      </w:r>
      <w:r w:rsidR="00D232A6" w:rsidRPr="00DA201C">
        <w:rPr>
          <w:noProof/>
          <w:color w:val="000000" w:themeColor="text1"/>
          <w:sz w:val="24"/>
          <w:szCs w:val="24"/>
          <w:lang w:eastAsia="zh-CN"/>
        </w:rPr>
        <w:t>ODP</w:t>
      </w:r>
      <w:r w:rsidR="00D232A6" w:rsidRPr="00DA201C">
        <w:rPr>
          <w:noProof/>
          <w:color w:val="000000" w:themeColor="text1"/>
          <w:sz w:val="24"/>
          <w:szCs w:val="24"/>
          <w:lang w:eastAsia="zh-CN"/>
        </w:rPr>
        <w:t>吨的持续数量的协定</w:t>
      </w:r>
      <w:r w:rsidR="00D232A6">
        <w:rPr>
          <w:rFonts w:hint="eastAsia"/>
          <w:lang w:eastAsia="zh-CN"/>
        </w:rPr>
        <w:t>。</w:t>
      </w:r>
    </w:p>
    <w:p w14:paraId="7ABA0D2C" w14:textId="77777777" w:rsidR="00D232A6" w:rsidRDefault="00D232A6" w:rsidP="00CB7443">
      <w:pPr>
        <w:pStyle w:val="Heading1"/>
        <w:numPr>
          <w:ilvl w:val="0"/>
          <w:numId w:val="1"/>
        </w:numPr>
        <w:rPr>
          <w:lang w:eastAsia="zh-CN"/>
        </w:rPr>
      </w:pPr>
      <w:r w:rsidRPr="00A7772D">
        <w:rPr>
          <w:noProof/>
          <w:sz w:val="24"/>
          <w:szCs w:val="24"/>
          <w:lang w:eastAsia="zh-CN"/>
        </w:rPr>
        <w:t>国家同意执行本协定附录</w:t>
      </w:r>
      <w:r w:rsidRPr="00A7772D">
        <w:rPr>
          <w:noProof/>
          <w:sz w:val="24"/>
          <w:szCs w:val="24"/>
          <w:lang w:eastAsia="zh-CN"/>
        </w:rPr>
        <w:t>2-A</w:t>
      </w:r>
      <w:r>
        <w:rPr>
          <w:noProof/>
          <w:sz w:val="24"/>
          <w:szCs w:val="24"/>
          <w:lang w:eastAsia="zh-CN"/>
        </w:rPr>
        <w:t>（</w:t>
      </w:r>
      <w:r w:rsidRPr="00A7772D">
        <w:rPr>
          <w:noProof/>
          <w:sz w:val="24"/>
          <w:szCs w:val="24"/>
          <w:lang w:eastAsia="zh-CN"/>
        </w:rPr>
        <w:t>“</w:t>
      </w:r>
      <w:r w:rsidRPr="00A7772D">
        <w:rPr>
          <w:noProof/>
          <w:sz w:val="24"/>
          <w:szCs w:val="24"/>
          <w:lang w:eastAsia="zh-CN"/>
        </w:rPr>
        <w:t>目标和供资</w:t>
      </w:r>
      <w:r w:rsidRPr="00A7772D">
        <w:rPr>
          <w:noProof/>
          <w:sz w:val="24"/>
          <w:szCs w:val="24"/>
          <w:lang w:eastAsia="zh-CN"/>
        </w:rPr>
        <w:t>”</w:t>
      </w:r>
      <w:r>
        <w:rPr>
          <w:noProof/>
          <w:sz w:val="24"/>
          <w:szCs w:val="24"/>
          <w:lang w:eastAsia="zh-CN"/>
        </w:rPr>
        <w:t>）</w:t>
      </w:r>
      <w:r w:rsidRPr="00A7772D">
        <w:rPr>
          <w:noProof/>
          <w:sz w:val="24"/>
          <w:szCs w:val="24"/>
          <w:lang w:eastAsia="zh-CN"/>
        </w:rPr>
        <w:t>第</w:t>
      </w:r>
      <w:r w:rsidRPr="00A7772D">
        <w:rPr>
          <w:noProof/>
          <w:sz w:val="24"/>
          <w:szCs w:val="24"/>
          <w:lang w:eastAsia="zh-CN"/>
        </w:rPr>
        <w:t xml:space="preserve">1.2 </w:t>
      </w:r>
      <w:r w:rsidRPr="00A7772D">
        <w:rPr>
          <w:noProof/>
          <w:sz w:val="24"/>
          <w:szCs w:val="24"/>
          <w:lang w:eastAsia="zh-CN"/>
        </w:rPr>
        <w:t>行以及附录</w:t>
      </w:r>
      <w:r w:rsidRPr="00A7772D">
        <w:rPr>
          <w:noProof/>
          <w:sz w:val="24"/>
          <w:szCs w:val="24"/>
          <w:lang w:eastAsia="zh-CN"/>
        </w:rPr>
        <w:t xml:space="preserve"> 1-A</w:t>
      </w:r>
      <w:r w:rsidRPr="00A7772D">
        <w:rPr>
          <w:noProof/>
          <w:sz w:val="24"/>
          <w:szCs w:val="24"/>
          <w:lang w:eastAsia="zh-CN"/>
        </w:rPr>
        <w:t>提到的《蒙特利尔议定书》中所有物质削减时间表所列各种物质的年度消费量限额。国家接受，在接受本协定以及执行委员会履行第</w:t>
      </w:r>
      <w:r w:rsidRPr="00A7772D">
        <w:rPr>
          <w:noProof/>
          <w:sz w:val="24"/>
          <w:szCs w:val="24"/>
          <w:lang w:eastAsia="zh-CN"/>
        </w:rPr>
        <w:t>3</w:t>
      </w:r>
      <w:r w:rsidRPr="00A7772D">
        <w:rPr>
          <w:noProof/>
          <w:sz w:val="24"/>
          <w:szCs w:val="24"/>
          <w:lang w:eastAsia="zh-CN"/>
        </w:rPr>
        <w:t>款所述供资义务的情况下，如果物质的任何消费量超过附录</w:t>
      </w:r>
      <w:r w:rsidRPr="00A7772D">
        <w:rPr>
          <w:noProof/>
          <w:sz w:val="24"/>
          <w:szCs w:val="24"/>
          <w:lang w:eastAsia="zh-CN"/>
        </w:rPr>
        <w:t>2-A</w:t>
      </w:r>
      <w:r w:rsidRPr="00A7772D">
        <w:rPr>
          <w:noProof/>
          <w:sz w:val="24"/>
          <w:szCs w:val="24"/>
          <w:lang w:eastAsia="zh-CN"/>
        </w:rPr>
        <w:t>第</w:t>
      </w:r>
      <w:r w:rsidRPr="00A7772D">
        <w:rPr>
          <w:noProof/>
          <w:sz w:val="24"/>
          <w:szCs w:val="24"/>
          <w:lang w:eastAsia="zh-CN"/>
        </w:rPr>
        <w:t>1.2</w:t>
      </w:r>
      <w:r w:rsidRPr="00A7772D">
        <w:rPr>
          <w:noProof/>
          <w:sz w:val="24"/>
          <w:szCs w:val="24"/>
          <w:lang w:eastAsia="zh-CN"/>
        </w:rPr>
        <w:t>行规定的数量，这是本协定针对附录</w:t>
      </w:r>
      <w:r w:rsidRPr="00A7772D">
        <w:rPr>
          <w:noProof/>
          <w:sz w:val="24"/>
          <w:szCs w:val="24"/>
          <w:lang w:eastAsia="zh-CN"/>
        </w:rPr>
        <w:t>1-A</w:t>
      </w:r>
      <w:r w:rsidRPr="00A7772D">
        <w:rPr>
          <w:noProof/>
          <w:sz w:val="24"/>
          <w:szCs w:val="24"/>
          <w:lang w:eastAsia="zh-CN"/>
        </w:rPr>
        <w:t>规定的所有物质的最后削减步骤，以及任何一种物质的消费量超过第</w:t>
      </w:r>
      <w:r w:rsidRPr="00A7772D">
        <w:rPr>
          <w:noProof/>
          <w:sz w:val="24"/>
          <w:szCs w:val="24"/>
          <w:lang w:eastAsia="zh-CN"/>
        </w:rPr>
        <w:t>4.1.3</w:t>
      </w:r>
      <w:r w:rsidRPr="00A7772D">
        <w:rPr>
          <w:noProof/>
          <w:sz w:val="24"/>
          <w:szCs w:val="24"/>
          <w:lang w:eastAsia="zh-CN"/>
        </w:rPr>
        <w:t>行所规定的数量</w:t>
      </w:r>
      <w:r>
        <w:rPr>
          <w:noProof/>
          <w:sz w:val="24"/>
          <w:szCs w:val="24"/>
          <w:lang w:eastAsia="zh-CN"/>
        </w:rPr>
        <w:t>（</w:t>
      </w:r>
      <w:r w:rsidRPr="00A7772D">
        <w:rPr>
          <w:noProof/>
          <w:sz w:val="24"/>
          <w:szCs w:val="24"/>
          <w:lang w:eastAsia="zh-CN"/>
        </w:rPr>
        <w:t>剩余的符合资助资格的消费量</w:t>
      </w:r>
      <w:r>
        <w:rPr>
          <w:noProof/>
          <w:sz w:val="24"/>
          <w:szCs w:val="24"/>
          <w:lang w:eastAsia="zh-CN"/>
        </w:rPr>
        <w:t>）</w:t>
      </w:r>
      <w:r w:rsidRPr="00A7772D">
        <w:rPr>
          <w:noProof/>
          <w:sz w:val="24"/>
          <w:szCs w:val="24"/>
          <w:lang w:eastAsia="zh-CN"/>
        </w:rPr>
        <w:t>，该国将没有资格就这些物质的任何消费量申请或接受多边基金的进一步供资</w:t>
      </w:r>
      <w:r>
        <w:rPr>
          <w:rFonts w:hint="eastAsia"/>
          <w:noProof/>
          <w:sz w:val="24"/>
          <w:szCs w:val="24"/>
          <w:lang w:eastAsia="zh-CN"/>
        </w:rPr>
        <w:t>。</w:t>
      </w:r>
    </w:p>
    <w:p w14:paraId="4E985515" w14:textId="77777777" w:rsidR="00D232A6" w:rsidRPr="00B375EA" w:rsidRDefault="00D232A6" w:rsidP="00D232A6">
      <w:pPr>
        <w:pStyle w:val="Heading1"/>
        <w:numPr>
          <w:ilvl w:val="0"/>
          <w:numId w:val="1"/>
        </w:numPr>
        <w:rPr>
          <w:lang w:eastAsia="zh-CN"/>
        </w:rPr>
      </w:pPr>
      <w:r w:rsidRPr="00A7772D">
        <w:rPr>
          <w:noProof/>
          <w:sz w:val="24"/>
          <w:szCs w:val="24"/>
          <w:lang w:eastAsia="zh-CN"/>
        </w:rPr>
        <w:t>以国家遵守本协定所规定义务为条件，执行委员会原则上同意向国家提供附录</w:t>
      </w:r>
      <w:r w:rsidRPr="00A7772D">
        <w:rPr>
          <w:noProof/>
          <w:sz w:val="24"/>
          <w:szCs w:val="24"/>
          <w:lang w:eastAsia="zh-CN"/>
        </w:rPr>
        <w:t>2-A</w:t>
      </w:r>
      <w:r w:rsidRPr="00A7772D">
        <w:rPr>
          <w:noProof/>
          <w:sz w:val="24"/>
          <w:szCs w:val="24"/>
          <w:lang w:eastAsia="zh-CN"/>
        </w:rPr>
        <w:t>第</w:t>
      </w:r>
      <w:r w:rsidRPr="00A7772D">
        <w:rPr>
          <w:noProof/>
          <w:sz w:val="24"/>
          <w:szCs w:val="24"/>
          <w:lang w:eastAsia="zh-CN"/>
        </w:rPr>
        <w:t>3.1</w:t>
      </w:r>
      <w:r w:rsidRPr="00A7772D">
        <w:rPr>
          <w:noProof/>
          <w:sz w:val="24"/>
          <w:szCs w:val="24"/>
          <w:lang w:eastAsia="zh-CN"/>
        </w:rPr>
        <w:t>行规定的供资。执行委员会原则上将在附录</w:t>
      </w:r>
      <w:r w:rsidRPr="00A7772D">
        <w:rPr>
          <w:noProof/>
          <w:sz w:val="24"/>
          <w:szCs w:val="24"/>
          <w:lang w:eastAsia="zh-CN"/>
        </w:rPr>
        <w:t>3-A</w:t>
      </w:r>
      <w:r>
        <w:rPr>
          <w:noProof/>
          <w:sz w:val="24"/>
          <w:szCs w:val="24"/>
          <w:lang w:eastAsia="zh-CN"/>
        </w:rPr>
        <w:t>（</w:t>
      </w:r>
      <w:r w:rsidRPr="00A7772D">
        <w:rPr>
          <w:noProof/>
          <w:sz w:val="24"/>
          <w:szCs w:val="24"/>
          <w:lang w:eastAsia="zh-CN"/>
        </w:rPr>
        <w:t>“</w:t>
      </w:r>
      <w:r w:rsidRPr="00A7772D">
        <w:rPr>
          <w:noProof/>
          <w:sz w:val="24"/>
          <w:szCs w:val="24"/>
          <w:lang w:eastAsia="zh-CN"/>
        </w:rPr>
        <w:t>资金核准时间表</w:t>
      </w:r>
      <w:r w:rsidRPr="00A7772D">
        <w:rPr>
          <w:noProof/>
          <w:sz w:val="24"/>
          <w:szCs w:val="24"/>
          <w:lang w:eastAsia="zh-CN"/>
        </w:rPr>
        <w:t>”</w:t>
      </w:r>
      <w:r>
        <w:rPr>
          <w:noProof/>
          <w:sz w:val="24"/>
          <w:szCs w:val="24"/>
          <w:lang w:eastAsia="zh-CN"/>
        </w:rPr>
        <w:t>）</w:t>
      </w:r>
      <w:r w:rsidRPr="00A7772D">
        <w:rPr>
          <w:noProof/>
          <w:sz w:val="24"/>
          <w:szCs w:val="24"/>
          <w:lang w:eastAsia="zh-CN"/>
        </w:rPr>
        <w:t>所指明的执行委员会会议上提供此笔资金</w:t>
      </w:r>
      <w:r>
        <w:rPr>
          <w:rFonts w:hint="eastAsia"/>
          <w:noProof/>
          <w:sz w:val="24"/>
          <w:szCs w:val="24"/>
          <w:lang w:eastAsia="zh-CN"/>
        </w:rPr>
        <w:t>。</w:t>
      </w:r>
    </w:p>
    <w:p w14:paraId="4504E976" w14:textId="24B55091" w:rsidR="00D232A6" w:rsidRPr="00B375EA" w:rsidRDefault="00D232A6" w:rsidP="00D232A6">
      <w:pPr>
        <w:pStyle w:val="Heading1"/>
        <w:numPr>
          <w:ilvl w:val="0"/>
          <w:numId w:val="1"/>
        </w:numPr>
        <w:rPr>
          <w:lang w:eastAsia="zh-CN"/>
        </w:rPr>
      </w:pPr>
      <w:r w:rsidRPr="00A7772D">
        <w:rPr>
          <w:noProof/>
          <w:sz w:val="24"/>
          <w:szCs w:val="24"/>
          <w:lang w:eastAsia="zh-CN"/>
        </w:rPr>
        <w:t>国家同意根据核准的</w:t>
      </w:r>
      <w:r w:rsidRPr="00F70F94">
        <w:rPr>
          <w:noProof/>
          <w:sz w:val="24"/>
          <w:szCs w:val="24"/>
          <w:lang w:eastAsia="zh-CN"/>
        </w:rPr>
        <w:t>含氢氯氟烃</w:t>
      </w:r>
      <w:r w:rsidRPr="00A7772D">
        <w:rPr>
          <w:noProof/>
          <w:sz w:val="24"/>
          <w:szCs w:val="24"/>
          <w:lang w:eastAsia="zh-CN"/>
        </w:rPr>
        <w:t>淘汰管理计划</w:t>
      </w:r>
      <w:r>
        <w:rPr>
          <w:noProof/>
          <w:sz w:val="24"/>
          <w:szCs w:val="24"/>
          <w:lang w:eastAsia="zh-CN"/>
        </w:rPr>
        <w:t>（</w:t>
      </w:r>
      <w:r w:rsidRPr="00A7772D">
        <w:rPr>
          <w:noProof/>
          <w:sz w:val="24"/>
          <w:szCs w:val="24"/>
          <w:lang w:eastAsia="zh-CN"/>
        </w:rPr>
        <w:t>《计划》</w:t>
      </w:r>
      <w:r>
        <w:rPr>
          <w:noProof/>
          <w:sz w:val="24"/>
          <w:szCs w:val="24"/>
          <w:lang w:eastAsia="zh-CN"/>
        </w:rPr>
        <w:t>）</w:t>
      </w:r>
      <w:r w:rsidRPr="00A7772D">
        <w:rPr>
          <w:noProof/>
          <w:sz w:val="24"/>
          <w:szCs w:val="24"/>
          <w:lang w:eastAsia="zh-CN"/>
        </w:rPr>
        <w:t>第</w:t>
      </w:r>
      <w:r w:rsidR="006B0C7F">
        <w:rPr>
          <w:rFonts w:hint="eastAsia"/>
          <w:noProof/>
          <w:sz w:val="24"/>
          <w:szCs w:val="24"/>
          <w:lang w:eastAsia="zh-CN"/>
        </w:rPr>
        <w:t>三</w:t>
      </w:r>
      <w:r w:rsidRPr="00A7772D">
        <w:rPr>
          <w:noProof/>
          <w:sz w:val="24"/>
          <w:szCs w:val="24"/>
          <w:lang w:eastAsia="zh-CN"/>
        </w:rPr>
        <w:t>阶段执行本协定。如本协定第</w:t>
      </w:r>
      <w:r w:rsidRPr="00A7772D">
        <w:rPr>
          <w:noProof/>
          <w:sz w:val="24"/>
          <w:szCs w:val="24"/>
          <w:lang w:eastAsia="zh-CN"/>
        </w:rPr>
        <w:t>5</w:t>
      </w:r>
      <w:r w:rsidR="000E6F1F">
        <w:rPr>
          <w:noProof/>
          <w:sz w:val="24"/>
          <w:szCs w:val="24"/>
          <w:lang w:val="en-US" w:eastAsia="zh-CN"/>
        </w:rPr>
        <w:t>(</w:t>
      </w:r>
      <w:r w:rsidRPr="00A7772D">
        <w:rPr>
          <w:noProof/>
          <w:sz w:val="24"/>
          <w:szCs w:val="24"/>
          <w:lang w:eastAsia="zh-CN"/>
        </w:rPr>
        <w:t>b</w:t>
      </w:r>
      <w:r w:rsidR="000E6F1F">
        <w:rPr>
          <w:noProof/>
          <w:sz w:val="24"/>
          <w:szCs w:val="24"/>
          <w:lang w:val="en-US" w:eastAsia="zh-CN"/>
        </w:rPr>
        <w:t>)</w:t>
      </w:r>
      <w:r w:rsidR="006B0C7F">
        <w:rPr>
          <w:rFonts w:hint="eastAsia"/>
          <w:noProof/>
          <w:sz w:val="24"/>
          <w:szCs w:val="24"/>
          <w:lang w:eastAsia="zh-CN"/>
        </w:rPr>
        <w:t>分段</w:t>
      </w:r>
      <w:r w:rsidRPr="00A7772D">
        <w:rPr>
          <w:noProof/>
          <w:sz w:val="24"/>
          <w:szCs w:val="24"/>
          <w:lang w:eastAsia="zh-CN"/>
        </w:rPr>
        <w:t>所述，国家应接受对实现本协定附录</w:t>
      </w:r>
      <w:r w:rsidRPr="00A7772D">
        <w:rPr>
          <w:noProof/>
          <w:sz w:val="24"/>
          <w:szCs w:val="24"/>
          <w:lang w:eastAsia="zh-CN"/>
        </w:rPr>
        <w:t>2-A</w:t>
      </w:r>
      <w:r w:rsidRPr="00A7772D">
        <w:rPr>
          <w:noProof/>
          <w:sz w:val="24"/>
          <w:szCs w:val="24"/>
          <w:lang w:eastAsia="zh-CN"/>
        </w:rPr>
        <w:t>第</w:t>
      </w:r>
      <w:r w:rsidRPr="00A7772D">
        <w:rPr>
          <w:noProof/>
          <w:sz w:val="24"/>
          <w:szCs w:val="24"/>
          <w:lang w:eastAsia="zh-CN"/>
        </w:rPr>
        <w:t>1.2</w:t>
      </w:r>
      <w:r w:rsidRPr="00A7772D">
        <w:rPr>
          <w:noProof/>
          <w:sz w:val="24"/>
          <w:szCs w:val="24"/>
          <w:lang w:eastAsia="zh-CN"/>
        </w:rPr>
        <w:t>行所示每种物质的年度消费量限额的情况进行的独立核查。上述核查将由相关双边或执行机构授权进行</w:t>
      </w:r>
      <w:r>
        <w:rPr>
          <w:rFonts w:hint="eastAsia"/>
          <w:lang w:eastAsia="zh-CN"/>
        </w:rPr>
        <w:t>。</w:t>
      </w:r>
    </w:p>
    <w:p w14:paraId="687D1DBF" w14:textId="77777777" w:rsidR="00D232A6" w:rsidRDefault="00D232A6" w:rsidP="00D232A6">
      <w:pPr>
        <w:rPr>
          <w:rFonts w:ascii="SimHei" w:eastAsia="SimHei" w:hAnsi="SimHei"/>
          <w:bCs/>
          <w:sz w:val="24"/>
        </w:rPr>
      </w:pPr>
      <w:r w:rsidRPr="00A7772D">
        <w:rPr>
          <w:rFonts w:ascii="SimHei" w:eastAsia="SimHei" w:hAnsi="SimHei" w:hint="eastAsia"/>
          <w:bCs/>
          <w:sz w:val="24"/>
        </w:rPr>
        <w:t>发放资金</w:t>
      </w:r>
      <w:r w:rsidRPr="00A7772D">
        <w:rPr>
          <w:rFonts w:ascii="SimHei" w:eastAsia="SimHei" w:hAnsi="SimHei"/>
          <w:bCs/>
          <w:sz w:val="24"/>
        </w:rPr>
        <w:t>的条件</w:t>
      </w:r>
    </w:p>
    <w:p w14:paraId="22EB05F9" w14:textId="77777777" w:rsidR="00D232A6" w:rsidRPr="00316FCB" w:rsidRDefault="00D232A6" w:rsidP="00D232A6">
      <w:pPr>
        <w:rPr>
          <w:rFonts w:ascii="SimHei" w:eastAsia="SimHei" w:hAnsi="SimHei"/>
          <w:bCs/>
          <w:sz w:val="24"/>
        </w:rPr>
      </w:pPr>
    </w:p>
    <w:p w14:paraId="2D50F647" w14:textId="77777777" w:rsidR="00D232A6" w:rsidRPr="00B375EA" w:rsidRDefault="00D232A6" w:rsidP="00D232A6">
      <w:pPr>
        <w:pStyle w:val="Heading1"/>
        <w:numPr>
          <w:ilvl w:val="0"/>
          <w:numId w:val="1"/>
        </w:numPr>
        <w:rPr>
          <w:lang w:eastAsia="zh-CN"/>
        </w:rPr>
      </w:pPr>
      <w:r>
        <w:rPr>
          <w:rFonts w:ascii="SimSun" w:hint="eastAsia"/>
          <w:noProof/>
          <w:sz w:val="24"/>
          <w:szCs w:val="24"/>
          <w:lang w:eastAsia="zh-CN"/>
        </w:rPr>
        <w:t>当国家至少在资金核准时间表所指明相应执行委员会会议之前</w:t>
      </w:r>
      <w:r>
        <w:rPr>
          <w:noProof/>
          <w:sz w:val="24"/>
          <w:szCs w:val="24"/>
          <w:lang w:eastAsia="zh-CN"/>
        </w:rPr>
        <w:t>8</w:t>
      </w:r>
      <w:r>
        <w:rPr>
          <w:rFonts w:ascii="SimSun" w:hint="eastAsia"/>
          <w:noProof/>
          <w:sz w:val="24"/>
          <w:szCs w:val="24"/>
          <w:lang w:eastAsia="zh-CN"/>
        </w:rPr>
        <w:t>周满足了下列条件后，执行委员会才按照资金核准时间表提供资金：</w:t>
      </w:r>
    </w:p>
    <w:p w14:paraId="1604CCF3" w14:textId="77777777"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t>国家已达到附录</w:t>
      </w:r>
      <w:r>
        <w:rPr>
          <w:noProof/>
          <w:sz w:val="24"/>
          <w:szCs w:val="24"/>
          <w:lang w:eastAsia="zh-CN"/>
        </w:rPr>
        <w:t>2-A</w:t>
      </w:r>
      <w:r>
        <w:rPr>
          <w:rFonts w:ascii="SimSun" w:hint="eastAsia"/>
          <w:noProof/>
          <w:sz w:val="24"/>
          <w:szCs w:val="24"/>
          <w:lang w:eastAsia="zh-CN"/>
        </w:rPr>
        <w:t>第</w:t>
      </w:r>
      <w:r>
        <w:rPr>
          <w:noProof/>
          <w:sz w:val="24"/>
          <w:szCs w:val="24"/>
          <w:lang w:eastAsia="zh-CN"/>
        </w:rPr>
        <w:t>1.2</w:t>
      </w:r>
      <w:r>
        <w:rPr>
          <w:rFonts w:ascii="SimSun" w:hint="eastAsia"/>
          <w:noProof/>
          <w:sz w:val="24"/>
          <w:szCs w:val="24"/>
          <w:lang w:eastAsia="zh-CN"/>
        </w:rPr>
        <w:t>行所规定的所有相关年份的目标。相关年份指的是核准本协定之年以来的所有年份。在向执行委员会会议提交供资申请之日没有</w:t>
      </w:r>
      <w:r>
        <w:rPr>
          <w:rFonts w:ascii="SimSun"/>
          <w:noProof/>
          <w:sz w:val="24"/>
          <w:szCs w:val="24"/>
          <w:lang w:eastAsia="zh-CN"/>
        </w:rPr>
        <w:t>应提交的国家方案执行情况报告</w:t>
      </w:r>
      <w:r>
        <w:rPr>
          <w:rFonts w:ascii="SimSun" w:hint="eastAsia"/>
          <w:noProof/>
          <w:sz w:val="24"/>
          <w:szCs w:val="24"/>
          <w:lang w:eastAsia="zh-CN"/>
        </w:rPr>
        <w:t>的年份除外；</w:t>
      </w:r>
    </w:p>
    <w:p w14:paraId="513740DF" w14:textId="56BFB93C"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t>已对这些目标所有</w:t>
      </w:r>
      <w:r>
        <w:rPr>
          <w:rFonts w:ascii="SimSun"/>
          <w:noProof/>
          <w:sz w:val="24"/>
          <w:szCs w:val="24"/>
          <w:lang w:eastAsia="zh-CN"/>
        </w:rPr>
        <w:t>相关</w:t>
      </w:r>
      <w:r>
        <w:rPr>
          <w:rFonts w:ascii="SimSun" w:hint="eastAsia"/>
          <w:noProof/>
          <w:sz w:val="24"/>
          <w:szCs w:val="24"/>
          <w:lang w:eastAsia="zh-CN"/>
        </w:rPr>
        <w:t>年份的实现情况进行了独立核查，除非执行委员会决定不需要进行此类核查；</w:t>
      </w:r>
    </w:p>
    <w:p w14:paraId="4FC08680" w14:textId="77777777"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t>国家已按照附录</w:t>
      </w:r>
      <w:r>
        <w:rPr>
          <w:noProof/>
          <w:sz w:val="24"/>
          <w:szCs w:val="24"/>
          <w:lang w:eastAsia="zh-CN"/>
        </w:rPr>
        <w:t>4-A</w:t>
      </w:r>
      <w:r>
        <w:rPr>
          <w:rFonts w:ascii="SimSun" w:hint="eastAsia"/>
          <w:noProof/>
          <w:sz w:val="24"/>
          <w:szCs w:val="24"/>
          <w:lang w:eastAsia="zh-CN"/>
        </w:rPr>
        <w:t>规定的形式（“执行情况报告和计划格式”）</w:t>
      </w:r>
      <w:r>
        <w:rPr>
          <w:noProof/>
          <w:sz w:val="24"/>
          <w:szCs w:val="24"/>
          <w:lang w:eastAsia="zh-CN"/>
        </w:rPr>
        <w:t xml:space="preserve"> </w:t>
      </w:r>
      <w:r>
        <w:rPr>
          <w:rFonts w:ascii="SimSun" w:hint="eastAsia"/>
          <w:noProof/>
          <w:sz w:val="24"/>
          <w:szCs w:val="24"/>
          <w:lang w:eastAsia="zh-CN"/>
        </w:rPr>
        <w:t>提交了一份涵盖上一个日历年的《年度执行情况报告》；该国完成了之前已核准付款中规定的大部分执行活动；并且之前已核准付款可提供的资金发放率超过</w:t>
      </w:r>
      <w:r>
        <w:rPr>
          <w:noProof/>
          <w:sz w:val="24"/>
          <w:szCs w:val="24"/>
          <w:lang w:eastAsia="zh-CN"/>
        </w:rPr>
        <w:t>20%</w:t>
      </w:r>
      <w:r>
        <w:rPr>
          <w:rFonts w:hint="eastAsia"/>
          <w:noProof/>
          <w:sz w:val="24"/>
          <w:szCs w:val="24"/>
          <w:lang w:eastAsia="zh-CN"/>
        </w:rPr>
        <w:t>；</w:t>
      </w:r>
    </w:p>
    <w:p w14:paraId="27F4AE06" w14:textId="77777777"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lastRenderedPageBreak/>
        <w:t>国家按照附录</w:t>
      </w:r>
      <w:r>
        <w:rPr>
          <w:noProof/>
          <w:sz w:val="24"/>
          <w:szCs w:val="24"/>
          <w:lang w:eastAsia="zh-CN"/>
        </w:rPr>
        <w:t>4-A</w:t>
      </w:r>
      <w:r>
        <w:rPr>
          <w:rFonts w:ascii="SimSun" w:hint="eastAsia"/>
          <w:noProof/>
          <w:sz w:val="24"/>
          <w:szCs w:val="24"/>
          <w:lang w:eastAsia="zh-CN"/>
        </w:rPr>
        <w:t>规定的形式提交了涵盖每个日历年的《付款执行计划》，其中包括供资日程表预计在完成所有预期活动之前提交下一次付款或者最后一次付款的年份。</w:t>
      </w:r>
    </w:p>
    <w:p w14:paraId="70C4E7A1" w14:textId="77777777" w:rsidR="00D232A6" w:rsidRPr="00C833BC" w:rsidRDefault="00D232A6" w:rsidP="00D232A6">
      <w:pPr>
        <w:keepNext/>
        <w:spacing w:before="240" w:after="240"/>
        <w:rPr>
          <w:rFonts w:ascii="SimHei" w:eastAsia="SimHei" w:hAnsi="SimHei"/>
          <w:sz w:val="24"/>
          <w:szCs w:val="24"/>
        </w:rPr>
      </w:pPr>
      <w:r w:rsidRPr="00C833BC">
        <w:rPr>
          <w:rFonts w:ascii="SimHei" w:eastAsia="SimHei" w:hAnsi="SimHei" w:hint="eastAsia"/>
          <w:sz w:val="24"/>
          <w:szCs w:val="24"/>
          <w:lang w:eastAsia="zh-CN"/>
        </w:rPr>
        <w:t>监测</w:t>
      </w:r>
    </w:p>
    <w:p w14:paraId="4CF70852" w14:textId="77777777" w:rsidR="00D232A6" w:rsidRPr="00B375EA" w:rsidRDefault="00D232A6" w:rsidP="00D232A6">
      <w:pPr>
        <w:pStyle w:val="Heading1"/>
        <w:numPr>
          <w:ilvl w:val="0"/>
          <w:numId w:val="1"/>
        </w:numPr>
        <w:rPr>
          <w:lang w:eastAsia="zh-CN"/>
        </w:rPr>
      </w:pPr>
      <w:r>
        <w:rPr>
          <w:rFonts w:ascii="SimSun" w:hint="eastAsia"/>
          <w:noProof/>
          <w:sz w:val="24"/>
          <w:szCs w:val="24"/>
          <w:lang w:eastAsia="zh-CN"/>
        </w:rPr>
        <w:t>国家应确保其对本协定所规定活动进行准确的监测。附录</w:t>
      </w:r>
      <w:r>
        <w:rPr>
          <w:noProof/>
          <w:sz w:val="24"/>
          <w:szCs w:val="24"/>
          <w:lang w:eastAsia="zh-CN"/>
        </w:rPr>
        <w:t>5-A</w:t>
      </w:r>
      <w:r>
        <w:rPr>
          <w:rFonts w:ascii="SimSun" w:hint="eastAsia"/>
          <w:noProof/>
          <w:sz w:val="24"/>
          <w:szCs w:val="24"/>
          <w:lang w:eastAsia="zh-CN"/>
        </w:rPr>
        <w:t>（“监测机构和作用”）所述机构应按照同一附录规定的作用和职责，对上一付款执行计划的活动的执行情况进行监测，并做出报告。</w:t>
      </w:r>
    </w:p>
    <w:p w14:paraId="3C06FCF1" w14:textId="77777777" w:rsidR="00D232A6" w:rsidRPr="00B375EA" w:rsidRDefault="00D232A6" w:rsidP="00D232A6">
      <w:pPr>
        <w:keepNext/>
        <w:spacing w:before="240" w:after="240"/>
        <w:rPr>
          <w:b/>
        </w:rPr>
      </w:pPr>
      <w:r w:rsidRPr="00A7772D">
        <w:rPr>
          <w:rFonts w:ascii="SimHei" w:eastAsia="SimHei" w:hAnsi="SimHei" w:hint="eastAsia"/>
          <w:bCs/>
          <w:sz w:val="24"/>
        </w:rPr>
        <w:t>资金</w:t>
      </w:r>
      <w:r w:rsidRPr="00A7772D">
        <w:rPr>
          <w:rFonts w:ascii="SimHei" w:eastAsia="SimHei" w:hAnsi="SimHei"/>
          <w:bCs/>
          <w:sz w:val="24"/>
        </w:rPr>
        <w:t>重新分配的灵活性</w:t>
      </w:r>
    </w:p>
    <w:p w14:paraId="73228A81" w14:textId="77777777" w:rsidR="00D232A6" w:rsidRDefault="00D232A6" w:rsidP="00D232A6">
      <w:pPr>
        <w:pStyle w:val="Heading1"/>
        <w:keepNext/>
        <w:keepLines/>
        <w:numPr>
          <w:ilvl w:val="0"/>
          <w:numId w:val="1"/>
        </w:numPr>
        <w:tabs>
          <w:tab w:val="clear" w:pos="0"/>
          <w:tab w:val="num" w:pos="720"/>
        </w:tabs>
        <w:topLinePunct/>
        <w:rPr>
          <w:sz w:val="24"/>
          <w:szCs w:val="24"/>
          <w:lang w:eastAsia="zh-CN"/>
        </w:rPr>
      </w:pPr>
      <w:r>
        <w:rPr>
          <w:rFonts w:ascii="SimSun" w:hint="eastAsia"/>
          <w:noProof/>
          <w:sz w:val="24"/>
          <w:szCs w:val="24"/>
          <w:lang w:eastAsia="zh-CN"/>
        </w:rPr>
        <w:t>执行委员会同意，国家可根据实现最平稳地减少附录</w:t>
      </w:r>
      <w:r>
        <w:rPr>
          <w:noProof/>
          <w:sz w:val="24"/>
          <w:szCs w:val="24"/>
          <w:lang w:eastAsia="zh-CN"/>
        </w:rPr>
        <w:t>1-A</w:t>
      </w:r>
      <w:r>
        <w:rPr>
          <w:rFonts w:ascii="SimSun" w:hint="eastAsia"/>
          <w:noProof/>
          <w:sz w:val="24"/>
          <w:szCs w:val="24"/>
          <w:lang w:eastAsia="zh-CN"/>
        </w:rPr>
        <w:t>所述物质的消费量和淘汰这些物质的发展情况，灵活地重新分配已核准的全部或部分资金：</w:t>
      </w:r>
    </w:p>
    <w:p w14:paraId="0F2878B8" w14:textId="49813535" w:rsidR="00D232A6" w:rsidRDefault="00D232A6" w:rsidP="00D232A6">
      <w:pPr>
        <w:pStyle w:val="Heading2"/>
        <w:numPr>
          <w:ilvl w:val="1"/>
          <w:numId w:val="1"/>
        </w:numPr>
        <w:topLinePunct/>
        <w:rPr>
          <w:sz w:val="24"/>
          <w:szCs w:val="24"/>
          <w:lang w:eastAsia="zh-CN"/>
        </w:rPr>
      </w:pPr>
      <w:r>
        <w:rPr>
          <w:rFonts w:ascii="SimSun" w:hint="eastAsia"/>
          <w:noProof/>
          <w:sz w:val="24"/>
          <w:szCs w:val="24"/>
          <w:lang w:eastAsia="zh-CN"/>
        </w:rPr>
        <w:t>对资金分配有重大改变的，应该按上文第</w:t>
      </w:r>
      <w:r>
        <w:rPr>
          <w:noProof/>
          <w:sz w:val="24"/>
          <w:szCs w:val="24"/>
          <w:lang w:eastAsia="zh-CN"/>
        </w:rPr>
        <w:t>5</w:t>
      </w:r>
      <w:r w:rsidR="000E6F1F">
        <w:rPr>
          <w:noProof/>
          <w:sz w:val="24"/>
          <w:szCs w:val="24"/>
          <w:lang w:val="en-US" w:eastAsia="zh-CN"/>
        </w:rPr>
        <w:t>(d)</w:t>
      </w:r>
      <w:r>
        <w:rPr>
          <w:rFonts w:ascii="SimSun" w:hint="eastAsia"/>
          <w:noProof/>
          <w:sz w:val="24"/>
          <w:szCs w:val="24"/>
          <w:lang w:eastAsia="zh-CN"/>
        </w:rPr>
        <w:t>项的设想事先记入下一个</w:t>
      </w:r>
      <w:r>
        <w:rPr>
          <w:rFonts w:ascii="SimSun"/>
          <w:noProof/>
          <w:sz w:val="24"/>
          <w:szCs w:val="24"/>
          <w:lang w:eastAsia="zh-CN"/>
        </w:rPr>
        <w:t>《</w:t>
      </w:r>
      <w:r>
        <w:rPr>
          <w:rFonts w:ascii="SimSun" w:hint="eastAsia"/>
          <w:noProof/>
          <w:sz w:val="24"/>
          <w:szCs w:val="24"/>
          <w:lang w:eastAsia="zh-CN"/>
        </w:rPr>
        <w:t>付款执行计划》，或者作为对现有付款执行计划的修改，于任何一次执行委员会会议</w:t>
      </w:r>
      <w:r>
        <w:rPr>
          <w:noProof/>
          <w:sz w:val="24"/>
          <w:szCs w:val="24"/>
          <w:lang w:eastAsia="zh-CN"/>
        </w:rPr>
        <w:t>8</w:t>
      </w:r>
      <w:r>
        <w:rPr>
          <w:rFonts w:ascii="SimSun" w:hint="eastAsia"/>
          <w:noProof/>
          <w:sz w:val="24"/>
          <w:szCs w:val="24"/>
          <w:lang w:eastAsia="zh-CN"/>
        </w:rPr>
        <w:t>周之前提交，供执行委员会核准。重大改变所涉及的是：</w:t>
      </w:r>
    </w:p>
    <w:p w14:paraId="48A1E54B" w14:textId="0AC70B97" w:rsidR="005F0DA9" w:rsidRPr="00805DF6" w:rsidRDefault="005F0DA9" w:rsidP="005F0DA9">
      <w:pPr>
        <w:pStyle w:val="Heading3"/>
        <w:widowControl/>
        <w:numPr>
          <w:ilvl w:val="2"/>
          <w:numId w:val="1"/>
        </w:numPr>
        <w:rPr>
          <w:lang w:eastAsia="zh-CN"/>
        </w:rPr>
      </w:pPr>
      <w:r>
        <w:rPr>
          <w:rFonts w:ascii="SimSun" w:hint="eastAsia"/>
          <w:noProof/>
          <w:sz w:val="24"/>
          <w:szCs w:val="24"/>
          <w:lang w:eastAsia="zh-CN"/>
        </w:rPr>
        <w:t>有可能涉及影响多边基金的规则和政策的问题；</w:t>
      </w:r>
    </w:p>
    <w:p w14:paraId="05E658B2" w14:textId="4280935E" w:rsidR="005F0DA9" w:rsidRPr="00805DF6" w:rsidRDefault="005F0DA9" w:rsidP="005F0DA9">
      <w:pPr>
        <w:pStyle w:val="Heading3"/>
        <w:widowControl/>
        <w:numPr>
          <w:ilvl w:val="2"/>
          <w:numId w:val="1"/>
        </w:numPr>
        <w:rPr>
          <w:lang w:eastAsia="zh-CN"/>
        </w:rPr>
      </w:pPr>
      <w:r>
        <w:rPr>
          <w:rFonts w:ascii="SimSun" w:hint="eastAsia"/>
          <w:noProof/>
          <w:sz w:val="24"/>
          <w:szCs w:val="24"/>
          <w:lang w:eastAsia="zh-CN"/>
        </w:rPr>
        <w:t>可能修改本协定的任何条款的改变；</w:t>
      </w:r>
    </w:p>
    <w:p w14:paraId="70E554FD" w14:textId="2E505ADC" w:rsidR="005F0DA9" w:rsidRPr="00805DF6" w:rsidRDefault="005F0DA9" w:rsidP="005F0DA9">
      <w:pPr>
        <w:pStyle w:val="Heading3"/>
        <w:widowControl/>
        <w:numPr>
          <w:ilvl w:val="2"/>
          <w:numId w:val="1"/>
        </w:numPr>
        <w:rPr>
          <w:lang w:eastAsia="zh-CN"/>
        </w:rPr>
      </w:pPr>
      <w:r>
        <w:rPr>
          <w:rFonts w:ascii="SimSun" w:hint="eastAsia"/>
          <w:noProof/>
          <w:sz w:val="24"/>
          <w:szCs w:val="24"/>
          <w:lang w:eastAsia="zh-CN"/>
        </w:rPr>
        <w:t>已分配给单独的双边或执行机构不同付款的资金年度数额的变化；</w:t>
      </w:r>
    </w:p>
    <w:p w14:paraId="28FA742F" w14:textId="57118B04" w:rsidR="005F0DA9" w:rsidRPr="00805DF6" w:rsidRDefault="005F0DA9" w:rsidP="005F0DA9">
      <w:pPr>
        <w:pStyle w:val="Heading3"/>
        <w:widowControl/>
        <w:numPr>
          <w:ilvl w:val="2"/>
          <w:numId w:val="1"/>
        </w:numPr>
        <w:rPr>
          <w:lang w:eastAsia="zh-CN"/>
        </w:rPr>
      </w:pPr>
      <w:r>
        <w:rPr>
          <w:rFonts w:ascii="SimSun" w:hint="eastAsia"/>
          <w:noProof/>
          <w:sz w:val="24"/>
          <w:szCs w:val="24"/>
          <w:lang w:eastAsia="zh-CN"/>
        </w:rPr>
        <w:t>为未列入本核准付款执行计划的活动提供资金，或自付款执行计划中撤销其费用超过上一次所核准付款总费用</w:t>
      </w:r>
      <w:r w:rsidRPr="000B79F0">
        <w:rPr>
          <w:noProof/>
          <w:sz w:val="24"/>
          <w:szCs w:val="24"/>
          <w:lang w:eastAsia="zh-CN"/>
        </w:rPr>
        <w:t>30%</w:t>
      </w:r>
      <w:r>
        <w:rPr>
          <w:rFonts w:ascii="SimSun" w:hint="eastAsia"/>
          <w:noProof/>
          <w:sz w:val="24"/>
          <w:szCs w:val="24"/>
          <w:lang w:eastAsia="zh-CN"/>
        </w:rPr>
        <w:t>的某一项活动；</w:t>
      </w:r>
    </w:p>
    <w:p w14:paraId="2B47F5BC" w14:textId="3353AD0D" w:rsidR="005F0DA9" w:rsidRPr="00805DF6" w:rsidRDefault="005F0DA9" w:rsidP="005F0DA9">
      <w:pPr>
        <w:pStyle w:val="Heading3"/>
        <w:widowControl/>
        <w:numPr>
          <w:ilvl w:val="2"/>
          <w:numId w:val="1"/>
        </w:numPr>
        <w:rPr>
          <w:lang w:eastAsia="zh-CN"/>
        </w:rPr>
      </w:pPr>
      <w:r>
        <w:rPr>
          <w:rFonts w:ascii="SimSun" w:hint="eastAsia"/>
          <w:noProof/>
          <w:sz w:val="24"/>
          <w:szCs w:val="24"/>
          <w:lang w:eastAsia="zh-CN"/>
        </w:rPr>
        <w:t>替代技术</w:t>
      </w:r>
      <w:r>
        <w:rPr>
          <w:rFonts w:ascii="SimSun"/>
          <w:noProof/>
          <w:sz w:val="24"/>
          <w:szCs w:val="24"/>
          <w:lang w:eastAsia="zh-CN"/>
        </w:rPr>
        <w:t>的改变，但有一项谅解，即提交此种要求</w:t>
      </w:r>
      <w:r>
        <w:rPr>
          <w:rFonts w:ascii="SimSun" w:hint="eastAsia"/>
          <w:noProof/>
          <w:sz w:val="24"/>
          <w:szCs w:val="24"/>
          <w:lang w:eastAsia="zh-CN"/>
        </w:rPr>
        <w:t>时</w:t>
      </w:r>
      <w:r>
        <w:rPr>
          <w:rFonts w:ascii="SimSun"/>
          <w:noProof/>
          <w:sz w:val="24"/>
          <w:szCs w:val="24"/>
          <w:lang w:eastAsia="zh-CN"/>
        </w:rPr>
        <w:t>须指明相关的增支费用</w:t>
      </w:r>
      <w:r>
        <w:rPr>
          <w:rFonts w:ascii="SimSun" w:hint="eastAsia"/>
          <w:noProof/>
          <w:sz w:val="24"/>
          <w:szCs w:val="24"/>
          <w:lang w:eastAsia="zh-CN"/>
        </w:rPr>
        <w:t>、</w:t>
      </w:r>
      <w:r>
        <w:rPr>
          <w:rFonts w:ascii="SimSun"/>
          <w:noProof/>
          <w:sz w:val="24"/>
          <w:szCs w:val="24"/>
          <w:lang w:eastAsia="zh-CN"/>
        </w:rPr>
        <w:t>对气候的潜在影响</w:t>
      </w:r>
      <w:r>
        <w:rPr>
          <w:rFonts w:ascii="SimSun" w:hint="eastAsia"/>
          <w:noProof/>
          <w:sz w:val="24"/>
          <w:szCs w:val="24"/>
          <w:lang w:eastAsia="zh-CN"/>
        </w:rPr>
        <w:t>以及将要</w:t>
      </w:r>
      <w:r>
        <w:rPr>
          <w:rFonts w:ascii="SimSun"/>
          <w:noProof/>
          <w:sz w:val="24"/>
          <w:szCs w:val="24"/>
          <w:lang w:eastAsia="zh-CN"/>
        </w:rPr>
        <w:t>淘汰的</w:t>
      </w:r>
      <w:r w:rsidRPr="000B79F0">
        <w:rPr>
          <w:noProof/>
          <w:sz w:val="24"/>
          <w:szCs w:val="24"/>
          <w:lang w:eastAsia="zh-CN"/>
        </w:rPr>
        <w:t>ODP</w:t>
      </w:r>
      <w:r>
        <w:rPr>
          <w:rFonts w:ascii="SimSun" w:hint="eastAsia"/>
          <w:noProof/>
          <w:sz w:val="24"/>
          <w:szCs w:val="24"/>
          <w:lang w:eastAsia="zh-CN"/>
        </w:rPr>
        <w:t>吨位数</w:t>
      </w:r>
      <w:r>
        <w:rPr>
          <w:rFonts w:ascii="SimSun"/>
          <w:noProof/>
          <w:sz w:val="24"/>
          <w:szCs w:val="24"/>
          <w:lang w:eastAsia="zh-CN"/>
        </w:rPr>
        <w:t>的任何差别（如适用</w:t>
      </w:r>
      <w:r>
        <w:rPr>
          <w:rFonts w:ascii="SimSun" w:hint="eastAsia"/>
          <w:noProof/>
          <w:sz w:val="24"/>
          <w:szCs w:val="24"/>
          <w:lang w:eastAsia="zh-CN"/>
        </w:rPr>
        <w:t>）</w:t>
      </w:r>
      <w:r>
        <w:rPr>
          <w:rFonts w:ascii="SimSun"/>
          <w:noProof/>
          <w:sz w:val="24"/>
          <w:szCs w:val="24"/>
          <w:lang w:eastAsia="zh-CN"/>
        </w:rPr>
        <w:t>，</w:t>
      </w:r>
      <w:r>
        <w:rPr>
          <w:rFonts w:ascii="SimSun" w:hint="eastAsia"/>
          <w:noProof/>
          <w:sz w:val="24"/>
          <w:szCs w:val="24"/>
          <w:lang w:eastAsia="zh-CN"/>
        </w:rPr>
        <w:t>同时</w:t>
      </w:r>
      <w:r>
        <w:rPr>
          <w:rFonts w:ascii="SimSun"/>
          <w:noProof/>
          <w:sz w:val="24"/>
          <w:szCs w:val="24"/>
          <w:lang w:eastAsia="zh-CN"/>
        </w:rPr>
        <w:t>确认：</w:t>
      </w:r>
      <w:r>
        <w:rPr>
          <w:rFonts w:ascii="SimSun" w:hint="eastAsia"/>
          <w:noProof/>
          <w:sz w:val="24"/>
          <w:szCs w:val="24"/>
          <w:lang w:eastAsia="zh-CN"/>
        </w:rPr>
        <w:t>国家同意</w:t>
      </w:r>
      <w:r>
        <w:rPr>
          <w:rFonts w:ascii="SimSun"/>
          <w:noProof/>
          <w:sz w:val="24"/>
          <w:szCs w:val="24"/>
          <w:lang w:eastAsia="zh-CN"/>
        </w:rPr>
        <w:t>与</w:t>
      </w:r>
      <w:r>
        <w:rPr>
          <w:rFonts w:ascii="SimSun" w:hint="eastAsia"/>
          <w:noProof/>
          <w:sz w:val="24"/>
          <w:szCs w:val="24"/>
          <w:lang w:eastAsia="zh-CN"/>
        </w:rPr>
        <w:t>改变</w:t>
      </w:r>
      <w:r>
        <w:rPr>
          <w:rFonts w:ascii="SimSun"/>
          <w:noProof/>
          <w:sz w:val="24"/>
          <w:szCs w:val="24"/>
          <w:lang w:eastAsia="zh-CN"/>
        </w:rPr>
        <w:t>技术相关的潜在节省将相应地减少本《协定</w:t>
      </w:r>
      <w:r>
        <w:rPr>
          <w:rFonts w:ascii="SimSun" w:hint="eastAsia"/>
          <w:noProof/>
          <w:sz w:val="24"/>
          <w:szCs w:val="24"/>
          <w:lang w:eastAsia="zh-CN"/>
        </w:rPr>
        <w:t>》</w:t>
      </w:r>
      <w:r>
        <w:rPr>
          <w:rFonts w:ascii="SimSun"/>
          <w:noProof/>
          <w:sz w:val="24"/>
          <w:szCs w:val="24"/>
          <w:lang w:eastAsia="zh-CN"/>
        </w:rPr>
        <w:t>下的总体资金数额；</w:t>
      </w:r>
    </w:p>
    <w:p w14:paraId="4B883F36" w14:textId="77777777" w:rsidR="00D232A6" w:rsidRDefault="00D232A6" w:rsidP="00D232A6">
      <w:pPr>
        <w:pStyle w:val="Heading2"/>
        <w:numPr>
          <w:ilvl w:val="1"/>
          <w:numId w:val="1"/>
        </w:numPr>
        <w:tabs>
          <w:tab w:val="num" w:pos="-720"/>
        </w:tabs>
        <w:topLinePunct/>
        <w:rPr>
          <w:sz w:val="24"/>
          <w:szCs w:val="24"/>
          <w:lang w:eastAsia="zh-CN"/>
        </w:rPr>
      </w:pPr>
      <w:r>
        <w:rPr>
          <w:rFonts w:ascii="SimSun" w:hint="eastAsia"/>
          <w:noProof/>
          <w:sz w:val="24"/>
          <w:szCs w:val="24"/>
          <w:lang w:eastAsia="zh-CN"/>
        </w:rPr>
        <w:t>不被视为有重大改变的重新分配，可纳入当时正在执行的已核准的</w:t>
      </w:r>
      <w:r>
        <w:rPr>
          <w:rFonts w:ascii="SimSun"/>
          <w:noProof/>
          <w:sz w:val="24"/>
          <w:szCs w:val="24"/>
          <w:lang w:eastAsia="zh-CN"/>
        </w:rPr>
        <w:t>《</w:t>
      </w:r>
      <w:r>
        <w:rPr>
          <w:rFonts w:ascii="SimSun" w:hint="eastAsia"/>
          <w:noProof/>
          <w:sz w:val="24"/>
          <w:szCs w:val="24"/>
          <w:lang w:eastAsia="zh-CN"/>
        </w:rPr>
        <w:t>付款执行计划》，并在嗣后的付款</w:t>
      </w:r>
      <w:r>
        <w:rPr>
          <w:rFonts w:ascii="SimSun"/>
          <w:noProof/>
          <w:sz w:val="24"/>
          <w:szCs w:val="24"/>
          <w:lang w:eastAsia="zh-CN"/>
        </w:rPr>
        <w:t>实施</w:t>
      </w:r>
      <w:r>
        <w:rPr>
          <w:rFonts w:ascii="SimSun" w:hint="eastAsia"/>
          <w:noProof/>
          <w:sz w:val="24"/>
          <w:szCs w:val="24"/>
          <w:lang w:eastAsia="zh-CN"/>
        </w:rPr>
        <w:t>情况报告中向执行委员会作出报告；以及</w:t>
      </w:r>
    </w:p>
    <w:p w14:paraId="0E2FBA78" w14:textId="4C7CFC13" w:rsidR="005F0DA9" w:rsidRPr="000B741A" w:rsidRDefault="00D232A6" w:rsidP="005F0DA9">
      <w:pPr>
        <w:pStyle w:val="Heading2"/>
        <w:widowControl/>
        <w:numPr>
          <w:ilvl w:val="1"/>
          <w:numId w:val="1"/>
        </w:numPr>
        <w:tabs>
          <w:tab w:val="num" w:pos="-720"/>
        </w:tabs>
        <w:rPr>
          <w:rFonts w:ascii="SimSun"/>
          <w:noProof/>
          <w:sz w:val="24"/>
          <w:szCs w:val="24"/>
          <w:lang w:eastAsia="zh-CN"/>
        </w:rPr>
      </w:pPr>
      <w:r>
        <w:rPr>
          <w:rFonts w:ascii="SimSun" w:hint="eastAsia"/>
          <w:noProof/>
          <w:sz w:val="24"/>
          <w:szCs w:val="24"/>
          <w:lang w:eastAsia="zh-CN"/>
        </w:rPr>
        <w:t>双边或执行机构或国家持有的《</w:t>
      </w:r>
      <w:r>
        <w:rPr>
          <w:rFonts w:ascii="SimSun"/>
          <w:noProof/>
          <w:sz w:val="24"/>
          <w:szCs w:val="24"/>
          <w:lang w:eastAsia="zh-CN"/>
        </w:rPr>
        <w:t>计划》</w:t>
      </w:r>
      <w:r>
        <w:rPr>
          <w:rFonts w:ascii="SimSun" w:hint="eastAsia"/>
          <w:noProof/>
          <w:sz w:val="24"/>
          <w:szCs w:val="24"/>
          <w:lang w:eastAsia="zh-CN"/>
        </w:rPr>
        <w:t>剩余资金均应根据本协定设想的最后一次付款完成时退回多边基金。</w:t>
      </w:r>
    </w:p>
    <w:p w14:paraId="71E86A97" w14:textId="77777777" w:rsidR="00D232A6" w:rsidRPr="00F61D55" w:rsidRDefault="00D232A6" w:rsidP="00D232A6">
      <w:pPr>
        <w:keepNext/>
        <w:spacing w:before="240" w:after="240"/>
        <w:rPr>
          <w:b/>
          <w:lang w:eastAsia="zh-CN"/>
        </w:rPr>
      </w:pPr>
      <w:r w:rsidRPr="00A7772D">
        <w:rPr>
          <w:rFonts w:ascii="SimHei" w:eastAsia="SimHei" w:hAnsi="SimHei" w:hint="eastAsia"/>
          <w:bCs/>
          <w:sz w:val="24"/>
          <w:lang w:eastAsia="zh-CN"/>
        </w:rPr>
        <w:t>关于</w:t>
      </w:r>
      <w:r w:rsidRPr="00A7772D">
        <w:rPr>
          <w:rFonts w:ascii="SimHei" w:eastAsia="SimHei" w:hAnsi="SimHei"/>
          <w:bCs/>
          <w:sz w:val="24"/>
          <w:lang w:eastAsia="zh-CN"/>
        </w:rPr>
        <w:t>制冷</w:t>
      </w:r>
      <w:r w:rsidRPr="00A7772D">
        <w:rPr>
          <w:rFonts w:ascii="SimHei" w:eastAsia="SimHei" w:hAnsi="SimHei" w:hint="eastAsia"/>
          <w:bCs/>
          <w:sz w:val="24"/>
          <w:lang w:eastAsia="zh-CN"/>
        </w:rPr>
        <w:t>维修行业</w:t>
      </w:r>
      <w:r w:rsidRPr="00A7772D">
        <w:rPr>
          <w:rFonts w:ascii="SimHei" w:eastAsia="SimHei" w:hAnsi="SimHei"/>
          <w:bCs/>
          <w:sz w:val="24"/>
          <w:lang w:eastAsia="zh-CN"/>
        </w:rPr>
        <w:t>的考虑</w:t>
      </w:r>
    </w:p>
    <w:p w14:paraId="7C4E083B" w14:textId="77777777" w:rsidR="00D232A6" w:rsidRPr="00B375EA" w:rsidRDefault="00D232A6" w:rsidP="00D232A6">
      <w:pPr>
        <w:pStyle w:val="Heading1"/>
        <w:numPr>
          <w:ilvl w:val="0"/>
          <w:numId w:val="1"/>
        </w:numPr>
        <w:rPr>
          <w:lang w:eastAsia="zh-CN"/>
        </w:rPr>
      </w:pPr>
      <w:r>
        <w:rPr>
          <w:rFonts w:ascii="SimSun" w:hint="eastAsia"/>
          <w:noProof/>
          <w:sz w:val="24"/>
          <w:szCs w:val="24"/>
          <w:lang w:eastAsia="zh-CN"/>
        </w:rPr>
        <w:t>应特别注意实施《</w:t>
      </w:r>
      <w:r>
        <w:rPr>
          <w:rFonts w:ascii="SimSun"/>
          <w:noProof/>
          <w:sz w:val="24"/>
          <w:szCs w:val="24"/>
          <w:lang w:eastAsia="zh-CN"/>
        </w:rPr>
        <w:t>计划</w:t>
      </w:r>
      <w:r>
        <w:rPr>
          <w:rFonts w:ascii="SimSun" w:hint="eastAsia"/>
          <w:noProof/>
          <w:sz w:val="24"/>
          <w:szCs w:val="24"/>
          <w:lang w:eastAsia="zh-CN"/>
        </w:rPr>
        <w:t>》</w:t>
      </w:r>
      <w:r>
        <w:rPr>
          <w:rFonts w:ascii="SimSun"/>
          <w:noProof/>
          <w:sz w:val="24"/>
          <w:szCs w:val="24"/>
          <w:lang w:eastAsia="zh-CN"/>
        </w:rPr>
        <w:t>中包括的</w:t>
      </w:r>
      <w:r>
        <w:rPr>
          <w:rFonts w:ascii="SimSun" w:hint="eastAsia"/>
          <w:noProof/>
          <w:sz w:val="24"/>
          <w:szCs w:val="24"/>
          <w:lang w:eastAsia="zh-CN"/>
        </w:rPr>
        <w:t>制冷维修行业活动，尤其是：</w:t>
      </w:r>
    </w:p>
    <w:p w14:paraId="589EB67E" w14:textId="77777777"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t>国家将利用本协定所提供的灵活性处理项目执行过程中可能产生的具体需要；</w:t>
      </w:r>
    </w:p>
    <w:p w14:paraId="5BCBF1BD" w14:textId="77777777" w:rsidR="00D232A6" w:rsidRPr="00B375EA" w:rsidRDefault="00D232A6" w:rsidP="00D232A6">
      <w:pPr>
        <w:pStyle w:val="Heading2"/>
        <w:widowControl/>
        <w:numPr>
          <w:ilvl w:val="1"/>
          <w:numId w:val="1"/>
        </w:numPr>
        <w:tabs>
          <w:tab w:val="num" w:pos="-720"/>
        </w:tabs>
        <w:rPr>
          <w:lang w:eastAsia="zh-CN"/>
        </w:rPr>
      </w:pPr>
      <w:r>
        <w:rPr>
          <w:rFonts w:ascii="SimSun" w:hint="eastAsia"/>
          <w:noProof/>
          <w:sz w:val="24"/>
          <w:szCs w:val="24"/>
          <w:lang w:eastAsia="zh-CN"/>
        </w:rPr>
        <w:lastRenderedPageBreak/>
        <w:t>国家和相关双边和（</w:t>
      </w:r>
      <w:r>
        <w:rPr>
          <w:rFonts w:ascii="SimSun"/>
          <w:noProof/>
          <w:sz w:val="24"/>
          <w:szCs w:val="24"/>
          <w:lang w:eastAsia="zh-CN"/>
        </w:rPr>
        <w:t>或）</w:t>
      </w:r>
      <w:r>
        <w:rPr>
          <w:rFonts w:ascii="SimSun" w:hint="eastAsia"/>
          <w:noProof/>
          <w:sz w:val="24"/>
          <w:szCs w:val="24"/>
          <w:lang w:eastAsia="zh-CN"/>
        </w:rPr>
        <w:t>执行机构在执行《计划》</w:t>
      </w:r>
      <w:r>
        <w:rPr>
          <w:rFonts w:ascii="SimSun"/>
          <w:noProof/>
          <w:sz w:val="24"/>
          <w:szCs w:val="24"/>
          <w:lang w:eastAsia="zh-CN"/>
        </w:rPr>
        <w:t>时</w:t>
      </w:r>
      <w:r>
        <w:rPr>
          <w:rFonts w:ascii="SimSun" w:hint="eastAsia"/>
          <w:noProof/>
          <w:sz w:val="24"/>
          <w:szCs w:val="24"/>
          <w:lang w:eastAsia="zh-CN"/>
        </w:rPr>
        <w:t>，将考虑到关于</w:t>
      </w:r>
      <w:r>
        <w:rPr>
          <w:rFonts w:ascii="SimSun"/>
          <w:noProof/>
          <w:sz w:val="24"/>
          <w:szCs w:val="24"/>
          <w:lang w:eastAsia="zh-CN"/>
        </w:rPr>
        <w:t>制冷</w:t>
      </w:r>
      <w:r>
        <w:rPr>
          <w:rFonts w:ascii="SimSun" w:hint="eastAsia"/>
          <w:noProof/>
          <w:sz w:val="24"/>
          <w:szCs w:val="24"/>
          <w:lang w:eastAsia="zh-CN"/>
        </w:rPr>
        <w:t>维修行业</w:t>
      </w:r>
      <w:r>
        <w:rPr>
          <w:rFonts w:ascii="SimSun"/>
          <w:noProof/>
          <w:sz w:val="24"/>
          <w:szCs w:val="24"/>
          <w:lang w:eastAsia="zh-CN"/>
        </w:rPr>
        <w:t>的相关决定</w:t>
      </w:r>
      <w:r>
        <w:rPr>
          <w:rFonts w:ascii="SimSun" w:hint="eastAsia"/>
          <w:noProof/>
          <w:sz w:val="24"/>
          <w:szCs w:val="24"/>
          <w:lang w:eastAsia="zh-CN"/>
        </w:rPr>
        <w:t>。</w:t>
      </w:r>
    </w:p>
    <w:p w14:paraId="3A05C411" w14:textId="77777777" w:rsidR="00D232A6" w:rsidRPr="00F61D55" w:rsidRDefault="00D232A6" w:rsidP="00D232A6">
      <w:pPr>
        <w:keepNext/>
        <w:spacing w:before="240" w:after="240"/>
        <w:rPr>
          <w:b/>
        </w:rPr>
      </w:pPr>
      <w:r w:rsidRPr="00A7772D">
        <w:rPr>
          <w:rFonts w:ascii="SimHei" w:eastAsia="SimHei" w:hAnsi="SimHei" w:hint="eastAsia"/>
          <w:bCs/>
          <w:sz w:val="24"/>
        </w:rPr>
        <w:t>双边和</w:t>
      </w:r>
      <w:r w:rsidRPr="00A7772D">
        <w:rPr>
          <w:rFonts w:ascii="SimHei" w:eastAsia="SimHei" w:hAnsi="SimHei"/>
          <w:bCs/>
          <w:sz w:val="24"/>
        </w:rPr>
        <w:t>执行机</w:t>
      </w:r>
      <w:r>
        <w:rPr>
          <w:rFonts w:ascii="SimHei" w:eastAsia="SimHei" w:hAnsi="SimHei" w:hint="eastAsia"/>
          <w:bCs/>
          <w:sz w:val="24"/>
        </w:rPr>
        <w:t>构</w:t>
      </w:r>
    </w:p>
    <w:p w14:paraId="0A3F82F1" w14:textId="5FF9F727" w:rsidR="00D232A6" w:rsidRPr="00B375EA" w:rsidRDefault="00D232A6" w:rsidP="00D232A6">
      <w:pPr>
        <w:pStyle w:val="Heading1"/>
        <w:numPr>
          <w:ilvl w:val="0"/>
          <w:numId w:val="1"/>
        </w:numPr>
        <w:rPr>
          <w:lang w:eastAsia="zh-CN"/>
        </w:rPr>
      </w:pPr>
      <w:r w:rsidRPr="005867C2">
        <w:rPr>
          <w:rFonts w:ascii="SimSun" w:eastAsia="SimSun" w:hAnsi="SimSun" w:cs="SimSun" w:hint="eastAsia"/>
          <w:noProof/>
          <w:sz w:val="24"/>
          <w:szCs w:val="24"/>
          <w:lang w:eastAsia="zh-CN"/>
        </w:rPr>
        <w:t>国家同意全面负责管理和执行本协</w:t>
      </w:r>
      <w:r>
        <w:rPr>
          <w:rFonts w:ascii="SimSun" w:eastAsia="SimSun" w:hAnsi="SimSun" w:cs="SimSun" w:hint="eastAsia"/>
          <w:noProof/>
          <w:sz w:val="24"/>
          <w:szCs w:val="24"/>
          <w:lang w:eastAsia="zh-CN"/>
        </w:rPr>
        <w:t>定，以及为履行本协定的义务由国家或以国家名义开展的所有活动。</w:t>
      </w:r>
      <w:r w:rsidR="006277F0">
        <w:rPr>
          <w:rFonts w:ascii="SimSun" w:eastAsia="SimSun" w:hAnsi="SimSun" w:cs="SimSun" w:hint="eastAsia"/>
          <w:noProof/>
          <w:sz w:val="24"/>
          <w:szCs w:val="24"/>
          <w:lang w:eastAsia="zh-CN"/>
        </w:rPr>
        <w:t>工发组织</w:t>
      </w:r>
      <w:r w:rsidRPr="005867C2">
        <w:rPr>
          <w:rFonts w:ascii="SimSun" w:eastAsia="SimSun" w:hAnsi="SimSun" w:cs="SimSun" w:hint="eastAsia"/>
          <w:noProof/>
          <w:sz w:val="24"/>
          <w:szCs w:val="24"/>
          <w:lang w:eastAsia="zh-CN"/>
        </w:rPr>
        <w:t>同意担任根据本协定在该国开展活动的牵头执行机构（</w:t>
      </w:r>
      <w:r w:rsidRPr="005867C2">
        <w:rPr>
          <w:rFonts w:ascii="SimSun" w:hint="eastAsia"/>
          <w:noProof/>
          <w:sz w:val="24"/>
          <w:szCs w:val="24"/>
          <w:lang w:eastAsia="zh-CN"/>
        </w:rPr>
        <w:t>“</w:t>
      </w:r>
      <w:r w:rsidRPr="005867C2">
        <w:rPr>
          <w:rFonts w:ascii="SimSun" w:eastAsia="SimSun" w:hAnsi="SimSun" w:cs="SimSun" w:hint="eastAsia"/>
          <w:noProof/>
          <w:sz w:val="24"/>
          <w:szCs w:val="24"/>
          <w:lang w:eastAsia="zh-CN"/>
        </w:rPr>
        <w:t>牵头执行机构</w:t>
      </w:r>
      <w:r w:rsidRPr="005867C2">
        <w:rPr>
          <w:noProof/>
          <w:sz w:val="24"/>
          <w:szCs w:val="24"/>
          <w:lang w:eastAsia="zh-CN"/>
        </w:rPr>
        <w:t>”</w:t>
      </w:r>
      <w:r w:rsidRPr="005867C2">
        <w:rPr>
          <w:rFonts w:ascii="SimSun" w:eastAsia="SimSun" w:hAnsi="SimSun" w:cs="SimSun" w:hint="eastAsia"/>
          <w:noProof/>
          <w:sz w:val="24"/>
          <w:szCs w:val="24"/>
          <w:lang w:eastAsia="zh-CN"/>
        </w:rPr>
        <w:t>），</w:t>
      </w:r>
      <w:r w:rsidR="006277F0">
        <w:rPr>
          <w:rFonts w:ascii="SimSun" w:eastAsia="SimSun" w:hAnsi="SimSun" w:cs="SimSun" w:hint="eastAsia"/>
          <w:noProof/>
          <w:sz w:val="24"/>
          <w:szCs w:val="24"/>
          <w:lang w:eastAsia="zh-CN"/>
        </w:rPr>
        <w:t>环境规划</w:t>
      </w:r>
      <w:r>
        <w:rPr>
          <w:rFonts w:ascii="SimSun" w:eastAsia="SimSun" w:hAnsi="SimSun" w:cs="SimSun" w:hint="eastAsia"/>
          <w:noProof/>
          <w:sz w:val="24"/>
          <w:szCs w:val="24"/>
          <w:lang w:eastAsia="zh-CN"/>
        </w:rPr>
        <w:t>署</w:t>
      </w:r>
      <w:r w:rsidRPr="005867C2">
        <w:rPr>
          <w:rFonts w:ascii="SimSun" w:eastAsia="SimSun" w:hAnsi="SimSun" w:cs="SimSun" w:hint="eastAsia"/>
          <w:sz w:val="24"/>
          <w:szCs w:val="24"/>
          <w:lang w:eastAsia="zh-CN"/>
        </w:rPr>
        <w:t>同意担任牵头执行机构领导下的合作执行机构（</w:t>
      </w:r>
      <w:r w:rsidRPr="005867C2">
        <w:rPr>
          <w:sz w:val="24"/>
          <w:szCs w:val="24"/>
          <w:lang w:eastAsia="zh-CN"/>
        </w:rPr>
        <w:t>“</w:t>
      </w:r>
      <w:r w:rsidRPr="005867C2">
        <w:rPr>
          <w:rFonts w:ascii="SimSun" w:eastAsia="SimSun" w:hAnsi="SimSun" w:cs="SimSun" w:hint="eastAsia"/>
          <w:sz w:val="24"/>
          <w:szCs w:val="24"/>
          <w:lang w:eastAsia="zh-CN"/>
        </w:rPr>
        <w:t>合作执行机构</w:t>
      </w:r>
      <w:r w:rsidRPr="005867C2">
        <w:rPr>
          <w:sz w:val="24"/>
          <w:szCs w:val="24"/>
          <w:lang w:eastAsia="zh-CN"/>
        </w:rPr>
        <w:t>”</w:t>
      </w:r>
      <w:r w:rsidRPr="005867C2">
        <w:rPr>
          <w:rFonts w:ascii="SimSun" w:eastAsia="SimSun" w:hAnsi="SimSun" w:cs="SimSun" w:hint="eastAsia"/>
          <w:sz w:val="24"/>
          <w:szCs w:val="24"/>
          <w:lang w:eastAsia="zh-CN"/>
        </w:rPr>
        <w:t>）。</w:t>
      </w:r>
      <w:r w:rsidRPr="005867C2">
        <w:rPr>
          <w:rFonts w:ascii="SimSun" w:eastAsia="SimSun" w:hAnsi="SimSun" w:cs="SimSun" w:hint="eastAsia"/>
          <w:noProof/>
          <w:sz w:val="24"/>
          <w:szCs w:val="24"/>
          <w:lang w:eastAsia="zh-CN"/>
        </w:rPr>
        <w:t>国家同意接受各种评价，评价可能在多边基金监测或评价工作方案下或参与本协定的牵头执行机构</w:t>
      </w:r>
      <w:r w:rsidR="006277F0">
        <w:rPr>
          <w:rFonts w:ascii="SimSun" w:eastAsia="SimSun" w:hAnsi="SimSun" w:cs="SimSun" w:hint="eastAsia"/>
          <w:noProof/>
          <w:sz w:val="24"/>
          <w:szCs w:val="24"/>
          <w:lang w:eastAsia="zh-CN"/>
        </w:rPr>
        <w:t>和/或</w:t>
      </w:r>
      <w:r w:rsidR="006277F0" w:rsidRPr="005867C2">
        <w:rPr>
          <w:rFonts w:ascii="SimSun" w:eastAsia="SimSun" w:hAnsi="SimSun" w:cs="SimSun" w:hint="eastAsia"/>
          <w:sz w:val="24"/>
          <w:szCs w:val="24"/>
          <w:lang w:eastAsia="zh-CN"/>
        </w:rPr>
        <w:t>合作执行机构</w:t>
      </w:r>
      <w:r w:rsidRPr="005867C2">
        <w:rPr>
          <w:rFonts w:ascii="SimSun" w:eastAsia="SimSun" w:hAnsi="SimSun" w:cs="SimSun" w:hint="eastAsia"/>
          <w:noProof/>
          <w:sz w:val="24"/>
          <w:szCs w:val="24"/>
          <w:lang w:eastAsia="zh-CN"/>
        </w:rPr>
        <w:t>的评价方案下进行</w:t>
      </w:r>
      <w:r>
        <w:rPr>
          <w:rFonts w:ascii="SimSun" w:eastAsia="SimSun" w:hAnsi="SimSun" w:cs="SimSun" w:hint="eastAsia"/>
          <w:noProof/>
          <w:sz w:val="24"/>
          <w:szCs w:val="24"/>
          <w:lang w:eastAsia="zh-CN"/>
        </w:rPr>
        <w:t>。</w:t>
      </w:r>
    </w:p>
    <w:p w14:paraId="418F04F5" w14:textId="28EF1F2F" w:rsidR="00D232A6" w:rsidRPr="00B375EA" w:rsidRDefault="00D232A6" w:rsidP="00D232A6">
      <w:pPr>
        <w:pStyle w:val="Heading1"/>
        <w:numPr>
          <w:ilvl w:val="0"/>
          <w:numId w:val="1"/>
        </w:numPr>
        <w:rPr>
          <w:lang w:eastAsia="zh-CN"/>
        </w:rPr>
      </w:pPr>
      <w:r w:rsidRPr="005867C2">
        <w:rPr>
          <w:rFonts w:eastAsia="SimSun"/>
          <w:noProof/>
          <w:sz w:val="24"/>
          <w:szCs w:val="24"/>
          <w:lang w:eastAsia="zh-CN"/>
        </w:rPr>
        <w:t>牵头执行机构将负责确保本协定下的所有活动的协调规划、执行和报告工作，包括但不限于根据第</w:t>
      </w:r>
      <w:r w:rsidRPr="005867C2">
        <w:rPr>
          <w:rFonts w:eastAsia="SimSun"/>
          <w:noProof/>
          <w:sz w:val="24"/>
          <w:szCs w:val="24"/>
          <w:lang w:eastAsia="zh-CN"/>
        </w:rPr>
        <w:t>5</w:t>
      </w:r>
      <w:r w:rsidR="000E6F1F">
        <w:rPr>
          <w:rFonts w:eastAsia="SimSun"/>
          <w:noProof/>
          <w:sz w:val="24"/>
          <w:szCs w:val="24"/>
          <w:lang w:val="en-US" w:eastAsia="zh-CN"/>
        </w:rPr>
        <w:t>(</w:t>
      </w:r>
      <w:r w:rsidRPr="005867C2">
        <w:rPr>
          <w:rFonts w:eastAsia="SimSun"/>
          <w:noProof/>
          <w:sz w:val="24"/>
          <w:szCs w:val="24"/>
          <w:lang w:eastAsia="zh-CN"/>
        </w:rPr>
        <w:t>b</w:t>
      </w:r>
      <w:r w:rsidR="000E6F1F">
        <w:rPr>
          <w:rFonts w:eastAsia="SimSun"/>
          <w:noProof/>
          <w:sz w:val="24"/>
          <w:szCs w:val="24"/>
          <w:lang w:val="en-US" w:eastAsia="zh-CN"/>
        </w:rPr>
        <w:t>)</w:t>
      </w:r>
      <w:r w:rsidR="00E03EC7">
        <w:rPr>
          <w:rFonts w:eastAsia="SimSun" w:hint="eastAsia"/>
          <w:noProof/>
          <w:sz w:val="24"/>
          <w:szCs w:val="24"/>
          <w:lang w:eastAsia="zh-CN"/>
        </w:rPr>
        <w:t>分段</w:t>
      </w:r>
      <w:r w:rsidRPr="005867C2">
        <w:rPr>
          <w:rFonts w:eastAsia="SimSun"/>
          <w:noProof/>
          <w:sz w:val="24"/>
          <w:szCs w:val="24"/>
          <w:lang w:eastAsia="zh-CN"/>
        </w:rPr>
        <w:t>进行的独立核查。</w:t>
      </w:r>
      <w:r w:rsidRPr="005867C2">
        <w:rPr>
          <w:rFonts w:eastAsia="SimSun"/>
          <w:sz w:val="24"/>
          <w:szCs w:val="24"/>
          <w:lang w:eastAsia="zh-CN"/>
        </w:rPr>
        <w:t>合作执行机构将支持牵头执行机构，在牵头执行机构的总体协调下执行《计划》。牵头执行机构和合作执行机构的职责分别载于附录</w:t>
      </w:r>
      <w:r w:rsidRPr="005867C2">
        <w:rPr>
          <w:rFonts w:eastAsia="SimSun"/>
          <w:sz w:val="24"/>
          <w:szCs w:val="24"/>
          <w:lang w:eastAsia="zh-CN"/>
        </w:rPr>
        <w:t xml:space="preserve"> 6-A </w:t>
      </w:r>
      <w:r w:rsidRPr="005867C2">
        <w:rPr>
          <w:rFonts w:eastAsia="SimSun"/>
          <w:sz w:val="24"/>
          <w:szCs w:val="24"/>
          <w:lang w:eastAsia="zh-CN"/>
        </w:rPr>
        <w:t>和附录</w:t>
      </w:r>
      <w:r w:rsidRPr="005867C2">
        <w:rPr>
          <w:rFonts w:eastAsia="SimSun"/>
          <w:sz w:val="24"/>
          <w:szCs w:val="24"/>
          <w:lang w:eastAsia="zh-CN"/>
        </w:rPr>
        <w:t xml:space="preserve"> 6-B</w:t>
      </w:r>
      <w:r w:rsidRPr="005867C2">
        <w:rPr>
          <w:rFonts w:eastAsia="SimSun"/>
          <w:sz w:val="24"/>
          <w:szCs w:val="24"/>
          <w:lang w:eastAsia="zh-CN"/>
        </w:rPr>
        <w:t>。</w:t>
      </w:r>
      <w:r w:rsidRPr="005867C2">
        <w:rPr>
          <w:rFonts w:eastAsia="SimSun"/>
          <w:noProof/>
          <w:sz w:val="24"/>
          <w:szCs w:val="24"/>
          <w:lang w:eastAsia="zh-CN"/>
        </w:rPr>
        <w:t>执行委员会原则上同意向牵头执行机构和合作执行机构提供附录</w:t>
      </w:r>
      <w:r w:rsidRPr="005867C2">
        <w:rPr>
          <w:rFonts w:eastAsia="SimSun"/>
          <w:noProof/>
          <w:sz w:val="24"/>
          <w:szCs w:val="24"/>
          <w:lang w:eastAsia="zh-CN"/>
        </w:rPr>
        <w:t>2-A</w:t>
      </w:r>
      <w:r w:rsidRPr="005867C2">
        <w:rPr>
          <w:rFonts w:eastAsia="SimSun"/>
          <w:noProof/>
          <w:sz w:val="24"/>
          <w:szCs w:val="24"/>
          <w:lang w:eastAsia="zh-CN"/>
        </w:rPr>
        <w:t>第</w:t>
      </w:r>
      <w:r w:rsidRPr="005867C2">
        <w:rPr>
          <w:rFonts w:eastAsia="SimSun"/>
          <w:noProof/>
          <w:sz w:val="24"/>
          <w:szCs w:val="24"/>
          <w:lang w:eastAsia="zh-CN"/>
        </w:rPr>
        <w:t>2.2</w:t>
      </w:r>
      <w:r w:rsidRPr="005867C2">
        <w:rPr>
          <w:rFonts w:eastAsia="SimSun"/>
          <w:noProof/>
          <w:sz w:val="24"/>
          <w:szCs w:val="24"/>
          <w:lang w:eastAsia="zh-CN"/>
        </w:rPr>
        <w:t>行</w:t>
      </w:r>
      <w:r>
        <w:rPr>
          <w:rFonts w:eastAsia="SimSun" w:hint="eastAsia"/>
          <w:noProof/>
          <w:sz w:val="24"/>
          <w:szCs w:val="24"/>
          <w:lang w:eastAsia="zh-CN"/>
        </w:rPr>
        <w:t>和</w:t>
      </w:r>
      <w:r w:rsidRPr="005867C2">
        <w:rPr>
          <w:rFonts w:eastAsia="SimSun"/>
          <w:noProof/>
          <w:sz w:val="24"/>
          <w:szCs w:val="24"/>
          <w:lang w:eastAsia="zh-CN"/>
        </w:rPr>
        <w:t>第</w:t>
      </w:r>
      <w:r w:rsidRPr="005867C2">
        <w:rPr>
          <w:rFonts w:eastAsia="SimSun"/>
          <w:noProof/>
          <w:sz w:val="24"/>
          <w:szCs w:val="24"/>
          <w:lang w:eastAsia="zh-CN"/>
        </w:rPr>
        <w:t>2.4</w:t>
      </w:r>
      <w:r w:rsidRPr="005867C2">
        <w:rPr>
          <w:rFonts w:eastAsia="SimSun"/>
          <w:noProof/>
          <w:sz w:val="24"/>
          <w:szCs w:val="24"/>
          <w:lang w:eastAsia="zh-CN"/>
        </w:rPr>
        <w:t>行所列费用</w:t>
      </w:r>
      <w:r>
        <w:rPr>
          <w:rFonts w:eastAsia="SimSun" w:hint="eastAsia"/>
          <w:noProof/>
          <w:sz w:val="24"/>
          <w:szCs w:val="24"/>
          <w:lang w:eastAsia="zh-CN"/>
        </w:rPr>
        <w:t>。</w:t>
      </w:r>
    </w:p>
    <w:p w14:paraId="26BE07B1" w14:textId="7BBF46C0" w:rsidR="00D232A6" w:rsidRPr="00F61D55" w:rsidRDefault="000B741A" w:rsidP="00D232A6">
      <w:pPr>
        <w:keepNext/>
        <w:spacing w:before="240" w:after="240"/>
        <w:rPr>
          <w:b/>
        </w:rPr>
      </w:pPr>
      <w:r>
        <w:rPr>
          <w:rFonts w:ascii="SimHei" w:eastAsia="SimHei" w:hAnsi="SimHei" w:hint="eastAsia"/>
          <w:bCs/>
          <w:sz w:val="24"/>
          <w:lang w:eastAsia="zh-CN"/>
        </w:rPr>
        <w:t>未</w:t>
      </w:r>
      <w:r w:rsidR="00D232A6" w:rsidRPr="00A7772D">
        <w:rPr>
          <w:rFonts w:ascii="SimHei" w:eastAsia="SimHei" w:hAnsi="SimHei" w:hint="eastAsia"/>
          <w:bCs/>
          <w:sz w:val="24"/>
        </w:rPr>
        <w:t>遵守《</w:t>
      </w:r>
      <w:r w:rsidR="00D232A6" w:rsidRPr="00A7772D">
        <w:rPr>
          <w:rFonts w:ascii="SimHei" w:eastAsia="SimHei" w:hAnsi="SimHei"/>
          <w:bCs/>
          <w:sz w:val="24"/>
        </w:rPr>
        <w:t>协定</w:t>
      </w:r>
      <w:r w:rsidR="00D232A6" w:rsidRPr="00A7772D">
        <w:rPr>
          <w:rFonts w:ascii="SimHei" w:eastAsia="SimHei" w:hAnsi="SimHei" w:hint="eastAsia"/>
          <w:bCs/>
          <w:sz w:val="24"/>
        </w:rPr>
        <w:t>》的</w:t>
      </w:r>
      <w:r w:rsidR="00D232A6" w:rsidRPr="00A7772D">
        <w:rPr>
          <w:rFonts w:ascii="SimHei" w:eastAsia="SimHei" w:hAnsi="SimHei"/>
          <w:bCs/>
          <w:sz w:val="24"/>
        </w:rPr>
        <w:t>情事</w:t>
      </w:r>
    </w:p>
    <w:p w14:paraId="6339DF39" w14:textId="77777777" w:rsidR="00D232A6" w:rsidRPr="00B375EA" w:rsidRDefault="00D232A6" w:rsidP="00D232A6">
      <w:pPr>
        <w:pStyle w:val="Heading1"/>
        <w:numPr>
          <w:ilvl w:val="0"/>
          <w:numId w:val="1"/>
        </w:numPr>
        <w:spacing w:before="240"/>
        <w:rPr>
          <w:lang w:eastAsia="zh-CN"/>
        </w:rPr>
      </w:pPr>
      <w:r>
        <w:rPr>
          <w:noProof/>
          <w:sz w:val="24"/>
          <w:szCs w:val="24"/>
          <w:lang w:eastAsia="zh-CN"/>
        </w:rPr>
        <w:t>如果国家由于任何原因没有达到附录</w:t>
      </w:r>
      <w:r>
        <w:rPr>
          <w:noProof/>
          <w:sz w:val="24"/>
          <w:szCs w:val="24"/>
          <w:lang w:eastAsia="zh-CN"/>
        </w:rPr>
        <w:t>2-A</w:t>
      </w:r>
      <w:r>
        <w:rPr>
          <w:noProof/>
          <w:sz w:val="24"/>
          <w:szCs w:val="24"/>
          <w:lang w:eastAsia="zh-CN"/>
        </w:rPr>
        <w:t>第</w:t>
      </w:r>
      <w:r>
        <w:rPr>
          <w:noProof/>
          <w:sz w:val="24"/>
          <w:szCs w:val="24"/>
          <w:lang w:eastAsia="zh-CN"/>
        </w:rPr>
        <w:t>1.2</w:t>
      </w:r>
      <w:r>
        <w:rPr>
          <w:noProof/>
          <w:sz w:val="24"/>
          <w:szCs w:val="24"/>
          <w:lang w:eastAsia="zh-CN"/>
        </w:rPr>
        <w:t>行规定的消除这些物质的目标，或没有遵守本协定，则国家同意该国将无权按照资金核准时间表得到资金。执行委员会将酌情处理，在国家证明已履行接受资金核准时间表所列下一期资金之前应当履行的所有义务之后，将按照执行委员会确定的订正资金核准时间表恢复供资。国家承认，执行委员会可按照任何一年年未能削减的消费量的每一</w:t>
      </w:r>
      <w:r>
        <w:rPr>
          <w:noProof/>
          <w:sz w:val="24"/>
          <w:szCs w:val="24"/>
          <w:lang w:eastAsia="zh-CN"/>
        </w:rPr>
        <w:t>ODP</w:t>
      </w:r>
      <w:r>
        <w:rPr>
          <w:noProof/>
          <w:sz w:val="24"/>
          <w:szCs w:val="24"/>
          <w:lang w:eastAsia="zh-CN"/>
        </w:rPr>
        <w:t>公斤计算，减少附录</w:t>
      </w:r>
      <w:r>
        <w:rPr>
          <w:noProof/>
          <w:sz w:val="24"/>
          <w:szCs w:val="24"/>
          <w:lang w:eastAsia="zh-CN"/>
        </w:rPr>
        <w:t>7-A</w:t>
      </w:r>
      <w:r>
        <w:rPr>
          <w:noProof/>
          <w:sz w:val="24"/>
          <w:szCs w:val="24"/>
          <w:lang w:eastAsia="zh-CN"/>
        </w:rPr>
        <w:t>所述金额的资金（</w:t>
      </w:r>
      <w:r>
        <w:rPr>
          <w:rFonts w:asciiTheme="minorEastAsia" w:hAnsiTheme="minorEastAsia"/>
          <w:noProof/>
          <w:sz w:val="24"/>
          <w:szCs w:val="24"/>
          <w:lang w:eastAsia="zh-CN"/>
        </w:rPr>
        <w:t>“因未履约而减少供资”</w:t>
      </w:r>
      <w:r>
        <w:rPr>
          <w:noProof/>
          <w:sz w:val="24"/>
          <w:szCs w:val="24"/>
          <w:lang w:eastAsia="zh-CN"/>
        </w:rPr>
        <w:t>）。执行委员会将针对国家未能履行协定的具体案例进行讨论</w:t>
      </w:r>
      <w:r>
        <w:rPr>
          <w:rFonts w:ascii="SimSun" w:hint="eastAsia"/>
          <w:noProof/>
          <w:sz w:val="24"/>
          <w:szCs w:val="24"/>
          <w:lang w:eastAsia="zh-CN"/>
        </w:rPr>
        <w:t>，并做出相关决定。根据上文第</w:t>
      </w:r>
      <w:r>
        <w:rPr>
          <w:noProof/>
          <w:sz w:val="24"/>
          <w:szCs w:val="24"/>
          <w:lang w:eastAsia="zh-CN"/>
        </w:rPr>
        <w:t>5</w:t>
      </w:r>
      <w:r>
        <w:rPr>
          <w:rFonts w:ascii="SimSun" w:hint="eastAsia"/>
          <w:noProof/>
          <w:sz w:val="24"/>
          <w:szCs w:val="24"/>
          <w:lang w:eastAsia="zh-CN"/>
        </w:rPr>
        <w:t>款，一旦作出决定，不遵守此协定的具体案例将不会妨碍对未来付款申请的资金供应。</w:t>
      </w:r>
    </w:p>
    <w:p w14:paraId="3E358A50" w14:textId="77777777" w:rsidR="00D232A6" w:rsidRPr="00B375EA" w:rsidRDefault="00D232A6" w:rsidP="00D232A6">
      <w:pPr>
        <w:pStyle w:val="Heading1"/>
        <w:numPr>
          <w:ilvl w:val="0"/>
          <w:numId w:val="1"/>
        </w:numPr>
        <w:rPr>
          <w:lang w:eastAsia="zh-CN"/>
        </w:rPr>
      </w:pPr>
      <w:r>
        <w:rPr>
          <w:rFonts w:ascii="SimSun" w:hint="eastAsia"/>
          <w:noProof/>
          <w:sz w:val="24"/>
          <w:szCs w:val="24"/>
          <w:lang w:eastAsia="zh-CN"/>
        </w:rPr>
        <w:t>对本协定的供资，不得根据执行委员会今后做出的可能影响为其他消费行业项目或国家任何其他相关活动所作供资的任何决定进行修改。</w:t>
      </w:r>
    </w:p>
    <w:p w14:paraId="538DA707" w14:textId="506C6602" w:rsidR="00AE752A" w:rsidRPr="000B741A" w:rsidRDefault="00D232A6" w:rsidP="00AE752A">
      <w:pPr>
        <w:pStyle w:val="Heading1"/>
        <w:numPr>
          <w:ilvl w:val="0"/>
          <w:numId w:val="1"/>
        </w:numPr>
        <w:rPr>
          <w:rFonts w:ascii="SimSun"/>
          <w:noProof/>
          <w:sz w:val="24"/>
          <w:szCs w:val="24"/>
          <w:lang w:eastAsia="zh-CN"/>
        </w:rPr>
      </w:pPr>
      <w:r>
        <w:rPr>
          <w:rFonts w:ascii="SimSun" w:hint="eastAsia"/>
          <w:noProof/>
          <w:sz w:val="24"/>
          <w:szCs w:val="24"/>
          <w:lang w:eastAsia="zh-CN"/>
        </w:rPr>
        <w:t>国家应遵照执行委员会、牵头执行机构和合作执行机构为促进本协定的执行而提出的任何合理要求行事。国家尤其应该让牵头执行机构和合作执行机构有了解为核查本协定的遵守情况所需要信息的途径。</w:t>
      </w:r>
    </w:p>
    <w:p w14:paraId="7849230F" w14:textId="77777777" w:rsidR="00D232A6" w:rsidRPr="00F61D55" w:rsidRDefault="00D232A6" w:rsidP="00D232A6">
      <w:pPr>
        <w:keepNext/>
        <w:spacing w:before="240" w:after="240"/>
        <w:rPr>
          <w:b/>
        </w:rPr>
      </w:pPr>
      <w:r w:rsidRPr="00A7772D">
        <w:rPr>
          <w:rFonts w:ascii="SimHei" w:eastAsia="SimHei" w:hAnsi="SimHei" w:hint="eastAsia"/>
          <w:bCs/>
          <w:sz w:val="24"/>
        </w:rPr>
        <w:t>完成</w:t>
      </w:r>
      <w:r w:rsidRPr="00A7772D">
        <w:rPr>
          <w:rFonts w:ascii="SimHei" w:eastAsia="SimHei" w:hAnsi="SimHei"/>
          <w:bCs/>
          <w:sz w:val="24"/>
        </w:rPr>
        <w:t>日期</w:t>
      </w:r>
    </w:p>
    <w:p w14:paraId="28D2FF6B" w14:textId="5F4EED44" w:rsidR="00D232A6" w:rsidRDefault="00D232A6" w:rsidP="00D232A6">
      <w:pPr>
        <w:pStyle w:val="Heading1"/>
        <w:numPr>
          <w:ilvl w:val="0"/>
          <w:numId w:val="1"/>
        </w:numPr>
        <w:spacing w:before="240"/>
        <w:rPr>
          <w:rFonts w:ascii="SimSun"/>
          <w:noProof/>
          <w:sz w:val="24"/>
          <w:szCs w:val="24"/>
          <w:lang w:val="en-US" w:eastAsia="zh-CN"/>
        </w:rPr>
      </w:pPr>
      <w:r>
        <w:rPr>
          <w:rFonts w:ascii="SimSun" w:hint="eastAsia"/>
          <w:noProof/>
          <w:sz w:val="24"/>
          <w:szCs w:val="24"/>
          <w:lang w:eastAsia="zh-CN"/>
        </w:rPr>
        <w:t>继上一年在附录</w:t>
      </w:r>
      <w:r>
        <w:rPr>
          <w:noProof/>
          <w:sz w:val="24"/>
          <w:szCs w:val="24"/>
          <w:lang w:eastAsia="zh-CN"/>
        </w:rPr>
        <w:t>2-A</w:t>
      </w:r>
      <w:r>
        <w:rPr>
          <w:rFonts w:ascii="SimSun" w:hint="eastAsia"/>
          <w:noProof/>
          <w:sz w:val="24"/>
          <w:szCs w:val="24"/>
          <w:lang w:eastAsia="zh-CN"/>
        </w:rPr>
        <w:t>中规定了最高允许消费总量之后，在本年底将完成《计划》以及相关的协定。如果届时按照第</w:t>
      </w:r>
      <w:r>
        <w:rPr>
          <w:noProof/>
          <w:sz w:val="24"/>
          <w:szCs w:val="24"/>
          <w:lang w:eastAsia="zh-CN"/>
        </w:rPr>
        <w:t>5</w:t>
      </w:r>
      <w:r>
        <w:rPr>
          <w:rFonts w:hint="eastAsia"/>
          <w:noProof/>
          <w:sz w:val="24"/>
          <w:szCs w:val="24"/>
          <w:lang w:eastAsia="zh-CN"/>
        </w:rPr>
        <w:t>款</w:t>
      </w:r>
      <w:r>
        <w:rPr>
          <w:noProof/>
          <w:sz w:val="24"/>
          <w:szCs w:val="24"/>
          <w:lang w:eastAsia="zh-CN"/>
        </w:rPr>
        <w:t>（</w:t>
      </w:r>
      <w:r>
        <w:rPr>
          <w:noProof/>
          <w:sz w:val="24"/>
          <w:szCs w:val="24"/>
          <w:lang w:eastAsia="zh-CN"/>
        </w:rPr>
        <w:t>d</w:t>
      </w:r>
      <w:r>
        <w:rPr>
          <w:noProof/>
          <w:sz w:val="24"/>
          <w:szCs w:val="24"/>
          <w:lang w:eastAsia="zh-CN"/>
        </w:rPr>
        <w:t>）</w:t>
      </w:r>
      <w:r>
        <w:rPr>
          <w:rFonts w:ascii="SimSun" w:hint="eastAsia"/>
          <w:noProof/>
          <w:sz w:val="24"/>
          <w:szCs w:val="24"/>
          <w:lang w:eastAsia="zh-CN"/>
        </w:rPr>
        <w:t>项和第</w:t>
      </w:r>
      <w:r>
        <w:rPr>
          <w:noProof/>
          <w:sz w:val="24"/>
          <w:szCs w:val="24"/>
          <w:lang w:eastAsia="zh-CN"/>
        </w:rPr>
        <w:t>7</w:t>
      </w:r>
      <w:r>
        <w:rPr>
          <w:rFonts w:ascii="SimSun" w:hint="eastAsia"/>
          <w:noProof/>
          <w:sz w:val="24"/>
          <w:szCs w:val="24"/>
          <w:lang w:eastAsia="zh-CN"/>
        </w:rPr>
        <w:t>款的规定最后</w:t>
      </w:r>
      <w:r>
        <w:rPr>
          <w:rFonts w:ascii="SimSun"/>
          <w:noProof/>
          <w:sz w:val="24"/>
          <w:szCs w:val="24"/>
          <w:lang w:eastAsia="zh-CN"/>
        </w:rPr>
        <w:t>的《付款执行</w:t>
      </w:r>
      <w:r>
        <w:rPr>
          <w:rFonts w:ascii="SimSun" w:hint="eastAsia"/>
          <w:noProof/>
          <w:sz w:val="24"/>
          <w:szCs w:val="24"/>
          <w:lang w:eastAsia="zh-CN"/>
        </w:rPr>
        <w:t>计划》及随后几次修订中预期的活动仍未完成，《</w:t>
      </w:r>
      <w:r>
        <w:rPr>
          <w:rFonts w:ascii="SimSun"/>
          <w:noProof/>
          <w:sz w:val="24"/>
          <w:szCs w:val="24"/>
          <w:lang w:eastAsia="zh-CN"/>
        </w:rPr>
        <w:t>计划</w:t>
      </w:r>
      <w:r>
        <w:rPr>
          <w:rFonts w:ascii="SimSun" w:hint="eastAsia"/>
          <w:noProof/>
          <w:sz w:val="24"/>
          <w:szCs w:val="24"/>
          <w:lang w:eastAsia="zh-CN"/>
        </w:rPr>
        <w:t>》</w:t>
      </w:r>
      <w:r>
        <w:rPr>
          <w:rFonts w:ascii="SimSun"/>
          <w:noProof/>
          <w:sz w:val="24"/>
          <w:szCs w:val="24"/>
          <w:lang w:eastAsia="zh-CN"/>
        </w:rPr>
        <w:t>的完成将推迟至</w:t>
      </w:r>
      <w:r>
        <w:rPr>
          <w:rFonts w:ascii="SimSun" w:hint="eastAsia"/>
          <w:noProof/>
          <w:sz w:val="24"/>
          <w:szCs w:val="24"/>
          <w:lang w:eastAsia="zh-CN"/>
        </w:rPr>
        <w:t>执行剩余活动后次年</w:t>
      </w:r>
      <w:r>
        <w:rPr>
          <w:rFonts w:ascii="SimSun"/>
          <w:noProof/>
          <w:sz w:val="24"/>
          <w:szCs w:val="24"/>
          <w:lang w:eastAsia="zh-CN"/>
        </w:rPr>
        <w:t>的</w:t>
      </w:r>
      <w:r>
        <w:rPr>
          <w:rFonts w:ascii="SimSun" w:hint="eastAsia"/>
          <w:noProof/>
          <w:sz w:val="24"/>
          <w:szCs w:val="24"/>
          <w:lang w:eastAsia="zh-CN"/>
        </w:rPr>
        <w:t>年底。附录</w:t>
      </w:r>
      <w:r>
        <w:rPr>
          <w:noProof/>
          <w:sz w:val="24"/>
          <w:szCs w:val="24"/>
          <w:lang w:eastAsia="zh-CN"/>
        </w:rPr>
        <w:t>4-A</w:t>
      </w:r>
      <w:r>
        <w:rPr>
          <w:rFonts w:hint="eastAsia"/>
          <w:noProof/>
          <w:sz w:val="24"/>
          <w:szCs w:val="24"/>
          <w:lang w:eastAsia="zh-CN"/>
        </w:rPr>
        <w:t>第</w:t>
      </w:r>
      <w:r>
        <w:rPr>
          <w:noProof/>
          <w:sz w:val="24"/>
          <w:szCs w:val="24"/>
          <w:lang w:eastAsia="zh-CN"/>
        </w:rPr>
        <w:t>1</w:t>
      </w:r>
      <w:r w:rsidR="000E6F1F">
        <w:rPr>
          <w:noProof/>
          <w:sz w:val="24"/>
          <w:szCs w:val="24"/>
          <w:lang w:val="en-US" w:eastAsia="zh-CN"/>
        </w:rPr>
        <w:t>(</w:t>
      </w:r>
      <w:r>
        <w:rPr>
          <w:noProof/>
          <w:sz w:val="24"/>
          <w:szCs w:val="24"/>
          <w:lang w:eastAsia="zh-CN"/>
        </w:rPr>
        <w:t>a</w:t>
      </w:r>
      <w:r w:rsidR="000E6F1F">
        <w:rPr>
          <w:noProof/>
          <w:sz w:val="24"/>
          <w:szCs w:val="24"/>
          <w:lang w:val="en-US" w:eastAsia="zh-CN"/>
        </w:rPr>
        <w:t>)</w:t>
      </w:r>
      <w:r>
        <w:rPr>
          <w:rFonts w:ascii="SimSun" w:hint="eastAsia"/>
          <w:noProof/>
          <w:sz w:val="24"/>
          <w:szCs w:val="24"/>
          <w:lang w:eastAsia="zh-CN"/>
        </w:rPr>
        <w:t>、</w:t>
      </w:r>
      <w:r>
        <w:rPr>
          <w:noProof/>
          <w:sz w:val="24"/>
          <w:szCs w:val="24"/>
          <w:lang w:eastAsia="zh-CN"/>
        </w:rPr>
        <w:t>1</w:t>
      </w:r>
      <w:r w:rsidR="000E6F1F">
        <w:rPr>
          <w:noProof/>
          <w:sz w:val="24"/>
          <w:szCs w:val="24"/>
          <w:lang w:val="en-US" w:eastAsia="zh-CN"/>
        </w:rPr>
        <w:t>(</w:t>
      </w:r>
      <w:r>
        <w:rPr>
          <w:noProof/>
          <w:sz w:val="24"/>
          <w:szCs w:val="24"/>
          <w:lang w:eastAsia="zh-CN"/>
        </w:rPr>
        <w:t>b</w:t>
      </w:r>
      <w:r w:rsidR="000E6F1F">
        <w:rPr>
          <w:noProof/>
          <w:sz w:val="24"/>
          <w:szCs w:val="24"/>
          <w:lang w:val="en-US" w:eastAsia="zh-CN"/>
        </w:rPr>
        <w:t>)</w:t>
      </w:r>
      <w:r>
        <w:rPr>
          <w:rFonts w:ascii="SimSun" w:hint="eastAsia"/>
          <w:noProof/>
          <w:sz w:val="24"/>
          <w:szCs w:val="24"/>
          <w:lang w:eastAsia="zh-CN"/>
        </w:rPr>
        <w:t>、</w:t>
      </w:r>
      <w:r>
        <w:rPr>
          <w:noProof/>
          <w:sz w:val="24"/>
          <w:szCs w:val="24"/>
          <w:lang w:eastAsia="zh-CN"/>
        </w:rPr>
        <w:t>1</w:t>
      </w:r>
      <w:r w:rsidR="000E6F1F">
        <w:rPr>
          <w:rFonts w:ascii="SimSun"/>
          <w:noProof/>
          <w:sz w:val="24"/>
          <w:szCs w:val="24"/>
          <w:lang w:val="en-US" w:eastAsia="zh-CN"/>
        </w:rPr>
        <w:t>(</w:t>
      </w:r>
      <w:r>
        <w:rPr>
          <w:noProof/>
          <w:sz w:val="24"/>
          <w:szCs w:val="24"/>
          <w:lang w:eastAsia="zh-CN"/>
        </w:rPr>
        <w:t>d</w:t>
      </w:r>
      <w:r w:rsidR="000E6F1F">
        <w:rPr>
          <w:noProof/>
          <w:sz w:val="24"/>
          <w:szCs w:val="24"/>
          <w:lang w:val="en-US" w:eastAsia="zh-CN"/>
        </w:rPr>
        <w:t xml:space="preserve">) </w:t>
      </w:r>
      <w:r>
        <w:rPr>
          <w:rFonts w:ascii="SimSun" w:hint="eastAsia"/>
          <w:noProof/>
          <w:sz w:val="24"/>
          <w:szCs w:val="24"/>
          <w:lang w:eastAsia="zh-CN"/>
        </w:rPr>
        <w:t>和</w:t>
      </w:r>
      <w:r>
        <w:rPr>
          <w:noProof/>
          <w:sz w:val="24"/>
          <w:szCs w:val="24"/>
          <w:lang w:eastAsia="zh-CN"/>
        </w:rPr>
        <w:t>1</w:t>
      </w:r>
      <w:r w:rsidR="000E6F1F">
        <w:rPr>
          <w:noProof/>
          <w:sz w:val="24"/>
          <w:szCs w:val="24"/>
          <w:lang w:val="en-US" w:eastAsia="zh-CN"/>
        </w:rPr>
        <w:t>(</w:t>
      </w:r>
      <w:r>
        <w:rPr>
          <w:noProof/>
          <w:sz w:val="24"/>
          <w:szCs w:val="24"/>
          <w:lang w:eastAsia="zh-CN"/>
        </w:rPr>
        <w:t>e</w:t>
      </w:r>
      <w:r w:rsidR="000E6F1F">
        <w:rPr>
          <w:noProof/>
          <w:sz w:val="24"/>
          <w:szCs w:val="24"/>
          <w:lang w:val="en-US" w:eastAsia="zh-CN"/>
        </w:rPr>
        <w:t xml:space="preserve">) </w:t>
      </w:r>
      <w:r w:rsidR="00AE752A">
        <w:rPr>
          <w:rFonts w:ascii="SimSun" w:hint="eastAsia"/>
          <w:noProof/>
          <w:sz w:val="24"/>
          <w:szCs w:val="24"/>
          <w:lang w:eastAsia="zh-CN"/>
        </w:rPr>
        <w:t>分段</w:t>
      </w:r>
      <w:r>
        <w:rPr>
          <w:rFonts w:ascii="SimSun" w:hint="eastAsia"/>
          <w:noProof/>
          <w:sz w:val="24"/>
          <w:szCs w:val="24"/>
          <w:lang w:eastAsia="zh-CN"/>
        </w:rPr>
        <w:t>规定的报告要求将</w:t>
      </w:r>
      <w:r>
        <w:rPr>
          <w:rFonts w:ascii="SimSun"/>
          <w:noProof/>
          <w:sz w:val="24"/>
          <w:szCs w:val="24"/>
          <w:lang w:eastAsia="zh-CN"/>
        </w:rPr>
        <w:t>予</w:t>
      </w:r>
      <w:r>
        <w:rPr>
          <w:rFonts w:ascii="SimSun" w:hint="eastAsia"/>
          <w:noProof/>
          <w:sz w:val="24"/>
          <w:szCs w:val="24"/>
          <w:lang w:eastAsia="zh-CN"/>
        </w:rPr>
        <w:t>继续</w:t>
      </w:r>
      <w:r>
        <w:rPr>
          <w:rFonts w:ascii="SimSun"/>
          <w:noProof/>
          <w:sz w:val="24"/>
          <w:szCs w:val="24"/>
          <w:lang w:eastAsia="zh-CN"/>
        </w:rPr>
        <w:t>，直至《计划</w:t>
      </w:r>
      <w:r>
        <w:rPr>
          <w:rFonts w:ascii="SimSun" w:hint="eastAsia"/>
          <w:noProof/>
          <w:sz w:val="24"/>
          <w:szCs w:val="24"/>
          <w:lang w:eastAsia="zh-CN"/>
        </w:rPr>
        <w:t>》完成之时，</w:t>
      </w:r>
      <w:r>
        <w:rPr>
          <w:rFonts w:ascii="SimSun"/>
          <w:noProof/>
          <w:sz w:val="24"/>
          <w:szCs w:val="24"/>
          <w:lang w:eastAsia="zh-CN"/>
        </w:rPr>
        <w:t>除非</w:t>
      </w:r>
      <w:r>
        <w:rPr>
          <w:rFonts w:ascii="SimSun" w:hint="eastAsia"/>
          <w:noProof/>
          <w:sz w:val="24"/>
          <w:szCs w:val="24"/>
          <w:lang w:eastAsia="zh-CN"/>
        </w:rPr>
        <w:t>执行委员会另有规定。</w:t>
      </w:r>
    </w:p>
    <w:p w14:paraId="4D57615D" w14:textId="77777777" w:rsidR="000E6F1F" w:rsidRDefault="000E6F1F" w:rsidP="000E6F1F">
      <w:pPr>
        <w:rPr>
          <w:lang w:val="en-US" w:eastAsia="zh-CN"/>
        </w:rPr>
      </w:pPr>
    </w:p>
    <w:p w14:paraId="0852C0C9" w14:textId="77777777" w:rsidR="000E6F1F" w:rsidRPr="000E6F1F" w:rsidRDefault="000E6F1F" w:rsidP="000E6F1F">
      <w:pPr>
        <w:rPr>
          <w:lang w:val="en-US" w:eastAsia="zh-CN"/>
        </w:rPr>
      </w:pPr>
    </w:p>
    <w:p w14:paraId="419D8735" w14:textId="77777777" w:rsidR="00D232A6" w:rsidRPr="00E22CA6" w:rsidRDefault="00D232A6" w:rsidP="00D232A6">
      <w:pPr>
        <w:rPr>
          <w:rFonts w:ascii="SimHei" w:eastAsia="SimHei" w:hAnsi="SimHei"/>
          <w:bCs/>
          <w:sz w:val="24"/>
        </w:rPr>
      </w:pPr>
      <w:r w:rsidRPr="00A7772D">
        <w:rPr>
          <w:rFonts w:ascii="SimHei" w:eastAsia="SimHei" w:hAnsi="SimHei" w:hint="eastAsia"/>
          <w:bCs/>
          <w:sz w:val="24"/>
        </w:rPr>
        <w:lastRenderedPageBreak/>
        <w:t>有效性</w:t>
      </w:r>
    </w:p>
    <w:p w14:paraId="5358E634" w14:textId="77777777" w:rsidR="00D232A6" w:rsidRPr="00B375EA" w:rsidRDefault="00D232A6" w:rsidP="00D232A6">
      <w:pPr>
        <w:pStyle w:val="Heading1"/>
        <w:numPr>
          <w:ilvl w:val="0"/>
          <w:numId w:val="1"/>
        </w:numPr>
        <w:spacing w:before="240"/>
        <w:rPr>
          <w:lang w:eastAsia="zh-CN"/>
        </w:rPr>
      </w:pPr>
      <w:r>
        <w:rPr>
          <w:noProof/>
          <w:sz w:val="24"/>
          <w:szCs w:val="24"/>
          <w:lang w:eastAsia="zh-CN"/>
        </w:rPr>
        <w:t>本协定所规定所有条件仅在《蒙特利尔议定书》范围内并按本协定的规定执行。除本协定另有规定外，本协定所使用所有术语均与《蒙特利尔议定书》赋予的含义相同</w:t>
      </w:r>
      <w:r>
        <w:rPr>
          <w:rFonts w:hint="eastAsia"/>
          <w:noProof/>
          <w:sz w:val="24"/>
          <w:szCs w:val="24"/>
          <w:lang w:eastAsia="zh-CN"/>
        </w:rPr>
        <w:t>。</w:t>
      </w:r>
    </w:p>
    <w:p w14:paraId="19DB4424" w14:textId="14842C97" w:rsidR="00B71D6E" w:rsidRPr="00805DF6" w:rsidRDefault="00D232A6" w:rsidP="00D232A6">
      <w:pPr>
        <w:pStyle w:val="Heading1"/>
        <w:numPr>
          <w:ilvl w:val="0"/>
          <w:numId w:val="1"/>
        </w:numPr>
        <w:rPr>
          <w:lang w:eastAsia="zh-CN"/>
        </w:rPr>
      </w:pPr>
      <w:r>
        <w:rPr>
          <w:noProof/>
          <w:sz w:val="24"/>
          <w:szCs w:val="24"/>
          <w:lang w:eastAsia="zh-CN"/>
        </w:rPr>
        <w:t>非经</w:t>
      </w:r>
      <w:r>
        <w:rPr>
          <w:rFonts w:hint="eastAsia"/>
          <w:noProof/>
          <w:sz w:val="24"/>
          <w:szCs w:val="24"/>
          <w:lang w:eastAsia="zh-CN"/>
        </w:rPr>
        <w:t>国家政府</w:t>
      </w:r>
      <w:r>
        <w:rPr>
          <w:noProof/>
          <w:sz w:val="24"/>
          <w:szCs w:val="24"/>
          <w:lang w:eastAsia="zh-CN"/>
        </w:rPr>
        <w:t>和多边基金执行委员会</w:t>
      </w:r>
      <w:r>
        <w:rPr>
          <w:rFonts w:hint="eastAsia"/>
          <w:noProof/>
          <w:sz w:val="24"/>
          <w:szCs w:val="24"/>
          <w:lang w:eastAsia="zh-CN"/>
        </w:rPr>
        <w:t>的</w:t>
      </w:r>
      <w:r>
        <w:rPr>
          <w:noProof/>
          <w:sz w:val="24"/>
          <w:szCs w:val="24"/>
          <w:lang w:eastAsia="zh-CN"/>
        </w:rPr>
        <w:t>共同书面协</w:t>
      </w:r>
      <w:r>
        <w:rPr>
          <w:rFonts w:hint="eastAsia"/>
          <w:noProof/>
          <w:sz w:val="24"/>
          <w:szCs w:val="24"/>
          <w:lang w:eastAsia="zh-CN"/>
        </w:rPr>
        <w:t>议，不得</w:t>
      </w:r>
      <w:r>
        <w:rPr>
          <w:noProof/>
          <w:sz w:val="24"/>
          <w:szCs w:val="24"/>
          <w:lang w:eastAsia="zh-CN"/>
        </w:rPr>
        <w:t>修改或终止</w:t>
      </w:r>
      <w:r>
        <w:rPr>
          <w:rFonts w:hint="eastAsia"/>
          <w:noProof/>
          <w:sz w:val="24"/>
          <w:szCs w:val="24"/>
          <w:lang w:eastAsia="zh-CN"/>
        </w:rPr>
        <w:t>本协定。</w:t>
      </w:r>
    </w:p>
    <w:p w14:paraId="6E7FA9B1" w14:textId="77777777" w:rsidR="00903D59" w:rsidRPr="00A7772D" w:rsidRDefault="00903D59" w:rsidP="00903D59">
      <w:pPr>
        <w:pStyle w:val="Heading1"/>
        <w:keepNext/>
        <w:keepLines/>
        <w:numPr>
          <w:ilvl w:val="0"/>
          <w:numId w:val="0"/>
        </w:numPr>
        <w:topLinePunct/>
        <w:rPr>
          <w:rFonts w:ascii="SimHei" w:eastAsia="SimHei"/>
          <w:bCs/>
          <w:sz w:val="24"/>
          <w:szCs w:val="24"/>
        </w:rPr>
      </w:pPr>
      <w:r w:rsidRPr="00A7772D">
        <w:rPr>
          <w:rFonts w:ascii="SimHei" w:eastAsia="SimHei" w:hint="eastAsia"/>
          <w:bCs/>
          <w:noProof/>
          <w:sz w:val="24"/>
          <w:szCs w:val="24"/>
        </w:rPr>
        <w:t>附录</w:t>
      </w:r>
    </w:p>
    <w:p w14:paraId="0A59587F" w14:textId="329DDD1E" w:rsidR="00B71D6E" w:rsidRPr="00805DF6" w:rsidRDefault="00903D59" w:rsidP="00903D59">
      <w:pPr>
        <w:pStyle w:val="Heading1"/>
        <w:keepNext/>
        <w:numPr>
          <w:ilvl w:val="0"/>
          <w:numId w:val="0"/>
        </w:numPr>
        <w:spacing w:before="360"/>
        <w:rPr>
          <w:b/>
        </w:rPr>
      </w:pPr>
      <w:r w:rsidRPr="00A7772D">
        <w:rPr>
          <w:rFonts w:ascii="SimHei" w:eastAsia="SimHei" w:hint="eastAsia"/>
          <w:bCs/>
          <w:noProof/>
          <w:sz w:val="24"/>
          <w:szCs w:val="24"/>
        </w:rPr>
        <w:t>附录</w:t>
      </w:r>
      <w:r w:rsidRPr="00A7772D">
        <w:rPr>
          <w:bCs/>
          <w:noProof/>
          <w:sz w:val="24"/>
          <w:szCs w:val="24"/>
        </w:rPr>
        <w:t xml:space="preserve"> 1-A</w:t>
      </w:r>
      <w:r w:rsidRPr="00A7772D">
        <w:rPr>
          <w:rFonts w:ascii="SimHei" w:eastAsia="SimHei" w:hint="eastAsia"/>
          <w:bCs/>
          <w:noProof/>
          <w:sz w:val="24"/>
          <w:szCs w:val="24"/>
        </w:rPr>
        <w:t>：物质</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46"/>
        <w:gridCol w:w="1417"/>
        <w:gridCol w:w="1417"/>
        <w:gridCol w:w="2970"/>
      </w:tblGrid>
      <w:tr w:rsidR="00B71D6E" w:rsidRPr="00805DF6" w14:paraId="32429E41" w14:textId="77777777">
        <w:trPr>
          <w:trHeight w:val="413"/>
          <w:tblHeader/>
        </w:trPr>
        <w:tc>
          <w:tcPr>
            <w:tcW w:w="1896" w:type="pct"/>
            <w:vAlign w:val="center"/>
          </w:tcPr>
          <w:p w14:paraId="20A4A71A" w14:textId="71E03DF4" w:rsidR="00B71D6E" w:rsidRPr="00805DF6" w:rsidRDefault="00903D59">
            <w:pPr>
              <w:keepNext/>
              <w:jc w:val="center"/>
              <w:rPr>
                <w:sz w:val="20"/>
                <w:szCs w:val="20"/>
              </w:rPr>
            </w:pPr>
            <w:r w:rsidRPr="00825ACA">
              <w:rPr>
                <w:rFonts w:eastAsia="SimSun"/>
                <w:noProof/>
                <w:sz w:val="20"/>
                <w:szCs w:val="20"/>
              </w:rPr>
              <w:t>物质</w:t>
            </w:r>
          </w:p>
        </w:tc>
        <w:tc>
          <w:tcPr>
            <w:tcW w:w="758" w:type="pct"/>
            <w:vAlign w:val="center"/>
          </w:tcPr>
          <w:p w14:paraId="67AB554D" w14:textId="5C92C3F4" w:rsidR="00B71D6E" w:rsidRPr="00805DF6" w:rsidRDefault="00903D59">
            <w:pPr>
              <w:keepNext/>
              <w:jc w:val="center"/>
              <w:rPr>
                <w:sz w:val="20"/>
                <w:szCs w:val="20"/>
              </w:rPr>
            </w:pPr>
            <w:r>
              <w:rPr>
                <w:rFonts w:hint="eastAsia"/>
                <w:sz w:val="20"/>
                <w:szCs w:val="20"/>
                <w:lang w:eastAsia="zh-CN"/>
              </w:rPr>
              <w:t>附件</w:t>
            </w:r>
          </w:p>
        </w:tc>
        <w:tc>
          <w:tcPr>
            <w:tcW w:w="758" w:type="pct"/>
            <w:vAlign w:val="center"/>
          </w:tcPr>
          <w:p w14:paraId="32F46867" w14:textId="26758975" w:rsidR="00B71D6E" w:rsidRPr="00805DF6" w:rsidRDefault="00903D59">
            <w:pPr>
              <w:keepNext/>
              <w:jc w:val="center"/>
              <w:rPr>
                <w:sz w:val="20"/>
                <w:szCs w:val="20"/>
              </w:rPr>
            </w:pPr>
            <w:r>
              <w:rPr>
                <w:rFonts w:hint="eastAsia"/>
                <w:sz w:val="20"/>
                <w:szCs w:val="20"/>
                <w:lang w:eastAsia="zh-CN"/>
              </w:rPr>
              <w:t>类别</w:t>
            </w:r>
          </w:p>
        </w:tc>
        <w:tc>
          <w:tcPr>
            <w:tcW w:w="1588" w:type="pct"/>
            <w:vAlign w:val="center"/>
          </w:tcPr>
          <w:p w14:paraId="29B211BE" w14:textId="77777777" w:rsidR="000B741A" w:rsidRDefault="00903D59">
            <w:pPr>
              <w:keepNext/>
              <w:jc w:val="center"/>
              <w:rPr>
                <w:rFonts w:eastAsia="SimSun"/>
                <w:noProof/>
                <w:sz w:val="20"/>
                <w:szCs w:val="20"/>
                <w:lang w:eastAsia="zh-CN"/>
              </w:rPr>
            </w:pPr>
            <w:r w:rsidRPr="00825ACA">
              <w:rPr>
                <w:rFonts w:eastAsia="SimSun"/>
                <w:noProof/>
                <w:sz w:val="20"/>
                <w:szCs w:val="20"/>
                <w:lang w:eastAsia="zh-CN"/>
              </w:rPr>
              <w:t>消费量合计减少量的起点</w:t>
            </w:r>
          </w:p>
          <w:p w14:paraId="655613CD" w14:textId="2F5F693C" w:rsidR="00B71D6E" w:rsidRPr="00805DF6" w:rsidRDefault="00903D59">
            <w:pPr>
              <w:keepNext/>
              <w:jc w:val="center"/>
              <w:rPr>
                <w:sz w:val="20"/>
                <w:szCs w:val="20"/>
                <w:lang w:eastAsia="zh-CN"/>
              </w:rPr>
            </w:pPr>
            <w:r w:rsidRPr="00825ACA">
              <w:rPr>
                <w:rFonts w:eastAsia="SimSun"/>
                <w:noProof/>
                <w:sz w:val="20"/>
                <w:szCs w:val="20"/>
                <w:lang w:eastAsia="zh-CN"/>
              </w:rPr>
              <w:t>（</w:t>
            </w:r>
            <w:r w:rsidRPr="00825ACA">
              <w:rPr>
                <w:rFonts w:eastAsia="SimSun"/>
                <w:noProof/>
                <w:sz w:val="20"/>
                <w:szCs w:val="20"/>
                <w:lang w:eastAsia="zh-CN"/>
              </w:rPr>
              <w:t>ODP</w:t>
            </w:r>
            <w:r w:rsidRPr="00825ACA">
              <w:rPr>
                <w:rFonts w:eastAsia="SimSun"/>
                <w:noProof/>
                <w:sz w:val="20"/>
                <w:szCs w:val="20"/>
                <w:lang w:eastAsia="zh-CN"/>
              </w:rPr>
              <w:t>吨）</w:t>
            </w:r>
          </w:p>
        </w:tc>
      </w:tr>
      <w:tr w:rsidR="00B71D6E" w:rsidRPr="00805DF6" w14:paraId="674BDCF1" w14:textId="77777777">
        <w:tc>
          <w:tcPr>
            <w:tcW w:w="1896" w:type="pct"/>
          </w:tcPr>
          <w:p w14:paraId="40BDE3FA" w14:textId="77777777" w:rsidR="00B71D6E" w:rsidRPr="00805DF6" w:rsidRDefault="00B71D6E">
            <w:pPr>
              <w:keepNext/>
              <w:rPr>
                <w:sz w:val="20"/>
                <w:szCs w:val="20"/>
              </w:rPr>
            </w:pPr>
            <w:r w:rsidRPr="00805DF6">
              <w:rPr>
                <w:sz w:val="20"/>
                <w:szCs w:val="20"/>
              </w:rPr>
              <w:t>HCFC-22</w:t>
            </w:r>
          </w:p>
        </w:tc>
        <w:tc>
          <w:tcPr>
            <w:tcW w:w="758" w:type="pct"/>
            <w:vAlign w:val="center"/>
          </w:tcPr>
          <w:p w14:paraId="4FDFC8C8" w14:textId="77777777" w:rsidR="00B71D6E" w:rsidRPr="00805DF6" w:rsidRDefault="00B71D6E">
            <w:pPr>
              <w:keepNext/>
              <w:jc w:val="center"/>
              <w:rPr>
                <w:sz w:val="20"/>
                <w:szCs w:val="20"/>
              </w:rPr>
            </w:pPr>
            <w:r w:rsidRPr="00805DF6">
              <w:rPr>
                <w:sz w:val="20"/>
                <w:szCs w:val="20"/>
              </w:rPr>
              <w:t>C</w:t>
            </w:r>
          </w:p>
        </w:tc>
        <w:tc>
          <w:tcPr>
            <w:tcW w:w="758" w:type="pct"/>
            <w:vAlign w:val="center"/>
          </w:tcPr>
          <w:p w14:paraId="57268E20" w14:textId="77777777" w:rsidR="00B71D6E" w:rsidRPr="00805DF6" w:rsidRDefault="00B71D6E">
            <w:pPr>
              <w:keepNext/>
              <w:jc w:val="center"/>
              <w:rPr>
                <w:sz w:val="20"/>
                <w:szCs w:val="20"/>
              </w:rPr>
            </w:pPr>
            <w:r w:rsidRPr="00805DF6">
              <w:rPr>
                <w:sz w:val="20"/>
                <w:szCs w:val="20"/>
              </w:rPr>
              <w:t>I</w:t>
            </w:r>
          </w:p>
        </w:tc>
        <w:tc>
          <w:tcPr>
            <w:tcW w:w="1588" w:type="pct"/>
          </w:tcPr>
          <w:p w14:paraId="7D2749EC" w14:textId="77777777" w:rsidR="00B71D6E" w:rsidRPr="00805DF6" w:rsidRDefault="00B71D6E">
            <w:pPr>
              <w:keepNext/>
              <w:jc w:val="right"/>
              <w:rPr>
                <w:sz w:val="20"/>
                <w:szCs w:val="20"/>
              </w:rPr>
            </w:pPr>
            <w:r w:rsidRPr="00805DF6">
              <w:rPr>
                <w:sz w:val="20"/>
                <w:szCs w:val="20"/>
              </w:rPr>
              <w:t>240.19</w:t>
            </w:r>
          </w:p>
        </w:tc>
      </w:tr>
      <w:tr w:rsidR="00B71D6E" w:rsidRPr="00805DF6" w14:paraId="4F11530C" w14:textId="77777777">
        <w:tblPrEx>
          <w:tblLook w:val="0000" w:firstRow="0" w:lastRow="0" w:firstColumn="0" w:lastColumn="0" w:noHBand="0" w:noVBand="0"/>
        </w:tblPrEx>
        <w:tc>
          <w:tcPr>
            <w:tcW w:w="1896" w:type="pct"/>
          </w:tcPr>
          <w:p w14:paraId="6467ED47" w14:textId="77777777" w:rsidR="00B71D6E" w:rsidRPr="00805DF6" w:rsidRDefault="00B71D6E">
            <w:pPr>
              <w:rPr>
                <w:sz w:val="20"/>
                <w:szCs w:val="20"/>
              </w:rPr>
            </w:pPr>
            <w:r w:rsidRPr="00805DF6">
              <w:rPr>
                <w:sz w:val="20"/>
                <w:szCs w:val="20"/>
              </w:rPr>
              <w:t>HCFC-123</w:t>
            </w:r>
          </w:p>
        </w:tc>
        <w:tc>
          <w:tcPr>
            <w:tcW w:w="758" w:type="pct"/>
            <w:vAlign w:val="center"/>
          </w:tcPr>
          <w:p w14:paraId="0206B3EF" w14:textId="77777777" w:rsidR="00B71D6E" w:rsidRPr="00805DF6" w:rsidRDefault="00B71D6E">
            <w:pPr>
              <w:jc w:val="center"/>
              <w:rPr>
                <w:sz w:val="20"/>
                <w:szCs w:val="20"/>
              </w:rPr>
            </w:pPr>
            <w:r w:rsidRPr="00805DF6">
              <w:rPr>
                <w:sz w:val="20"/>
                <w:szCs w:val="20"/>
              </w:rPr>
              <w:t>C</w:t>
            </w:r>
          </w:p>
        </w:tc>
        <w:tc>
          <w:tcPr>
            <w:tcW w:w="758" w:type="pct"/>
            <w:vAlign w:val="center"/>
          </w:tcPr>
          <w:p w14:paraId="563183F5" w14:textId="77777777" w:rsidR="00B71D6E" w:rsidRPr="00805DF6" w:rsidRDefault="00B71D6E">
            <w:pPr>
              <w:jc w:val="center"/>
              <w:rPr>
                <w:sz w:val="20"/>
                <w:szCs w:val="20"/>
              </w:rPr>
            </w:pPr>
            <w:r w:rsidRPr="00805DF6">
              <w:rPr>
                <w:sz w:val="20"/>
                <w:szCs w:val="20"/>
              </w:rPr>
              <w:t>I</w:t>
            </w:r>
          </w:p>
        </w:tc>
        <w:tc>
          <w:tcPr>
            <w:tcW w:w="1588" w:type="pct"/>
          </w:tcPr>
          <w:p w14:paraId="44A02752" w14:textId="77777777" w:rsidR="00B71D6E" w:rsidRPr="00805DF6" w:rsidRDefault="00B71D6E">
            <w:pPr>
              <w:jc w:val="right"/>
              <w:rPr>
                <w:sz w:val="20"/>
                <w:szCs w:val="20"/>
              </w:rPr>
            </w:pPr>
            <w:r w:rsidRPr="00805DF6">
              <w:rPr>
                <w:sz w:val="20"/>
                <w:szCs w:val="20"/>
              </w:rPr>
              <w:t>0.11</w:t>
            </w:r>
          </w:p>
        </w:tc>
      </w:tr>
      <w:tr w:rsidR="00B71D6E" w:rsidRPr="00805DF6" w14:paraId="48224768" w14:textId="77777777">
        <w:tblPrEx>
          <w:tblLook w:val="0000" w:firstRow="0" w:lastRow="0" w:firstColumn="0" w:lastColumn="0" w:noHBand="0" w:noVBand="0"/>
        </w:tblPrEx>
        <w:tc>
          <w:tcPr>
            <w:tcW w:w="1896" w:type="pct"/>
          </w:tcPr>
          <w:p w14:paraId="66ABE087" w14:textId="77777777" w:rsidR="00B71D6E" w:rsidRPr="00805DF6" w:rsidRDefault="00B71D6E">
            <w:pPr>
              <w:rPr>
                <w:sz w:val="20"/>
                <w:szCs w:val="20"/>
              </w:rPr>
            </w:pPr>
            <w:r w:rsidRPr="00805DF6">
              <w:rPr>
                <w:sz w:val="20"/>
                <w:szCs w:val="20"/>
              </w:rPr>
              <w:t>HCFC-141b</w:t>
            </w:r>
          </w:p>
        </w:tc>
        <w:tc>
          <w:tcPr>
            <w:tcW w:w="758" w:type="pct"/>
            <w:vAlign w:val="center"/>
          </w:tcPr>
          <w:p w14:paraId="6AD18DD5" w14:textId="77777777" w:rsidR="00B71D6E" w:rsidRPr="00805DF6" w:rsidRDefault="00B71D6E">
            <w:pPr>
              <w:jc w:val="center"/>
              <w:rPr>
                <w:sz w:val="20"/>
                <w:szCs w:val="20"/>
              </w:rPr>
            </w:pPr>
            <w:r w:rsidRPr="00805DF6">
              <w:rPr>
                <w:sz w:val="20"/>
                <w:szCs w:val="20"/>
              </w:rPr>
              <w:t>C</w:t>
            </w:r>
          </w:p>
        </w:tc>
        <w:tc>
          <w:tcPr>
            <w:tcW w:w="758" w:type="pct"/>
            <w:vAlign w:val="center"/>
          </w:tcPr>
          <w:p w14:paraId="043B08B6" w14:textId="77777777" w:rsidR="00B71D6E" w:rsidRPr="00805DF6" w:rsidRDefault="00B71D6E">
            <w:pPr>
              <w:jc w:val="center"/>
              <w:rPr>
                <w:sz w:val="20"/>
                <w:szCs w:val="20"/>
              </w:rPr>
            </w:pPr>
            <w:r w:rsidRPr="00805DF6">
              <w:rPr>
                <w:sz w:val="20"/>
                <w:szCs w:val="20"/>
              </w:rPr>
              <w:t>I</w:t>
            </w:r>
          </w:p>
        </w:tc>
        <w:tc>
          <w:tcPr>
            <w:tcW w:w="1588" w:type="pct"/>
          </w:tcPr>
          <w:p w14:paraId="67C9E9FC" w14:textId="77777777" w:rsidR="00B71D6E" w:rsidRPr="00805DF6" w:rsidRDefault="00B71D6E">
            <w:pPr>
              <w:jc w:val="right"/>
              <w:rPr>
                <w:sz w:val="20"/>
                <w:szCs w:val="20"/>
              </w:rPr>
            </w:pPr>
            <w:r w:rsidRPr="00805DF6">
              <w:rPr>
                <w:sz w:val="20"/>
                <w:szCs w:val="20"/>
              </w:rPr>
              <w:t>129.61</w:t>
            </w:r>
          </w:p>
        </w:tc>
      </w:tr>
      <w:tr w:rsidR="00B71D6E" w:rsidRPr="00805DF6" w14:paraId="02E1A164" w14:textId="77777777">
        <w:tblPrEx>
          <w:tblLook w:val="0000" w:firstRow="0" w:lastRow="0" w:firstColumn="0" w:lastColumn="0" w:noHBand="0" w:noVBand="0"/>
        </w:tblPrEx>
        <w:tc>
          <w:tcPr>
            <w:tcW w:w="1896" w:type="pct"/>
          </w:tcPr>
          <w:p w14:paraId="661A38F8" w14:textId="77777777" w:rsidR="00B71D6E" w:rsidRPr="00805DF6" w:rsidRDefault="00B71D6E">
            <w:pPr>
              <w:rPr>
                <w:sz w:val="20"/>
                <w:szCs w:val="20"/>
              </w:rPr>
            </w:pPr>
            <w:r w:rsidRPr="00805DF6">
              <w:rPr>
                <w:sz w:val="20"/>
                <w:szCs w:val="20"/>
              </w:rPr>
              <w:t>HCFC-142b</w:t>
            </w:r>
          </w:p>
        </w:tc>
        <w:tc>
          <w:tcPr>
            <w:tcW w:w="758" w:type="pct"/>
            <w:vAlign w:val="center"/>
          </w:tcPr>
          <w:p w14:paraId="17087A48" w14:textId="77777777" w:rsidR="00B71D6E" w:rsidRPr="00805DF6" w:rsidRDefault="00B71D6E">
            <w:pPr>
              <w:jc w:val="center"/>
              <w:rPr>
                <w:sz w:val="20"/>
                <w:szCs w:val="20"/>
              </w:rPr>
            </w:pPr>
            <w:r w:rsidRPr="00805DF6">
              <w:rPr>
                <w:sz w:val="20"/>
                <w:szCs w:val="20"/>
              </w:rPr>
              <w:t>C</w:t>
            </w:r>
          </w:p>
        </w:tc>
        <w:tc>
          <w:tcPr>
            <w:tcW w:w="758" w:type="pct"/>
            <w:vAlign w:val="center"/>
          </w:tcPr>
          <w:p w14:paraId="3B47DD1F" w14:textId="77777777" w:rsidR="00B71D6E" w:rsidRPr="00805DF6" w:rsidRDefault="00B71D6E">
            <w:pPr>
              <w:jc w:val="center"/>
              <w:rPr>
                <w:sz w:val="20"/>
                <w:szCs w:val="20"/>
              </w:rPr>
            </w:pPr>
            <w:r w:rsidRPr="00805DF6">
              <w:rPr>
                <w:sz w:val="20"/>
                <w:szCs w:val="20"/>
              </w:rPr>
              <w:t>I</w:t>
            </w:r>
          </w:p>
        </w:tc>
        <w:tc>
          <w:tcPr>
            <w:tcW w:w="1588" w:type="pct"/>
          </w:tcPr>
          <w:p w14:paraId="4EFAB43F" w14:textId="77777777" w:rsidR="00B71D6E" w:rsidRPr="00805DF6" w:rsidRDefault="00B71D6E">
            <w:pPr>
              <w:jc w:val="right"/>
              <w:rPr>
                <w:sz w:val="20"/>
                <w:szCs w:val="20"/>
              </w:rPr>
            </w:pPr>
            <w:r w:rsidRPr="00805DF6">
              <w:rPr>
                <w:sz w:val="20"/>
                <w:szCs w:val="20"/>
              </w:rPr>
              <w:t>16.36</w:t>
            </w:r>
          </w:p>
        </w:tc>
      </w:tr>
      <w:tr w:rsidR="00B71D6E" w:rsidRPr="00805DF6" w14:paraId="25554825" w14:textId="77777777">
        <w:tblPrEx>
          <w:tblLook w:val="0000" w:firstRow="0" w:lastRow="0" w:firstColumn="0" w:lastColumn="0" w:noHBand="0" w:noVBand="0"/>
        </w:tblPrEx>
        <w:tc>
          <w:tcPr>
            <w:tcW w:w="3412" w:type="pct"/>
            <w:gridSpan w:val="3"/>
          </w:tcPr>
          <w:p w14:paraId="24F93E44" w14:textId="7DB374BD" w:rsidR="00B71D6E" w:rsidRPr="00805DF6" w:rsidRDefault="00903D59">
            <w:pPr>
              <w:jc w:val="left"/>
              <w:rPr>
                <w:b/>
                <w:sz w:val="20"/>
              </w:rPr>
            </w:pPr>
            <w:r>
              <w:rPr>
                <w:rFonts w:hint="eastAsia"/>
                <w:b/>
                <w:sz w:val="20"/>
                <w:lang w:eastAsia="zh-CN"/>
              </w:rPr>
              <w:t>小计</w:t>
            </w:r>
          </w:p>
        </w:tc>
        <w:tc>
          <w:tcPr>
            <w:tcW w:w="1588" w:type="pct"/>
          </w:tcPr>
          <w:p w14:paraId="08D66E62" w14:textId="77777777" w:rsidR="00B71D6E" w:rsidRPr="00805DF6" w:rsidRDefault="00B71D6E">
            <w:pPr>
              <w:jc w:val="right"/>
              <w:rPr>
                <w:b/>
                <w:sz w:val="20"/>
              </w:rPr>
            </w:pPr>
            <w:r w:rsidRPr="00805DF6">
              <w:rPr>
                <w:b/>
                <w:sz w:val="20"/>
              </w:rPr>
              <w:t>386.27</w:t>
            </w:r>
          </w:p>
        </w:tc>
      </w:tr>
      <w:tr w:rsidR="00B71D6E" w:rsidRPr="00805DF6" w14:paraId="501B0BAA" w14:textId="77777777">
        <w:tblPrEx>
          <w:tblLook w:val="0000" w:firstRow="0" w:lastRow="0" w:firstColumn="0" w:lastColumn="0" w:noHBand="0" w:noVBand="0"/>
        </w:tblPrEx>
        <w:tc>
          <w:tcPr>
            <w:tcW w:w="1896" w:type="pct"/>
            <w:vAlign w:val="center"/>
          </w:tcPr>
          <w:p w14:paraId="53BD832A" w14:textId="05630EF0" w:rsidR="00B71D6E" w:rsidRPr="00805DF6" w:rsidRDefault="00903D59">
            <w:pPr>
              <w:jc w:val="left"/>
              <w:rPr>
                <w:sz w:val="20"/>
                <w:lang w:eastAsia="zh-CN"/>
              </w:rPr>
            </w:pPr>
            <w:r w:rsidRPr="00903D59">
              <w:rPr>
                <w:rFonts w:hint="eastAsia"/>
                <w:sz w:val="20"/>
                <w:lang w:eastAsia="zh-CN"/>
              </w:rPr>
              <w:t>进口预混多元醇中所含</w:t>
            </w:r>
            <w:r w:rsidRPr="00903D59">
              <w:rPr>
                <w:rFonts w:hint="eastAsia"/>
                <w:sz w:val="20"/>
                <w:lang w:eastAsia="zh-CN"/>
              </w:rPr>
              <w:t>HCFC-141b</w:t>
            </w:r>
          </w:p>
        </w:tc>
        <w:tc>
          <w:tcPr>
            <w:tcW w:w="758" w:type="pct"/>
            <w:vAlign w:val="center"/>
          </w:tcPr>
          <w:p w14:paraId="285DC64A" w14:textId="77777777" w:rsidR="00B71D6E" w:rsidRPr="00805DF6" w:rsidRDefault="00B71D6E">
            <w:pPr>
              <w:jc w:val="center"/>
              <w:rPr>
                <w:sz w:val="20"/>
              </w:rPr>
            </w:pPr>
            <w:r w:rsidRPr="00805DF6">
              <w:rPr>
                <w:sz w:val="20"/>
                <w:szCs w:val="20"/>
              </w:rPr>
              <w:t>-</w:t>
            </w:r>
          </w:p>
        </w:tc>
        <w:tc>
          <w:tcPr>
            <w:tcW w:w="758" w:type="pct"/>
            <w:vAlign w:val="center"/>
          </w:tcPr>
          <w:p w14:paraId="308CCB2B" w14:textId="77777777" w:rsidR="00B71D6E" w:rsidRPr="00805DF6" w:rsidRDefault="00B71D6E">
            <w:pPr>
              <w:jc w:val="center"/>
              <w:rPr>
                <w:sz w:val="20"/>
              </w:rPr>
            </w:pPr>
            <w:r w:rsidRPr="00805DF6">
              <w:rPr>
                <w:sz w:val="20"/>
                <w:szCs w:val="20"/>
              </w:rPr>
              <w:t>-</w:t>
            </w:r>
          </w:p>
        </w:tc>
        <w:tc>
          <w:tcPr>
            <w:tcW w:w="1588" w:type="pct"/>
          </w:tcPr>
          <w:p w14:paraId="245AF2A3" w14:textId="77777777" w:rsidR="00B71D6E" w:rsidRPr="00805DF6" w:rsidRDefault="00B71D6E">
            <w:pPr>
              <w:jc w:val="right"/>
              <w:rPr>
                <w:sz w:val="20"/>
                <w:szCs w:val="20"/>
              </w:rPr>
            </w:pPr>
            <w:r w:rsidRPr="00805DF6">
              <w:rPr>
                <w:sz w:val="20"/>
                <w:szCs w:val="20"/>
              </w:rPr>
              <w:t>98.34</w:t>
            </w:r>
          </w:p>
        </w:tc>
      </w:tr>
      <w:tr w:rsidR="00B71D6E" w:rsidRPr="00805DF6" w14:paraId="4DD1CBB1" w14:textId="77777777">
        <w:tc>
          <w:tcPr>
            <w:tcW w:w="3412" w:type="pct"/>
            <w:gridSpan w:val="3"/>
          </w:tcPr>
          <w:p w14:paraId="389B584B" w14:textId="21DF376C" w:rsidR="00B71D6E" w:rsidRPr="00922A2B" w:rsidRDefault="00903D59">
            <w:pPr>
              <w:pStyle w:val="Default"/>
              <w:widowControl/>
              <w:rPr>
                <w:b/>
                <w:bCs/>
                <w:sz w:val="20"/>
                <w:szCs w:val="20"/>
                <w:lang w:val="en-CA"/>
              </w:rPr>
            </w:pPr>
            <w:r w:rsidRPr="00922A2B">
              <w:rPr>
                <w:rFonts w:hint="eastAsia"/>
                <w:b/>
                <w:bCs/>
                <w:sz w:val="20"/>
                <w:szCs w:val="20"/>
                <w:lang w:val="en-CA" w:eastAsia="zh-CN"/>
              </w:rPr>
              <w:t>总计</w:t>
            </w:r>
          </w:p>
        </w:tc>
        <w:tc>
          <w:tcPr>
            <w:tcW w:w="1588" w:type="pct"/>
          </w:tcPr>
          <w:p w14:paraId="3A96FF6D" w14:textId="77777777" w:rsidR="00B71D6E" w:rsidRPr="00805DF6" w:rsidRDefault="00B71D6E">
            <w:pPr>
              <w:pStyle w:val="Default"/>
              <w:widowControl/>
              <w:jc w:val="right"/>
              <w:rPr>
                <w:b/>
                <w:sz w:val="20"/>
                <w:lang w:val="en-CA"/>
              </w:rPr>
            </w:pPr>
            <w:r w:rsidRPr="00805DF6">
              <w:rPr>
                <w:b/>
                <w:sz w:val="20"/>
                <w:lang w:val="en-CA"/>
              </w:rPr>
              <w:t>484.61</w:t>
            </w:r>
          </w:p>
        </w:tc>
      </w:tr>
    </w:tbl>
    <w:p w14:paraId="04803001" w14:textId="2574696C" w:rsidR="00B71D6E" w:rsidRPr="00805DF6" w:rsidRDefault="005F604B" w:rsidP="00B71D6E">
      <w:pPr>
        <w:pStyle w:val="Heading1"/>
        <w:keepNext/>
        <w:numPr>
          <w:ilvl w:val="0"/>
          <w:numId w:val="0"/>
        </w:numPr>
        <w:spacing w:before="360"/>
        <w:rPr>
          <w:b/>
        </w:rPr>
      </w:pPr>
      <w:r w:rsidRPr="00A7772D">
        <w:rPr>
          <w:rFonts w:ascii="SimHei" w:eastAsia="SimHei" w:hint="eastAsia"/>
          <w:bCs/>
          <w:noProof/>
          <w:sz w:val="24"/>
          <w:szCs w:val="24"/>
        </w:rPr>
        <w:t>附录</w:t>
      </w:r>
      <w:r w:rsidRPr="00825ACA">
        <w:rPr>
          <w:rFonts w:eastAsia="SimHei"/>
          <w:bCs/>
          <w:noProof/>
          <w:sz w:val="24"/>
          <w:szCs w:val="24"/>
        </w:rPr>
        <w:t>2-A</w:t>
      </w:r>
      <w:r w:rsidRPr="00825ACA">
        <w:rPr>
          <w:rFonts w:eastAsia="SimHei"/>
          <w:bCs/>
          <w:noProof/>
          <w:sz w:val="24"/>
          <w:szCs w:val="24"/>
        </w:rPr>
        <w:t>：</w:t>
      </w:r>
      <w:r w:rsidRPr="00A7772D">
        <w:rPr>
          <w:rFonts w:ascii="SimHei" w:eastAsia="SimHei" w:hint="eastAsia"/>
          <w:bCs/>
          <w:noProof/>
          <w:sz w:val="24"/>
          <w:szCs w:val="24"/>
        </w:rPr>
        <w:t>目标和供资</w:t>
      </w:r>
    </w:p>
    <w:tbl>
      <w:tblPr>
        <w:tblW w:w="5000" w:type="pct"/>
        <w:jc w:val="center"/>
        <w:tblCellMar>
          <w:left w:w="85" w:type="dxa"/>
          <w:right w:w="85" w:type="dxa"/>
        </w:tblCellMar>
        <w:tblLook w:val="04A0" w:firstRow="1" w:lastRow="0" w:firstColumn="1" w:lastColumn="0" w:noHBand="0" w:noVBand="1"/>
      </w:tblPr>
      <w:tblGrid>
        <w:gridCol w:w="570"/>
        <w:gridCol w:w="2883"/>
        <w:gridCol w:w="970"/>
        <w:gridCol w:w="720"/>
        <w:gridCol w:w="971"/>
        <w:gridCol w:w="720"/>
        <w:gridCol w:w="971"/>
        <w:gridCol w:w="574"/>
        <w:gridCol w:w="971"/>
      </w:tblGrid>
      <w:tr w:rsidR="00056CBB" w:rsidRPr="00805DF6" w14:paraId="66903595" w14:textId="77777777" w:rsidTr="00BC42EB">
        <w:trPr>
          <w:cantSplit/>
          <w:trHeight w:val="98"/>
          <w:tblHeader/>
          <w:jc w:val="center"/>
        </w:trPr>
        <w:tc>
          <w:tcPr>
            <w:tcW w:w="305" w:type="pct"/>
            <w:tcBorders>
              <w:top w:val="single" w:sz="4" w:space="0" w:color="auto"/>
              <w:left w:val="single" w:sz="4" w:space="0" w:color="auto"/>
              <w:bottom w:val="single" w:sz="4" w:space="0" w:color="auto"/>
              <w:right w:val="single" w:sz="4" w:space="0" w:color="auto"/>
            </w:tcBorders>
            <w:hideMark/>
          </w:tcPr>
          <w:p w14:paraId="5C6F44BE" w14:textId="610CDA17" w:rsidR="00056CBB" w:rsidRPr="00805DF6" w:rsidRDefault="005F604B">
            <w:pPr>
              <w:keepNext/>
              <w:keepLines/>
              <w:jc w:val="center"/>
              <w:rPr>
                <w:b/>
                <w:bCs/>
                <w:color w:val="000000"/>
                <w:sz w:val="20"/>
                <w:szCs w:val="20"/>
                <w:lang w:eastAsia="en-CA"/>
              </w:rPr>
            </w:pPr>
            <w:r>
              <w:rPr>
                <w:rFonts w:hint="eastAsia"/>
                <w:b/>
                <w:bCs/>
                <w:color w:val="000000"/>
                <w:sz w:val="20"/>
                <w:szCs w:val="20"/>
                <w:lang w:eastAsia="zh-CN"/>
              </w:rPr>
              <w:t>行</w:t>
            </w:r>
          </w:p>
        </w:tc>
        <w:tc>
          <w:tcPr>
            <w:tcW w:w="1542" w:type="pct"/>
            <w:tcBorders>
              <w:top w:val="single" w:sz="4" w:space="0" w:color="auto"/>
              <w:left w:val="nil"/>
              <w:bottom w:val="single" w:sz="4" w:space="0" w:color="auto"/>
              <w:right w:val="single" w:sz="4" w:space="0" w:color="auto"/>
            </w:tcBorders>
            <w:hideMark/>
          </w:tcPr>
          <w:p w14:paraId="33AD07EA" w14:textId="5816929F" w:rsidR="00056CBB" w:rsidRPr="00805DF6" w:rsidRDefault="005F604B">
            <w:pPr>
              <w:keepNext/>
              <w:keepLines/>
              <w:jc w:val="center"/>
              <w:rPr>
                <w:b/>
                <w:bCs/>
                <w:color w:val="000000"/>
                <w:sz w:val="20"/>
                <w:szCs w:val="20"/>
                <w:lang w:eastAsia="en-CA"/>
              </w:rPr>
            </w:pPr>
            <w:r>
              <w:rPr>
                <w:rFonts w:hint="eastAsia"/>
                <w:b/>
                <w:bCs/>
                <w:color w:val="000000"/>
                <w:sz w:val="20"/>
                <w:szCs w:val="20"/>
                <w:lang w:eastAsia="zh-CN"/>
              </w:rPr>
              <w:t>详细</w:t>
            </w:r>
          </w:p>
        </w:tc>
        <w:tc>
          <w:tcPr>
            <w:tcW w:w="519" w:type="pct"/>
            <w:tcBorders>
              <w:top w:val="single" w:sz="4" w:space="0" w:color="auto"/>
              <w:left w:val="nil"/>
              <w:bottom w:val="single" w:sz="4" w:space="0" w:color="auto"/>
              <w:right w:val="single" w:sz="4" w:space="0" w:color="auto"/>
            </w:tcBorders>
            <w:hideMark/>
          </w:tcPr>
          <w:p w14:paraId="10155C26"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2025</w:t>
            </w:r>
          </w:p>
        </w:tc>
        <w:tc>
          <w:tcPr>
            <w:tcW w:w="385" w:type="pct"/>
            <w:tcBorders>
              <w:top w:val="single" w:sz="4" w:space="0" w:color="auto"/>
              <w:left w:val="nil"/>
              <w:bottom w:val="single" w:sz="4" w:space="0" w:color="auto"/>
              <w:right w:val="single" w:sz="4" w:space="0" w:color="auto"/>
            </w:tcBorders>
            <w:hideMark/>
          </w:tcPr>
          <w:p w14:paraId="1E7CE3DD"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2026</w:t>
            </w:r>
          </w:p>
        </w:tc>
        <w:tc>
          <w:tcPr>
            <w:tcW w:w="519" w:type="pct"/>
            <w:tcBorders>
              <w:top w:val="single" w:sz="4" w:space="0" w:color="auto"/>
              <w:left w:val="nil"/>
              <w:bottom w:val="single" w:sz="4" w:space="0" w:color="auto"/>
              <w:right w:val="single" w:sz="4" w:space="0" w:color="auto"/>
            </w:tcBorders>
          </w:tcPr>
          <w:p w14:paraId="383E68C2"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2027</w:t>
            </w:r>
          </w:p>
        </w:tc>
        <w:tc>
          <w:tcPr>
            <w:tcW w:w="385" w:type="pct"/>
            <w:tcBorders>
              <w:top w:val="single" w:sz="4" w:space="0" w:color="auto"/>
              <w:left w:val="nil"/>
              <w:bottom w:val="single" w:sz="4" w:space="0" w:color="auto"/>
              <w:right w:val="single" w:sz="4" w:space="0" w:color="auto"/>
            </w:tcBorders>
          </w:tcPr>
          <w:p w14:paraId="4D459B4A"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2028</w:t>
            </w:r>
          </w:p>
        </w:tc>
        <w:tc>
          <w:tcPr>
            <w:tcW w:w="519" w:type="pct"/>
            <w:tcBorders>
              <w:top w:val="single" w:sz="4" w:space="0" w:color="auto"/>
              <w:left w:val="nil"/>
              <w:bottom w:val="single" w:sz="4" w:space="0" w:color="auto"/>
              <w:right w:val="single" w:sz="4" w:space="0" w:color="auto"/>
            </w:tcBorders>
            <w:hideMark/>
          </w:tcPr>
          <w:p w14:paraId="0263444C"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2029</w:t>
            </w:r>
          </w:p>
        </w:tc>
        <w:tc>
          <w:tcPr>
            <w:tcW w:w="307" w:type="pct"/>
            <w:tcBorders>
              <w:top w:val="single" w:sz="4" w:space="0" w:color="auto"/>
              <w:left w:val="nil"/>
              <w:bottom w:val="single" w:sz="4" w:space="0" w:color="auto"/>
              <w:right w:val="single" w:sz="4" w:space="0" w:color="auto"/>
            </w:tcBorders>
            <w:hideMark/>
          </w:tcPr>
          <w:p w14:paraId="353FC5FE" w14:textId="77777777" w:rsidR="00056CBB" w:rsidRPr="00805DF6" w:rsidRDefault="00056CBB">
            <w:pPr>
              <w:keepNext/>
              <w:keepLines/>
              <w:jc w:val="center"/>
              <w:rPr>
                <w:b/>
                <w:bCs/>
                <w:color w:val="000000"/>
                <w:sz w:val="20"/>
                <w:szCs w:val="20"/>
                <w:lang w:eastAsia="en-CA"/>
              </w:rPr>
            </w:pPr>
            <w:r w:rsidRPr="00805DF6">
              <w:rPr>
                <w:b/>
                <w:bCs/>
                <w:color w:val="000000"/>
                <w:sz w:val="20"/>
                <w:szCs w:val="20"/>
                <w:lang w:eastAsia="en-CA"/>
              </w:rPr>
              <w:t>2030</w:t>
            </w:r>
          </w:p>
        </w:tc>
        <w:tc>
          <w:tcPr>
            <w:tcW w:w="519" w:type="pct"/>
            <w:tcBorders>
              <w:top w:val="single" w:sz="4" w:space="0" w:color="auto"/>
              <w:left w:val="nil"/>
              <w:bottom w:val="single" w:sz="4" w:space="0" w:color="auto"/>
              <w:right w:val="single" w:sz="4" w:space="0" w:color="auto"/>
            </w:tcBorders>
            <w:hideMark/>
          </w:tcPr>
          <w:p w14:paraId="6A9B6575" w14:textId="71238E19" w:rsidR="00056CBB" w:rsidRPr="00805DF6" w:rsidRDefault="005F604B">
            <w:pPr>
              <w:keepNext/>
              <w:keepLines/>
              <w:jc w:val="center"/>
              <w:rPr>
                <w:b/>
                <w:bCs/>
                <w:color w:val="000000"/>
                <w:sz w:val="20"/>
                <w:szCs w:val="20"/>
                <w:lang w:eastAsia="en-CA"/>
              </w:rPr>
            </w:pPr>
            <w:r>
              <w:rPr>
                <w:rFonts w:hint="eastAsia"/>
                <w:b/>
                <w:bCs/>
                <w:color w:val="000000"/>
                <w:sz w:val="20"/>
                <w:szCs w:val="20"/>
                <w:lang w:eastAsia="zh-CN"/>
              </w:rPr>
              <w:t>共计</w:t>
            </w:r>
          </w:p>
        </w:tc>
      </w:tr>
      <w:tr w:rsidR="005F604B" w:rsidRPr="00805DF6" w14:paraId="15A55CFB" w14:textId="77777777" w:rsidTr="00BC42EB">
        <w:trPr>
          <w:trHeight w:val="408"/>
          <w:jc w:val="center"/>
        </w:trPr>
        <w:tc>
          <w:tcPr>
            <w:tcW w:w="305" w:type="pct"/>
            <w:tcBorders>
              <w:top w:val="nil"/>
              <w:left w:val="single" w:sz="4" w:space="0" w:color="auto"/>
              <w:bottom w:val="single" w:sz="4" w:space="0" w:color="auto"/>
              <w:right w:val="single" w:sz="4" w:space="0" w:color="auto"/>
            </w:tcBorders>
            <w:hideMark/>
          </w:tcPr>
          <w:p w14:paraId="45648D8A" w14:textId="77777777" w:rsidR="005F604B" w:rsidRPr="00805DF6" w:rsidRDefault="005F604B" w:rsidP="005F604B">
            <w:pPr>
              <w:keepNext/>
              <w:keepLines/>
              <w:jc w:val="left"/>
              <w:rPr>
                <w:color w:val="000000"/>
                <w:sz w:val="20"/>
                <w:szCs w:val="20"/>
                <w:lang w:eastAsia="en-CA"/>
              </w:rPr>
            </w:pPr>
            <w:r w:rsidRPr="00805DF6">
              <w:rPr>
                <w:color w:val="000000"/>
                <w:sz w:val="20"/>
                <w:szCs w:val="20"/>
                <w:lang w:eastAsia="en-CA"/>
              </w:rPr>
              <w:t>1.1</w:t>
            </w:r>
          </w:p>
        </w:tc>
        <w:tc>
          <w:tcPr>
            <w:tcW w:w="1542" w:type="pct"/>
            <w:tcBorders>
              <w:top w:val="nil"/>
              <w:left w:val="nil"/>
              <w:bottom w:val="single" w:sz="4" w:space="0" w:color="auto"/>
              <w:right w:val="single" w:sz="4" w:space="0" w:color="auto"/>
            </w:tcBorders>
            <w:hideMark/>
          </w:tcPr>
          <w:p w14:paraId="3D96BD00" w14:textId="67758900" w:rsidR="005F604B" w:rsidRPr="00805DF6" w:rsidRDefault="005F604B" w:rsidP="005F604B">
            <w:pPr>
              <w:keepNext/>
              <w:keepLines/>
              <w:jc w:val="left"/>
              <w:rPr>
                <w:color w:val="000000"/>
                <w:sz w:val="20"/>
                <w:szCs w:val="20"/>
                <w:lang w:eastAsia="zh-CN"/>
              </w:rPr>
            </w:pPr>
            <w:r w:rsidRPr="00427D54">
              <w:rPr>
                <w:rFonts w:eastAsia="SimSun"/>
                <w:noProof/>
                <w:color w:val="000000"/>
                <w:sz w:val="20"/>
                <w:szCs w:val="20"/>
                <w:lang w:eastAsia="zh-CN"/>
              </w:rPr>
              <w:t>《蒙特利尔议定书》削减附件</w:t>
            </w:r>
            <w:r w:rsidRPr="00427D54">
              <w:rPr>
                <w:rFonts w:eastAsia="SimSun"/>
                <w:noProof/>
                <w:color w:val="000000"/>
                <w:sz w:val="20"/>
                <w:szCs w:val="20"/>
                <w:lang w:eastAsia="zh-CN"/>
              </w:rPr>
              <w:t>C</w:t>
            </w:r>
            <w:r w:rsidRPr="00427D54">
              <w:rPr>
                <w:rFonts w:eastAsia="SimSun"/>
                <w:noProof/>
                <w:color w:val="000000"/>
                <w:sz w:val="20"/>
                <w:szCs w:val="20"/>
                <w:lang w:eastAsia="zh-CN"/>
              </w:rPr>
              <w:t>第一类物质的时间表（</w:t>
            </w:r>
            <w:r w:rsidRPr="00427D54">
              <w:rPr>
                <w:rFonts w:eastAsia="SimSun"/>
                <w:noProof/>
                <w:color w:val="000000"/>
                <w:sz w:val="20"/>
                <w:szCs w:val="20"/>
                <w:lang w:eastAsia="zh-CN"/>
              </w:rPr>
              <w:t>ODP</w:t>
            </w:r>
            <w:r w:rsidRPr="00427D54">
              <w:rPr>
                <w:rFonts w:eastAsia="SimSun"/>
                <w:noProof/>
                <w:color w:val="000000"/>
                <w:sz w:val="20"/>
                <w:szCs w:val="20"/>
                <w:lang w:eastAsia="zh-CN"/>
              </w:rPr>
              <w:t>吨）</w:t>
            </w:r>
          </w:p>
        </w:tc>
        <w:tc>
          <w:tcPr>
            <w:tcW w:w="519" w:type="pct"/>
            <w:tcBorders>
              <w:top w:val="nil"/>
              <w:left w:val="nil"/>
              <w:bottom w:val="single" w:sz="4" w:space="0" w:color="auto"/>
              <w:right w:val="single" w:sz="4" w:space="0" w:color="auto"/>
            </w:tcBorders>
          </w:tcPr>
          <w:p w14:paraId="5ADD88FB" w14:textId="77777777" w:rsidR="005F604B" w:rsidRPr="00805DF6" w:rsidRDefault="005F604B" w:rsidP="005F604B">
            <w:pPr>
              <w:jc w:val="right"/>
              <w:rPr>
                <w:color w:val="000000"/>
                <w:sz w:val="20"/>
                <w:szCs w:val="20"/>
                <w:lang w:eastAsia="en-CA"/>
              </w:rPr>
            </w:pPr>
            <w:r w:rsidRPr="00805DF6">
              <w:rPr>
                <w:color w:val="000000"/>
                <w:sz w:val="20"/>
                <w:szCs w:val="20"/>
                <w:lang w:eastAsia="en-CA"/>
              </w:rPr>
              <w:t>125.54</w:t>
            </w:r>
          </w:p>
        </w:tc>
        <w:tc>
          <w:tcPr>
            <w:tcW w:w="385" w:type="pct"/>
            <w:tcBorders>
              <w:top w:val="nil"/>
              <w:left w:val="nil"/>
              <w:bottom w:val="single" w:sz="4" w:space="0" w:color="auto"/>
              <w:right w:val="single" w:sz="4" w:space="0" w:color="auto"/>
            </w:tcBorders>
          </w:tcPr>
          <w:p w14:paraId="7FDCF92B" w14:textId="77777777" w:rsidR="005F604B" w:rsidRPr="00805DF6" w:rsidRDefault="005F604B" w:rsidP="005F604B">
            <w:pPr>
              <w:jc w:val="right"/>
              <w:rPr>
                <w:color w:val="000000"/>
                <w:sz w:val="20"/>
                <w:szCs w:val="20"/>
                <w:lang w:eastAsia="en-CA"/>
              </w:rPr>
            </w:pPr>
            <w:r w:rsidRPr="00805DF6">
              <w:rPr>
                <w:color w:val="000000"/>
                <w:sz w:val="20"/>
                <w:szCs w:val="20"/>
                <w:lang w:eastAsia="en-CA"/>
              </w:rPr>
              <w:t>125.54</w:t>
            </w:r>
          </w:p>
        </w:tc>
        <w:tc>
          <w:tcPr>
            <w:tcW w:w="519" w:type="pct"/>
            <w:tcBorders>
              <w:top w:val="single" w:sz="4" w:space="0" w:color="auto"/>
              <w:left w:val="nil"/>
              <w:bottom w:val="single" w:sz="4" w:space="0" w:color="auto"/>
              <w:right w:val="single" w:sz="4" w:space="0" w:color="auto"/>
            </w:tcBorders>
          </w:tcPr>
          <w:p w14:paraId="5B4FEDB7" w14:textId="77777777" w:rsidR="005F604B" w:rsidRPr="00805DF6" w:rsidRDefault="005F604B" w:rsidP="005F604B">
            <w:pPr>
              <w:jc w:val="right"/>
              <w:rPr>
                <w:color w:val="000000"/>
                <w:sz w:val="20"/>
                <w:szCs w:val="20"/>
                <w:lang w:eastAsia="en-CA"/>
              </w:rPr>
            </w:pPr>
            <w:r w:rsidRPr="00805DF6">
              <w:rPr>
                <w:color w:val="000000"/>
                <w:sz w:val="20"/>
                <w:szCs w:val="20"/>
                <w:lang w:eastAsia="en-CA"/>
              </w:rPr>
              <w:t>125.54</w:t>
            </w:r>
          </w:p>
        </w:tc>
        <w:tc>
          <w:tcPr>
            <w:tcW w:w="385" w:type="pct"/>
            <w:tcBorders>
              <w:top w:val="single" w:sz="4" w:space="0" w:color="auto"/>
              <w:left w:val="nil"/>
              <w:bottom w:val="single" w:sz="4" w:space="0" w:color="auto"/>
              <w:right w:val="single" w:sz="4" w:space="0" w:color="auto"/>
            </w:tcBorders>
          </w:tcPr>
          <w:p w14:paraId="245F7281" w14:textId="77777777" w:rsidR="005F604B" w:rsidRPr="00805DF6" w:rsidRDefault="005F604B" w:rsidP="005F604B">
            <w:pPr>
              <w:jc w:val="right"/>
              <w:rPr>
                <w:color w:val="000000"/>
                <w:sz w:val="20"/>
                <w:szCs w:val="20"/>
                <w:lang w:eastAsia="en-CA"/>
              </w:rPr>
            </w:pPr>
            <w:r w:rsidRPr="00805DF6">
              <w:rPr>
                <w:color w:val="000000"/>
                <w:sz w:val="20"/>
                <w:szCs w:val="20"/>
                <w:lang w:eastAsia="en-CA"/>
              </w:rPr>
              <w:t>125.54</w:t>
            </w:r>
          </w:p>
        </w:tc>
        <w:tc>
          <w:tcPr>
            <w:tcW w:w="519" w:type="pct"/>
            <w:tcBorders>
              <w:top w:val="single" w:sz="4" w:space="0" w:color="auto"/>
              <w:left w:val="nil"/>
              <w:bottom w:val="single" w:sz="4" w:space="0" w:color="auto"/>
              <w:right w:val="single" w:sz="4" w:space="0" w:color="auto"/>
            </w:tcBorders>
          </w:tcPr>
          <w:p w14:paraId="7CB87D5A" w14:textId="77777777" w:rsidR="005F604B" w:rsidRPr="00805DF6" w:rsidRDefault="005F604B" w:rsidP="005F604B">
            <w:pPr>
              <w:jc w:val="right"/>
              <w:rPr>
                <w:color w:val="000000"/>
                <w:sz w:val="20"/>
                <w:szCs w:val="20"/>
                <w:lang w:eastAsia="en-CA"/>
              </w:rPr>
            </w:pPr>
            <w:r w:rsidRPr="00805DF6">
              <w:rPr>
                <w:color w:val="000000"/>
                <w:sz w:val="20"/>
                <w:szCs w:val="20"/>
                <w:lang w:eastAsia="en-CA"/>
              </w:rPr>
              <w:t>125.54</w:t>
            </w:r>
          </w:p>
        </w:tc>
        <w:tc>
          <w:tcPr>
            <w:tcW w:w="307" w:type="pct"/>
            <w:tcBorders>
              <w:top w:val="nil"/>
              <w:left w:val="nil"/>
              <w:bottom w:val="single" w:sz="4" w:space="0" w:color="auto"/>
              <w:right w:val="single" w:sz="4" w:space="0" w:color="auto"/>
            </w:tcBorders>
          </w:tcPr>
          <w:p w14:paraId="4CADD244" w14:textId="77777777" w:rsidR="005F604B" w:rsidRPr="00805DF6" w:rsidRDefault="005F604B" w:rsidP="005F604B">
            <w:pPr>
              <w:jc w:val="right"/>
              <w:rPr>
                <w:color w:val="000000"/>
                <w:sz w:val="20"/>
                <w:szCs w:val="20"/>
                <w:lang w:eastAsia="en-CA"/>
              </w:rPr>
            </w:pPr>
            <w:r w:rsidRPr="00805DF6">
              <w:rPr>
                <w:color w:val="000000"/>
                <w:sz w:val="20"/>
                <w:szCs w:val="20"/>
                <w:lang w:eastAsia="en-CA"/>
              </w:rPr>
              <w:t>0.00</w:t>
            </w:r>
          </w:p>
        </w:tc>
        <w:tc>
          <w:tcPr>
            <w:tcW w:w="519" w:type="pct"/>
            <w:tcBorders>
              <w:top w:val="nil"/>
              <w:left w:val="nil"/>
              <w:bottom w:val="single" w:sz="4" w:space="0" w:color="auto"/>
              <w:right w:val="single" w:sz="4" w:space="0" w:color="auto"/>
            </w:tcBorders>
          </w:tcPr>
          <w:p w14:paraId="43685C2F" w14:textId="0B636417" w:rsidR="005F604B" w:rsidRPr="00805DF6" w:rsidRDefault="005F604B" w:rsidP="005F604B">
            <w:pPr>
              <w:keepNext/>
              <w:keepLines/>
              <w:jc w:val="right"/>
              <w:rPr>
                <w:color w:val="000000"/>
                <w:sz w:val="20"/>
                <w:szCs w:val="20"/>
                <w:lang w:eastAsia="en-CA"/>
              </w:rPr>
            </w:pPr>
            <w:r>
              <w:rPr>
                <w:rFonts w:hint="eastAsia"/>
                <w:color w:val="000000"/>
                <w:sz w:val="20"/>
                <w:szCs w:val="20"/>
                <w:lang w:eastAsia="zh-CN"/>
              </w:rPr>
              <w:t>不适用</w:t>
            </w:r>
          </w:p>
        </w:tc>
      </w:tr>
      <w:tr w:rsidR="005F604B" w:rsidRPr="00805DF6" w14:paraId="281B6A2C" w14:textId="77777777" w:rsidTr="00BC42EB">
        <w:trPr>
          <w:trHeight w:val="408"/>
          <w:jc w:val="center"/>
        </w:trPr>
        <w:tc>
          <w:tcPr>
            <w:tcW w:w="305" w:type="pct"/>
            <w:tcBorders>
              <w:top w:val="nil"/>
              <w:left w:val="single" w:sz="4" w:space="0" w:color="auto"/>
              <w:bottom w:val="single" w:sz="4" w:space="0" w:color="auto"/>
              <w:right w:val="single" w:sz="4" w:space="0" w:color="auto"/>
            </w:tcBorders>
            <w:hideMark/>
          </w:tcPr>
          <w:p w14:paraId="03ECBDDD" w14:textId="77777777" w:rsidR="005F604B" w:rsidRPr="00805DF6" w:rsidRDefault="005F604B" w:rsidP="005F604B">
            <w:pPr>
              <w:jc w:val="left"/>
              <w:rPr>
                <w:color w:val="000000"/>
                <w:sz w:val="20"/>
                <w:szCs w:val="20"/>
                <w:lang w:eastAsia="en-CA"/>
              </w:rPr>
            </w:pPr>
            <w:r w:rsidRPr="00805DF6">
              <w:rPr>
                <w:color w:val="000000"/>
                <w:sz w:val="20"/>
                <w:szCs w:val="20"/>
                <w:lang w:eastAsia="en-CA"/>
              </w:rPr>
              <w:t>1.2</w:t>
            </w:r>
          </w:p>
        </w:tc>
        <w:tc>
          <w:tcPr>
            <w:tcW w:w="1542" w:type="pct"/>
            <w:tcBorders>
              <w:top w:val="nil"/>
              <w:left w:val="nil"/>
              <w:bottom w:val="single" w:sz="4" w:space="0" w:color="auto"/>
              <w:right w:val="single" w:sz="4" w:space="0" w:color="auto"/>
            </w:tcBorders>
            <w:hideMark/>
          </w:tcPr>
          <w:p w14:paraId="2C3C6F00" w14:textId="132D253B" w:rsidR="005F604B" w:rsidRPr="00805DF6" w:rsidRDefault="005F604B" w:rsidP="005F604B">
            <w:pPr>
              <w:jc w:val="left"/>
              <w:rPr>
                <w:color w:val="000000"/>
                <w:sz w:val="20"/>
                <w:szCs w:val="20"/>
                <w:lang w:eastAsia="zh-CN"/>
              </w:rPr>
            </w:pPr>
            <w:r w:rsidRPr="00427D54">
              <w:rPr>
                <w:rFonts w:eastAsia="SimSun"/>
                <w:noProof/>
                <w:color w:val="000000"/>
                <w:sz w:val="20"/>
                <w:szCs w:val="20"/>
                <w:lang w:eastAsia="zh-CN"/>
              </w:rPr>
              <w:t>附件</w:t>
            </w:r>
            <w:r w:rsidRPr="00427D54">
              <w:rPr>
                <w:rFonts w:eastAsia="SimSun"/>
                <w:noProof/>
                <w:color w:val="000000"/>
                <w:sz w:val="20"/>
                <w:szCs w:val="20"/>
                <w:lang w:eastAsia="zh-CN"/>
              </w:rPr>
              <w:t>C</w:t>
            </w:r>
            <w:r w:rsidRPr="00427D54">
              <w:rPr>
                <w:rFonts w:eastAsia="SimSun"/>
                <w:noProof/>
                <w:color w:val="000000"/>
                <w:sz w:val="20"/>
                <w:szCs w:val="20"/>
                <w:lang w:eastAsia="zh-CN"/>
              </w:rPr>
              <w:t>第一类物质的最高允许消费总量（</w:t>
            </w:r>
            <w:r w:rsidRPr="00427D54">
              <w:rPr>
                <w:rFonts w:eastAsia="SimSun"/>
                <w:noProof/>
                <w:color w:val="000000"/>
                <w:sz w:val="20"/>
                <w:szCs w:val="20"/>
                <w:lang w:eastAsia="zh-CN"/>
              </w:rPr>
              <w:t>ODP</w:t>
            </w:r>
            <w:r w:rsidRPr="00427D54">
              <w:rPr>
                <w:rFonts w:eastAsia="SimSun"/>
                <w:noProof/>
                <w:color w:val="000000"/>
                <w:sz w:val="20"/>
                <w:szCs w:val="20"/>
                <w:lang w:eastAsia="zh-CN"/>
              </w:rPr>
              <w:t>吨）</w:t>
            </w:r>
          </w:p>
        </w:tc>
        <w:tc>
          <w:tcPr>
            <w:tcW w:w="519" w:type="pct"/>
            <w:tcBorders>
              <w:top w:val="nil"/>
              <w:left w:val="nil"/>
              <w:bottom w:val="single" w:sz="4" w:space="0" w:color="auto"/>
              <w:right w:val="single" w:sz="4" w:space="0" w:color="auto"/>
            </w:tcBorders>
          </w:tcPr>
          <w:p w14:paraId="257B10D1" w14:textId="77777777" w:rsidR="005F604B" w:rsidRPr="00805DF6" w:rsidRDefault="005F604B" w:rsidP="005F604B">
            <w:pPr>
              <w:jc w:val="right"/>
              <w:rPr>
                <w:color w:val="000000"/>
                <w:sz w:val="20"/>
                <w:szCs w:val="20"/>
                <w:lang w:eastAsia="en-CA"/>
              </w:rPr>
            </w:pPr>
            <w:r w:rsidRPr="00805DF6">
              <w:rPr>
                <w:color w:val="000000"/>
                <w:sz w:val="20"/>
                <w:szCs w:val="20"/>
                <w:lang w:eastAsia="en-CA"/>
              </w:rPr>
              <w:t>115.54</w:t>
            </w:r>
          </w:p>
        </w:tc>
        <w:tc>
          <w:tcPr>
            <w:tcW w:w="385" w:type="pct"/>
            <w:tcBorders>
              <w:top w:val="nil"/>
              <w:left w:val="nil"/>
              <w:bottom w:val="single" w:sz="4" w:space="0" w:color="auto"/>
              <w:right w:val="single" w:sz="4" w:space="0" w:color="auto"/>
            </w:tcBorders>
          </w:tcPr>
          <w:p w14:paraId="7D40F624" w14:textId="77777777" w:rsidR="005F604B" w:rsidRPr="00805DF6" w:rsidRDefault="005F604B" w:rsidP="005F604B">
            <w:pPr>
              <w:jc w:val="right"/>
              <w:rPr>
                <w:color w:val="000000"/>
                <w:sz w:val="20"/>
                <w:szCs w:val="20"/>
                <w:lang w:eastAsia="en-CA"/>
              </w:rPr>
            </w:pPr>
            <w:r w:rsidRPr="00805DF6">
              <w:rPr>
                <w:color w:val="000000"/>
                <w:sz w:val="20"/>
                <w:szCs w:val="20"/>
                <w:lang w:eastAsia="en-CA"/>
              </w:rPr>
              <w:t>115.54</w:t>
            </w:r>
          </w:p>
        </w:tc>
        <w:tc>
          <w:tcPr>
            <w:tcW w:w="519" w:type="pct"/>
            <w:tcBorders>
              <w:top w:val="single" w:sz="4" w:space="0" w:color="auto"/>
              <w:left w:val="nil"/>
              <w:bottom w:val="single" w:sz="4" w:space="0" w:color="auto"/>
              <w:right w:val="single" w:sz="4" w:space="0" w:color="auto"/>
            </w:tcBorders>
          </w:tcPr>
          <w:p w14:paraId="402FC993" w14:textId="77777777" w:rsidR="005F604B" w:rsidRPr="00805DF6" w:rsidRDefault="005F604B" w:rsidP="005F604B">
            <w:pPr>
              <w:jc w:val="right"/>
              <w:rPr>
                <w:color w:val="000000"/>
                <w:sz w:val="20"/>
                <w:szCs w:val="20"/>
                <w:lang w:eastAsia="en-CA"/>
              </w:rPr>
            </w:pPr>
            <w:r w:rsidRPr="00805DF6">
              <w:rPr>
                <w:color w:val="000000"/>
                <w:sz w:val="20"/>
                <w:szCs w:val="20"/>
                <w:lang w:eastAsia="en-CA"/>
              </w:rPr>
              <w:t>96.57</w:t>
            </w:r>
          </w:p>
        </w:tc>
        <w:tc>
          <w:tcPr>
            <w:tcW w:w="385" w:type="pct"/>
            <w:tcBorders>
              <w:top w:val="single" w:sz="4" w:space="0" w:color="auto"/>
              <w:left w:val="nil"/>
              <w:bottom w:val="single" w:sz="4" w:space="0" w:color="auto"/>
              <w:right w:val="single" w:sz="4" w:space="0" w:color="auto"/>
            </w:tcBorders>
          </w:tcPr>
          <w:p w14:paraId="0454E80B" w14:textId="77777777" w:rsidR="005F604B" w:rsidRPr="00805DF6" w:rsidRDefault="005F604B" w:rsidP="005F604B">
            <w:pPr>
              <w:jc w:val="right"/>
              <w:rPr>
                <w:color w:val="000000"/>
                <w:sz w:val="20"/>
                <w:szCs w:val="20"/>
                <w:lang w:eastAsia="en-CA"/>
              </w:rPr>
            </w:pPr>
            <w:r w:rsidRPr="00805DF6">
              <w:rPr>
                <w:color w:val="000000"/>
                <w:sz w:val="20"/>
                <w:szCs w:val="20"/>
                <w:lang w:eastAsia="en-CA"/>
              </w:rPr>
              <w:t>96.57</w:t>
            </w:r>
          </w:p>
        </w:tc>
        <w:tc>
          <w:tcPr>
            <w:tcW w:w="519" w:type="pct"/>
            <w:tcBorders>
              <w:top w:val="single" w:sz="4" w:space="0" w:color="auto"/>
              <w:left w:val="nil"/>
              <w:bottom w:val="single" w:sz="4" w:space="0" w:color="auto"/>
              <w:right w:val="single" w:sz="4" w:space="0" w:color="auto"/>
            </w:tcBorders>
          </w:tcPr>
          <w:p w14:paraId="4856A717" w14:textId="77777777" w:rsidR="005F604B" w:rsidRPr="00805DF6" w:rsidRDefault="005F604B" w:rsidP="005F604B">
            <w:pPr>
              <w:jc w:val="right"/>
              <w:rPr>
                <w:color w:val="000000"/>
                <w:sz w:val="20"/>
                <w:szCs w:val="20"/>
                <w:lang w:eastAsia="en-CA"/>
              </w:rPr>
            </w:pPr>
            <w:r w:rsidRPr="00805DF6">
              <w:rPr>
                <w:color w:val="000000"/>
                <w:sz w:val="20"/>
                <w:szCs w:val="20"/>
                <w:lang w:eastAsia="en-CA"/>
              </w:rPr>
              <w:t>57.94</w:t>
            </w:r>
          </w:p>
        </w:tc>
        <w:tc>
          <w:tcPr>
            <w:tcW w:w="307" w:type="pct"/>
            <w:tcBorders>
              <w:top w:val="nil"/>
              <w:left w:val="nil"/>
              <w:bottom w:val="single" w:sz="4" w:space="0" w:color="auto"/>
              <w:right w:val="single" w:sz="4" w:space="0" w:color="auto"/>
            </w:tcBorders>
          </w:tcPr>
          <w:p w14:paraId="3F5506EE" w14:textId="77777777" w:rsidR="005F604B" w:rsidRPr="00805DF6" w:rsidRDefault="005F604B" w:rsidP="005F604B">
            <w:pPr>
              <w:jc w:val="right"/>
              <w:rPr>
                <w:color w:val="000000"/>
                <w:sz w:val="20"/>
                <w:szCs w:val="20"/>
                <w:lang w:eastAsia="en-CA"/>
              </w:rPr>
            </w:pPr>
            <w:r w:rsidRPr="00805DF6">
              <w:rPr>
                <w:color w:val="000000"/>
                <w:sz w:val="20"/>
                <w:szCs w:val="20"/>
                <w:lang w:eastAsia="en-CA"/>
              </w:rPr>
              <w:t>0.00</w:t>
            </w:r>
          </w:p>
        </w:tc>
        <w:tc>
          <w:tcPr>
            <w:tcW w:w="519" w:type="pct"/>
            <w:tcBorders>
              <w:top w:val="nil"/>
              <w:left w:val="nil"/>
              <w:bottom w:val="single" w:sz="4" w:space="0" w:color="auto"/>
              <w:right w:val="single" w:sz="4" w:space="0" w:color="auto"/>
            </w:tcBorders>
          </w:tcPr>
          <w:p w14:paraId="3BF7AFAE" w14:textId="2BBA9CBE" w:rsidR="005F604B" w:rsidRPr="00805DF6" w:rsidRDefault="005F604B" w:rsidP="005F604B">
            <w:pPr>
              <w:jc w:val="right"/>
              <w:rPr>
                <w:color w:val="000000"/>
                <w:sz w:val="20"/>
                <w:szCs w:val="20"/>
                <w:lang w:eastAsia="en-CA"/>
              </w:rPr>
            </w:pPr>
            <w:r>
              <w:rPr>
                <w:rFonts w:hint="eastAsia"/>
                <w:color w:val="000000"/>
                <w:sz w:val="20"/>
                <w:szCs w:val="20"/>
                <w:lang w:eastAsia="zh-CN"/>
              </w:rPr>
              <w:t>不适用</w:t>
            </w:r>
          </w:p>
        </w:tc>
      </w:tr>
      <w:tr w:rsidR="005F604B" w:rsidRPr="00805DF6" w14:paraId="43E2EE94" w14:textId="77777777" w:rsidTr="00BC42EB">
        <w:trPr>
          <w:trHeight w:val="116"/>
          <w:jc w:val="center"/>
        </w:trPr>
        <w:tc>
          <w:tcPr>
            <w:tcW w:w="305" w:type="pct"/>
            <w:tcBorders>
              <w:top w:val="nil"/>
              <w:left w:val="single" w:sz="4" w:space="0" w:color="auto"/>
              <w:bottom w:val="single" w:sz="4" w:space="0" w:color="auto"/>
              <w:right w:val="single" w:sz="4" w:space="0" w:color="auto"/>
            </w:tcBorders>
            <w:hideMark/>
          </w:tcPr>
          <w:p w14:paraId="3EC4EA28" w14:textId="77777777" w:rsidR="005F604B" w:rsidRPr="00805DF6" w:rsidRDefault="005F604B" w:rsidP="005F604B">
            <w:pPr>
              <w:jc w:val="left"/>
              <w:rPr>
                <w:color w:val="000000"/>
                <w:sz w:val="20"/>
                <w:szCs w:val="20"/>
                <w:lang w:eastAsia="en-CA"/>
              </w:rPr>
            </w:pPr>
            <w:r w:rsidRPr="00805DF6">
              <w:rPr>
                <w:color w:val="000000"/>
                <w:sz w:val="20"/>
                <w:szCs w:val="20"/>
                <w:lang w:eastAsia="en-CA"/>
              </w:rPr>
              <w:t>2.1</w:t>
            </w:r>
          </w:p>
        </w:tc>
        <w:tc>
          <w:tcPr>
            <w:tcW w:w="1542" w:type="pct"/>
            <w:tcBorders>
              <w:top w:val="nil"/>
              <w:left w:val="nil"/>
              <w:bottom w:val="single" w:sz="4" w:space="0" w:color="auto"/>
              <w:right w:val="single" w:sz="4" w:space="0" w:color="auto"/>
            </w:tcBorders>
            <w:hideMark/>
          </w:tcPr>
          <w:p w14:paraId="2357E802" w14:textId="643E1FF4" w:rsidR="005F604B" w:rsidRPr="00805DF6" w:rsidRDefault="005F604B" w:rsidP="005F604B">
            <w:pPr>
              <w:jc w:val="left"/>
              <w:rPr>
                <w:color w:val="000000"/>
                <w:sz w:val="20"/>
                <w:szCs w:val="20"/>
                <w:lang w:eastAsia="zh-CN"/>
              </w:rPr>
            </w:pPr>
            <w:r w:rsidRPr="00BC790A">
              <w:rPr>
                <w:rFonts w:eastAsia="SimSun"/>
                <w:kern w:val="28"/>
                <w:sz w:val="20"/>
                <w:szCs w:val="20"/>
                <w:lang w:eastAsia="zh-CN"/>
              </w:rPr>
              <w:t>牵头执行机构（</w:t>
            </w:r>
            <w:r w:rsidR="00BC790A" w:rsidRPr="00BC790A">
              <w:rPr>
                <w:rFonts w:ascii="SimSun" w:eastAsia="SimSun" w:hAnsi="SimSun" w:cs="SimSun" w:hint="eastAsia"/>
                <w:noProof/>
                <w:sz w:val="20"/>
                <w:szCs w:val="20"/>
                <w:lang w:eastAsia="zh-CN"/>
              </w:rPr>
              <w:t>工发组织</w:t>
            </w:r>
            <w:r w:rsidRPr="00BC790A">
              <w:rPr>
                <w:rFonts w:eastAsia="SimSun"/>
                <w:kern w:val="28"/>
                <w:sz w:val="20"/>
                <w:szCs w:val="20"/>
                <w:lang w:eastAsia="zh-CN"/>
              </w:rPr>
              <w:t>）</w:t>
            </w:r>
            <w:r w:rsidRPr="00427D54">
              <w:rPr>
                <w:rFonts w:eastAsia="SimSun"/>
                <w:kern w:val="28"/>
                <w:sz w:val="20"/>
                <w:szCs w:val="20"/>
                <w:lang w:eastAsia="zh-CN"/>
              </w:rPr>
              <w:t>议定的供资（美元）</w:t>
            </w:r>
          </w:p>
        </w:tc>
        <w:tc>
          <w:tcPr>
            <w:tcW w:w="519" w:type="pct"/>
            <w:tcBorders>
              <w:top w:val="nil"/>
              <w:left w:val="nil"/>
              <w:bottom w:val="single" w:sz="4" w:space="0" w:color="auto"/>
              <w:right w:val="single" w:sz="4" w:space="0" w:color="auto"/>
            </w:tcBorders>
          </w:tcPr>
          <w:p w14:paraId="7E6C68A5" w14:textId="77777777" w:rsidR="005F604B" w:rsidRPr="00805DF6" w:rsidRDefault="005F604B" w:rsidP="005F604B">
            <w:pPr>
              <w:jc w:val="right"/>
              <w:rPr>
                <w:color w:val="000000"/>
                <w:sz w:val="20"/>
                <w:szCs w:val="20"/>
                <w:lang w:eastAsia="en-CA"/>
              </w:rPr>
            </w:pPr>
            <w:r w:rsidRPr="00805DF6">
              <w:rPr>
                <w:sz w:val="20"/>
                <w:szCs w:val="20"/>
              </w:rPr>
              <w:t>4,104,387</w:t>
            </w:r>
          </w:p>
        </w:tc>
        <w:tc>
          <w:tcPr>
            <w:tcW w:w="385" w:type="pct"/>
            <w:tcBorders>
              <w:top w:val="nil"/>
              <w:left w:val="nil"/>
              <w:bottom w:val="single" w:sz="4" w:space="0" w:color="auto"/>
              <w:right w:val="single" w:sz="4" w:space="0" w:color="auto"/>
            </w:tcBorders>
          </w:tcPr>
          <w:p w14:paraId="1FF76C91" w14:textId="77777777" w:rsidR="005F604B" w:rsidRPr="00805DF6" w:rsidRDefault="005F604B" w:rsidP="005F604B">
            <w:pPr>
              <w:jc w:val="right"/>
              <w:rPr>
                <w:color w:val="000000"/>
                <w:sz w:val="20"/>
                <w:szCs w:val="20"/>
                <w:lang w:eastAsia="en-CA"/>
              </w:rPr>
            </w:pPr>
          </w:p>
        </w:tc>
        <w:tc>
          <w:tcPr>
            <w:tcW w:w="519" w:type="pct"/>
            <w:tcBorders>
              <w:top w:val="single" w:sz="4" w:space="0" w:color="auto"/>
              <w:left w:val="nil"/>
              <w:bottom w:val="single" w:sz="4" w:space="0" w:color="auto"/>
              <w:right w:val="single" w:sz="4" w:space="0" w:color="auto"/>
            </w:tcBorders>
          </w:tcPr>
          <w:p w14:paraId="720CBC6E" w14:textId="77777777" w:rsidR="005F604B" w:rsidRPr="00805DF6" w:rsidRDefault="005F604B" w:rsidP="005F604B">
            <w:pPr>
              <w:jc w:val="right"/>
              <w:rPr>
                <w:color w:val="000000"/>
                <w:sz w:val="20"/>
                <w:szCs w:val="20"/>
                <w:lang w:eastAsia="en-CA"/>
              </w:rPr>
            </w:pPr>
            <w:r w:rsidRPr="00805DF6">
              <w:rPr>
                <w:sz w:val="20"/>
                <w:szCs w:val="20"/>
              </w:rPr>
              <w:t>3,285,469</w:t>
            </w:r>
          </w:p>
        </w:tc>
        <w:tc>
          <w:tcPr>
            <w:tcW w:w="385" w:type="pct"/>
            <w:tcBorders>
              <w:top w:val="single" w:sz="4" w:space="0" w:color="auto"/>
              <w:left w:val="nil"/>
              <w:bottom w:val="single" w:sz="4" w:space="0" w:color="auto"/>
              <w:right w:val="single" w:sz="4" w:space="0" w:color="auto"/>
            </w:tcBorders>
          </w:tcPr>
          <w:p w14:paraId="6DA5CC48" w14:textId="77777777" w:rsidR="005F604B" w:rsidRPr="00805DF6" w:rsidRDefault="005F604B" w:rsidP="005F604B">
            <w:pPr>
              <w:jc w:val="right"/>
              <w:rPr>
                <w:color w:val="000000"/>
                <w:sz w:val="20"/>
                <w:szCs w:val="20"/>
                <w:lang w:eastAsia="en-CA"/>
              </w:rPr>
            </w:pPr>
          </w:p>
        </w:tc>
        <w:tc>
          <w:tcPr>
            <w:tcW w:w="519" w:type="pct"/>
            <w:tcBorders>
              <w:top w:val="single" w:sz="4" w:space="0" w:color="auto"/>
              <w:left w:val="nil"/>
              <w:bottom w:val="single" w:sz="4" w:space="0" w:color="auto"/>
              <w:right w:val="single" w:sz="4" w:space="0" w:color="auto"/>
            </w:tcBorders>
          </w:tcPr>
          <w:p w14:paraId="0C9ADDF8" w14:textId="77777777" w:rsidR="005F604B" w:rsidRPr="00805DF6" w:rsidRDefault="005F604B" w:rsidP="005F604B">
            <w:pPr>
              <w:jc w:val="right"/>
              <w:rPr>
                <w:color w:val="000000"/>
                <w:sz w:val="20"/>
                <w:szCs w:val="20"/>
                <w:lang w:eastAsia="en-CA"/>
              </w:rPr>
            </w:pPr>
            <w:r w:rsidRPr="00805DF6">
              <w:rPr>
                <w:sz w:val="20"/>
                <w:szCs w:val="20"/>
              </w:rPr>
              <w:t>818,459</w:t>
            </w:r>
          </w:p>
        </w:tc>
        <w:tc>
          <w:tcPr>
            <w:tcW w:w="307" w:type="pct"/>
            <w:tcBorders>
              <w:top w:val="nil"/>
              <w:left w:val="nil"/>
              <w:bottom w:val="single" w:sz="4" w:space="0" w:color="auto"/>
              <w:right w:val="single" w:sz="4" w:space="0" w:color="auto"/>
            </w:tcBorders>
          </w:tcPr>
          <w:p w14:paraId="2C4237A8" w14:textId="77777777" w:rsidR="005F604B" w:rsidRPr="00805DF6" w:rsidRDefault="005F604B" w:rsidP="005F604B">
            <w:pPr>
              <w:jc w:val="right"/>
              <w:rPr>
                <w:color w:val="000000"/>
                <w:sz w:val="20"/>
                <w:szCs w:val="20"/>
                <w:lang w:eastAsia="en-CA"/>
              </w:rPr>
            </w:pPr>
          </w:p>
        </w:tc>
        <w:tc>
          <w:tcPr>
            <w:tcW w:w="519" w:type="pct"/>
            <w:tcBorders>
              <w:top w:val="nil"/>
              <w:left w:val="nil"/>
              <w:bottom w:val="single" w:sz="4" w:space="0" w:color="auto"/>
              <w:right w:val="single" w:sz="4" w:space="0" w:color="auto"/>
            </w:tcBorders>
          </w:tcPr>
          <w:p w14:paraId="035DE33B" w14:textId="77777777" w:rsidR="005F604B" w:rsidRPr="00805DF6" w:rsidRDefault="005F604B" w:rsidP="005F604B">
            <w:pPr>
              <w:jc w:val="right"/>
              <w:rPr>
                <w:color w:val="000000"/>
                <w:sz w:val="20"/>
                <w:szCs w:val="20"/>
                <w:lang w:eastAsia="en-CA"/>
              </w:rPr>
            </w:pPr>
            <w:r w:rsidRPr="00805DF6">
              <w:rPr>
                <w:sz w:val="20"/>
                <w:szCs w:val="20"/>
              </w:rPr>
              <w:t>8,208,315</w:t>
            </w:r>
          </w:p>
        </w:tc>
      </w:tr>
      <w:tr w:rsidR="005F604B" w:rsidRPr="00805DF6" w14:paraId="2A3737BE" w14:textId="77777777" w:rsidTr="00BC42EB">
        <w:trPr>
          <w:trHeight w:val="56"/>
          <w:jc w:val="center"/>
        </w:trPr>
        <w:tc>
          <w:tcPr>
            <w:tcW w:w="305" w:type="pct"/>
            <w:tcBorders>
              <w:top w:val="nil"/>
              <w:left w:val="single" w:sz="4" w:space="0" w:color="auto"/>
              <w:bottom w:val="single" w:sz="4" w:space="0" w:color="auto"/>
              <w:right w:val="single" w:sz="4" w:space="0" w:color="auto"/>
            </w:tcBorders>
            <w:hideMark/>
          </w:tcPr>
          <w:p w14:paraId="73E77AAE" w14:textId="77777777" w:rsidR="005F604B" w:rsidRPr="00805DF6" w:rsidRDefault="005F604B" w:rsidP="005F604B">
            <w:pPr>
              <w:jc w:val="left"/>
              <w:rPr>
                <w:color w:val="000000"/>
                <w:sz w:val="20"/>
                <w:szCs w:val="20"/>
                <w:lang w:eastAsia="en-CA"/>
              </w:rPr>
            </w:pPr>
            <w:r w:rsidRPr="00805DF6">
              <w:rPr>
                <w:color w:val="000000"/>
                <w:sz w:val="20"/>
                <w:szCs w:val="20"/>
                <w:lang w:eastAsia="en-CA"/>
              </w:rPr>
              <w:t>2.2</w:t>
            </w:r>
          </w:p>
        </w:tc>
        <w:tc>
          <w:tcPr>
            <w:tcW w:w="1542" w:type="pct"/>
            <w:tcBorders>
              <w:top w:val="nil"/>
              <w:left w:val="nil"/>
              <w:bottom w:val="single" w:sz="4" w:space="0" w:color="auto"/>
              <w:right w:val="single" w:sz="4" w:space="0" w:color="auto"/>
            </w:tcBorders>
            <w:hideMark/>
          </w:tcPr>
          <w:p w14:paraId="125A5A07" w14:textId="5193E244" w:rsidR="005F604B" w:rsidRPr="00805DF6" w:rsidRDefault="005F604B" w:rsidP="005F604B">
            <w:pPr>
              <w:jc w:val="left"/>
              <w:rPr>
                <w:color w:val="000000"/>
                <w:sz w:val="20"/>
                <w:szCs w:val="20"/>
                <w:lang w:eastAsia="zh-CN"/>
              </w:rPr>
            </w:pPr>
            <w:r w:rsidRPr="00427D54">
              <w:rPr>
                <w:rFonts w:eastAsia="SimSun"/>
                <w:kern w:val="28"/>
                <w:sz w:val="20"/>
                <w:szCs w:val="20"/>
                <w:lang w:eastAsia="zh-CN"/>
              </w:rPr>
              <w:t>牵头执行机构支助费用（美元）</w:t>
            </w:r>
          </w:p>
        </w:tc>
        <w:tc>
          <w:tcPr>
            <w:tcW w:w="519" w:type="pct"/>
            <w:tcBorders>
              <w:top w:val="nil"/>
              <w:left w:val="nil"/>
              <w:bottom w:val="single" w:sz="4" w:space="0" w:color="auto"/>
              <w:right w:val="single" w:sz="4" w:space="0" w:color="auto"/>
            </w:tcBorders>
          </w:tcPr>
          <w:p w14:paraId="2F3C78EA" w14:textId="77777777" w:rsidR="005F604B" w:rsidRPr="00805DF6" w:rsidRDefault="005F604B" w:rsidP="005F604B">
            <w:pPr>
              <w:jc w:val="right"/>
              <w:rPr>
                <w:color w:val="000000"/>
                <w:sz w:val="20"/>
                <w:szCs w:val="20"/>
                <w:lang w:eastAsia="en-CA"/>
              </w:rPr>
            </w:pPr>
            <w:r w:rsidRPr="00805DF6">
              <w:rPr>
                <w:sz w:val="20"/>
                <w:szCs w:val="20"/>
              </w:rPr>
              <w:t>287,307</w:t>
            </w:r>
          </w:p>
        </w:tc>
        <w:tc>
          <w:tcPr>
            <w:tcW w:w="385" w:type="pct"/>
            <w:tcBorders>
              <w:top w:val="nil"/>
              <w:left w:val="nil"/>
              <w:bottom w:val="single" w:sz="4" w:space="0" w:color="auto"/>
              <w:right w:val="single" w:sz="4" w:space="0" w:color="auto"/>
            </w:tcBorders>
          </w:tcPr>
          <w:p w14:paraId="3DF76F97"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5880D1BD" w14:textId="77777777" w:rsidR="005F604B" w:rsidRPr="00805DF6" w:rsidRDefault="005F604B" w:rsidP="005F604B">
            <w:pPr>
              <w:jc w:val="right"/>
              <w:rPr>
                <w:color w:val="000000"/>
                <w:sz w:val="20"/>
                <w:szCs w:val="20"/>
                <w:lang w:eastAsia="en-CA"/>
              </w:rPr>
            </w:pPr>
            <w:r w:rsidRPr="00805DF6">
              <w:rPr>
                <w:sz w:val="20"/>
                <w:szCs w:val="20"/>
              </w:rPr>
              <w:t>229,983</w:t>
            </w:r>
          </w:p>
        </w:tc>
        <w:tc>
          <w:tcPr>
            <w:tcW w:w="385" w:type="pct"/>
            <w:tcBorders>
              <w:top w:val="single" w:sz="4" w:space="0" w:color="auto"/>
              <w:left w:val="nil"/>
              <w:bottom w:val="single" w:sz="4" w:space="0" w:color="auto"/>
              <w:right w:val="single" w:sz="4" w:space="0" w:color="auto"/>
            </w:tcBorders>
          </w:tcPr>
          <w:p w14:paraId="60FB305A"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1F7ACDBB" w14:textId="77777777" w:rsidR="005F604B" w:rsidRPr="00805DF6" w:rsidRDefault="005F604B" w:rsidP="005F604B">
            <w:pPr>
              <w:jc w:val="right"/>
              <w:rPr>
                <w:color w:val="000000"/>
                <w:sz w:val="20"/>
                <w:szCs w:val="20"/>
                <w:lang w:eastAsia="en-CA"/>
              </w:rPr>
            </w:pPr>
            <w:r w:rsidRPr="00805DF6">
              <w:rPr>
                <w:sz w:val="20"/>
                <w:szCs w:val="20"/>
              </w:rPr>
              <w:t>57,292</w:t>
            </w:r>
          </w:p>
        </w:tc>
        <w:tc>
          <w:tcPr>
            <w:tcW w:w="307" w:type="pct"/>
            <w:tcBorders>
              <w:top w:val="nil"/>
              <w:left w:val="nil"/>
              <w:bottom w:val="single" w:sz="4" w:space="0" w:color="auto"/>
              <w:right w:val="single" w:sz="4" w:space="0" w:color="auto"/>
            </w:tcBorders>
          </w:tcPr>
          <w:p w14:paraId="45333B07"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nil"/>
              <w:left w:val="nil"/>
              <w:bottom w:val="single" w:sz="4" w:space="0" w:color="auto"/>
              <w:right w:val="single" w:sz="4" w:space="0" w:color="auto"/>
            </w:tcBorders>
          </w:tcPr>
          <w:p w14:paraId="596C48F1" w14:textId="77777777" w:rsidR="005F604B" w:rsidRPr="00805DF6" w:rsidRDefault="005F604B" w:rsidP="005F604B">
            <w:pPr>
              <w:jc w:val="right"/>
              <w:rPr>
                <w:color w:val="000000"/>
                <w:sz w:val="20"/>
                <w:szCs w:val="20"/>
                <w:lang w:eastAsia="en-CA"/>
              </w:rPr>
            </w:pPr>
            <w:r w:rsidRPr="00805DF6">
              <w:rPr>
                <w:sz w:val="20"/>
                <w:szCs w:val="20"/>
              </w:rPr>
              <w:t>574,582</w:t>
            </w:r>
          </w:p>
        </w:tc>
      </w:tr>
      <w:tr w:rsidR="005F604B" w:rsidRPr="00805DF6" w14:paraId="639B15EC" w14:textId="77777777" w:rsidTr="00BC42EB">
        <w:trPr>
          <w:trHeight w:val="161"/>
          <w:jc w:val="center"/>
        </w:trPr>
        <w:tc>
          <w:tcPr>
            <w:tcW w:w="305" w:type="pct"/>
            <w:tcBorders>
              <w:top w:val="nil"/>
              <w:left w:val="single" w:sz="4" w:space="0" w:color="auto"/>
              <w:bottom w:val="single" w:sz="4" w:space="0" w:color="auto"/>
              <w:right w:val="single" w:sz="4" w:space="0" w:color="auto"/>
            </w:tcBorders>
            <w:hideMark/>
          </w:tcPr>
          <w:p w14:paraId="236246F9" w14:textId="77777777" w:rsidR="005F604B" w:rsidRPr="00805DF6" w:rsidRDefault="005F604B" w:rsidP="005F604B">
            <w:pPr>
              <w:jc w:val="left"/>
              <w:rPr>
                <w:color w:val="000000"/>
                <w:sz w:val="20"/>
                <w:szCs w:val="20"/>
                <w:lang w:eastAsia="en-CA"/>
              </w:rPr>
            </w:pPr>
            <w:r w:rsidRPr="00805DF6">
              <w:rPr>
                <w:color w:val="000000"/>
                <w:sz w:val="20"/>
                <w:szCs w:val="20"/>
                <w:lang w:eastAsia="en-CA"/>
              </w:rPr>
              <w:t>2.3</w:t>
            </w:r>
          </w:p>
        </w:tc>
        <w:tc>
          <w:tcPr>
            <w:tcW w:w="1542" w:type="pct"/>
            <w:tcBorders>
              <w:top w:val="nil"/>
              <w:left w:val="nil"/>
              <w:bottom w:val="single" w:sz="4" w:space="0" w:color="auto"/>
              <w:right w:val="single" w:sz="4" w:space="0" w:color="auto"/>
            </w:tcBorders>
            <w:hideMark/>
          </w:tcPr>
          <w:p w14:paraId="0C4974DC" w14:textId="0F18F82D" w:rsidR="005F604B" w:rsidRPr="00805DF6" w:rsidRDefault="005F604B" w:rsidP="005F604B">
            <w:pPr>
              <w:jc w:val="left"/>
              <w:rPr>
                <w:color w:val="000000"/>
                <w:sz w:val="20"/>
                <w:szCs w:val="20"/>
                <w:lang w:eastAsia="zh-CN"/>
              </w:rPr>
            </w:pPr>
            <w:r w:rsidRPr="00427D54">
              <w:rPr>
                <w:rFonts w:eastAsia="SimSun"/>
                <w:kern w:val="28"/>
                <w:sz w:val="20"/>
                <w:szCs w:val="20"/>
                <w:lang w:eastAsia="zh-CN"/>
              </w:rPr>
              <w:t>合作执行机构（</w:t>
            </w:r>
            <w:r>
              <w:rPr>
                <w:rFonts w:eastAsia="SimSun" w:hint="eastAsia"/>
                <w:kern w:val="28"/>
                <w:sz w:val="20"/>
                <w:szCs w:val="20"/>
                <w:lang w:eastAsia="zh-CN"/>
              </w:rPr>
              <w:t>环境规划</w:t>
            </w:r>
            <w:r w:rsidRPr="00427D54">
              <w:rPr>
                <w:rFonts w:eastAsia="SimSun"/>
                <w:kern w:val="28"/>
                <w:sz w:val="20"/>
                <w:szCs w:val="20"/>
                <w:lang w:eastAsia="zh-CN"/>
              </w:rPr>
              <w:t>署）议定的供资（美元）</w:t>
            </w:r>
          </w:p>
        </w:tc>
        <w:tc>
          <w:tcPr>
            <w:tcW w:w="519" w:type="pct"/>
            <w:tcBorders>
              <w:top w:val="nil"/>
              <w:left w:val="nil"/>
              <w:bottom w:val="single" w:sz="4" w:space="0" w:color="auto"/>
              <w:right w:val="single" w:sz="4" w:space="0" w:color="auto"/>
            </w:tcBorders>
          </w:tcPr>
          <w:p w14:paraId="7914CA73" w14:textId="77777777" w:rsidR="005F604B" w:rsidRPr="00805DF6" w:rsidRDefault="005F604B" w:rsidP="005F604B">
            <w:pPr>
              <w:jc w:val="right"/>
              <w:rPr>
                <w:color w:val="000000"/>
                <w:sz w:val="20"/>
                <w:szCs w:val="20"/>
                <w:lang w:eastAsia="en-CA"/>
              </w:rPr>
            </w:pPr>
            <w:r w:rsidRPr="00805DF6">
              <w:rPr>
                <w:sz w:val="20"/>
                <w:szCs w:val="20"/>
              </w:rPr>
              <w:t>485,000</w:t>
            </w:r>
          </w:p>
        </w:tc>
        <w:tc>
          <w:tcPr>
            <w:tcW w:w="385" w:type="pct"/>
            <w:tcBorders>
              <w:top w:val="nil"/>
              <w:left w:val="nil"/>
              <w:bottom w:val="single" w:sz="4" w:space="0" w:color="auto"/>
              <w:right w:val="single" w:sz="4" w:space="0" w:color="auto"/>
            </w:tcBorders>
          </w:tcPr>
          <w:p w14:paraId="2DA79643" w14:textId="77777777" w:rsidR="005F604B" w:rsidRPr="00805DF6" w:rsidRDefault="005F604B" w:rsidP="005F604B">
            <w:pPr>
              <w:jc w:val="right"/>
              <w:rPr>
                <w:color w:val="000000"/>
                <w:sz w:val="20"/>
                <w:szCs w:val="20"/>
                <w:lang w:eastAsia="en-CA"/>
              </w:rPr>
            </w:pPr>
          </w:p>
        </w:tc>
        <w:tc>
          <w:tcPr>
            <w:tcW w:w="519" w:type="pct"/>
            <w:tcBorders>
              <w:top w:val="single" w:sz="4" w:space="0" w:color="auto"/>
              <w:left w:val="nil"/>
              <w:bottom w:val="single" w:sz="4" w:space="0" w:color="auto"/>
              <w:right w:val="single" w:sz="4" w:space="0" w:color="auto"/>
            </w:tcBorders>
          </w:tcPr>
          <w:p w14:paraId="113C652E" w14:textId="77777777" w:rsidR="005F604B" w:rsidRPr="00805DF6" w:rsidRDefault="005F604B" w:rsidP="005F604B">
            <w:pPr>
              <w:jc w:val="right"/>
              <w:rPr>
                <w:color w:val="000000"/>
                <w:sz w:val="20"/>
                <w:szCs w:val="20"/>
                <w:lang w:eastAsia="en-CA"/>
              </w:rPr>
            </w:pPr>
            <w:r w:rsidRPr="00805DF6">
              <w:rPr>
                <w:sz w:val="20"/>
                <w:szCs w:val="20"/>
              </w:rPr>
              <w:t>332,500</w:t>
            </w:r>
          </w:p>
        </w:tc>
        <w:tc>
          <w:tcPr>
            <w:tcW w:w="385" w:type="pct"/>
            <w:tcBorders>
              <w:top w:val="single" w:sz="4" w:space="0" w:color="auto"/>
              <w:left w:val="nil"/>
              <w:bottom w:val="single" w:sz="4" w:space="0" w:color="auto"/>
              <w:right w:val="single" w:sz="4" w:space="0" w:color="auto"/>
            </w:tcBorders>
          </w:tcPr>
          <w:p w14:paraId="55024B35" w14:textId="77777777" w:rsidR="005F604B" w:rsidRPr="00805DF6" w:rsidRDefault="005F604B" w:rsidP="005F604B">
            <w:pPr>
              <w:jc w:val="right"/>
              <w:rPr>
                <w:color w:val="000000"/>
                <w:sz w:val="20"/>
                <w:szCs w:val="20"/>
                <w:lang w:eastAsia="en-CA"/>
              </w:rPr>
            </w:pPr>
          </w:p>
        </w:tc>
        <w:tc>
          <w:tcPr>
            <w:tcW w:w="519" w:type="pct"/>
            <w:tcBorders>
              <w:top w:val="single" w:sz="4" w:space="0" w:color="auto"/>
              <w:left w:val="nil"/>
              <w:bottom w:val="single" w:sz="4" w:space="0" w:color="auto"/>
              <w:right w:val="single" w:sz="4" w:space="0" w:color="auto"/>
            </w:tcBorders>
          </w:tcPr>
          <w:p w14:paraId="540C249E" w14:textId="77777777" w:rsidR="005F604B" w:rsidRPr="00805DF6" w:rsidRDefault="005F604B" w:rsidP="005F604B">
            <w:pPr>
              <w:jc w:val="right"/>
              <w:rPr>
                <w:color w:val="000000"/>
                <w:sz w:val="20"/>
                <w:szCs w:val="20"/>
                <w:lang w:eastAsia="en-CA"/>
              </w:rPr>
            </w:pPr>
            <w:r w:rsidRPr="00805DF6">
              <w:rPr>
                <w:sz w:val="20"/>
                <w:szCs w:val="20"/>
              </w:rPr>
              <w:t>140,000</w:t>
            </w:r>
          </w:p>
        </w:tc>
        <w:tc>
          <w:tcPr>
            <w:tcW w:w="307" w:type="pct"/>
            <w:tcBorders>
              <w:top w:val="nil"/>
              <w:left w:val="nil"/>
              <w:bottom w:val="single" w:sz="4" w:space="0" w:color="auto"/>
              <w:right w:val="single" w:sz="4" w:space="0" w:color="auto"/>
            </w:tcBorders>
          </w:tcPr>
          <w:p w14:paraId="70E59E9B" w14:textId="77777777" w:rsidR="005F604B" w:rsidRPr="00805DF6" w:rsidRDefault="005F604B" w:rsidP="005F604B">
            <w:pPr>
              <w:jc w:val="right"/>
              <w:rPr>
                <w:color w:val="000000"/>
                <w:sz w:val="20"/>
                <w:szCs w:val="20"/>
                <w:lang w:eastAsia="en-CA"/>
              </w:rPr>
            </w:pPr>
          </w:p>
        </w:tc>
        <w:tc>
          <w:tcPr>
            <w:tcW w:w="519" w:type="pct"/>
            <w:tcBorders>
              <w:top w:val="nil"/>
              <w:left w:val="nil"/>
              <w:bottom w:val="single" w:sz="4" w:space="0" w:color="auto"/>
              <w:right w:val="single" w:sz="4" w:space="0" w:color="auto"/>
            </w:tcBorders>
          </w:tcPr>
          <w:p w14:paraId="34029F03" w14:textId="77777777" w:rsidR="005F604B" w:rsidRPr="00805DF6" w:rsidRDefault="005F604B" w:rsidP="005F604B">
            <w:pPr>
              <w:jc w:val="right"/>
              <w:rPr>
                <w:color w:val="000000"/>
                <w:sz w:val="20"/>
                <w:szCs w:val="20"/>
                <w:lang w:eastAsia="en-CA"/>
              </w:rPr>
            </w:pPr>
            <w:r w:rsidRPr="00805DF6">
              <w:rPr>
                <w:sz w:val="20"/>
                <w:szCs w:val="20"/>
              </w:rPr>
              <w:t>957,500</w:t>
            </w:r>
          </w:p>
        </w:tc>
      </w:tr>
      <w:tr w:rsidR="005F604B" w:rsidRPr="00805DF6" w14:paraId="3EB78DF2" w14:textId="77777777" w:rsidTr="00BC42EB">
        <w:trPr>
          <w:trHeight w:val="60"/>
          <w:jc w:val="center"/>
        </w:trPr>
        <w:tc>
          <w:tcPr>
            <w:tcW w:w="305" w:type="pct"/>
            <w:tcBorders>
              <w:top w:val="nil"/>
              <w:left w:val="single" w:sz="4" w:space="0" w:color="auto"/>
              <w:bottom w:val="single" w:sz="4" w:space="0" w:color="auto"/>
              <w:right w:val="single" w:sz="4" w:space="0" w:color="auto"/>
            </w:tcBorders>
            <w:hideMark/>
          </w:tcPr>
          <w:p w14:paraId="4FA4E4C9" w14:textId="77777777" w:rsidR="005F604B" w:rsidRPr="00805DF6" w:rsidRDefault="005F604B" w:rsidP="005F604B">
            <w:pPr>
              <w:jc w:val="left"/>
              <w:rPr>
                <w:color w:val="000000"/>
                <w:sz w:val="20"/>
                <w:szCs w:val="20"/>
                <w:lang w:eastAsia="en-CA"/>
              </w:rPr>
            </w:pPr>
            <w:r w:rsidRPr="00805DF6">
              <w:rPr>
                <w:color w:val="000000"/>
                <w:sz w:val="20"/>
                <w:szCs w:val="20"/>
                <w:lang w:eastAsia="en-CA"/>
              </w:rPr>
              <w:t>2.4</w:t>
            </w:r>
          </w:p>
        </w:tc>
        <w:tc>
          <w:tcPr>
            <w:tcW w:w="1542" w:type="pct"/>
            <w:tcBorders>
              <w:top w:val="nil"/>
              <w:left w:val="nil"/>
              <w:bottom w:val="single" w:sz="4" w:space="0" w:color="auto"/>
              <w:right w:val="single" w:sz="4" w:space="0" w:color="auto"/>
            </w:tcBorders>
            <w:hideMark/>
          </w:tcPr>
          <w:p w14:paraId="03E9DC00" w14:textId="123FA446" w:rsidR="005F604B" w:rsidRPr="00805DF6" w:rsidRDefault="005F604B" w:rsidP="005F604B">
            <w:pPr>
              <w:jc w:val="left"/>
              <w:rPr>
                <w:color w:val="000000"/>
                <w:sz w:val="20"/>
                <w:szCs w:val="20"/>
                <w:lang w:eastAsia="zh-CN"/>
              </w:rPr>
            </w:pPr>
            <w:r w:rsidRPr="00427D54">
              <w:rPr>
                <w:rFonts w:eastAsia="SimSun"/>
                <w:kern w:val="28"/>
                <w:sz w:val="20"/>
                <w:szCs w:val="20"/>
                <w:lang w:eastAsia="zh-CN"/>
              </w:rPr>
              <w:t>合作执行机构支助费用（美元）</w:t>
            </w:r>
          </w:p>
        </w:tc>
        <w:tc>
          <w:tcPr>
            <w:tcW w:w="519" w:type="pct"/>
            <w:tcBorders>
              <w:top w:val="nil"/>
              <w:left w:val="nil"/>
              <w:bottom w:val="single" w:sz="4" w:space="0" w:color="auto"/>
              <w:right w:val="single" w:sz="4" w:space="0" w:color="auto"/>
            </w:tcBorders>
          </w:tcPr>
          <w:p w14:paraId="3DA98B78" w14:textId="77777777" w:rsidR="005F604B" w:rsidRPr="00805DF6" w:rsidRDefault="005F604B" w:rsidP="005F604B">
            <w:pPr>
              <w:jc w:val="right"/>
              <w:rPr>
                <w:color w:val="000000"/>
                <w:sz w:val="20"/>
                <w:szCs w:val="20"/>
                <w:lang w:eastAsia="en-CA"/>
              </w:rPr>
            </w:pPr>
            <w:r w:rsidRPr="00805DF6">
              <w:rPr>
                <w:sz w:val="20"/>
                <w:szCs w:val="20"/>
              </w:rPr>
              <w:t>58,415</w:t>
            </w:r>
          </w:p>
        </w:tc>
        <w:tc>
          <w:tcPr>
            <w:tcW w:w="385" w:type="pct"/>
            <w:tcBorders>
              <w:top w:val="nil"/>
              <w:left w:val="nil"/>
              <w:bottom w:val="single" w:sz="4" w:space="0" w:color="auto"/>
              <w:right w:val="single" w:sz="4" w:space="0" w:color="auto"/>
            </w:tcBorders>
          </w:tcPr>
          <w:p w14:paraId="2C585F86"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555564DB" w14:textId="77777777" w:rsidR="005F604B" w:rsidRPr="00805DF6" w:rsidRDefault="005F604B" w:rsidP="005F604B">
            <w:pPr>
              <w:jc w:val="right"/>
              <w:rPr>
                <w:color w:val="000000"/>
                <w:sz w:val="20"/>
                <w:szCs w:val="20"/>
                <w:lang w:eastAsia="en-CA"/>
              </w:rPr>
            </w:pPr>
            <w:r w:rsidRPr="00805DF6">
              <w:rPr>
                <w:sz w:val="20"/>
                <w:szCs w:val="20"/>
              </w:rPr>
              <w:t>40,048</w:t>
            </w:r>
          </w:p>
        </w:tc>
        <w:tc>
          <w:tcPr>
            <w:tcW w:w="385" w:type="pct"/>
            <w:tcBorders>
              <w:top w:val="single" w:sz="4" w:space="0" w:color="auto"/>
              <w:left w:val="nil"/>
              <w:bottom w:val="single" w:sz="4" w:space="0" w:color="auto"/>
              <w:right w:val="single" w:sz="4" w:space="0" w:color="auto"/>
            </w:tcBorders>
          </w:tcPr>
          <w:p w14:paraId="480B02D8"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6978F7C6" w14:textId="77777777" w:rsidR="005F604B" w:rsidRPr="00805DF6" w:rsidRDefault="005F604B" w:rsidP="005F604B">
            <w:pPr>
              <w:jc w:val="right"/>
              <w:rPr>
                <w:color w:val="000000"/>
                <w:sz w:val="20"/>
                <w:szCs w:val="20"/>
                <w:lang w:eastAsia="en-CA"/>
              </w:rPr>
            </w:pPr>
            <w:r w:rsidRPr="00805DF6">
              <w:rPr>
                <w:sz w:val="20"/>
                <w:szCs w:val="20"/>
              </w:rPr>
              <w:t>16,862</w:t>
            </w:r>
          </w:p>
        </w:tc>
        <w:tc>
          <w:tcPr>
            <w:tcW w:w="307" w:type="pct"/>
            <w:tcBorders>
              <w:top w:val="nil"/>
              <w:left w:val="nil"/>
              <w:bottom w:val="single" w:sz="4" w:space="0" w:color="auto"/>
              <w:right w:val="single" w:sz="4" w:space="0" w:color="auto"/>
            </w:tcBorders>
          </w:tcPr>
          <w:p w14:paraId="60C668EE"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nil"/>
              <w:left w:val="nil"/>
              <w:bottom w:val="single" w:sz="4" w:space="0" w:color="auto"/>
              <w:right w:val="single" w:sz="4" w:space="0" w:color="auto"/>
            </w:tcBorders>
          </w:tcPr>
          <w:p w14:paraId="36B451EC" w14:textId="77777777" w:rsidR="005F604B" w:rsidRPr="00805DF6" w:rsidRDefault="005F604B" w:rsidP="005F604B">
            <w:pPr>
              <w:jc w:val="right"/>
              <w:rPr>
                <w:color w:val="000000"/>
                <w:sz w:val="20"/>
                <w:szCs w:val="20"/>
                <w:lang w:eastAsia="en-CA"/>
              </w:rPr>
            </w:pPr>
            <w:r w:rsidRPr="00805DF6">
              <w:rPr>
                <w:sz w:val="20"/>
                <w:szCs w:val="20"/>
              </w:rPr>
              <w:t>115,325</w:t>
            </w:r>
          </w:p>
        </w:tc>
      </w:tr>
      <w:tr w:rsidR="005F604B" w:rsidRPr="00805DF6" w14:paraId="517207ED" w14:textId="77777777" w:rsidTr="00BC42EB">
        <w:trPr>
          <w:trHeight w:val="62"/>
          <w:jc w:val="center"/>
        </w:trPr>
        <w:tc>
          <w:tcPr>
            <w:tcW w:w="305" w:type="pct"/>
            <w:tcBorders>
              <w:top w:val="nil"/>
              <w:left w:val="single" w:sz="4" w:space="0" w:color="auto"/>
              <w:bottom w:val="single" w:sz="4" w:space="0" w:color="auto"/>
              <w:right w:val="single" w:sz="4" w:space="0" w:color="auto"/>
            </w:tcBorders>
            <w:hideMark/>
          </w:tcPr>
          <w:p w14:paraId="22CD5422" w14:textId="77777777" w:rsidR="005F604B" w:rsidRPr="00805DF6" w:rsidRDefault="005F604B" w:rsidP="005F604B">
            <w:pPr>
              <w:jc w:val="left"/>
              <w:rPr>
                <w:color w:val="000000"/>
                <w:sz w:val="20"/>
                <w:szCs w:val="20"/>
                <w:lang w:eastAsia="en-CA"/>
              </w:rPr>
            </w:pPr>
            <w:r w:rsidRPr="00805DF6">
              <w:rPr>
                <w:color w:val="000000"/>
                <w:sz w:val="20"/>
                <w:szCs w:val="20"/>
                <w:lang w:eastAsia="en-CA"/>
              </w:rPr>
              <w:t>3.1</w:t>
            </w:r>
          </w:p>
        </w:tc>
        <w:tc>
          <w:tcPr>
            <w:tcW w:w="1542" w:type="pct"/>
            <w:tcBorders>
              <w:top w:val="nil"/>
              <w:left w:val="nil"/>
              <w:bottom w:val="single" w:sz="4" w:space="0" w:color="auto"/>
              <w:right w:val="single" w:sz="4" w:space="0" w:color="auto"/>
            </w:tcBorders>
            <w:hideMark/>
          </w:tcPr>
          <w:p w14:paraId="3A216050" w14:textId="0F1B51B7" w:rsidR="005F604B" w:rsidRPr="00805DF6" w:rsidRDefault="005F604B" w:rsidP="005F604B">
            <w:pPr>
              <w:jc w:val="left"/>
              <w:rPr>
                <w:color w:val="000000"/>
                <w:sz w:val="20"/>
                <w:szCs w:val="20"/>
                <w:lang w:eastAsia="zh-CN"/>
              </w:rPr>
            </w:pPr>
            <w:r w:rsidRPr="00427D54">
              <w:rPr>
                <w:rFonts w:eastAsia="SimSun"/>
                <w:kern w:val="28"/>
                <w:sz w:val="20"/>
                <w:szCs w:val="20"/>
                <w:lang w:eastAsia="zh-CN"/>
              </w:rPr>
              <w:t>议定的总供资（美元）</w:t>
            </w:r>
          </w:p>
        </w:tc>
        <w:tc>
          <w:tcPr>
            <w:tcW w:w="519" w:type="pct"/>
            <w:tcBorders>
              <w:top w:val="nil"/>
              <w:left w:val="nil"/>
              <w:bottom w:val="single" w:sz="4" w:space="0" w:color="auto"/>
              <w:right w:val="single" w:sz="4" w:space="0" w:color="auto"/>
            </w:tcBorders>
          </w:tcPr>
          <w:p w14:paraId="2D78AD3D" w14:textId="77777777" w:rsidR="005F604B" w:rsidRPr="00805DF6" w:rsidRDefault="005F604B" w:rsidP="005F604B">
            <w:pPr>
              <w:jc w:val="right"/>
              <w:rPr>
                <w:color w:val="000000"/>
                <w:sz w:val="20"/>
                <w:szCs w:val="20"/>
                <w:lang w:eastAsia="en-CA"/>
              </w:rPr>
            </w:pPr>
            <w:r w:rsidRPr="00805DF6">
              <w:rPr>
                <w:sz w:val="20"/>
                <w:szCs w:val="20"/>
              </w:rPr>
              <w:t>4,589,387</w:t>
            </w:r>
          </w:p>
        </w:tc>
        <w:tc>
          <w:tcPr>
            <w:tcW w:w="385" w:type="pct"/>
            <w:tcBorders>
              <w:top w:val="nil"/>
              <w:left w:val="nil"/>
              <w:bottom w:val="single" w:sz="4" w:space="0" w:color="auto"/>
              <w:right w:val="single" w:sz="4" w:space="0" w:color="auto"/>
            </w:tcBorders>
          </w:tcPr>
          <w:p w14:paraId="099ABE47"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1082575A" w14:textId="77777777" w:rsidR="005F604B" w:rsidRPr="00805DF6" w:rsidRDefault="005F604B" w:rsidP="005F604B">
            <w:pPr>
              <w:jc w:val="right"/>
              <w:rPr>
                <w:color w:val="000000"/>
                <w:sz w:val="20"/>
                <w:szCs w:val="20"/>
                <w:lang w:eastAsia="en-CA"/>
              </w:rPr>
            </w:pPr>
            <w:r w:rsidRPr="00805DF6">
              <w:rPr>
                <w:sz w:val="20"/>
                <w:szCs w:val="20"/>
              </w:rPr>
              <w:t>3,617,969</w:t>
            </w:r>
          </w:p>
        </w:tc>
        <w:tc>
          <w:tcPr>
            <w:tcW w:w="385" w:type="pct"/>
            <w:tcBorders>
              <w:top w:val="single" w:sz="4" w:space="0" w:color="auto"/>
              <w:left w:val="nil"/>
              <w:bottom w:val="single" w:sz="4" w:space="0" w:color="auto"/>
              <w:right w:val="single" w:sz="4" w:space="0" w:color="auto"/>
            </w:tcBorders>
          </w:tcPr>
          <w:p w14:paraId="735DDBF4"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72CC0BAF" w14:textId="77777777" w:rsidR="005F604B" w:rsidRPr="00805DF6" w:rsidRDefault="005F604B" w:rsidP="005F604B">
            <w:pPr>
              <w:jc w:val="right"/>
              <w:rPr>
                <w:color w:val="000000"/>
                <w:sz w:val="20"/>
                <w:szCs w:val="20"/>
                <w:lang w:eastAsia="en-CA"/>
              </w:rPr>
            </w:pPr>
            <w:r w:rsidRPr="00805DF6">
              <w:rPr>
                <w:sz w:val="20"/>
                <w:szCs w:val="20"/>
              </w:rPr>
              <w:t>958,459</w:t>
            </w:r>
          </w:p>
        </w:tc>
        <w:tc>
          <w:tcPr>
            <w:tcW w:w="307" w:type="pct"/>
            <w:tcBorders>
              <w:top w:val="nil"/>
              <w:left w:val="nil"/>
              <w:bottom w:val="single" w:sz="4" w:space="0" w:color="auto"/>
              <w:right w:val="single" w:sz="4" w:space="0" w:color="auto"/>
            </w:tcBorders>
          </w:tcPr>
          <w:p w14:paraId="18E93615"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nil"/>
              <w:left w:val="nil"/>
              <w:bottom w:val="single" w:sz="4" w:space="0" w:color="auto"/>
              <w:right w:val="single" w:sz="4" w:space="0" w:color="auto"/>
            </w:tcBorders>
          </w:tcPr>
          <w:p w14:paraId="45CC80B2" w14:textId="77777777" w:rsidR="005F604B" w:rsidRPr="00805DF6" w:rsidRDefault="005F604B" w:rsidP="005F604B">
            <w:pPr>
              <w:jc w:val="right"/>
              <w:rPr>
                <w:color w:val="000000"/>
                <w:sz w:val="20"/>
                <w:szCs w:val="20"/>
                <w:lang w:eastAsia="en-CA"/>
              </w:rPr>
            </w:pPr>
            <w:r w:rsidRPr="00805DF6">
              <w:rPr>
                <w:sz w:val="20"/>
                <w:szCs w:val="20"/>
              </w:rPr>
              <w:t>9,165,815</w:t>
            </w:r>
          </w:p>
        </w:tc>
      </w:tr>
      <w:tr w:rsidR="005F604B" w:rsidRPr="00805DF6" w14:paraId="7CFC03DC" w14:textId="77777777" w:rsidTr="00BC42EB">
        <w:trPr>
          <w:trHeight w:val="62"/>
          <w:jc w:val="center"/>
        </w:trPr>
        <w:tc>
          <w:tcPr>
            <w:tcW w:w="305" w:type="pct"/>
            <w:tcBorders>
              <w:top w:val="nil"/>
              <w:left w:val="single" w:sz="4" w:space="0" w:color="auto"/>
              <w:bottom w:val="single" w:sz="4" w:space="0" w:color="auto"/>
              <w:right w:val="single" w:sz="4" w:space="0" w:color="auto"/>
            </w:tcBorders>
            <w:hideMark/>
          </w:tcPr>
          <w:p w14:paraId="1EA6F215" w14:textId="77777777" w:rsidR="005F604B" w:rsidRPr="00805DF6" w:rsidRDefault="005F604B" w:rsidP="005F604B">
            <w:pPr>
              <w:jc w:val="left"/>
              <w:rPr>
                <w:color w:val="000000"/>
                <w:sz w:val="20"/>
                <w:szCs w:val="20"/>
                <w:lang w:eastAsia="en-CA"/>
              </w:rPr>
            </w:pPr>
            <w:r w:rsidRPr="00805DF6">
              <w:rPr>
                <w:color w:val="000000"/>
                <w:sz w:val="20"/>
                <w:szCs w:val="20"/>
                <w:lang w:eastAsia="en-CA"/>
              </w:rPr>
              <w:t>3.2</w:t>
            </w:r>
          </w:p>
        </w:tc>
        <w:tc>
          <w:tcPr>
            <w:tcW w:w="1542" w:type="pct"/>
            <w:tcBorders>
              <w:top w:val="nil"/>
              <w:left w:val="nil"/>
              <w:bottom w:val="single" w:sz="4" w:space="0" w:color="auto"/>
              <w:right w:val="single" w:sz="4" w:space="0" w:color="auto"/>
            </w:tcBorders>
            <w:hideMark/>
          </w:tcPr>
          <w:p w14:paraId="05A1C116" w14:textId="661C87F7" w:rsidR="005F604B" w:rsidRPr="00805DF6" w:rsidRDefault="005F604B" w:rsidP="005F604B">
            <w:pPr>
              <w:jc w:val="left"/>
              <w:rPr>
                <w:color w:val="000000"/>
                <w:sz w:val="20"/>
                <w:szCs w:val="20"/>
                <w:lang w:eastAsia="en-CA"/>
              </w:rPr>
            </w:pPr>
            <w:r w:rsidRPr="00427D54">
              <w:rPr>
                <w:rFonts w:eastAsia="SimSun"/>
                <w:kern w:val="28"/>
                <w:sz w:val="20"/>
                <w:szCs w:val="20"/>
                <w:lang w:eastAsia="zh-CN"/>
              </w:rPr>
              <w:t>总支助费用（美元）</w:t>
            </w:r>
          </w:p>
        </w:tc>
        <w:tc>
          <w:tcPr>
            <w:tcW w:w="519" w:type="pct"/>
            <w:tcBorders>
              <w:top w:val="nil"/>
              <w:left w:val="nil"/>
              <w:bottom w:val="single" w:sz="4" w:space="0" w:color="auto"/>
              <w:right w:val="single" w:sz="4" w:space="0" w:color="auto"/>
            </w:tcBorders>
          </w:tcPr>
          <w:p w14:paraId="297917F9" w14:textId="77777777" w:rsidR="005F604B" w:rsidRPr="00805DF6" w:rsidRDefault="005F604B" w:rsidP="005F604B">
            <w:pPr>
              <w:jc w:val="right"/>
              <w:rPr>
                <w:color w:val="000000"/>
                <w:sz w:val="20"/>
                <w:szCs w:val="20"/>
                <w:lang w:eastAsia="en-CA"/>
              </w:rPr>
            </w:pPr>
            <w:r w:rsidRPr="00805DF6">
              <w:rPr>
                <w:sz w:val="20"/>
                <w:szCs w:val="20"/>
              </w:rPr>
              <w:t>345,722</w:t>
            </w:r>
          </w:p>
        </w:tc>
        <w:tc>
          <w:tcPr>
            <w:tcW w:w="385" w:type="pct"/>
            <w:tcBorders>
              <w:top w:val="nil"/>
              <w:left w:val="nil"/>
              <w:bottom w:val="single" w:sz="4" w:space="0" w:color="auto"/>
              <w:right w:val="single" w:sz="4" w:space="0" w:color="auto"/>
            </w:tcBorders>
          </w:tcPr>
          <w:p w14:paraId="25998107"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0CF7ADA8" w14:textId="77777777" w:rsidR="005F604B" w:rsidRPr="00805DF6" w:rsidRDefault="005F604B" w:rsidP="005F604B">
            <w:pPr>
              <w:jc w:val="right"/>
              <w:rPr>
                <w:color w:val="000000"/>
                <w:sz w:val="20"/>
                <w:szCs w:val="20"/>
                <w:lang w:eastAsia="en-CA"/>
              </w:rPr>
            </w:pPr>
            <w:r w:rsidRPr="00805DF6">
              <w:rPr>
                <w:sz w:val="20"/>
                <w:szCs w:val="20"/>
              </w:rPr>
              <w:t>270,031</w:t>
            </w:r>
          </w:p>
        </w:tc>
        <w:tc>
          <w:tcPr>
            <w:tcW w:w="385" w:type="pct"/>
            <w:tcBorders>
              <w:top w:val="single" w:sz="4" w:space="0" w:color="auto"/>
              <w:left w:val="nil"/>
              <w:bottom w:val="single" w:sz="4" w:space="0" w:color="auto"/>
              <w:right w:val="single" w:sz="4" w:space="0" w:color="auto"/>
            </w:tcBorders>
          </w:tcPr>
          <w:p w14:paraId="14CDBDC8"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33F65A87" w14:textId="77777777" w:rsidR="005F604B" w:rsidRPr="00805DF6" w:rsidRDefault="005F604B" w:rsidP="005F604B">
            <w:pPr>
              <w:jc w:val="right"/>
              <w:rPr>
                <w:color w:val="000000"/>
                <w:sz w:val="20"/>
                <w:szCs w:val="20"/>
                <w:lang w:eastAsia="en-CA"/>
              </w:rPr>
            </w:pPr>
            <w:r w:rsidRPr="00805DF6">
              <w:rPr>
                <w:sz w:val="20"/>
                <w:szCs w:val="20"/>
              </w:rPr>
              <w:t>74,154</w:t>
            </w:r>
          </w:p>
        </w:tc>
        <w:tc>
          <w:tcPr>
            <w:tcW w:w="307" w:type="pct"/>
            <w:tcBorders>
              <w:top w:val="nil"/>
              <w:left w:val="nil"/>
              <w:bottom w:val="single" w:sz="4" w:space="0" w:color="auto"/>
              <w:right w:val="single" w:sz="4" w:space="0" w:color="auto"/>
            </w:tcBorders>
          </w:tcPr>
          <w:p w14:paraId="0CFBC1B7"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nil"/>
              <w:left w:val="nil"/>
              <w:bottom w:val="single" w:sz="4" w:space="0" w:color="auto"/>
              <w:right w:val="single" w:sz="4" w:space="0" w:color="auto"/>
            </w:tcBorders>
          </w:tcPr>
          <w:p w14:paraId="314346B3" w14:textId="77777777" w:rsidR="005F604B" w:rsidRPr="00805DF6" w:rsidRDefault="005F604B" w:rsidP="005F604B">
            <w:pPr>
              <w:jc w:val="right"/>
              <w:rPr>
                <w:color w:val="000000"/>
                <w:sz w:val="20"/>
                <w:szCs w:val="20"/>
                <w:lang w:eastAsia="en-CA"/>
              </w:rPr>
            </w:pPr>
            <w:r w:rsidRPr="00805DF6">
              <w:rPr>
                <w:sz w:val="20"/>
                <w:szCs w:val="20"/>
              </w:rPr>
              <w:t>689,907</w:t>
            </w:r>
          </w:p>
        </w:tc>
      </w:tr>
      <w:tr w:rsidR="005F604B" w:rsidRPr="00805DF6" w14:paraId="7433DFB9" w14:textId="77777777" w:rsidTr="00BC42EB">
        <w:trPr>
          <w:trHeight w:val="53"/>
          <w:jc w:val="center"/>
        </w:trPr>
        <w:tc>
          <w:tcPr>
            <w:tcW w:w="305" w:type="pct"/>
            <w:tcBorders>
              <w:top w:val="nil"/>
              <w:left w:val="single" w:sz="4" w:space="0" w:color="auto"/>
              <w:bottom w:val="single" w:sz="4" w:space="0" w:color="auto"/>
              <w:right w:val="single" w:sz="4" w:space="0" w:color="auto"/>
            </w:tcBorders>
            <w:hideMark/>
          </w:tcPr>
          <w:p w14:paraId="6B2D1005" w14:textId="77777777" w:rsidR="005F604B" w:rsidRPr="00805DF6" w:rsidRDefault="005F604B" w:rsidP="005F604B">
            <w:pPr>
              <w:jc w:val="left"/>
              <w:rPr>
                <w:color w:val="000000"/>
                <w:sz w:val="20"/>
                <w:szCs w:val="20"/>
                <w:lang w:eastAsia="en-CA"/>
              </w:rPr>
            </w:pPr>
            <w:r w:rsidRPr="00805DF6">
              <w:rPr>
                <w:color w:val="000000"/>
                <w:sz w:val="20"/>
                <w:szCs w:val="20"/>
                <w:lang w:eastAsia="en-CA"/>
              </w:rPr>
              <w:t>3.3</w:t>
            </w:r>
          </w:p>
        </w:tc>
        <w:tc>
          <w:tcPr>
            <w:tcW w:w="1542" w:type="pct"/>
            <w:tcBorders>
              <w:top w:val="nil"/>
              <w:left w:val="nil"/>
              <w:bottom w:val="single" w:sz="4" w:space="0" w:color="auto"/>
              <w:right w:val="single" w:sz="4" w:space="0" w:color="auto"/>
            </w:tcBorders>
            <w:hideMark/>
          </w:tcPr>
          <w:p w14:paraId="3ACC8ED2" w14:textId="58EDF166" w:rsidR="005F604B" w:rsidRPr="00805DF6" w:rsidRDefault="005F604B" w:rsidP="005F604B">
            <w:pPr>
              <w:jc w:val="left"/>
              <w:rPr>
                <w:color w:val="000000"/>
                <w:sz w:val="20"/>
                <w:szCs w:val="20"/>
                <w:lang w:eastAsia="zh-CN"/>
              </w:rPr>
            </w:pPr>
            <w:r w:rsidRPr="00427D54">
              <w:rPr>
                <w:rFonts w:eastAsia="SimSun"/>
                <w:noProof/>
                <w:sz w:val="20"/>
                <w:szCs w:val="20"/>
                <w:lang w:eastAsia="zh-CN"/>
              </w:rPr>
              <w:t>议定的总费用（美元）</w:t>
            </w:r>
          </w:p>
        </w:tc>
        <w:tc>
          <w:tcPr>
            <w:tcW w:w="519" w:type="pct"/>
            <w:tcBorders>
              <w:top w:val="nil"/>
              <w:left w:val="nil"/>
              <w:bottom w:val="single" w:sz="4" w:space="0" w:color="auto"/>
              <w:right w:val="single" w:sz="4" w:space="0" w:color="auto"/>
            </w:tcBorders>
          </w:tcPr>
          <w:p w14:paraId="548FE3A2" w14:textId="77777777" w:rsidR="005F604B" w:rsidRPr="00805DF6" w:rsidRDefault="005F604B" w:rsidP="005F604B">
            <w:pPr>
              <w:jc w:val="right"/>
              <w:rPr>
                <w:color w:val="000000"/>
                <w:sz w:val="20"/>
                <w:szCs w:val="20"/>
                <w:lang w:eastAsia="en-CA"/>
              </w:rPr>
            </w:pPr>
            <w:r w:rsidRPr="00805DF6">
              <w:rPr>
                <w:sz w:val="20"/>
                <w:szCs w:val="20"/>
              </w:rPr>
              <w:t>4,935,109</w:t>
            </w:r>
          </w:p>
        </w:tc>
        <w:tc>
          <w:tcPr>
            <w:tcW w:w="385" w:type="pct"/>
            <w:tcBorders>
              <w:top w:val="nil"/>
              <w:left w:val="nil"/>
              <w:bottom w:val="single" w:sz="4" w:space="0" w:color="auto"/>
              <w:right w:val="single" w:sz="4" w:space="0" w:color="auto"/>
            </w:tcBorders>
          </w:tcPr>
          <w:p w14:paraId="2F1C936C"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76505A57" w14:textId="77777777" w:rsidR="005F604B" w:rsidRPr="00805DF6" w:rsidRDefault="005F604B" w:rsidP="005F604B">
            <w:pPr>
              <w:jc w:val="right"/>
              <w:rPr>
                <w:color w:val="000000"/>
                <w:sz w:val="20"/>
                <w:szCs w:val="20"/>
                <w:lang w:eastAsia="en-CA"/>
              </w:rPr>
            </w:pPr>
            <w:r w:rsidRPr="00805DF6">
              <w:rPr>
                <w:sz w:val="20"/>
                <w:szCs w:val="20"/>
              </w:rPr>
              <w:t>3,888,000</w:t>
            </w:r>
          </w:p>
        </w:tc>
        <w:tc>
          <w:tcPr>
            <w:tcW w:w="385" w:type="pct"/>
            <w:tcBorders>
              <w:top w:val="single" w:sz="4" w:space="0" w:color="auto"/>
              <w:left w:val="nil"/>
              <w:bottom w:val="single" w:sz="4" w:space="0" w:color="auto"/>
              <w:right w:val="single" w:sz="4" w:space="0" w:color="auto"/>
            </w:tcBorders>
          </w:tcPr>
          <w:p w14:paraId="03A6C015"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single" w:sz="4" w:space="0" w:color="auto"/>
              <w:left w:val="nil"/>
              <w:bottom w:val="single" w:sz="4" w:space="0" w:color="auto"/>
              <w:right w:val="single" w:sz="4" w:space="0" w:color="auto"/>
            </w:tcBorders>
          </w:tcPr>
          <w:p w14:paraId="2F239E80" w14:textId="77777777" w:rsidR="005F604B" w:rsidRPr="00805DF6" w:rsidRDefault="005F604B" w:rsidP="005F604B">
            <w:pPr>
              <w:jc w:val="right"/>
              <w:rPr>
                <w:color w:val="000000"/>
                <w:sz w:val="20"/>
                <w:szCs w:val="20"/>
                <w:lang w:eastAsia="en-CA"/>
              </w:rPr>
            </w:pPr>
            <w:r w:rsidRPr="00805DF6">
              <w:rPr>
                <w:sz w:val="20"/>
                <w:szCs w:val="20"/>
              </w:rPr>
              <w:t>1,032,613</w:t>
            </w:r>
          </w:p>
        </w:tc>
        <w:tc>
          <w:tcPr>
            <w:tcW w:w="307" w:type="pct"/>
            <w:tcBorders>
              <w:top w:val="nil"/>
              <w:left w:val="nil"/>
              <w:bottom w:val="single" w:sz="4" w:space="0" w:color="auto"/>
              <w:right w:val="single" w:sz="4" w:space="0" w:color="auto"/>
            </w:tcBorders>
          </w:tcPr>
          <w:p w14:paraId="0484692C" w14:textId="77777777" w:rsidR="005F604B" w:rsidRPr="00805DF6" w:rsidRDefault="005F604B" w:rsidP="005F604B">
            <w:pPr>
              <w:jc w:val="right"/>
              <w:rPr>
                <w:color w:val="000000"/>
                <w:sz w:val="20"/>
                <w:szCs w:val="20"/>
                <w:lang w:eastAsia="en-CA"/>
              </w:rPr>
            </w:pPr>
            <w:r w:rsidRPr="00805DF6">
              <w:rPr>
                <w:sz w:val="20"/>
                <w:szCs w:val="20"/>
              </w:rPr>
              <w:t>0</w:t>
            </w:r>
          </w:p>
        </w:tc>
        <w:tc>
          <w:tcPr>
            <w:tcW w:w="519" w:type="pct"/>
            <w:tcBorders>
              <w:top w:val="nil"/>
              <w:left w:val="nil"/>
              <w:bottom w:val="single" w:sz="4" w:space="0" w:color="auto"/>
              <w:right w:val="single" w:sz="4" w:space="0" w:color="auto"/>
            </w:tcBorders>
          </w:tcPr>
          <w:p w14:paraId="66C37A33" w14:textId="77777777" w:rsidR="005F604B" w:rsidRPr="00805DF6" w:rsidRDefault="005F604B" w:rsidP="005F604B">
            <w:pPr>
              <w:jc w:val="right"/>
              <w:rPr>
                <w:color w:val="000000"/>
                <w:sz w:val="20"/>
                <w:szCs w:val="20"/>
                <w:lang w:eastAsia="en-CA"/>
              </w:rPr>
            </w:pPr>
            <w:r w:rsidRPr="00805DF6">
              <w:rPr>
                <w:sz w:val="20"/>
                <w:szCs w:val="20"/>
              </w:rPr>
              <w:t>9,855,722</w:t>
            </w:r>
          </w:p>
        </w:tc>
      </w:tr>
      <w:tr w:rsidR="00305CBA" w:rsidRPr="00805DF6" w14:paraId="1F4A1E21" w14:textId="77777777" w:rsidTr="00112F30">
        <w:trPr>
          <w:trHeight w:val="53"/>
          <w:jc w:val="center"/>
        </w:trPr>
        <w:tc>
          <w:tcPr>
            <w:tcW w:w="305" w:type="pct"/>
            <w:tcBorders>
              <w:top w:val="single" w:sz="4" w:space="0" w:color="auto"/>
              <w:left w:val="single" w:sz="4" w:space="0" w:color="auto"/>
              <w:bottom w:val="single" w:sz="4" w:space="0" w:color="auto"/>
              <w:right w:val="single" w:sz="4" w:space="0" w:color="auto"/>
            </w:tcBorders>
            <w:hideMark/>
          </w:tcPr>
          <w:p w14:paraId="051ABD50" w14:textId="77777777" w:rsidR="00305CBA" w:rsidRPr="00805DF6" w:rsidRDefault="00305CBA" w:rsidP="00305CBA">
            <w:pPr>
              <w:jc w:val="left"/>
              <w:rPr>
                <w:color w:val="000000"/>
                <w:sz w:val="20"/>
                <w:szCs w:val="20"/>
                <w:lang w:eastAsia="en-CA"/>
              </w:rPr>
            </w:pPr>
            <w:r w:rsidRPr="00805DF6">
              <w:rPr>
                <w:color w:val="000000"/>
                <w:sz w:val="20"/>
                <w:szCs w:val="20"/>
                <w:lang w:eastAsia="en-CA"/>
              </w:rPr>
              <w:t>4.1.1</w:t>
            </w:r>
          </w:p>
        </w:tc>
        <w:tc>
          <w:tcPr>
            <w:tcW w:w="4176" w:type="pct"/>
            <w:gridSpan w:val="7"/>
            <w:tcBorders>
              <w:top w:val="single" w:sz="4" w:space="0" w:color="auto"/>
              <w:left w:val="nil"/>
              <w:bottom w:val="single" w:sz="4" w:space="0" w:color="auto"/>
              <w:right w:val="single" w:sz="4" w:space="0" w:color="000000"/>
            </w:tcBorders>
            <w:hideMark/>
          </w:tcPr>
          <w:p w14:paraId="6DDD5856" w14:textId="162C27A0" w:rsidR="00305CBA" w:rsidRPr="00805DF6" w:rsidRDefault="00305CBA" w:rsidP="00305CBA">
            <w:pPr>
              <w:jc w:val="left"/>
              <w:rPr>
                <w:color w:val="000000"/>
                <w:sz w:val="20"/>
                <w:szCs w:val="20"/>
                <w:lang w:eastAsia="zh-CN"/>
              </w:rPr>
            </w:pPr>
            <w:r w:rsidRPr="00427D54">
              <w:rPr>
                <w:rFonts w:eastAsia="SimSun"/>
                <w:noProof/>
                <w:color w:val="000000"/>
                <w:sz w:val="20"/>
                <w:szCs w:val="20"/>
                <w:lang w:eastAsia="zh-CN"/>
              </w:rPr>
              <w:t>本协定下议定要淘汰的</w:t>
            </w:r>
            <w:r w:rsidRPr="00427D54">
              <w:rPr>
                <w:rFonts w:eastAsia="SimSun"/>
                <w:noProof/>
                <w:color w:val="000000"/>
                <w:sz w:val="20"/>
                <w:szCs w:val="20"/>
                <w:lang w:eastAsia="zh-CN"/>
              </w:rPr>
              <w:t>HCFC-22</w:t>
            </w:r>
            <w:r w:rsidRPr="00427D54">
              <w:rPr>
                <w:rFonts w:eastAsia="SimSun"/>
                <w:noProof/>
                <w:color w:val="000000"/>
                <w:sz w:val="20"/>
                <w:szCs w:val="20"/>
                <w:lang w:eastAsia="zh-CN"/>
              </w:rPr>
              <w:t>总量（</w:t>
            </w:r>
            <w:r w:rsidRPr="00427D54">
              <w:rPr>
                <w:rFonts w:eastAsia="SimSun"/>
                <w:noProof/>
                <w:color w:val="000000"/>
                <w:sz w:val="20"/>
                <w:szCs w:val="20"/>
                <w:lang w:eastAsia="zh-CN"/>
              </w:rPr>
              <w:t>ODP</w:t>
            </w:r>
            <w:r w:rsidRPr="00427D54">
              <w:rPr>
                <w:rFonts w:eastAsia="SimSun"/>
                <w:noProof/>
                <w:color w:val="000000"/>
                <w:sz w:val="20"/>
                <w:szCs w:val="20"/>
                <w:lang w:eastAsia="zh-CN"/>
              </w:rPr>
              <w:t>吨）</w:t>
            </w:r>
          </w:p>
        </w:tc>
        <w:tc>
          <w:tcPr>
            <w:tcW w:w="519" w:type="pct"/>
            <w:tcBorders>
              <w:top w:val="single" w:sz="4" w:space="0" w:color="auto"/>
              <w:left w:val="nil"/>
              <w:bottom w:val="single" w:sz="4" w:space="0" w:color="auto"/>
              <w:right w:val="single" w:sz="4" w:space="0" w:color="auto"/>
            </w:tcBorders>
          </w:tcPr>
          <w:p w14:paraId="5F92D6DF" w14:textId="7AE157DB" w:rsidR="00305CBA" w:rsidRPr="00805DF6" w:rsidRDefault="00305CBA" w:rsidP="00305CBA">
            <w:pPr>
              <w:jc w:val="right"/>
              <w:rPr>
                <w:color w:val="000000"/>
                <w:sz w:val="20"/>
                <w:szCs w:val="20"/>
                <w:lang w:eastAsia="en-CA"/>
              </w:rPr>
            </w:pPr>
            <w:r w:rsidRPr="00805DF6">
              <w:rPr>
                <w:color w:val="000000"/>
                <w:sz w:val="20"/>
                <w:szCs w:val="20"/>
                <w:lang w:eastAsia="en-CA"/>
              </w:rPr>
              <w:t>98.09</w:t>
            </w:r>
          </w:p>
        </w:tc>
      </w:tr>
      <w:tr w:rsidR="00305CBA" w:rsidRPr="00805DF6" w14:paraId="17DB72DD" w14:textId="77777777" w:rsidTr="00112F30">
        <w:trPr>
          <w:trHeight w:val="116"/>
          <w:jc w:val="center"/>
        </w:trPr>
        <w:tc>
          <w:tcPr>
            <w:tcW w:w="305" w:type="pct"/>
            <w:tcBorders>
              <w:top w:val="nil"/>
              <w:left w:val="single" w:sz="4" w:space="0" w:color="auto"/>
              <w:bottom w:val="single" w:sz="4" w:space="0" w:color="auto"/>
              <w:right w:val="single" w:sz="4" w:space="0" w:color="auto"/>
            </w:tcBorders>
            <w:hideMark/>
          </w:tcPr>
          <w:p w14:paraId="797287CA" w14:textId="77777777" w:rsidR="00305CBA" w:rsidRPr="00805DF6" w:rsidRDefault="00305CBA" w:rsidP="00305CBA">
            <w:pPr>
              <w:jc w:val="left"/>
              <w:rPr>
                <w:color w:val="000000"/>
                <w:sz w:val="20"/>
                <w:szCs w:val="20"/>
                <w:lang w:eastAsia="en-CA"/>
              </w:rPr>
            </w:pPr>
            <w:r w:rsidRPr="00805DF6">
              <w:rPr>
                <w:color w:val="000000"/>
                <w:sz w:val="20"/>
                <w:szCs w:val="20"/>
                <w:lang w:eastAsia="en-CA"/>
              </w:rPr>
              <w:t>4.1.2</w:t>
            </w:r>
          </w:p>
        </w:tc>
        <w:tc>
          <w:tcPr>
            <w:tcW w:w="4176" w:type="pct"/>
            <w:gridSpan w:val="7"/>
            <w:tcBorders>
              <w:top w:val="single" w:sz="4" w:space="0" w:color="auto"/>
              <w:left w:val="nil"/>
              <w:bottom w:val="single" w:sz="4" w:space="0" w:color="auto"/>
              <w:right w:val="single" w:sz="4" w:space="0" w:color="000000"/>
            </w:tcBorders>
            <w:hideMark/>
          </w:tcPr>
          <w:p w14:paraId="39D04C3D" w14:textId="5B16FB20" w:rsidR="00305CBA" w:rsidRPr="00805DF6" w:rsidRDefault="00305CBA" w:rsidP="00305CBA">
            <w:pPr>
              <w:jc w:val="left"/>
              <w:rPr>
                <w:color w:val="000000"/>
                <w:sz w:val="20"/>
                <w:szCs w:val="20"/>
                <w:lang w:eastAsia="zh-CN"/>
              </w:rPr>
            </w:pPr>
            <w:r w:rsidRPr="005F604B">
              <w:rPr>
                <w:rFonts w:hint="eastAsia"/>
                <w:color w:val="000000"/>
                <w:sz w:val="20"/>
                <w:szCs w:val="20"/>
                <w:lang w:eastAsia="zh-CN"/>
              </w:rPr>
              <w:t>在先前批准的项目中实现</w:t>
            </w:r>
            <w:r w:rsidRPr="005F604B">
              <w:rPr>
                <w:rFonts w:hint="eastAsia"/>
                <w:color w:val="000000"/>
                <w:sz w:val="20"/>
                <w:szCs w:val="20"/>
                <w:lang w:eastAsia="zh-CN"/>
              </w:rPr>
              <w:t>HCFC-22</w:t>
            </w:r>
            <w:r w:rsidRPr="005F604B">
              <w:rPr>
                <w:rFonts w:hint="eastAsia"/>
                <w:color w:val="000000"/>
                <w:sz w:val="20"/>
                <w:szCs w:val="20"/>
                <w:lang w:eastAsia="zh-CN"/>
              </w:rPr>
              <w:t>的淘汰</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0709A3BE" w14:textId="09B25E85" w:rsidR="00305CBA" w:rsidRPr="00805DF6" w:rsidRDefault="00305CBA" w:rsidP="00305CBA">
            <w:pPr>
              <w:jc w:val="right"/>
              <w:rPr>
                <w:color w:val="000000"/>
                <w:sz w:val="20"/>
                <w:szCs w:val="20"/>
                <w:lang w:eastAsia="en-CA"/>
              </w:rPr>
            </w:pPr>
            <w:r w:rsidRPr="00805DF6">
              <w:rPr>
                <w:color w:val="000000"/>
                <w:sz w:val="20"/>
                <w:szCs w:val="20"/>
                <w:lang w:eastAsia="en-CA"/>
              </w:rPr>
              <w:t>142.10</w:t>
            </w:r>
          </w:p>
        </w:tc>
      </w:tr>
      <w:tr w:rsidR="00305CBA" w:rsidRPr="00805DF6" w14:paraId="5E4580D7" w14:textId="77777777" w:rsidTr="00112F30">
        <w:trPr>
          <w:trHeight w:val="98"/>
          <w:jc w:val="center"/>
        </w:trPr>
        <w:tc>
          <w:tcPr>
            <w:tcW w:w="305" w:type="pct"/>
            <w:tcBorders>
              <w:top w:val="nil"/>
              <w:left w:val="single" w:sz="4" w:space="0" w:color="auto"/>
              <w:bottom w:val="single" w:sz="4" w:space="0" w:color="auto"/>
              <w:right w:val="single" w:sz="4" w:space="0" w:color="auto"/>
            </w:tcBorders>
            <w:hideMark/>
          </w:tcPr>
          <w:p w14:paraId="58D23CA9" w14:textId="77777777" w:rsidR="00305CBA" w:rsidRPr="00805DF6" w:rsidRDefault="00305CBA" w:rsidP="00305CBA">
            <w:pPr>
              <w:jc w:val="left"/>
              <w:rPr>
                <w:color w:val="000000"/>
                <w:sz w:val="20"/>
                <w:szCs w:val="20"/>
                <w:lang w:eastAsia="en-CA"/>
              </w:rPr>
            </w:pPr>
            <w:r w:rsidRPr="00805DF6">
              <w:rPr>
                <w:color w:val="000000"/>
                <w:sz w:val="20"/>
                <w:szCs w:val="20"/>
                <w:lang w:eastAsia="en-CA"/>
              </w:rPr>
              <w:t>4.1.3</w:t>
            </w:r>
          </w:p>
        </w:tc>
        <w:tc>
          <w:tcPr>
            <w:tcW w:w="4176" w:type="pct"/>
            <w:gridSpan w:val="7"/>
            <w:tcBorders>
              <w:top w:val="single" w:sz="4" w:space="0" w:color="auto"/>
              <w:left w:val="nil"/>
              <w:bottom w:val="single" w:sz="4" w:space="0" w:color="auto"/>
              <w:right w:val="single" w:sz="4" w:space="0" w:color="000000"/>
            </w:tcBorders>
            <w:hideMark/>
          </w:tcPr>
          <w:p w14:paraId="146DF7F6" w14:textId="1F759ED8" w:rsidR="00305CBA" w:rsidRPr="00805DF6" w:rsidRDefault="00305CBA" w:rsidP="00305CBA">
            <w:pPr>
              <w:jc w:val="left"/>
              <w:rPr>
                <w:color w:val="000000"/>
                <w:sz w:val="20"/>
                <w:szCs w:val="20"/>
                <w:lang w:eastAsia="zh-CN"/>
              </w:rPr>
            </w:pPr>
            <w:r w:rsidRPr="00427D54">
              <w:rPr>
                <w:rFonts w:eastAsia="SimSun"/>
                <w:noProof/>
                <w:sz w:val="20"/>
                <w:szCs w:val="20"/>
                <w:lang w:eastAsia="zh-CN"/>
              </w:rPr>
              <w:t>符合供资条件的</w:t>
            </w:r>
            <w:r w:rsidRPr="00427D54">
              <w:rPr>
                <w:rFonts w:eastAsia="SimSun"/>
                <w:noProof/>
                <w:color w:val="000000"/>
                <w:sz w:val="20"/>
                <w:szCs w:val="20"/>
                <w:lang w:eastAsia="zh-CN"/>
              </w:rPr>
              <w:t>HCFC-22</w:t>
            </w:r>
            <w:r w:rsidRPr="00427D54">
              <w:rPr>
                <w:rFonts w:eastAsia="SimSun"/>
                <w:sz w:val="20"/>
                <w:szCs w:val="20"/>
                <w:lang w:eastAsia="zh-CN"/>
              </w:rPr>
              <w:t>剩余</w:t>
            </w:r>
            <w:r w:rsidRPr="00427D54">
              <w:rPr>
                <w:rFonts w:eastAsia="SimSun"/>
                <w:noProof/>
                <w:sz w:val="20"/>
                <w:szCs w:val="20"/>
                <w:lang w:eastAsia="zh-CN"/>
              </w:rPr>
              <w:t>消费量</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59CE66AA" w14:textId="39F943F7" w:rsidR="00305CBA" w:rsidRPr="00805DF6" w:rsidRDefault="00305CBA" w:rsidP="00305CBA">
            <w:pPr>
              <w:jc w:val="right"/>
              <w:rPr>
                <w:color w:val="000000"/>
                <w:sz w:val="20"/>
                <w:szCs w:val="20"/>
                <w:lang w:eastAsia="en-CA"/>
              </w:rPr>
            </w:pPr>
            <w:r w:rsidRPr="00805DF6">
              <w:rPr>
                <w:color w:val="000000"/>
                <w:sz w:val="20"/>
                <w:szCs w:val="20"/>
                <w:lang w:eastAsia="en-CA"/>
              </w:rPr>
              <w:t>0.00</w:t>
            </w:r>
          </w:p>
        </w:tc>
      </w:tr>
      <w:tr w:rsidR="00305CBA" w:rsidRPr="00805DF6" w14:paraId="24DC5C7C" w14:textId="77777777" w:rsidTr="00112F30">
        <w:trPr>
          <w:trHeight w:val="89"/>
          <w:jc w:val="center"/>
        </w:trPr>
        <w:tc>
          <w:tcPr>
            <w:tcW w:w="305" w:type="pct"/>
            <w:tcBorders>
              <w:top w:val="nil"/>
              <w:left w:val="single" w:sz="4" w:space="0" w:color="auto"/>
              <w:bottom w:val="single" w:sz="4" w:space="0" w:color="auto"/>
              <w:right w:val="single" w:sz="4" w:space="0" w:color="auto"/>
            </w:tcBorders>
            <w:hideMark/>
          </w:tcPr>
          <w:p w14:paraId="2B6CA654" w14:textId="77777777" w:rsidR="00305CBA" w:rsidRPr="00805DF6" w:rsidRDefault="00305CBA" w:rsidP="00305CBA">
            <w:pPr>
              <w:jc w:val="left"/>
              <w:rPr>
                <w:color w:val="000000"/>
                <w:sz w:val="20"/>
                <w:szCs w:val="20"/>
                <w:lang w:eastAsia="en-CA"/>
              </w:rPr>
            </w:pPr>
            <w:r w:rsidRPr="00805DF6">
              <w:rPr>
                <w:color w:val="000000"/>
                <w:sz w:val="20"/>
                <w:szCs w:val="20"/>
                <w:lang w:eastAsia="en-CA"/>
              </w:rPr>
              <w:t>4.2.1</w:t>
            </w:r>
          </w:p>
        </w:tc>
        <w:tc>
          <w:tcPr>
            <w:tcW w:w="4176" w:type="pct"/>
            <w:gridSpan w:val="7"/>
            <w:tcBorders>
              <w:top w:val="single" w:sz="4" w:space="0" w:color="auto"/>
              <w:left w:val="nil"/>
              <w:bottom w:val="single" w:sz="4" w:space="0" w:color="auto"/>
              <w:right w:val="single" w:sz="4" w:space="0" w:color="000000"/>
            </w:tcBorders>
            <w:hideMark/>
          </w:tcPr>
          <w:p w14:paraId="02359F6A" w14:textId="3B5BFF14" w:rsidR="00305CBA" w:rsidRPr="00805DF6" w:rsidRDefault="00305CBA" w:rsidP="00305CBA">
            <w:pPr>
              <w:jc w:val="left"/>
              <w:rPr>
                <w:color w:val="000000"/>
                <w:sz w:val="20"/>
                <w:szCs w:val="20"/>
                <w:lang w:eastAsia="zh-CN"/>
              </w:rPr>
            </w:pPr>
            <w:r w:rsidRPr="005F604B">
              <w:rPr>
                <w:rFonts w:hint="eastAsia"/>
                <w:color w:val="000000"/>
                <w:sz w:val="20"/>
                <w:szCs w:val="20"/>
                <w:lang w:eastAsia="zh-CN"/>
              </w:rPr>
              <w:t>本协定下</w:t>
            </w:r>
            <w:r>
              <w:rPr>
                <w:rFonts w:hint="eastAsia"/>
                <w:color w:val="000000"/>
                <w:sz w:val="20"/>
                <w:szCs w:val="20"/>
                <w:lang w:eastAsia="zh-CN"/>
              </w:rPr>
              <w:t>议</w:t>
            </w:r>
            <w:r w:rsidRPr="005F604B">
              <w:rPr>
                <w:rFonts w:hint="eastAsia"/>
                <w:color w:val="000000"/>
                <w:sz w:val="20"/>
                <w:szCs w:val="20"/>
                <w:lang w:eastAsia="zh-CN"/>
              </w:rPr>
              <w:t>定实现的</w:t>
            </w:r>
            <w:r w:rsidRPr="005F604B">
              <w:rPr>
                <w:rFonts w:hint="eastAsia"/>
                <w:color w:val="000000"/>
                <w:sz w:val="20"/>
                <w:szCs w:val="20"/>
                <w:lang w:eastAsia="zh-CN"/>
              </w:rPr>
              <w:t>HCFC-123</w:t>
            </w:r>
            <w:r w:rsidRPr="005F604B">
              <w:rPr>
                <w:rFonts w:hint="eastAsia"/>
                <w:color w:val="000000"/>
                <w:sz w:val="20"/>
                <w:szCs w:val="20"/>
                <w:lang w:eastAsia="zh-CN"/>
              </w:rPr>
              <w:t>总淘汰量</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5E315024" w14:textId="6A79FF60" w:rsidR="00305CBA" w:rsidRPr="00805DF6" w:rsidRDefault="00305CBA" w:rsidP="00305CBA">
            <w:pPr>
              <w:jc w:val="right"/>
              <w:rPr>
                <w:color w:val="000000"/>
                <w:sz w:val="20"/>
                <w:szCs w:val="20"/>
                <w:lang w:eastAsia="en-CA"/>
              </w:rPr>
            </w:pPr>
            <w:r w:rsidRPr="00805DF6">
              <w:rPr>
                <w:color w:val="000000"/>
                <w:sz w:val="20"/>
                <w:szCs w:val="20"/>
                <w:lang w:eastAsia="en-CA"/>
              </w:rPr>
              <w:t>0.11</w:t>
            </w:r>
          </w:p>
        </w:tc>
      </w:tr>
      <w:tr w:rsidR="00305CBA" w:rsidRPr="00805DF6" w14:paraId="5B0DBD97" w14:textId="77777777" w:rsidTr="00112F30">
        <w:trPr>
          <w:trHeight w:val="71"/>
          <w:jc w:val="center"/>
        </w:trPr>
        <w:tc>
          <w:tcPr>
            <w:tcW w:w="305" w:type="pct"/>
            <w:tcBorders>
              <w:top w:val="nil"/>
              <w:left w:val="single" w:sz="4" w:space="0" w:color="auto"/>
              <w:bottom w:val="single" w:sz="4" w:space="0" w:color="auto"/>
              <w:right w:val="single" w:sz="4" w:space="0" w:color="auto"/>
            </w:tcBorders>
            <w:hideMark/>
          </w:tcPr>
          <w:p w14:paraId="34D4BEA4" w14:textId="77777777" w:rsidR="00305CBA" w:rsidRPr="00805DF6" w:rsidRDefault="00305CBA" w:rsidP="00305CBA">
            <w:pPr>
              <w:jc w:val="left"/>
              <w:rPr>
                <w:color w:val="000000"/>
                <w:sz w:val="20"/>
                <w:szCs w:val="20"/>
                <w:lang w:eastAsia="en-CA"/>
              </w:rPr>
            </w:pPr>
            <w:r w:rsidRPr="00805DF6">
              <w:rPr>
                <w:color w:val="000000"/>
                <w:sz w:val="20"/>
                <w:szCs w:val="20"/>
                <w:lang w:eastAsia="en-CA"/>
              </w:rPr>
              <w:t>4.2.2</w:t>
            </w:r>
          </w:p>
        </w:tc>
        <w:tc>
          <w:tcPr>
            <w:tcW w:w="4176" w:type="pct"/>
            <w:gridSpan w:val="7"/>
            <w:tcBorders>
              <w:top w:val="single" w:sz="4" w:space="0" w:color="auto"/>
              <w:left w:val="nil"/>
              <w:bottom w:val="single" w:sz="4" w:space="0" w:color="auto"/>
              <w:right w:val="single" w:sz="4" w:space="0" w:color="000000"/>
            </w:tcBorders>
            <w:hideMark/>
          </w:tcPr>
          <w:p w14:paraId="60A258E4" w14:textId="6D4A10AD" w:rsidR="00305CBA" w:rsidRPr="00805DF6" w:rsidRDefault="00305CBA" w:rsidP="00305CBA">
            <w:pPr>
              <w:jc w:val="left"/>
              <w:rPr>
                <w:color w:val="000000"/>
                <w:sz w:val="20"/>
                <w:szCs w:val="20"/>
                <w:lang w:eastAsia="zh-CN"/>
              </w:rPr>
            </w:pPr>
            <w:r w:rsidRPr="00A06C95">
              <w:rPr>
                <w:rFonts w:hint="eastAsia"/>
                <w:color w:val="000000"/>
                <w:sz w:val="20"/>
                <w:szCs w:val="20"/>
                <w:lang w:eastAsia="zh-CN"/>
              </w:rPr>
              <w:t>在先前批准的项目中逐步淘汰</w:t>
            </w:r>
            <w:r w:rsidRPr="00A06C95">
              <w:rPr>
                <w:rFonts w:hint="eastAsia"/>
                <w:color w:val="000000"/>
                <w:sz w:val="20"/>
                <w:szCs w:val="20"/>
                <w:lang w:eastAsia="zh-CN"/>
              </w:rPr>
              <w:t>HCFC-123</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4F390F53" w14:textId="6C1254DD" w:rsidR="00305CBA" w:rsidRPr="00805DF6" w:rsidRDefault="00305CBA" w:rsidP="00305CBA">
            <w:pPr>
              <w:jc w:val="right"/>
              <w:rPr>
                <w:color w:val="000000"/>
                <w:sz w:val="20"/>
                <w:szCs w:val="20"/>
                <w:lang w:eastAsia="en-CA"/>
              </w:rPr>
            </w:pPr>
            <w:r w:rsidRPr="00805DF6">
              <w:rPr>
                <w:color w:val="000000"/>
                <w:sz w:val="20"/>
                <w:szCs w:val="20"/>
                <w:lang w:eastAsia="en-CA"/>
              </w:rPr>
              <w:t>0.00</w:t>
            </w:r>
          </w:p>
        </w:tc>
      </w:tr>
      <w:tr w:rsidR="00305CBA" w:rsidRPr="00805DF6" w14:paraId="215C8705" w14:textId="77777777" w:rsidTr="00112F30">
        <w:trPr>
          <w:trHeight w:val="134"/>
          <w:jc w:val="center"/>
        </w:trPr>
        <w:tc>
          <w:tcPr>
            <w:tcW w:w="305" w:type="pct"/>
            <w:tcBorders>
              <w:top w:val="nil"/>
              <w:left w:val="single" w:sz="4" w:space="0" w:color="auto"/>
              <w:bottom w:val="single" w:sz="4" w:space="0" w:color="auto"/>
              <w:right w:val="single" w:sz="4" w:space="0" w:color="auto"/>
            </w:tcBorders>
            <w:hideMark/>
          </w:tcPr>
          <w:p w14:paraId="392F2CE9" w14:textId="77777777" w:rsidR="00305CBA" w:rsidRPr="00805DF6" w:rsidRDefault="00305CBA" w:rsidP="00305CBA">
            <w:pPr>
              <w:jc w:val="left"/>
              <w:rPr>
                <w:color w:val="000000"/>
                <w:sz w:val="20"/>
                <w:szCs w:val="20"/>
                <w:lang w:eastAsia="en-CA"/>
              </w:rPr>
            </w:pPr>
            <w:r w:rsidRPr="00805DF6">
              <w:rPr>
                <w:color w:val="000000"/>
                <w:sz w:val="20"/>
                <w:szCs w:val="20"/>
                <w:lang w:eastAsia="en-CA"/>
              </w:rPr>
              <w:t>4.2.3</w:t>
            </w:r>
          </w:p>
        </w:tc>
        <w:tc>
          <w:tcPr>
            <w:tcW w:w="4176" w:type="pct"/>
            <w:gridSpan w:val="7"/>
            <w:tcBorders>
              <w:top w:val="single" w:sz="4" w:space="0" w:color="auto"/>
              <w:left w:val="nil"/>
              <w:bottom w:val="single" w:sz="4" w:space="0" w:color="auto"/>
              <w:right w:val="single" w:sz="4" w:space="0" w:color="000000"/>
            </w:tcBorders>
            <w:hideMark/>
          </w:tcPr>
          <w:p w14:paraId="61DAC56D" w14:textId="2211A0BA" w:rsidR="00305CBA" w:rsidRPr="00805DF6" w:rsidRDefault="00305CBA" w:rsidP="00305CBA">
            <w:pPr>
              <w:jc w:val="left"/>
              <w:rPr>
                <w:color w:val="000000"/>
                <w:sz w:val="20"/>
                <w:szCs w:val="20"/>
                <w:lang w:eastAsia="en-CA"/>
              </w:rPr>
            </w:pPr>
            <w:r w:rsidRPr="00A06C95">
              <w:rPr>
                <w:rFonts w:hint="eastAsia"/>
                <w:color w:val="000000"/>
                <w:sz w:val="20"/>
                <w:szCs w:val="20"/>
                <w:lang w:eastAsia="en-CA"/>
              </w:rPr>
              <w:t>HCFC-123</w:t>
            </w:r>
            <w:r w:rsidRPr="00A06C95">
              <w:rPr>
                <w:rFonts w:hint="eastAsia"/>
                <w:color w:val="000000"/>
                <w:sz w:val="20"/>
                <w:szCs w:val="20"/>
                <w:lang w:eastAsia="en-CA"/>
              </w:rPr>
              <w:t>的剩余合格消费量</w:t>
            </w:r>
            <w:r w:rsidRPr="00805DF6">
              <w:rPr>
                <w:color w:val="000000"/>
                <w:sz w:val="20"/>
                <w:szCs w:val="20"/>
                <w:lang w:eastAsia="en-CA"/>
              </w:rPr>
              <w:t xml:space="preserve"> </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20D4DE2F" w14:textId="607D556F" w:rsidR="00305CBA" w:rsidRPr="00805DF6" w:rsidRDefault="00305CBA" w:rsidP="00305CBA">
            <w:pPr>
              <w:jc w:val="right"/>
              <w:rPr>
                <w:color w:val="000000"/>
                <w:sz w:val="20"/>
                <w:szCs w:val="20"/>
                <w:lang w:eastAsia="en-CA"/>
              </w:rPr>
            </w:pPr>
            <w:r w:rsidRPr="00805DF6">
              <w:rPr>
                <w:color w:val="000000"/>
                <w:sz w:val="20"/>
                <w:szCs w:val="20"/>
                <w:lang w:eastAsia="en-CA"/>
              </w:rPr>
              <w:t>0.00</w:t>
            </w:r>
          </w:p>
        </w:tc>
      </w:tr>
      <w:tr w:rsidR="00305CBA" w:rsidRPr="00805DF6" w14:paraId="025CFE6D" w14:textId="77777777" w:rsidTr="00112F30">
        <w:trPr>
          <w:trHeight w:val="53"/>
          <w:jc w:val="center"/>
        </w:trPr>
        <w:tc>
          <w:tcPr>
            <w:tcW w:w="305" w:type="pct"/>
            <w:tcBorders>
              <w:top w:val="nil"/>
              <w:left w:val="single" w:sz="4" w:space="0" w:color="auto"/>
              <w:bottom w:val="single" w:sz="4" w:space="0" w:color="auto"/>
              <w:right w:val="single" w:sz="4" w:space="0" w:color="auto"/>
            </w:tcBorders>
            <w:hideMark/>
          </w:tcPr>
          <w:p w14:paraId="75B48B67" w14:textId="77777777" w:rsidR="00305CBA" w:rsidRPr="00805DF6" w:rsidRDefault="00305CBA" w:rsidP="00305CBA">
            <w:pPr>
              <w:jc w:val="left"/>
              <w:rPr>
                <w:color w:val="000000"/>
                <w:sz w:val="20"/>
                <w:szCs w:val="20"/>
                <w:lang w:eastAsia="en-CA"/>
              </w:rPr>
            </w:pPr>
            <w:r w:rsidRPr="00805DF6">
              <w:rPr>
                <w:color w:val="000000"/>
                <w:sz w:val="20"/>
                <w:szCs w:val="20"/>
                <w:lang w:eastAsia="en-CA"/>
              </w:rPr>
              <w:t>4.3.1</w:t>
            </w:r>
          </w:p>
        </w:tc>
        <w:tc>
          <w:tcPr>
            <w:tcW w:w="4176" w:type="pct"/>
            <w:gridSpan w:val="7"/>
            <w:tcBorders>
              <w:top w:val="single" w:sz="4" w:space="0" w:color="auto"/>
              <w:left w:val="nil"/>
              <w:bottom w:val="single" w:sz="4" w:space="0" w:color="auto"/>
              <w:right w:val="single" w:sz="4" w:space="0" w:color="000000"/>
            </w:tcBorders>
            <w:hideMark/>
          </w:tcPr>
          <w:p w14:paraId="2A54DE4A" w14:textId="5DAFE76C" w:rsidR="00305CBA" w:rsidRPr="00805DF6" w:rsidRDefault="00305CBA" w:rsidP="00305CBA">
            <w:pPr>
              <w:jc w:val="left"/>
              <w:rPr>
                <w:color w:val="000000"/>
                <w:sz w:val="20"/>
                <w:szCs w:val="20"/>
                <w:lang w:eastAsia="zh-CN"/>
              </w:rPr>
            </w:pPr>
            <w:r w:rsidRPr="00A06C95">
              <w:rPr>
                <w:rFonts w:hint="eastAsia"/>
                <w:color w:val="000000"/>
                <w:sz w:val="20"/>
                <w:szCs w:val="20"/>
                <w:lang w:eastAsia="zh-CN"/>
              </w:rPr>
              <w:t>根据本协定</w:t>
            </w:r>
            <w:r>
              <w:rPr>
                <w:rFonts w:hint="eastAsia"/>
                <w:color w:val="000000"/>
                <w:sz w:val="20"/>
                <w:szCs w:val="20"/>
                <w:lang w:eastAsia="zh-CN"/>
              </w:rPr>
              <w:t>议</w:t>
            </w:r>
            <w:r w:rsidRPr="00A06C95">
              <w:rPr>
                <w:rFonts w:hint="eastAsia"/>
                <w:color w:val="000000"/>
                <w:sz w:val="20"/>
                <w:szCs w:val="20"/>
                <w:lang w:eastAsia="zh-CN"/>
              </w:rPr>
              <w:t>定实现</w:t>
            </w:r>
            <w:r w:rsidRPr="00A06C95">
              <w:rPr>
                <w:rFonts w:hint="eastAsia"/>
                <w:color w:val="000000"/>
                <w:sz w:val="20"/>
                <w:szCs w:val="20"/>
                <w:lang w:eastAsia="zh-CN"/>
              </w:rPr>
              <w:t>HCFC-141b</w:t>
            </w:r>
            <w:r w:rsidRPr="00A06C95">
              <w:rPr>
                <w:rFonts w:hint="eastAsia"/>
                <w:color w:val="000000"/>
                <w:sz w:val="20"/>
                <w:szCs w:val="20"/>
                <w:lang w:eastAsia="zh-CN"/>
              </w:rPr>
              <w:t>的全面淘汰</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14E077B4" w14:textId="0F98498A" w:rsidR="00305CBA" w:rsidRPr="00805DF6" w:rsidRDefault="00305CBA" w:rsidP="00305CBA">
            <w:pPr>
              <w:jc w:val="right"/>
              <w:rPr>
                <w:color w:val="000000"/>
                <w:sz w:val="20"/>
                <w:szCs w:val="20"/>
                <w:lang w:eastAsia="en-CA"/>
              </w:rPr>
            </w:pPr>
            <w:r w:rsidRPr="00805DF6">
              <w:rPr>
                <w:color w:val="000000"/>
                <w:sz w:val="20"/>
                <w:szCs w:val="20"/>
                <w:lang w:eastAsia="en-CA"/>
              </w:rPr>
              <w:t>0.00</w:t>
            </w:r>
          </w:p>
        </w:tc>
      </w:tr>
      <w:tr w:rsidR="00305CBA" w:rsidRPr="00805DF6" w14:paraId="78C79F4D" w14:textId="77777777" w:rsidTr="00112F30">
        <w:trPr>
          <w:trHeight w:val="107"/>
          <w:jc w:val="center"/>
        </w:trPr>
        <w:tc>
          <w:tcPr>
            <w:tcW w:w="305" w:type="pct"/>
            <w:tcBorders>
              <w:top w:val="nil"/>
              <w:left w:val="single" w:sz="4" w:space="0" w:color="auto"/>
              <w:bottom w:val="single" w:sz="4" w:space="0" w:color="auto"/>
              <w:right w:val="single" w:sz="4" w:space="0" w:color="auto"/>
            </w:tcBorders>
            <w:hideMark/>
          </w:tcPr>
          <w:p w14:paraId="44993A65" w14:textId="77777777" w:rsidR="00305CBA" w:rsidRPr="00805DF6" w:rsidRDefault="00305CBA" w:rsidP="00305CBA">
            <w:pPr>
              <w:jc w:val="left"/>
              <w:rPr>
                <w:color w:val="000000"/>
                <w:sz w:val="20"/>
                <w:szCs w:val="20"/>
                <w:lang w:eastAsia="en-CA"/>
              </w:rPr>
            </w:pPr>
            <w:r w:rsidRPr="00805DF6">
              <w:rPr>
                <w:color w:val="000000"/>
                <w:sz w:val="20"/>
                <w:szCs w:val="20"/>
                <w:lang w:eastAsia="en-CA"/>
              </w:rPr>
              <w:t>4.3.2</w:t>
            </w:r>
          </w:p>
        </w:tc>
        <w:tc>
          <w:tcPr>
            <w:tcW w:w="4176" w:type="pct"/>
            <w:gridSpan w:val="7"/>
            <w:tcBorders>
              <w:top w:val="single" w:sz="4" w:space="0" w:color="auto"/>
              <w:left w:val="nil"/>
              <w:bottom w:val="single" w:sz="4" w:space="0" w:color="auto"/>
              <w:right w:val="single" w:sz="4" w:space="0" w:color="000000"/>
            </w:tcBorders>
            <w:hideMark/>
          </w:tcPr>
          <w:p w14:paraId="45620145" w14:textId="6C4B618F" w:rsidR="00305CBA" w:rsidRPr="00805DF6" w:rsidRDefault="00305CBA" w:rsidP="00305CBA">
            <w:pPr>
              <w:jc w:val="left"/>
              <w:rPr>
                <w:color w:val="000000"/>
                <w:sz w:val="20"/>
                <w:szCs w:val="20"/>
                <w:lang w:eastAsia="zh-CN"/>
              </w:rPr>
            </w:pPr>
            <w:r w:rsidRPr="00A06C95">
              <w:rPr>
                <w:rFonts w:hint="eastAsia"/>
                <w:color w:val="000000"/>
                <w:sz w:val="20"/>
                <w:szCs w:val="20"/>
                <w:lang w:eastAsia="zh-CN"/>
              </w:rPr>
              <w:t>在先前批准的项目中实现</w:t>
            </w:r>
            <w:r w:rsidRPr="00A06C95">
              <w:rPr>
                <w:rFonts w:hint="eastAsia"/>
                <w:color w:val="000000"/>
                <w:sz w:val="20"/>
                <w:szCs w:val="20"/>
                <w:lang w:eastAsia="zh-CN"/>
              </w:rPr>
              <w:t>HCFC-141b</w:t>
            </w:r>
            <w:r w:rsidRPr="00A06C95">
              <w:rPr>
                <w:rFonts w:hint="eastAsia"/>
                <w:color w:val="000000"/>
                <w:sz w:val="20"/>
                <w:szCs w:val="20"/>
                <w:lang w:eastAsia="zh-CN"/>
              </w:rPr>
              <w:t>的淘汰</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nil"/>
              <w:left w:val="nil"/>
              <w:bottom w:val="single" w:sz="4" w:space="0" w:color="auto"/>
              <w:right w:val="single" w:sz="4" w:space="0" w:color="auto"/>
            </w:tcBorders>
          </w:tcPr>
          <w:p w14:paraId="5BD796F8" w14:textId="0D1B2C1E" w:rsidR="00305CBA" w:rsidRPr="00805DF6" w:rsidRDefault="00305CBA" w:rsidP="00305CBA">
            <w:pPr>
              <w:jc w:val="right"/>
              <w:rPr>
                <w:color w:val="000000"/>
                <w:sz w:val="20"/>
                <w:szCs w:val="20"/>
                <w:lang w:eastAsia="en-CA"/>
              </w:rPr>
            </w:pPr>
            <w:r w:rsidRPr="00805DF6">
              <w:rPr>
                <w:color w:val="000000"/>
                <w:sz w:val="20"/>
                <w:szCs w:val="20"/>
                <w:lang w:eastAsia="en-CA"/>
              </w:rPr>
              <w:t>129.61</w:t>
            </w:r>
          </w:p>
        </w:tc>
      </w:tr>
      <w:tr w:rsidR="00305CBA" w:rsidRPr="00805DF6" w14:paraId="20B32866"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hideMark/>
          </w:tcPr>
          <w:p w14:paraId="1D374CCE" w14:textId="77777777" w:rsidR="00305CBA" w:rsidRPr="00805DF6" w:rsidRDefault="00305CBA" w:rsidP="00305CBA">
            <w:pPr>
              <w:keepNext/>
              <w:jc w:val="left"/>
              <w:rPr>
                <w:color w:val="000000"/>
                <w:sz w:val="20"/>
                <w:szCs w:val="20"/>
                <w:lang w:eastAsia="en-CA"/>
              </w:rPr>
            </w:pPr>
            <w:r w:rsidRPr="00805DF6">
              <w:rPr>
                <w:color w:val="000000"/>
                <w:sz w:val="20"/>
                <w:szCs w:val="20"/>
                <w:lang w:eastAsia="en-CA"/>
              </w:rPr>
              <w:lastRenderedPageBreak/>
              <w:t>4.3.3</w:t>
            </w:r>
          </w:p>
        </w:tc>
        <w:tc>
          <w:tcPr>
            <w:tcW w:w="4176" w:type="pct"/>
            <w:gridSpan w:val="7"/>
            <w:tcBorders>
              <w:top w:val="single" w:sz="4" w:space="0" w:color="auto"/>
              <w:left w:val="single" w:sz="4" w:space="0" w:color="auto"/>
              <w:bottom w:val="single" w:sz="4" w:space="0" w:color="auto"/>
              <w:right w:val="single" w:sz="4" w:space="0" w:color="auto"/>
            </w:tcBorders>
            <w:hideMark/>
          </w:tcPr>
          <w:p w14:paraId="6D8A29D0" w14:textId="5DA4676F" w:rsidR="00305CBA" w:rsidRPr="00805DF6" w:rsidRDefault="00305CBA" w:rsidP="00305CBA">
            <w:pPr>
              <w:keepNext/>
              <w:jc w:val="left"/>
              <w:rPr>
                <w:color w:val="000000"/>
                <w:sz w:val="20"/>
                <w:szCs w:val="20"/>
                <w:lang w:eastAsia="en-CA"/>
              </w:rPr>
            </w:pPr>
            <w:r w:rsidRPr="00A06C95">
              <w:rPr>
                <w:rFonts w:hint="eastAsia"/>
                <w:color w:val="000000"/>
                <w:sz w:val="20"/>
                <w:szCs w:val="20"/>
                <w:lang w:eastAsia="en-CA"/>
              </w:rPr>
              <w:t>HCFC-141b</w:t>
            </w:r>
            <w:r w:rsidRPr="00A06C95">
              <w:rPr>
                <w:rFonts w:hint="eastAsia"/>
                <w:color w:val="000000"/>
                <w:sz w:val="20"/>
                <w:szCs w:val="20"/>
                <w:lang w:eastAsia="en-CA"/>
              </w:rPr>
              <w:t>的剩余合格消费量</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68730C7E" w14:textId="2A3C1A32" w:rsidR="00305CBA" w:rsidRPr="00805DF6" w:rsidRDefault="00305CBA" w:rsidP="00305CBA">
            <w:pPr>
              <w:keepNext/>
              <w:jc w:val="right"/>
              <w:rPr>
                <w:color w:val="000000"/>
                <w:sz w:val="20"/>
                <w:szCs w:val="20"/>
                <w:lang w:eastAsia="en-CA"/>
              </w:rPr>
            </w:pPr>
            <w:r w:rsidRPr="00805DF6">
              <w:rPr>
                <w:color w:val="000000"/>
                <w:sz w:val="20"/>
                <w:szCs w:val="20"/>
                <w:lang w:eastAsia="en-CA"/>
              </w:rPr>
              <w:t>0.00</w:t>
            </w:r>
          </w:p>
        </w:tc>
      </w:tr>
      <w:tr w:rsidR="00BC42EB" w:rsidRPr="00805DF6" w14:paraId="27E73388"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142196BE"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4.4.1</w:t>
            </w:r>
          </w:p>
        </w:tc>
        <w:tc>
          <w:tcPr>
            <w:tcW w:w="4176" w:type="pct"/>
            <w:gridSpan w:val="7"/>
            <w:tcBorders>
              <w:top w:val="single" w:sz="4" w:space="0" w:color="auto"/>
              <w:left w:val="single" w:sz="4" w:space="0" w:color="auto"/>
              <w:bottom w:val="single" w:sz="4" w:space="0" w:color="auto"/>
              <w:right w:val="single" w:sz="4" w:space="0" w:color="auto"/>
            </w:tcBorders>
          </w:tcPr>
          <w:p w14:paraId="67A0A7A6" w14:textId="71A02238" w:rsidR="00BC42EB" w:rsidRPr="00805DF6" w:rsidRDefault="00BC42EB" w:rsidP="00BC42EB">
            <w:pPr>
              <w:keepNext/>
              <w:jc w:val="left"/>
              <w:rPr>
                <w:color w:val="000000"/>
                <w:sz w:val="20"/>
                <w:szCs w:val="20"/>
                <w:lang w:eastAsia="zh-CN"/>
              </w:rPr>
            </w:pPr>
            <w:r w:rsidRPr="00A06C95">
              <w:rPr>
                <w:rFonts w:hint="eastAsia"/>
                <w:color w:val="000000"/>
                <w:sz w:val="20"/>
                <w:szCs w:val="20"/>
                <w:lang w:eastAsia="zh-CN"/>
              </w:rPr>
              <w:t>根据本协定</w:t>
            </w:r>
            <w:r>
              <w:rPr>
                <w:rFonts w:hint="eastAsia"/>
                <w:color w:val="000000"/>
                <w:sz w:val="20"/>
                <w:szCs w:val="20"/>
                <w:lang w:eastAsia="zh-CN"/>
              </w:rPr>
              <w:t>议</w:t>
            </w:r>
            <w:r w:rsidRPr="00A06C95">
              <w:rPr>
                <w:rFonts w:hint="eastAsia"/>
                <w:color w:val="000000"/>
                <w:sz w:val="20"/>
                <w:szCs w:val="20"/>
                <w:lang w:eastAsia="zh-CN"/>
              </w:rPr>
              <w:t>定实现</w:t>
            </w:r>
            <w:r w:rsidRPr="00A06C95">
              <w:rPr>
                <w:rFonts w:hint="eastAsia"/>
                <w:color w:val="000000"/>
                <w:sz w:val="20"/>
                <w:szCs w:val="20"/>
                <w:lang w:eastAsia="zh-CN"/>
              </w:rPr>
              <w:t>HCFC-142b</w:t>
            </w:r>
            <w:r w:rsidRPr="00A06C95">
              <w:rPr>
                <w:rFonts w:hint="eastAsia"/>
                <w:color w:val="000000"/>
                <w:sz w:val="20"/>
                <w:szCs w:val="20"/>
                <w:lang w:eastAsia="zh-CN"/>
              </w:rPr>
              <w:t>的全面淘汰</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194C8717" w14:textId="2FE6FA3C" w:rsidR="00BC42EB" w:rsidRPr="00805DF6" w:rsidRDefault="00BC42EB" w:rsidP="00BC42EB">
            <w:pPr>
              <w:keepNext/>
              <w:jc w:val="right"/>
              <w:rPr>
                <w:color w:val="000000"/>
                <w:sz w:val="20"/>
                <w:szCs w:val="20"/>
                <w:lang w:eastAsia="en-CA"/>
              </w:rPr>
            </w:pPr>
            <w:r w:rsidRPr="00805DF6">
              <w:rPr>
                <w:color w:val="000000"/>
                <w:sz w:val="20"/>
                <w:szCs w:val="20"/>
                <w:lang w:eastAsia="en-CA"/>
              </w:rPr>
              <w:t>0.00</w:t>
            </w:r>
          </w:p>
        </w:tc>
      </w:tr>
      <w:tr w:rsidR="00BC42EB" w:rsidRPr="00805DF6" w14:paraId="247A08D3"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6BB0A865"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4.4.2</w:t>
            </w:r>
          </w:p>
        </w:tc>
        <w:tc>
          <w:tcPr>
            <w:tcW w:w="4176" w:type="pct"/>
            <w:gridSpan w:val="7"/>
            <w:tcBorders>
              <w:top w:val="single" w:sz="4" w:space="0" w:color="auto"/>
              <w:left w:val="single" w:sz="4" w:space="0" w:color="auto"/>
              <w:bottom w:val="single" w:sz="4" w:space="0" w:color="auto"/>
              <w:right w:val="single" w:sz="4" w:space="0" w:color="auto"/>
            </w:tcBorders>
          </w:tcPr>
          <w:p w14:paraId="7339092C" w14:textId="42C8FD8C" w:rsidR="00BC42EB" w:rsidRPr="00805DF6" w:rsidRDefault="00BC42EB" w:rsidP="00BC42EB">
            <w:pPr>
              <w:keepNext/>
              <w:jc w:val="left"/>
              <w:rPr>
                <w:color w:val="000000"/>
                <w:sz w:val="20"/>
                <w:szCs w:val="20"/>
                <w:lang w:eastAsia="en-CA"/>
              </w:rPr>
            </w:pPr>
            <w:r w:rsidRPr="00A06C95">
              <w:rPr>
                <w:rFonts w:hint="eastAsia"/>
                <w:color w:val="000000"/>
                <w:sz w:val="20"/>
                <w:szCs w:val="20"/>
                <w:lang w:eastAsia="en-CA"/>
              </w:rPr>
              <w:t>在先前批准的项目中逐步淘汰</w:t>
            </w:r>
            <w:r w:rsidRPr="00A06C95">
              <w:rPr>
                <w:rFonts w:hint="eastAsia"/>
                <w:color w:val="000000"/>
                <w:sz w:val="20"/>
                <w:szCs w:val="20"/>
                <w:lang w:eastAsia="en-CA"/>
              </w:rPr>
              <w:t>HCFC-142b</w:t>
            </w:r>
            <w:r w:rsidRPr="00805DF6">
              <w:rPr>
                <w:color w:val="000000"/>
                <w:sz w:val="20"/>
                <w:szCs w:val="20"/>
                <w:lang w:eastAsia="en-CA"/>
              </w:rPr>
              <w:t xml:space="preserve"> </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6E21DF22" w14:textId="5738976A" w:rsidR="00BC42EB" w:rsidRPr="00805DF6" w:rsidRDefault="00BC42EB" w:rsidP="00BC42EB">
            <w:pPr>
              <w:keepNext/>
              <w:jc w:val="right"/>
              <w:rPr>
                <w:color w:val="000000"/>
                <w:sz w:val="20"/>
                <w:szCs w:val="20"/>
                <w:lang w:eastAsia="en-CA"/>
              </w:rPr>
            </w:pPr>
            <w:r w:rsidRPr="00805DF6">
              <w:rPr>
                <w:color w:val="000000"/>
                <w:sz w:val="20"/>
                <w:szCs w:val="20"/>
                <w:lang w:eastAsia="en-CA"/>
              </w:rPr>
              <w:t>16.36</w:t>
            </w:r>
          </w:p>
        </w:tc>
      </w:tr>
      <w:tr w:rsidR="00BC42EB" w:rsidRPr="00805DF6" w14:paraId="1C14ED95"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78B148A9"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4.4.3</w:t>
            </w:r>
          </w:p>
        </w:tc>
        <w:tc>
          <w:tcPr>
            <w:tcW w:w="4176" w:type="pct"/>
            <w:gridSpan w:val="7"/>
            <w:tcBorders>
              <w:top w:val="single" w:sz="4" w:space="0" w:color="auto"/>
              <w:left w:val="single" w:sz="4" w:space="0" w:color="auto"/>
              <w:bottom w:val="single" w:sz="4" w:space="0" w:color="auto"/>
              <w:right w:val="single" w:sz="4" w:space="0" w:color="auto"/>
            </w:tcBorders>
          </w:tcPr>
          <w:p w14:paraId="443D7C92" w14:textId="351CBEE2" w:rsidR="00BC42EB" w:rsidRPr="00805DF6" w:rsidRDefault="00BC42EB" w:rsidP="00BC42EB">
            <w:pPr>
              <w:keepNext/>
              <w:jc w:val="left"/>
              <w:rPr>
                <w:color w:val="000000"/>
                <w:sz w:val="20"/>
                <w:szCs w:val="20"/>
                <w:lang w:eastAsia="en-CA"/>
              </w:rPr>
            </w:pPr>
            <w:r w:rsidRPr="00A06C95">
              <w:rPr>
                <w:rFonts w:hint="eastAsia"/>
                <w:color w:val="000000"/>
                <w:sz w:val="20"/>
                <w:szCs w:val="20"/>
                <w:lang w:eastAsia="en-CA"/>
              </w:rPr>
              <w:t>HCFC-142b</w:t>
            </w:r>
            <w:r w:rsidRPr="00A06C95">
              <w:rPr>
                <w:rFonts w:hint="eastAsia"/>
                <w:color w:val="000000"/>
                <w:sz w:val="20"/>
                <w:szCs w:val="20"/>
                <w:lang w:eastAsia="en-CA"/>
              </w:rPr>
              <w:t>的剩余合格消费量</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05E0CC94" w14:textId="258F952B" w:rsidR="00BC42EB" w:rsidRPr="00805DF6" w:rsidRDefault="00BC42EB" w:rsidP="00BC42EB">
            <w:pPr>
              <w:keepNext/>
              <w:jc w:val="right"/>
              <w:rPr>
                <w:color w:val="000000"/>
                <w:sz w:val="20"/>
                <w:szCs w:val="20"/>
                <w:lang w:eastAsia="en-CA"/>
              </w:rPr>
            </w:pPr>
            <w:r w:rsidRPr="00805DF6">
              <w:rPr>
                <w:color w:val="000000"/>
                <w:sz w:val="20"/>
                <w:szCs w:val="20"/>
                <w:lang w:eastAsia="en-CA"/>
              </w:rPr>
              <w:t>0.00</w:t>
            </w:r>
          </w:p>
        </w:tc>
      </w:tr>
      <w:tr w:rsidR="00BC42EB" w:rsidRPr="00805DF6" w14:paraId="2CCB2C33"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69EB4039"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4.5.1</w:t>
            </w:r>
          </w:p>
        </w:tc>
        <w:tc>
          <w:tcPr>
            <w:tcW w:w="4176" w:type="pct"/>
            <w:gridSpan w:val="7"/>
            <w:tcBorders>
              <w:top w:val="single" w:sz="4" w:space="0" w:color="auto"/>
              <w:left w:val="single" w:sz="4" w:space="0" w:color="auto"/>
              <w:bottom w:val="single" w:sz="4" w:space="0" w:color="auto"/>
              <w:right w:val="single" w:sz="4" w:space="0" w:color="auto"/>
            </w:tcBorders>
          </w:tcPr>
          <w:p w14:paraId="010BB569" w14:textId="391A0753" w:rsidR="00BC42EB" w:rsidRPr="00805DF6" w:rsidRDefault="00BC42EB" w:rsidP="00BC42EB">
            <w:pPr>
              <w:keepNext/>
              <w:jc w:val="left"/>
              <w:rPr>
                <w:color w:val="000000"/>
                <w:sz w:val="20"/>
                <w:szCs w:val="20"/>
                <w:lang w:eastAsia="zh-CN"/>
              </w:rPr>
            </w:pPr>
            <w:r w:rsidRPr="00A06C95">
              <w:rPr>
                <w:rFonts w:hint="eastAsia"/>
                <w:color w:val="000000"/>
                <w:sz w:val="20"/>
                <w:szCs w:val="20"/>
                <w:lang w:eastAsia="zh-CN"/>
              </w:rPr>
              <w:t>根据本协定</w:t>
            </w:r>
            <w:r>
              <w:rPr>
                <w:rFonts w:hint="eastAsia"/>
                <w:color w:val="000000"/>
                <w:sz w:val="20"/>
                <w:szCs w:val="20"/>
                <w:lang w:eastAsia="zh-CN"/>
              </w:rPr>
              <w:t>议</w:t>
            </w:r>
            <w:r w:rsidRPr="00A06C95">
              <w:rPr>
                <w:rFonts w:hint="eastAsia"/>
                <w:color w:val="000000"/>
                <w:sz w:val="20"/>
                <w:szCs w:val="20"/>
                <w:lang w:eastAsia="zh-CN"/>
              </w:rPr>
              <w:t>定实现进口预混多元醇中</w:t>
            </w:r>
            <w:r w:rsidRPr="00A06C95">
              <w:rPr>
                <w:rFonts w:hint="eastAsia"/>
                <w:color w:val="000000"/>
                <w:sz w:val="20"/>
                <w:szCs w:val="20"/>
                <w:lang w:eastAsia="zh-CN"/>
              </w:rPr>
              <w:t>HCFC-141b</w:t>
            </w:r>
            <w:r w:rsidRPr="00A06C95">
              <w:rPr>
                <w:rFonts w:hint="eastAsia"/>
                <w:color w:val="000000"/>
                <w:sz w:val="20"/>
                <w:szCs w:val="20"/>
                <w:lang w:eastAsia="zh-CN"/>
              </w:rPr>
              <w:t>的全面淘汰</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393B236F" w14:textId="75173E08" w:rsidR="00BC42EB" w:rsidRPr="00805DF6" w:rsidRDefault="00BC42EB" w:rsidP="00BC42EB">
            <w:pPr>
              <w:keepNext/>
              <w:jc w:val="right"/>
              <w:rPr>
                <w:color w:val="000000"/>
                <w:sz w:val="20"/>
                <w:szCs w:val="20"/>
                <w:lang w:eastAsia="en-CA"/>
              </w:rPr>
            </w:pPr>
            <w:r w:rsidRPr="00805DF6">
              <w:rPr>
                <w:color w:val="000000"/>
                <w:sz w:val="20"/>
                <w:szCs w:val="20"/>
                <w:lang w:eastAsia="en-CA"/>
              </w:rPr>
              <w:t>0.00</w:t>
            </w:r>
          </w:p>
        </w:tc>
      </w:tr>
      <w:tr w:rsidR="00BC42EB" w:rsidRPr="00805DF6" w14:paraId="6E3CABB1"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096B5B6D"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4.5.2</w:t>
            </w:r>
          </w:p>
        </w:tc>
        <w:tc>
          <w:tcPr>
            <w:tcW w:w="4176" w:type="pct"/>
            <w:gridSpan w:val="7"/>
            <w:tcBorders>
              <w:top w:val="single" w:sz="4" w:space="0" w:color="auto"/>
              <w:left w:val="single" w:sz="4" w:space="0" w:color="auto"/>
              <w:bottom w:val="single" w:sz="4" w:space="0" w:color="auto"/>
              <w:right w:val="single" w:sz="4" w:space="0" w:color="auto"/>
            </w:tcBorders>
          </w:tcPr>
          <w:p w14:paraId="769F0F3B" w14:textId="0DD9E99A" w:rsidR="00BC42EB" w:rsidRPr="00805DF6" w:rsidRDefault="00BC42EB" w:rsidP="00BC42EB">
            <w:pPr>
              <w:keepNext/>
              <w:jc w:val="left"/>
              <w:rPr>
                <w:color w:val="000000"/>
                <w:sz w:val="20"/>
                <w:szCs w:val="20"/>
                <w:lang w:eastAsia="zh-CN"/>
              </w:rPr>
            </w:pPr>
            <w:r w:rsidRPr="00A06C95">
              <w:rPr>
                <w:rFonts w:hint="eastAsia"/>
                <w:color w:val="000000"/>
                <w:sz w:val="20"/>
                <w:szCs w:val="20"/>
                <w:lang w:eastAsia="zh-CN"/>
              </w:rPr>
              <w:t>在先前批准的项目中逐步淘汰进口预混多元醇中含有的</w:t>
            </w:r>
            <w:r w:rsidRPr="00A06C95">
              <w:rPr>
                <w:rFonts w:hint="eastAsia"/>
                <w:color w:val="000000"/>
                <w:sz w:val="20"/>
                <w:szCs w:val="20"/>
                <w:lang w:eastAsia="zh-CN"/>
              </w:rPr>
              <w:t>HCFC-141b</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4F1831D6" w14:textId="63BA6589" w:rsidR="00BC42EB" w:rsidRPr="00805DF6" w:rsidRDefault="00BC42EB" w:rsidP="00BC42EB">
            <w:pPr>
              <w:keepNext/>
              <w:jc w:val="right"/>
              <w:rPr>
                <w:color w:val="000000"/>
                <w:sz w:val="20"/>
                <w:szCs w:val="20"/>
                <w:lang w:eastAsia="en-CA"/>
              </w:rPr>
            </w:pPr>
            <w:r w:rsidRPr="00805DF6">
              <w:rPr>
                <w:color w:val="000000"/>
                <w:sz w:val="20"/>
                <w:szCs w:val="20"/>
                <w:lang w:eastAsia="en-CA"/>
              </w:rPr>
              <w:t>98.34</w:t>
            </w:r>
          </w:p>
        </w:tc>
      </w:tr>
      <w:tr w:rsidR="00BC42EB" w:rsidRPr="00805DF6" w14:paraId="4BC713A8" w14:textId="77777777" w:rsidTr="00112F30">
        <w:trPr>
          <w:trHeight w:val="98"/>
          <w:jc w:val="center"/>
        </w:trPr>
        <w:tc>
          <w:tcPr>
            <w:tcW w:w="305" w:type="pct"/>
            <w:tcBorders>
              <w:top w:val="single" w:sz="4" w:space="0" w:color="auto"/>
              <w:left w:val="single" w:sz="4" w:space="0" w:color="auto"/>
              <w:bottom w:val="single" w:sz="4" w:space="0" w:color="auto"/>
              <w:right w:val="single" w:sz="4" w:space="0" w:color="auto"/>
            </w:tcBorders>
          </w:tcPr>
          <w:p w14:paraId="2893940C" w14:textId="77777777" w:rsidR="00BC42EB" w:rsidRPr="00805DF6" w:rsidRDefault="00BC42EB" w:rsidP="00BC42EB">
            <w:pPr>
              <w:keepNext/>
              <w:jc w:val="left"/>
              <w:rPr>
                <w:color w:val="000000"/>
                <w:sz w:val="20"/>
                <w:szCs w:val="20"/>
                <w:lang w:eastAsia="en-CA"/>
              </w:rPr>
            </w:pPr>
            <w:r w:rsidRPr="00805DF6">
              <w:rPr>
                <w:color w:val="000000"/>
                <w:sz w:val="20"/>
                <w:szCs w:val="20"/>
                <w:lang w:eastAsia="en-CA"/>
              </w:rPr>
              <w:t>4.5.3</w:t>
            </w:r>
          </w:p>
        </w:tc>
        <w:tc>
          <w:tcPr>
            <w:tcW w:w="4176" w:type="pct"/>
            <w:gridSpan w:val="7"/>
            <w:tcBorders>
              <w:top w:val="single" w:sz="4" w:space="0" w:color="auto"/>
              <w:left w:val="single" w:sz="4" w:space="0" w:color="auto"/>
              <w:bottom w:val="single" w:sz="4" w:space="0" w:color="auto"/>
              <w:right w:val="single" w:sz="4" w:space="0" w:color="auto"/>
            </w:tcBorders>
          </w:tcPr>
          <w:p w14:paraId="40A355D1" w14:textId="3BB76711" w:rsidR="00BC42EB" w:rsidRPr="00805DF6" w:rsidRDefault="00BC42EB" w:rsidP="00BC42EB">
            <w:pPr>
              <w:keepNext/>
              <w:jc w:val="left"/>
              <w:rPr>
                <w:color w:val="000000"/>
                <w:sz w:val="20"/>
                <w:szCs w:val="20"/>
                <w:lang w:eastAsia="zh-CN"/>
              </w:rPr>
            </w:pPr>
            <w:r w:rsidRPr="00A06C95">
              <w:rPr>
                <w:rFonts w:hint="eastAsia"/>
                <w:color w:val="000000"/>
                <w:sz w:val="20"/>
                <w:szCs w:val="20"/>
                <w:lang w:eastAsia="zh-CN"/>
              </w:rPr>
              <w:t>进口预混多元醇中</w:t>
            </w:r>
            <w:r w:rsidRPr="00A06C95">
              <w:rPr>
                <w:rFonts w:hint="eastAsia"/>
                <w:color w:val="000000"/>
                <w:sz w:val="20"/>
                <w:szCs w:val="20"/>
                <w:lang w:eastAsia="zh-CN"/>
              </w:rPr>
              <w:t>HCFC-141b</w:t>
            </w:r>
            <w:r w:rsidRPr="00A06C95">
              <w:rPr>
                <w:rFonts w:hint="eastAsia"/>
                <w:color w:val="000000"/>
                <w:sz w:val="20"/>
                <w:szCs w:val="20"/>
                <w:lang w:eastAsia="zh-CN"/>
              </w:rPr>
              <w:t>的剩余合格消费量</w:t>
            </w:r>
            <w:r w:rsidRPr="00427D54">
              <w:rPr>
                <w:rFonts w:eastAsia="SimSun"/>
                <w:sz w:val="20"/>
                <w:szCs w:val="20"/>
                <w:lang w:eastAsia="zh-CN"/>
              </w:rPr>
              <w:t>（</w:t>
            </w:r>
            <w:r w:rsidRPr="00427D54">
              <w:rPr>
                <w:rFonts w:eastAsia="SimSun"/>
                <w:sz w:val="20"/>
                <w:szCs w:val="20"/>
                <w:lang w:eastAsia="zh-CN"/>
              </w:rPr>
              <w:t xml:space="preserve">ODP </w:t>
            </w:r>
            <w:r w:rsidRPr="00427D54">
              <w:rPr>
                <w:rFonts w:eastAsia="SimSun"/>
                <w:sz w:val="20"/>
                <w:szCs w:val="20"/>
                <w:lang w:eastAsia="zh-CN"/>
              </w:rPr>
              <w:t>吨）</w:t>
            </w:r>
          </w:p>
        </w:tc>
        <w:tc>
          <w:tcPr>
            <w:tcW w:w="519" w:type="pct"/>
            <w:tcBorders>
              <w:top w:val="single" w:sz="4" w:space="0" w:color="auto"/>
              <w:left w:val="single" w:sz="4" w:space="0" w:color="auto"/>
              <w:bottom w:val="single" w:sz="4" w:space="0" w:color="auto"/>
              <w:right w:val="single" w:sz="4" w:space="0" w:color="auto"/>
            </w:tcBorders>
          </w:tcPr>
          <w:p w14:paraId="55201B60" w14:textId="34042943" w:rsidR="00BC42EB" w:rsidRPr="00805DF6" w:rsidRDefault="00BC42EB" w:rsidP="00BC42EB">
            <w:pPr>
              <w:keepNext/>
              <w:jc w:val="right"/>
              <w:rPr>
                <w:color w:val="000000"/>
                <w:sz w:val="20"/>
                <w:szCs w:val="20"/>
                <w:lang w:eastAsia="en-CA"/>
              </w:rPr>
            </w:pPr>
            <w:r w:rsidRPr="00805DF6">
              <w:rPr>
                <w:color w:val="000000"/>
                <w:sz w:val="20"/>
                <w:szCs w:val="20"/>
                <w:lang w:eastAsia="en-CA"/>
              </w:rPr>
              <w:t>0.00</w:t>
            </w:r>
          </w:p>
        </w:tc>
      </w:tr>
    </w:tbl>
    <w:p w14:paraId="7EC628FE" w14:textId="1E728A82" w:rsidR="00112F30" w:rsidRPr="00805DF6" w:rsidRDefault="00112F30" w:rsidP="00112F30">
      <w:pPr>
        <w:pStyle w:val="Heading1"/>
        <w:numPr>
          <w:ilvl w:val="0"/>
          <w:numId w:val="0"/>
        </w:numPr>
        <w:rPr>
          <w:sz w:val="18"/>
          <w:szCs w:val="16"/>
          <w:lang w:eastAsia="zh-CN"/>
        </w:rPr>
      </w:pPr>
      <w:r w:rsidRPr="00805DF6">
        <w:rPr>
          <w:sz w:val="18"/>
          <w:szCs w:val="16"/>
          <w:lang w:eastAsia="zh-CN"/>
        </w:rPr>
        <w:t xml:space="preserve">* </w:t>
      </w:r>
      <w:r w:rsidR="00A06C95" w:rsidRPr="00A06C95">
        <w:rPr>
          <w:rFonts w:hint="eastAsia"/>
          <w:sz w:val="18"/>
          <w:szCs w:val="16"/>
          <w:lang w:eastAsia="zh-CN"/>
        </w:rPr>
        <w:t>根据第二阶段协</w:t>
      </w:r>
      <w:r w:rsidR="00A06C95">
        <w:rPr>
          <w:rFonts w:hint="eastAsia"/>
          <w:sz w:val="18"/>
          <w:szCs w:val="16"/>
          <w:lang w:eastAsia="zh-CN"/>
        </w:rPr>
        <w:t>定</w:t>
      </w:r>
      <w:r w:rsidR="00A06C95" w:rsidRPr="00A06C95">
        <w:rPr>
          <w:rFonts w:hint="eastAsia"/>
          <w:sz w:val="18"/>
          <w:szCs w:val="16"/>
          <w:lang w:eastAsia="zh-CN"/>
        </w:rPr>
        <w:t>完成第二阶段的日期：</w:t>
      </w:r>
      <w:r w:rsidR="00A06C95" w:rsidRPr="00A06C95">
        <w:rPr>
          <w:rFonts w:hint="eastAsia"/>
          <w:sz w:val="18"/>
          <w:szCs w:val="16"/>
          <w:lang w:eastAsia="zh-CN"/>
        </w:rPr>
        <w:t>2026</w:t>
      </w:r>
      <w:r w:rsidR="00A06C95" w:rsidRPr="00A06C95">
        <w:rPr>
          <w:rFonts w:hint="eastAsia"/>
          <w:sz w:val="18"/>
          <w:szCs w:val="16"/>
          <w:lang w:eastAsia="zh-CN"/>
        </w:rPr>
        <w:t>年</w:t>
      </w:r>
      <w:r w:rsidR="00A06C95" w:rsidRPr="00A06C95">
        <w:rPr>
          <w:rFonts w:hint="eastAsia"/>
          <w:sz w:val="18"/>
          <w:szCs w:val="16"/>
          <w:lang w:eastAsia="zh-CN"/>
        </w:rPr>
        <w:t>12</w:t>
      </w:r>
      <w:r w:rsidR="00A06C95" w:rsidRPr="00A06C95">
        <w:rPr>
          <w:rFonts w:hint="eastAsia"/>
          <w:sz w:val="18"/>
          <w:szCs w:val="16"/>
          <w:lang w:eastAsia="zh-CN"/>
        </w:rPr>
        <w:t>月</w:t>
      </w:r>
      <w:r w:rsidR="00A06C95" w:rsidRPr="00A06C95">
        <w:rPr>
          <w:rFonts w:hint="eastAsia"/>
          <w:sz w:val="18"/>
          <w:szCs w:val="16"/>
          <w:lang w:eastAsia="zh-CN"/>
        </w:rPr>
        <w:t>31</w:t>
      </w:r>
      <w:r w:rsidR="00A06C95" w:rsidRPr="00A06C95">
        <w:rPr>
          <w:rFonts w:hint="eastAsia"/>
          <w:sz w:val="18"/>
          <w:szCs w:val="16"/>
          <w:lang w:eastAsia="zh-CN"/>
        </w:rPr>
        <w:t>日</w:t>
      </w:r>
    </w:p>
    <w:p w14:paraId="131F915C" w14:textId="5F5068CD" w:rsidR="00112F30" w:rsidRPr="00805DF6" w:rsidRDefault="00881395" w:rsidP="00112F30">
      <w:pPr>
        <w:keepNext/>
        <w:spacing w:before="360" w:after="240"/>
        <w:rPr>
          <w:b/>
          <w:lang w:eastAsia="zh-CN"/>
        </w:rPr>
      </w:pPr>
      <w:r w:rsidRPr="00A7772D">
        <w:rPr>
          <w:rFonts w:ascii="SimHei" w:eastAsia="SimHei" w:hint="eastAsia"/>
          <w:bCs/>
          <w:noProof/>
          <w:sz w:val="24"/>
          <w:szCs w:val="24"/>
          <w:lang w:eastAsia="zh-CN"/>
        </w:rPr>
        <w:t>附录</w:t>
      </w:r>
      <w:r w:rsidRPr="00A7772D">
        <w:rPr>
          <w:bCs/>
          <w:noProof/>
          <w:sz w:val="24"/>
          <w:szCs w:val="24"/>
          <w:lang w:eastAsia="zh-CN"/>
        </w:rPr>
        <w:t xml:space="preserve"> 3-A</w:t>
      </w:r>
      <w:r w:rsidRPr="00A7772D">
        <w:rPr>
          <w:rFonts w:ascii="SimHei" w:eastAsia="SimHei" w:hint="eastAsia"/>
          <w:bCs/>
          <w:noProof/>
          <w:sz w:val="24"/>
          <w:szCs w:val="24"/>
          <w:lang w:eastAsia="zh-CN"/>
        </w:rPr>
        <w:t>：资金核准时间表</w:t>
      </w:r>
    </w:p>
    <w:p w14:paraId="3D183E47" w14:textId="7464C55D" w:rsidR="00112F30" w:rsidRPr="00805DF6" w:rsidRDefault="00881395" w:rsidP="00112F30">
      <w:pPr>
        <w:pStyle w:val="Heading1"/>
        <w:numPr>
          <w:ilvl w:val="0"/>
          <w:numId w:val="15"/>
        </w:numPr>
        <w:tabs>
          <w:tab w:val="clear" w:pos="0"/>
        </w:tabs>
        <w:rPr>
          <w:lang w:eastAsia="zh-CN"/>
        </w:rPr>
      </w:pPr>
      <w:r>
        <w:rPr>
          <w:rFonts w:ascii="SimSun" w:hint="eastAsia"/>
          <w:noProof/>
          <w:sz w:val="24"/>
          <w:szCs w:val="24"/>
          <w:lang w:eastAsia="zh-CN"/>
        </w:rPr>
        <w:t>将在附录</w:t>
      </w:r>
      <w:r>
        <w:rPr>
          <w:noProof/>
          <w:sz w:val="24"/>
          <w:szCs w:val="24"/>
          <w:lang w:eastAsia="zh-CN"/>
        </w:rPr>
        <w:t>2-A</w:t>
      </w:r>
      <w:r>
        <w:rPr>
          <w:rFonts w:hint="eastAsia"/>
          <w:noProof/>
          <w:sz w:val="24"/>
          <w:szCs w:val="24"/>
          <w:lang w:eastAsia="zh-CN"/>
        </w:rPr>
        <w:t>中</w:t>
      </w:r>
      <w:r>
        <w:rPr>
          <w:rFonts w:ascii="SimSun" w:hint="eastAsia"/>
          <w:noProof/>
          <w:sz w:val="24"/>
          <w:szCs w:val="24"/>
          <w:lang w:eastAsia="zh-CN"/>
        </w:rPr>
        <w:t>规定年份的第一次会议审议有待核准的今后供资付款。</w:t>
      </w:r>
    </w:p>
    <w:p w14:paraId="704F7349" w14:textId="21D0038C" w:rsidR="00D06D19" w:rsidRPr="00805DF6" w:rsidRDefault="00881395" w:rsidP="00D06D19">
      <w:pPr>
        <w:keepNext/>
        <w:spacing w:before="360" w:after="240"/>
        <w:rPr>
          <w:b/>
          <w:lang w:eastAsia="zh-CN"/>
        </w:rPr>
      </w:pPr>
      <w:r w:rsidRPr="00A7772D">
        <w:rPr>
          <w:rFonts w:ascii="SimHei" w:eastAsia="SimHei" w:hint="eastAsia"/>
          <w:bCs/>
          <w:noProof/>
          <w:sz w:val="24"/>
          <w:szCs w:val="24"/>
          <w:lang w:eastAsia="zh-CN"/>
        </w:rPr>
        <w:t>附录</w:t>
      </w:r>
      <w:r w:rsidRPr="00A7772D">
        <w:rPr>
          <w:bCs/>
          <w:noProof/>
          <w:sz w:val="24"/>
          <w:szCs w:val="24"/>
          <w:lang w:eastAsia="zh-CN"/>
        </w:rPr>
        <w:t xml:space="preserve"> 4-A</w:t>
      </w:r>
      <w:r w:rsidRPr="00A7772D">
        <w:rPr>
          <w:rFonts w:ascii="SimHei" w:eastAsia="SimHei" w:hint="eastAsia"/>
          <w:bCs/>
          <w:noProof/>
          <w:sz w:val="24"/>
          <w:szCs w:val="24"/>
          <w:lang w:eastAsia="zh-CN"/>
        </w:rPr>
        <w:t>：</w:t>
      </w:r>
      <w:r>
        <w:rPr>
          <w:rFonts w:ascii="SimHei" w:eastAsia="SimHei" w:hint="eastAsia"/>
          <w:bCs/>
          <w:noProof/>
          <w:sz w:val="24"/>
          <w:szCs w:val="24"/>
          <w:lang w:eastAsia="zh-CN"/>
        </w:rPr>
        <w:t>付款</w:t>
      </w:r>
      <w:r w:rsidRPr="00A7772D">
        <w:rPr>
          <w:rFonts w:ascii="SimHei" w:eastAsia="SimHei" w:hint="eastAsia"/>
          <w:bCs/>
          <w:noProof/>
          <w:sz w:val="24"/>
          <w:szCs w:val="24"/>
          <w:lang w:eastAsia="zh-CN"/>
        </w:rPr>
        <w:t>执行情况报告和计划格式</w:t>
      </w:r>
    </w:p>
    <w:p w14:paraId="3306BDB8" w14:textId="163E967C" w:rsidR="00D06D19" w:rsidRPr="00805DF6" w:rsidRDefault="00881395" w:rsidP="00C91A3B">
      <w:pPr>
        <w:pStyle w:val="Heading1"/>
        <w:numPr>
          <w:ilvl w:val="0"/>
          <w:numId w:val="17"/>
        </w:numPr>
        <w:rPr>
          <w:lang w:eastAsia="zh-CN"/>
        </w:rPr>
      </w:pPr>
      <w:r>
        <w:rPr>
          <w:rFonts w:ascii="SimSun" w:hint="eastAsia"/>
          <w:noProof/>
          <w:sz w:val="24"/>
          <w:szCs w:val="24"/>
          <w:lang w:eastAsia="zh-CN"/>
        </w:rPr>
        <w:t>有关每次付款申请的《</w:t>
      </w:r>
      <w:r>
        <w:rPr>
          <w:rFonts w:ascii="SimSun"/>
          <w:noProof/>
          <w:sz w:val="24"/>
          <w:szCs w:val="24"/>
          <w:lang w:eastAsia="zh-CN"/>
        </w:rPr>
        <w:t>付款</w:t>
      </w:r>
      <w:r>
        <w:rPr>
          <w:rFonts w:ascii="SimSun" w:hint="eastAsia"/>
          <w:noProof/>
          <w:sz w:val="24"/>
          <w:szCs w:val="24"/>
          <w:lang w:eastAsia="zh-CN"/>
        </w:rPr>
        <w:t>执行情况报告》和《计划》的来文应包括五个部分：</w:t>
      </w:r>
    </w:p>
    <w:p w14:paraId="24A8FB9C" w14:textId="07A7C0B9" w:rsidR="00D06D19" w:rsidRPr="00805DF6" w:rsidRDefault="00341197" w:rsidP="00D06D19">
      <w:pPr>
        <w:pStyle w:val="Heading2"/>
        <w:widowControl/>
        <w:numPr>
          <w:ilvl w:val="1"/>
          <w:numId w:val="1"/>
        </w:numPr>
        <w:rPr>
          <w:lang w:eastAsia="zh-CN"/>
        </w:rPr>
      </w:pPr>
      <w:r>
        <w:rPr>
          <w:rFonts w:ascii="SimSun" w:hint="eastAsia"/>
          <w:noProof/>
          <w:sz w:val="24"/>
          <w:szCs w:val="24"/>
          <w:lang w:eastAsia="zh-CN"/>
        </w:rPr>
        <w:t>说明自上次报告以来实现的</w:t>
      </w:r>
      <w:r>
        <w:rPr>
          <w:rFonts w:ascii="SimSun"/>
          <w:noProof/>
          <w:sz w:val="24"/>
          <w:szCs w:val="24"/>
          <w:lang w:eastAsia="zh-CN"/>
        </w:rPr>
        <w:t>进展情况的陈述报告，数据</w:t>
      </w:r>
      <w:r>
        <w:rPr>
          <w:rFonts w:ascii="SimSun" w:hint="eastAsia"/>
          <w:noProof/>
          <w:sz w:val="24"/>
          <w:szCs w:val="24"/>
          <w:lang w:eastAsia="zh-CN"/>
        </w:rPr>
        <w:t>按照付款分列，反映国家在淘汰各种物质方面的情况，不同活动对其的影响以及这些活动之间的关系。报告应包括根据物质分列的作为执行各项活动的直接结果所淘汰的消耗臭氧层物质的数量，以及所使用的替代技术和所开始使用的相关替代品，以便让秘书处能够向执行委员会提供因此而导致的气候相关排放的变化情况的</w:t>
      </w:r>
      <w:r>
        <w:rPr>
          <w:rFonts w:ascii="SimSun"/>
          <w:noProof/>
          <w:sz w:val="24"/>
          <w:szCs w:val="24"/>
          <w:lang w:eastAsia="zh-CN"/>
        </w:rPr>
        <w:t>信息</w:t>
      </w:r>
      <w:r>
        <w:rPr>
          <w:rFonts w:ascii="SimSun" w:hint="eastAsia"/>
          <w:noProof/>
          <w:sz w:val="24"/>
          <w:szCs w:val="24"/>
          <w:lang w:eastAsia="zh-CN"/>
        </w:rPr>
        <w:t>。报告应进一步突出关于列入《计划》的各种活动的成功、经验和挑战，反映国家情况的任何变化并提供其他相关资料。报告还应包括相对于以往呈交的《执行计划》的任何变化的资料以及变动的理由，例如拖延、按照本协定第</w:t>
      </w:r>
      <w:r>
        <w:rPr>
          <w:noProof/>
          <w:sz w:val="24"/>
          <w:szCs w:val="24"/>
          <w:lang w:eastAsia="zh-CN"/>
        </w:rPr>
        <w:t>7</w:t>
      </w:r>
      <w:r>
        <w:rPr>
          <w:rFonts w:ascii="SimSun" w:hint="eastAsia"/>
          <w:noProof/>
          <w:sz w:val="24"/>
          <w:szCs w:val="24"/>
          <w:lang w:eastAsia="zh-CN"/>
        </w:rPr>
        <w:t>款之规定在执行付款期间运用资金重新分配方面的灵活性，或其他变化；</w:t>
      </w:r>
    </w:p>
    <w:p w14:paraId="05ABF099" w14:textId="2849F5D2" w:rsidR="00341197" w:rsidRPr="000B741A" w:rsidRDefault="00341197" w:rsidP="00341197">
      <w:pPr>
        <w:pStyle w:val="Heading2"/>
        <w:widowControl/>
        <w:numPr>
          <w:ilvl w:val="1"/>
          <w:numId w:val="1"/>
        </w:numPr>
        <w:tabs>
          <w:tab w:val="clear" w:pos="0"/>
          <w:tab w:val="num" w:pos="-720"/>
        </w:tabs>
        <w:rPr>
          <w:rFonts w:ascii="SimSun"/>
          <w:noProof/>
          <w:sz w:val="24"/>
          <w:szCs w:val="24"/>
          <w:lang w:eastAsia="zh-CN"/>
        </w:rPr>
      </w:pPr>
      <w:r>
        <w:rPr>
          <w:rFonts w:ascii="SimSun" w:hint="eastAsia"/>
          <w:noProof/>
          <w:sz w:val="24"/>
          <w:szCs w:val="24"/>
          <w:lang w:eastAsia="zh-CN"/>
        </w:rPr>
        <w:t>根据本协定第</w:t>
      </w:r>
      <w:r w:rsidRPr="000E6F1F">
        <w:rPr>
          <w:noProof/>
          <w:sz w:val="24"/>
          <w:szCs w:val="24"/>
          <w:lang w:eastAsia="zh-CN"/>
        </w:rPr>
        <w:t>5</w:t>
      </w:r>
      <w:r w:rsidR="000E6F1F">
        <w:rPr>
          <w:noProof/>
          <w:sz w:val="24"/>
          <w:szCs w:val="24"/>
          <w:lang w:val="en-US" w:eastAsia="zh-CN"/>
        </w:rPr>
        <w:t>(</w:t>
      </w:r>
      <w:r w:rsidRPr="000E6F1F">
        <w:rPr>
          <w:noProof/>
          <w:sz w:val="24"/>
          <w:szCs w:val="24"/>
          <w:lang w:eastAsia="zh-CN"/>
        </w:rPr>
        <w:t>b</w:t>
      </w:r>
      <w:r w:rsidR="000E6F1F">
        <w:rPr>
          <w:noProof/>
          <w:sz w:val="24"/>
          <w:szCs w:val="24"/>
          <w:lang w:val="en-US" w:eastAsia="zh-CN"/>
        </w:rPr>
        <w:t>)</w:t>
      </w:r>
      <w:r>
        <w:rPr>
          <w:rFonts w:ascii="SimSun" w:hint="eastAsia"/>
          <w:noProof/>
          <w:sz w:val="24"/>
          <w:szCs w:val="24"/>
          <w:lang w:eastAsia="zh-CN"/>
        </w:rPr>
        <w:t>项提交的关于《计划》</w:t>
      </w:r>
      <w:r>
        <w:rPr>
          <w:rFonts w:ascii="SimSun"/>
          <w:noProof/>
          <w:sz w:val="24"/>
          <w:szCs w:val="24"/>
          <w:lang w:eastAsia="zh-CN"/>
        </w:rPr>
        <w:t>的</w:t>
      </w:r>
      <w:r>
        <w:rPr>
          <w:rFonts w:ascii="SimSun" w:hint="eastAsia"/>
          <w:noProof/>
          <w:sz w:val="24"/>
          <w:szCs w:val="24"/>
          <w:lang w:eastAsia="zh-CN"/>
        </w:rPr>
        <w:t>结果以及各种物质消费量的独立核查报告。如果执行委员会没有另做决定，此项核查必须与各付款申请一起提交，且必须提交对本协定第</w:t>
      </w:r>
      <w:r w:rsidRPr="000E6F1F">
        <w:rPr>
          <w:noProof/>
          <w:sz w:val="24"/>
          <w:szCs w:val="24"/>
          <w:lang w:eastAsia="zh-CN"/>
        </w:rPr>
        <w:t>5</w:t>
      </w:r>
      <w:r w:rsidR="000E6F1F">
        <w:rPr>
          <w:noProof/>
          <w:sz w:val="24"/>
          <w:szCs w:val="24"/>
          <w:lang w:val="en-US" w:eastAsia="zh-CN"/>
        </w:rPr>
        <w:t>(a)</w:t>
      </w:r>
      <w:r>
        <w:rPr>
          <w:rFonts w:ascii="SimSun" w:hint="eastAsia"/>
          <w:noProof/>
          <w:sz w:val="24"/>
          <w:szCs w:val="24"/>
          <w:lang w:eastAsia="zh-CN"/>
        </w:rPr>
        <w:t>项规定的所有相关年份消费量的核查，因为关于</w:t>
      </w:r>
      <w:r>
        <w:rPr>
          <w:rFonts w:ascii="SimSun"/>
          <w:noProof/>
          <w:sz w:val="24"/>
          <w:szCs w:val="24"/>
          <w:lang w:eastAsia="zh-CN"/>
        </w:rPr>
        <w:t>这些年份的</w:t>
      </w:r>
      <w:r>
        <w:rPr>
          <w:rFonts w:ascii="SimSun" w:hint="eastAsia"/>
          <w:noProof/>
          <w:sz w:val="24"/>
          <w:szCs w:val="24"/>
          <w:lang w:eastAsia="zh-CN"/>
        </w:rPr>
        <w:t>核查报告尚未得到委员会的认可；</w:t>
      </w:r>
    </w:p>
    <w:p w14:paraId="3432E857" w14:textId="77777777" w:rsidR="00341197" w:rsidRPr="00341197" w:rsidRDefault="00341197" w:rsidP="00341197">
      <w:pPr>
        <w:rPr>
          <w:lang w:eastAsia="zh-CN"/>
        </w:rPr>
      </w:pPr>
    </w:p>
    <w:p w14:paraId="2471D454" w14:textId="4C353228" w:rsidR="00D06D19" w:rsidRPr="00805DF6" w:rsidRDefault="00341197" w:rsidP="00D06D19">
      <w:pPr>
        <w:pStyle w:val="Heading2"/>
        <w:widowControl/>
        <w:numPr>
          <w:ilvl w:val="1"/>
          <w:numId w:val="1"/>
        </w:numPr>
        <w:tabs>
          <w:tab w:val="clear" w:pos="0"/>
          <w:tab w:val="num" w:pos="-720"/>
        </w:tabs>
        <w:rPr>
          <w:lang w:eastAsia="zh-CN"/>
        </w:rPr>
      </w:pPr>
      <w:r>
        <w:rPr>
          <w:rFonts w:ascii="SimSun" w:hint="eastAsia"/>
          <w:noProof/>
          <w:sz w:val="24"/>
          <w:szCs w:val="24"/>
          <w:lang w:eastAsia="zh-CN"/>
        </w:rPr>
        <w:t>书面说明付款申请所</w:t>
      </w:r>
      <w:r>
        <w:rPr>
          <w:rFonts w:ascii="SimSun"/>
          <w:noProof/>
          <w:sz w:val="24"/>
          <w:szCs w:val="24"/>
          <w:lang w:eastAsia="zh-CN"/>
        </w:rPr>
        <w:t>涵盖年份内</w:t>
      </w:r>
      <w:r>
        <w:rPr>
          <w:rFonts w:ascii="SimSun" w:hint="eastAsia"/>
          <w:noProof/>
          <w:sz w:val="24"/>
          <w:szCs w:val="24"/>
          <w:lang w:eastAsia="zh-CN"/>
        </w:rPr>
        <w:t>开展的各项活动，重点说明执行</w:t>
      </w:r>
      <w:r>
        <w:rPr>
          <w:rFonts w:ascii="SimSun"/>
          <w:noProof/>
          <w:sz w:val="24"/>
          <w:szCs w:val="24"/>
          <w:lang w:eastAsia="zh-CN"/>
        </w:rPr>
        <w:t>进度指标、完成的时间以及</w:t>
      </w:r>
      <w:r>
        <w:rPr>
          <w:rFonts w:ascii="SimSun" w:hint="eastAsia"/>
          <w:noProof/>
          <w:sz w:val="24"/>
          <w:szCs w:val="24"/>
          <w:lang w:eastAsia="zh-CN"/>
        </w:rPr>
        <w:t>这些活动的相互依赖性，同时亦顾及执行前几次付款时积累的经验和取得的进展；按日历年将要提供的计划中的数据。说明还应包括提及总体计划和取得的进展，以及所预期的</w:t>
      </w:r>
      <w:r>
        <w:rPr>
          <w:rFonts w:ascii="SimSun"/>
          <w:noProof/>
          <w:sz w:val="24"/>
          <w:szCs w:val="24"/>
          <w:lang w:eastAsia="zh-CN"/>
        </w:rPr>
        <w:t>对</w:t>
      </w:r>
      <w:r>
        <w:rPr>
          <w:rFonts w:ascii="SimSun" w:hint="eastAsia"/>
          <w:noProof/>
          <w:sz w:val="24"/>
          <w:szCs w:val="24"/>
          <w:lang w:eastAsia="zh-CN"/>
        </w:rPr>
        <w:t>总体计划的可能调整。说明还应具体列出并详细解释对总体计划做出的此种改变。对未来活动的说明，可作为上文</w:t>
      </w:r>
      <w:r w:rsidR="000E6F1F">
        <w:rPr>
          <w:noProof/>
          <w:sz w:val="24"/>
          <w:szCs w:val="24"/>
          <w:lang w:val="en-US" w:eastAsia="zh-CN"/>
        </w:rPr>
        <w:t>(</w:t>
      </w:r>
      <w:r w:rsidR="000E6F1F">
        <w:rPr>
          <w:noProof/>
          <w:sz w:val="24"/>
          <w:szCs w:val="24"/>
          <w:lang w:eastAsia="zh-CN"/>
        </w:rPr>
        <w:t>a)</w:t>
      </w:r>
      <w:r>
        <w:rPr>
          <w:rFonts w:ascii="SimSun" w:hint="eastAsia"/>
          <w:noProof/>
          <w:sz w:val="24"/>
          <w:szCs w:val="24"/>
          <w:lang w:eastAsia="zh-CN"/>
        </w:rPr>
        <w:t>项的陈述报告的同一文件的一部分提交；</w:t>
      </w:r>
    </w:p>
    <w:p w14:paraId="3DEB5975" w14:textId="44EA198C" w:rsidR="00D06D19" w:rsidRPr="00805DF6" w:rsidRDefault="00341197" w:rsidP="00D06D19">
      <w:pPr>
        <w:pStyle w:val="Heading2"/>
        <w:widowControl/>
        <w:numPr>
          <w:ilvl w:val="1"/>
          <w:numId w:val="1"/>
        </w:numPr>
        <w:tabs>
          <w:tab w:val="clear" w:pos="0"/>
          <w:tab w:val="num" w:pos="-720"/>
        </w:tabs>
        <w:rPr>
          <w:lang w:eastAsia="zh-CN"/>
        </w:rPr>
      </w:pPr>
      <w:r>
        <w:rPr>
          <w:rFonts w:ascii="SimSun" w:hint="eastAsia"/>
          <w:noProof/>
          <w:sz w:val="24"/>
          <w:szCs w:val="24"/>
          <w:lang w:eastAsia="zh-CN"/>
        </w:rPr>
        <w:t>通过在线数据库提交一组有关所有《</w:t>
      </w:r>
      <w:r>
        <w:rPr>
          <w:rFonts w:ascii="SimSun"/>
          <w:noProof/>
          <w:sz w:val="24"/>
          <w:szCs w:val="24"/>
          <w:lang w:eastAsia="zh-CN"/>
        </w:rPr>
        <w:t>付款</w:t>
      </w:r>
      <w:r>
        <w:rPr>
          <w:rFonts w:ascii="SimSun" w:hint="eastAsia"/>
          <w:noProof/>
          <w:sz w:val="24"/>
          <w:szCs w:val="24"/>
          <w:lang w:eastAsia="zh-CN"/>
        </w:rPr>
        <w:t>执行情况报告和计划》的量化信息；以及</w:t>
      </w:r>
    </w:p>
    <w:p w14:paraId="08D3BE2A" w14:textId="30656CA2" w:rsidR="00D06D19" w:rsidRPr="00805DF6" w:rsidRDefault="00341197" w:rsidP="00D06D19">
      <w:pPr>
        <w:pStyle w:val="Heading2"/>
        <w:widowControl/>
        <w:numPr>
          <w:ilvl w:val="1"/>
          <w:numId w:val="1"/>
        </w:numPr>
        <w:tabs>
          <w:tab w:val="clear" w:pos="0"/>
          <w:tab w:val="num" w:pos="-720"/>
        </w:tabs>
        <w:rPr>
          <w:lang w:eastAsia="zh-CN"/>
        </w:rPr>
      </w:pPr>
      <w:r>
        <w:rPr>
          <w:rFonts w:ascii="SimSun" w:hint="eastAsia"/>
          <w:noProof/>
          <w:sz w:val="24"/>
          <w:szCs w:val="24"/>
          <w:lang w:eastAsia="zh-CN"/>
        </w:rPr>
        <w:lastRenderedPageBreak/>
        <w:t>关于上文五条款项的执行摘要，概述上文第</w:t>
      </w:r>
      <w:r w:rsidR="000E6F1F">
        <w:rPr>
          <w:noProof/>
          <w:sz w:val="24"/>
          <w:szCs w:val="24"/>
          <w:lang w:eastAsia="zh-CN"/>
        </w:rPr>
        <w:t>1(a)</w:t>
      </w:r>
      <w:r>
        <w:rPr>
          <w:rFonts w:ascii="SimSun" w:hint="eastAsia"/>
          <w:noProof/>
          <w:sz w:val="24"/>
          <w:szCs w:val="24"/>
          <w:lang w:eastAsia="zh-CN"/>
        </w:rPr>
        <w:t>至第</w:t>
      </w:r>
      <w:r w:rsidR="000E6F1F">
        <w:rPr>
          <w:noProof/>
          <w:sz w:val="24"/>
          <w:szCs w:val="24"/>
          <w:lang w:eastAsia="zh-CN"/>
        </w:rPr>
        <w:t>1(d)</w:t>
      </w:r>
      <w:r>
        <w:rPr>
          <w:rFonts w:ascii="SimSun" w:hint="eastAsia"/>
          <w:noProof/>
          <w:sz w:val="24"/>
          <w:szCs w:val="24"/>
          <w:lang w:eastAsia="zh-CN"/>
        </w:rPr>
        <w:t>分段的信息。</w:t>
      </w:r>
    </w:p>
    <w:p w14:paraId="3E3310DF" w14:textId="6F7167E8" w:rsidR="00D06D19" w:rsidRPr="00805DF6" w:rsidRDefault="00456E90" w:rsidP="00D06D19">
      <w:pPr>
        <w:pStyle w:val="Heading1"/>
        <w:numPr>
          <w:ilvl w:val="0"/>
          <w:numId w:val="1"/>
        </w:numPr>
        <w:rPr>
          <w:lang w:eastAsia="zh-CN"/>
        </w:rPr>
      </w:pPr>
      <w:r>
        <w:rPr>
          <w:rFonts w:hint="eastAsia"/>
          <w:noProof/>
          <w:sz w:val="24"/>
          <w:szCs w:val="24"/>
          <w:lang w:eastAsia="zh-CN"/>
        </w:rPr>
        <w:t>如果出现</w:t>
      </w:r>
      <w:r>
        <w:rPr>
          <w:noProof/>
          <w:sz w:val="24"/>
          <w:szCs w:val="24"/>
          <w:lang w:eastAsia="zh-CN"/>
        </w:rPr>
        <w:t>某年同时执行</w:t>
      </w:r>
      <w:r>
        <w:rPr>
          <w:rFonts w:hint="eastAsia"/>
          <w:noProof/>
          <w:sz w:val="24"/>
          <w:szCs w:val="24"/>
          <w:lang w:eastAsia="zh-CN"/>
        </w:rPr>
        <w:t>《</w:t>
      </w:r>
      <w:r>
        <w:rPr>
          <w:noProof/>
          <w:sz w:val="24"/>
          <w:szCs w:val="24"/>
          <w:lang w:eastAsia="zh-CN"/>
        </w:rPr>
        <w:t>计划</w:t>
      </w:r>
      <w:r>
        <w:rPr>
          <w:rFonts w:hint="eastAsia"/>
          <w:noProof/>
          <w:sz w:val="24"/>
          <w:szCs w:val="24"/>
          <w:lang w:eastAsia="zh-CN"/>
        </w:rPr>
        <w:t>》的</w:t>
      </w:r>
      <w:r>
        <w:rPr>
          <w:noProof/>
          <w:sz w:val="24"/>
          <w:szCs w:val="24"/>
          <w:lang w:eastAsia="zh-CN"/>
        </w:rPr>
        <w:t>两个阶段</w:t>
      </w:r>
      <w:r>
        <w:rPr>
          <w:rFonts w:hint="eastAsia"/>
          <w:noProof/>
          <w:sz w:val="24"/>
          <w:szCs w:val="24"/>
          <w:lang w:eastAsia="zh-CN"/>
        </w:rPr>
        <w:t>的情况</w:t>
      </w:r>
      <w:r>
        <w:rPr>
          <w:noProof/>
          <w:sz w:val="24"/>
          <w:szCs w:val="24"/>
          <w:lang w:eastAsia="zh-CN"/>
        </w:rPr>
        <w:t>，编制《</w:t>
      </w:r>
      <w:r>
        <w:rPr>
          <w:rFonts w:hint="eastAsia"/>
          <w:noProof/>
          <w:sz w:val="24"/>
          <w:szCs w:val="24"/>
          <w:lang w:eastAsia="zh-CN"/>
        </w:rPr>
        <w:t>付款</w:t>
      </w:r>
      <w:r>
        <w:rPr>
          <w:noProof/>
          <w:sz w:val="24"/>
          <w:szCs w:val="24"/>
          <w:lang w:eastAsia="zh-CN"/>
        </w:rPr>
        <w:t>执行情况报告</w:t>
      </w:r>
      <w:r>
        <w:rPr>
          <w:rFonts w:hint="eastAsia"/>
          <w:noProof/>
          <w:sz w:val="24"/>
          <w:szCs w:val="24"/>
          <w:lang w:eastAsia="zh-CN"/>
        </w:rPr>
        <w:t>和</w:t>
      </w:r>
      <w:r>
        <w:rPr>
          <w:noProof/>
          <w:sz w:val="24"/>
          <w:szCs w:val="24"/>
          <w:lang w:eastAsia="zh-CN"/>
        </w:rPr>
        <w:t>计划</w:t>
      </w:r>
      <w:r>
        <w:rPr>
          <w:rFonts w:hint="eastAsia"/>
          <w:noProof/>
          <w:sz w:val="24"/>
          <w:szCs w:val="24"/>
          <w:lang w:eastAsia="zh-CN"/>
        </w:rPr>
        <w:t>》</w:t>
      </w:r>
      <w:r>
        <w:rPr>
          <w:noProof/>
          <w:sz w:val="24"/>
          <w:szCs w:val="24"/>
          <w:lang w:eastAsia="zh-CN"/>
        </w:rPr>
        <w:t>时</w:t>
      </w:r>
      <w:r>
        <w:rPr>
          <w:rFonts w:hint="eastAsia"/>
          <w:noProof/>
          <w:sz w:val="24"/>
          <w:szCs w:val="24"/>
          <w:lang w:eastAsia="zh-CN"/>
        </w:rPr>
        <w:t>应</w:t>
      </w:r>
      <w:r>
        <w:rPr>
          <w:noProof/>
          <w:sz w:val="24"/>
          <w:szCs w:val="24"/>
          <w:lang w:eastAsia="zh-CN"/>
        </w:rPr>
        <w:t>顾及以下</w:t>
      </w:r>
      <w:r>
        <w:rPr>
          <w:rFonts w:hint="eastAsia"/>
          <w:noProof/>
          <w:sz w:val="24"/>
          <w:szCs w:val="24"/>
          <w:lang w:eastAsia="zh-CN"/>
        </w:rPr>
        <w:t>各点：</w:t>
      </w:r>
    </w:p>
    <w:p w14:paraId="481B1D05" w14:textId="7509E074" w:rsidR="00D06D19" w:rsidRPr="00805DF6" w:rsidRDefault="00456E90" w:rsidP="00D06D19">
      <w:pPr>
        <w:pStyle w:val="Heading2"/>
        <w:widowControl/>
        <w:numPr>
          <w:ilvl w:val="1"/>
          <w:numId w:val="1"/>
        </w:numPr>
        <w:tabs>
          <w:tab w:val="clear" w:pos="0"/>
          <w:tab w:val="num" w:pos="-720"/>
        </w:tabs>
        <w:rPr>
          <w:lang w:eastAsia="zh-CN"/>
        </w:rPr>
      </w:pPr>
      <w:r>
        <w:rPr>
          <w:rFonts w:hint="eastAsia"/>
          <w:noProof/>
          <w:sz w:val="24"/>
          <w:szCs w:val="24"/>
          <w:lang w:eastAsia="zh-CN"/>
        </w:rPr>
        <w:t>作为</w:t>
      </w:r>
      <w:r>
        <w:rPr>
          <w:noProof/>
          <w:sz w:val="24"/>
          <w:szCs w:val="24"/>
          <w:lang w:eastAsia="zh-CN"/>
        </w:rPr>
        <w:t>本协定一部分</w:t>
      </w:r>
      <w:r>
        <w:rPr>
          <w:rFonts w:hint="eastAsia"/>
          <w:noProof/>
          <w:sz w:val="24"/>
          <w:szCs w:val="24"/>
          <w:lang w:eastAsia="zh-CN"/>
        </w:rPr>
        <w:t>提及</w:t>
      </w:r>
      <w:r>
        <w:rPr>
          <w:noProof/>
          <w:sz w:val="24"/>
          <w:szCs w:val="24"/>
          <w:lang w:eastAsia="zh-CN"/>
        </w:rPr>
        <w:t>的《</w:t>
      </w:r>
      <w:r>
        <w:rPr>
          <w:rFonts w:hint="eastAsia"/>
          <w:noProof/>
          <w:sz w:val="24"/>
          <w:szCs w:val="24"/>
          <w:lang w:eastAsia="zh-CN"/>
        </w:rPr>
        <w:t>付款</w:t>
      </w:r>
      <w:r>
        <w:rPr>
          <w:noProof/>
          <w:sz w:val="24"/>
          <w:szCs w:val="24"/>
          <w:lang w:eastAsia="zh-CN"/>
        </w:rPr>
        <w:t>执行情况</w:t>
      </w:r>
      <w:r>
        <w:rPr>
          <w:rFonts w:hint="eastAsia"/>
          <w:noProof/>
          <w:sz w:val="24"/>
          <w:szCs w:val="24"/>
          <w:lang w:eastAsia="zh-CN"/>
        </w:rPr>
        <w:t>报告</w:t>
      </w:r>
      <w:r>
        <w:rPr>
          <w:noProof/>
          <w:sz w:val="24"/>
          <w:szCs w:val="24"/>
          <w:lang w:eastAsia="zh-CN"/>
        </w:rPr>
        <w:t>和计划</w:t>
      </w:r>
      <w:r>
        <w:rPr>
          <w:rFonts w:hint="eastAsia"/>
          <w:noProof/>
          <w:sz w:val="24"/>
          <w:szCs w:val="24"/>
          <w:lang w:eastAsia="zh-CN"/>
        </w:rPr>
        <w:t>》</w:t>
      </w:r>
      <w:r>
        <w:rPr>
          <w:noProof/>
          <w:sz w:val="24"/>
          <w:szCs w:val="24"/>
          <w:lang w:eastAsia="zh-CN"/>
        </w:rPr>
        <w:t>应该</w:t>
      </w:r>
      <w:r>
        <w:rPr>
          <w:rFonts w:hint="eastAsia"/>
          <w:noProof/>
          <w:sz w:val="24"/>
          <w:szCs w:val="24"/>
          <w:lang w:eastAsia="zh-CN"/>
        </w:rPr>
        <w:t>仅</w:t>
      </w:r>
      <w:r>
        <w:rPr>
          <w:noProof/>
          <w:sz w:val="24"/>
          <w:szCs w:val="24"/>
          <w:lang w:eastAsia="zh-CN"/>
        </w:rPr>
        <w:t>提及本协定所涵盖的活动和资金；</w:t>
      </w:r>
      <w:r>
        <w:rPr>
          <w:rFonts w:hint="eastAsia"/>
          <w:noProof/>
          <w:sz w:val="24"/>
          <w:szCs w:val="24"/>
          <w:lang w:eastAsia="zh-CN"/>
        </w:rPr>
        <w:t>并且</w:t>
      </w:r>
    </w:p>
    <w:p w14:paraId="533512C5" w14:textId="37EB5A97" w:rsidR="00D06D19" w:rsidRPr="00805DF6" w:rsidRDefault="00456E90" w:rsidP="00D06D19">
      <w:pPr>
        <w:pStyle w:val="Heading2"/>
        <w:widowControl/>
        <w:numPr>
          <w:ilvl w:val="1"/>
          <w:numId w:val="1"/>
        </w:numPr>
        <w:tabs>
          <w:tab w:val="clear" w:pos="0"/>
          <w:tab w:val="num" w:pos="-720"/>
        </w:tabs>
        <w:rPr>
          <w:lang w:eastAsia="zh-CN"/>
        </w:rPr>
      </w:pPr>
      <w:r>
        <w:rPr>
          <w:rFonts w:hint="eastAsia"/>
          <w:noProof/>
          <w:sz w:val="24"/>
          <w:szCs w:val="24"/>
          <w:lang w:eastAsia="zh-CN"/>
        </w:rPr>
        <w:t>如果</w:t>
      </w:r>
      <w:r>
        <w:rPr>
          <w:noProof/>
          <w:sz w:val="24"/>
          <w:szCs w:val="24"/>
          <w:lang w:eastAsia="zh-CN"/>
        </w:rPr>
        <w:t>执行中的各个阶段在某一年中具有</w:t>
      </w:r>
      <w:r>
        <w:rPr>
          <w:rFonts w:hint="eastAsia"/>
          <w:noProof/>
          <w:sz w:val="24"/>
          <w:szCs w:val="24"/>
          <w:lang w:eastAsia="zh-CN"/>
        </w:rPr>
        <w:t>每一《</w:t>
      </w:r>
      <w:r>
        <w:rPr>
          <w:noProof/>
          <w:sz w:val="24"/>
          <w:szCs w:val="24"/>
          <w:lang w:eastAsia="zh-CN"/>
        </w:rPr>
        <w:t>协定</w:t>
      </w:r>
      <w:r>
        <w:rPr>
          <w:rFonts w:hint="eastAsia"/>
          <w:noProof/>
          <w:sz w:val="24"/>
          <w:szCs w:val="24"/>
          <w:lang w:eastAsia="zh-CN"/>
        </w:rPr>
        <w:t>》</w:t>
      </w:r>
      <w:r>
        <w:rPr>
          <w:noProof/>
          <w:sz w:val="24"/>
          <w:szCs w:val="24"/>
          <w:lang w:eastAsia="zh-CN"/>
        </w:rPr>
        <w:t>附录</w:t>
      </w:r>
      <w:r>
        <w:rPr>
          <w:noProof/>
          <w:sz w:val="24"/>
          <w:szCs w:val="24"/>
          <w:lang w:eastAsia="zh-CN"/>
        </w:rPr>
        <w:t>2-A</w:t>
      </w:r>
      <w:r>
        <w:rPr>
          <w:rFonts w:hint="eastAsia"/>
          <w:noProof/>
          <w:sz w:val="24"/>
          <w:szCs w:val="24"/>
          <w:lang w:eastAsia="zh-CN"/>
        </w:rPr>
        <w:t>的</w:t>
      </w:r>
      <w:r>
        <w:rPr>
          <w:noProof/>
          <w:sz w:val="24"/>
          <w:szCs w:val="24"/>
          <w:lang w:eastAsia="zh-CN"/>
        </w:rPr>
        <w:t>不同</w:t>
      </w:r>
      <w:r w:rsidRPr="00F70F94">
        <w:rPr>
          <w:noProof/>
          <w:sz w:val="24"/>
          <w:szCs w:val="24"/>
          <w:lang w:eastAsia="zh-CN"/>
        </w:rPr>
        <w:t>含氢氯氟烃</w:t>
      </w:r>
      <w:r>
        <w:rPr>
          <w:noProof/>
          <w:sz w:val="24"/>
          <w:szCs w:val="24"/>
          <w:lang w:eastAsia="zh-CN"/>
        </w:rPr>
        <w:t>消费指标，</w:t>
      </w:r>
      <w:r>
        <w:rPr>
          <w:rFonts w:hint="eastAsia"/>
          <w:noProof/>
          <w:sz w:val="24"/>
          <w:szCs w:val="24"/>
          <w:lang w:eastAsia="zh-CN"/>
        </w:rPr>
        <w:t>应该</w:t>
      </w:r>
      <w:r>
        <w:rPr>
          <w:noProof/>
          <w:sz w:val="24"/>
          <w:szCs w:val="24"/>
          <w:lang w:eastAsia="zh-CN"/>
        </w:rPr>
        <w:t>用较低的</w:t>
      </w:r>
      <w:r w:rsidRPr="00F70F94">
        <w:rPr>
          <w:noProof/>
          <w:sz w:val="24"/>
          <w:szCs w:val="24"/>
          <w:lang w:eastAsia="zh-CN"/>
        </w:rPr>
        <w:t>含氢氯氟烃</w:t>
      </w:r>
      <w:r>
        <w:rPr>
          <w:noProof/>
          <w:sz w:val="24"/>
          <w:szCs w:val="24"/>
          <w:lang w:eastAsia="zh-CN"/>
        </w:rPr>
        <w:t>消费指标作为遵守</w:t>
      </w:r>
      <w:r>
        <w:rPr>
          <w:rFonts w:hint="eastAsia"/>
          <w:noProof/>
          <w:sz w:val="24"/>
          <w:szCs w:val="24"/>
          <w:lang w:eastAsia="zh-CN"/>
        </w:rPr>
        <w:t>这些</w:t>
      </w:r>
      <w:r>
        <w:rPr>
          <w:noProof/>
          <w:sz w:val="24"/>
          <w:szCs w:val="24"/>
          <w:lang w:eastAsia="zh-CN"/>
        </w:rPr>
        <w:t>协定</w:t>
      </w:r>
      <w:r>
        <w:rPr>
          <w:rFonts w:hint="eastAsia"/>
          <w:noProof/>
          <w:sz w:val="24"/>
          <w:szCs w:val="24"/>
          <w:lang w:eastAsia="zh-CN"/>
        </w:rPr>
        <w:t>的</w:t>
      </w:r>
      <w:r>
        <w:rPr>
          <w:noProof/>
          <w:sz w:val="24"/>
          <w:szCs w:val="24"/>
          <w:lang w:eastAsia="zh-CN"/>
        </w:rPr>
        <w:t>参考，并将作为独立核查的</w:t>
      </w:r>
      <w:r>
        <w:rPr>
          <w:rFonts w:hint="eastAsia"/>
          <w:noProof/>
          <w:sz w:val="24"/>
          <w:szCs w:val="24"/>
          <w:lang w:eastAsia="zh-CN"/>
        </w:rPr>
        <w:t>依据。</w:t>
      </w:r>
    </w:p>
    <w:p w14:paraId="361DF41F" w14:textId="2CF7C7E2" w:rsidR="00D06D19" w:rsidRPr="00805DF6" w:rsidRDefault="00456E90" w:rsidP="00D06D19">
      <w:pPr>
        <w:keepNext/>
        <w:spacing w:before="360" w:after="240"/>
        <w:rPr>
          <w:b/>
          <w:lang w:eastAsia="zh-CN"/>
        </w:rPr>
      </w:pPr>
      <w:r w:rsidRPr="00A7772D">
        <w:rPr>
          <w:rFonts w:ascii="SimHei" w:eastAsia="SimHei" w:hint="eastAsia"/>
          <w:bCs/>
          <w:noProof/>
          <w:sz w:val="24"/>
          <w:szCs w:val="24"/>
          <w:lang w:eastAsia="zh-CN"/>
        </w:rPr>
        <w:t>附录</w:t>
      </w:r>
      <w:r w:rsidRPr="00A7772D">
        <w:rPr>
          <w:bCs/>
          <w:noProof/>
          <w:sz w:val="24"/>
          <w:szCs w:val="24"/>
          <w:lang w:eastAsia="zh-CN"/>
        </w:rPr>
        <w:t xml:space="preserve"> 5-A</w:t>
      </w:r>
      <w:r w:rsidRPr="00A7772D">
        <w:rPr>
          <w:rFonts w:ascii="SimHei" w:eastAsia="SimHei" w:hint="eastAsia"/>
          <w:bCs/>
          <w:noProof/>
          <w:sz w:val="24"/>
          <w:szCs w:val="24"/>
          <w:lang w:eastAsia="zh-CN"/>
        </w:rPr>
        <w:t>：监测机构和作</w:t>
      </w:r>
      <w:r>
        <w:rPr>
          <w:rFonts w:ascii="SimHei" w:eastAsia="SimHei" w:hint="eastAsia"/>
          <w:bCs/>
          <w:noProof/>
          <w:sz w:val="24"/>
          <w:szCs w:val="24"/>
          <w:lang w:eastAsia="zh-CN"/>
        </w:rPr>
        <w:t>用</w:t>
      </w:r>
    </w:p>
    <w:p w14:paraId="0C99C97B" w14:textId="0E44A34A" w:rsidR="004827D6" w:rsidRPr="0024220E" w:rsidRDefault="001D2487" w:rsidP="00C91A3B">
      <w:pPr>
        <w:pStyle w:val="Heading1"/>
        <w:numPr>
          <w:ilvl w:val="0"/>
          <w:numId w:val="16"/>
        </w:numPr>
        <w:rPr>
          <w:sz w:val="24"/>
          <w:szCs w:val="24"/>
          <w:lang w:eastAsia="zh-CN"/>
        </w:rPr>
      </w:pPr>
      <w:r w:rsidRPr="0024220E">
        <w:rPr>
          <w:rFonts w:hint="eastAsia"/>
          <w:sz w:val="24"/>
          <w:szCs w:val="24"/>
          <w:lang w:eastAsia="zh-CN"/>
        </w:rPr>
        <w:t>所有监测活动都将通过国家臭氧机构进行协调和管理。国家将确保对本协议项下的活动进行准确监测。牵头执行机构和合作执行机构将根据附录</w:t>
      </w:r>
      <w:r w:rsidRPr="0024220E">
        <w:rPr>
          <w:rFonts w:hint="eastAsia"/>
          <w:sz w:val="24"/>
          <w:szCs w:val="24"/>
          <w:lang w:eastAsia="zh-CN"/>
        </w:rPr>
        <w:t>6-A</w:t>
      </w:r>
      <w:r w:rsidRPr="0024220E">
        <w:rPr>
          <w:rFonts w:hint="eastAsia"/>
          <w:sz w:val="24"/>
          <w:szCs w:val="24"/>
          <w:lang w:eastAsia="zh-CN"/>
        </w:rPr>
        <w:t>和</w:t>
      </w:r>
      <w:r w:rsidRPr="0024220E">
        <w:rPr>
          <w:rFonts w:hint="eastAsia"/>
          <w:sz w:val="24"/>
          <w:szCs w:val="24"/>
          <w:lang w:eastAsia="zh-CN"/>
        </w:rPr>
        <w:t>6-B</w:t>
      </w:r>
      <w:r w:rsidRPr="0024220E">
        <w:rPr>
          <w:rFonts w:hint="eastAsia"/>
          <w:sz w:val="24"/>
          <w:szCs w:val="24"/>
          <w:lang w:eastAsia="zh-CN"/>
        </w:rPr>
        <w:t>分别规定的角色和职责，监督和报告活动的执行情况。</w:t>
      </w:r>
    </w:p>
    <w:p w14:paraId="02D33D1E" w14:textId="2AAF56BD" w:rsidR="004827D6" w:rsidRPr="0024220E" w:rsidRDefault="001D2487" w:rsidP="004827D6">
      <w:pPr>
        <w:pStyle w:val="Heading1"/>
        <w:rPr>
          <w:sz w:val="24"/>
          <w:szCs w:val="24"/>
          <w:lang w:eastAsia="zh-CN"/>
        </w:rPr>
      </w:pPr>
      <w:r w:rsidRPr="0024220E">
        <w:rPr>
          <w:rFonts w:hint="eastAsia"/>
          <w:sz w:val="24"/>
          <w:szCs w:val="24"/>
          <w:lang w:eastAsia="zh-CN"/>
        </w:rPr>
        <w:t>国家臭氧机构是环境部的一个组成部分，由埃及环境事务局直接负责。国家臭氧机构将继续对执行本协定规定的活动承担总体责任。为了协助国家臭氧机构履行这些职责，在国家臭氧机构内设立了项目管理单位，并由其直接监督。</w:t>
      </w:r>
    </w:p>
    <w:p w14:paraId="7CDC5BAC" w14:textId="2C7EDC62" w:rsidR="004827D6" w:rsidRPr="00805DF6" w:rsidRDefault="0024220E" w:rsidP="004827D6">
      <w:pPr>
        <w:pStyle w:val="Heading1"/>
        <w:rPr>
          <w:lang w:eastAsia="zh-CN"/>
        </w:rPr>
      </w:pPr>
      <w:r w:rsidRPr="0024220E">
        <w:rPr>
          <w:rFonts w:hint="eastAsia"/>
          <w:sz w:val="24"/>
          <w:szCs w:val="24"/>
          <w:lang w:eastAsia="zh-CN"/>
        </w:rPr>
        <w:t>项目管理单位监督核准计划中所列项目、培训方案、技术援助和提高认识活动的日常执行，以确保这些活动对减少含氢氯氟烃消费和使用的影响具有长期可持续性。项目管理单位将与利益相关者和其他市场参与者保持持续联系，以监测趋势并确保遵守已制定的战略和计划。</w:t>
      </w:r>
    </w:p>
    <w:p w14:paraId="759F5E50" w14:textId="78112AB6" w:rsidR="000300D5" w:rsidRPr="000B741A" w:rsidRDefault="00D07314" w:rsidP="00D07314">
      <w:pPr>
        <w:pStyle w:val="Heading1"/>
        <w:rPr>
          <w:sz w:val="24"/>
          <w:szCs w:val="24"/>
          <w:lang w:eastAsia="zh-CN"/>
        </w:rPr>
      </w:pPr>
      <w:r w:rsidRPr="00D07314">
        <w:rPr>
          <w:rFonts w:hint="eastAsia"/>
          <w:sz w:val="24"/>
          <w:szCs w:val="24"/>
          <w:lang w:eastAsia="zh-CN"/>
        </w:rPr>
        <w:t>进出口管制总局和海关</w:t>
      </w:r>
      <w:r w:rsidR="000300D5">
        <w:rPr>
          <w:rFonts w:hint="eastAsia"/>
          <w:sz w:val="24"/>
          <w:szCs w:val="24"/>
          <w:lang w:eastAsia="zh-CN"/>
        </w:rPr>
        <w:t>部门</w:t>
      </w:r>
      <w:r w:rsidRPr="00D07314">
        <w:rPr>
          <w:rFonts w:hint="eastAsia"/>
          <w:sz w:val="24"/>
          <w:szCs w:val="24"/>
          <w:lang w:eastAsia="zh-CN"/>
        </w:rPr>
        <w:t>通过与国家臭氧委员会签署的一项议定书，在监测受控物质进口和防止非法贸易方面发挥了特别突出的作用。海关记录被用作该计划内不同项目的所有监测方案的交叉检查参考。</w:t>
      </w:r>
    </w:p>
    <w:p w14:paraId="7EAA2D2E" w14:textId="08E6600E" w:rsidR="00845F6A" w:rsidRPr="000300D5" w:rsidRDefault="000300D5" w:rsidP="00845F6A">
      <w:pPr>
        <w:pStyle w:val="Heading1"/>
        <w:rPr>
          <w:sz w:val="24"/>
          <w:szCs w:val="24"/>
          <w:lang w:eastAsia="zh-CN"/>
        </w:rPr>
      </w:pPr>
      <w:r w:rsidRPr="000300D5">
        <w:rPr>
          <w:rFonts w:hint="eastAsia"/>
          <w:sz w:val="24"/>
          <w:szCs w:val="24"/>
          <w:lang w:eastAsia="zh-CN"/>
        </w:rPr>
        <w:t>监测过程将由国家臭氧机构在牵头执行机构和合作执行机构的协助下与有关当局密切合作进行管理。国家臭氧机构将负责监测通过本协议实现的消费削减目标的可持续性。</w:t>
      </w:r>
    </w:p>
    <w:p w14:paraId="61943871" w14:textId="6E9665F9" w:rsidR="00845F6A" w:rsidRPr="000300D5" w:rsidRDefault="000300D5" w:rsidP="00845F6A">
      <w:pPr>
        <w:pStyle w:val="Heading1"/>
        <w:rPr>
          <w:sz w:val="24"/>
          <w:szCs w:val="24"/>
          <w:lang w:eastAsia="zh-CN"/>
        </w:rPr>
      </w:pPr>
      <w:r w:rsidRPr="000300D5">
        <w:rPr>
          <w:rFonts w:hint="eastAsia"/>
          <w:sz w:val="24"/>
          <w:szCs w:val="24"/>
          <w:lang w:eastAsia="zh-CN"/>
        </w:rPr>
        <w:t>将根据相关政府部门记录的官方进出口数据监测和确定受控物质的消费量。国家臭氧机构应在相关到期日或之前，每年汇编并报告拟提交给臭氧秘书处的物质消费情况以及拟提交给多边基金秘书处的计划执行进展情况。</w:t>
      </w:r>
    </w:p>
    <w:p w14:paraId="0E463546" w14:textId="2B10DB3D" w:rsidR="00845F6A" w:rsidRPr="00805DF6" w:rsidRDefault="007D6576" w:rsidP="00845F6A">
      <w:pPr>
        <w:keepNext/>
        <w:spacing w:before="360" w:after="240"/>
        <w:rPr>
          <w:b/>
          <w:lang w:eastAsia="zh-CN"/>
        </w:rPr>
      </w:pPr>
      <w:r w:rsidRPr="00A7772D">
        <w:rPr>
          <w:rFonts w:ascii="SimHei" w:eastAsia="SimHei" w:hint="eastAsia"/>
          <w:bCs/>
          <w:noProof/>
          <w:sz w:val="24"/>
          <w:szCs w:val="24"/>
          <w:lang w:eastAsia="zh-CN"/>
        </w:rPr>
        <w:t>附录</w:t>
      </w:r>
      <w:r w:rsidRPr="00A7772D">
        <w:rPr>
          <w:bCs/>
          <w:noProof/>
          <w:sz w:val="24"/>
          <w:szCs w:val="24"/>
          <w:lang w:eastAsia="zh-CN"/>
        </w:rPr>
        <w:t xml:space="preserve"> 6-A</w:t>
      </w:r>
      <w:r w:rsidRPr="00A7772D">
        <w:rPr>
          <w:rFonts w:ascii="SimHei" w:eastAsia="SimHei" w:hint="eastAsia"/>
          <w:bCs/>
          <w:noProof/>
          <w:sz w:val="24"/>
          <w:szCs w:val="24"/>
          <w:lang w:eastAsia="zh-CN"/>
        </w:rPr>
        <w:t>：牵头执行机构的作用</w:t>
      </w:r>
    </w:p>
    <w:p w14:paraId="2A5364B9" w14:textId="2C01BEAC" w:rsidR="007D6576" w:rsidRPr="00B375EA" w:rsidRDefault="00097D97" w:rsidP="00097D97">
      <w:pPr>
        <w:pStyle w:val="Heading1"/>
        <w:numPr>
          <w:ilvl w:val="0"/>
          <w:numId w:val="27"/>
        </w:numPr>
        <w:tabs>
          <w:tab w:val="clear" w:pos="0"/>
          <w:tab w:val="num" w:pos="360"/>
          <w:tab w:val="num" w:pos="719"/>
        </w:tabs>
        <w:rPr>
          <w:lang w:eastAsia="zh-CN"/>
        </w:rPr>
      </w:pPr>
      <w:r>
        <w:rPr>
          <w:rFonts w:ascii="SimSun" w:hint="eastAsia"/>
          <w:noProof/>
          <w:sz w:val="24"/>
          <w:szCs w:val="24"/>
          <w:lang w:eastAsia="zh-CN"/>
        </w:rPr>
        <w:t xml:space="preserve"> </w:t>
      </w:r>
      <w:r>
        <w:rPr>
          <w:rFonts w:ascii="SimSun"/>
          <w:noProof/>
          <w:sz w:val="24"/>
          <w:szCs w:val="24"/>
          <w:lang w:eastAsia="zh-CN"/>
        </w:rPr>
        <w:t xml:space="preserve">  </w:t>
      </w:r>
      <w:r w:rsidR="007D6576" w:rsidRPr="00097D97">
        <w:rPr>
          <w:rFonts w:ascii="SimSun" w:hint="eastAsia"/>
          <w:noProof/>
          <w:sz w:val="24"/>
          <w:szCs w:val="24"/>
          <w:lang w:eastAsia="zh-CN"/>
        </w:rPr>
        <w:t>牵头执行机构将负责一系列活动。至少应包括如下活动</w:t>
      </w:r>
      <w:r w:rsidR="007D6576">
        <w:rPr>
          <w:rFonts w:hint="eastAsia"/>
          <w:lang w:eastAsia="zh-CN"/>
        </w:rPr>
        <w:t>：</w:t>
      </w:r>
    </w:p>
    <w:p w14:paraId="5C4BCA92" w14:textId="77777777" w:rsidR="007D6576" w:rsidRPr="00B375EA" w:rsidRDefault="007D6576" w:rsidP="007D6576">
      <w:pPr>
        <w:pStyle w:val="Heading2"/>
        <w:widowControl/>
        <w:numPr>
          <w:ilvl w:val="1"/>
          <w:numId w:val="1"/>
        </w:numPr>
        <w:rPr>
          <w:lang w:eastAsia="zh-CN"/>
        </w:rPr>
      </w:pPr>
      <w:r>
        <w:rPr>
          <w:rFonts w:ascii="SimSun" w:hint="eastAsia"/>
          <w:noProof/>
          <w:sz w:val="24"/>
          <w:szCs w:val="24"/>
          <w:lang w:eastAsia="zh-CN"/>
        </w:rPr>
        <w:t>确保按照本协定及国家《计划》规定的具体内部程序和要求，进行绩效和财务核查；</w:t>
      </w:r>
    </w:p>
    <w:p w14:paraId="62A73A2C"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lastRenderedPageBreak/>
        <w:t>协助国家根据附录</w:t>
      </w:r>
      <w:r>
        <w:rPr>
          <w:noProof/>
          <w:sz w:val="24"/>
          <w:szCs w:val="24"/>
          <w:lang w:eastAsia="zh-CN"/>
        </w:rPr>
        <w:t>4-A</w:t>
      </w:r>
      <w:r>
        <w:rPr>
          <w:rFonts w:ascii="SimSun" w:hint="eastAsia"/>
          <w:noProof/>
          <w:sz w:val="24"/>
          <w:szCs w:val="24"/>
          <w:lang w:eastAsia="zh-CN"/>
        </w:rPr>
        <w:t>编制《</w:t>
      </w:r>
      <w:r>
        <w:rPr>
          <w:rFonts w:ascii="SimSun"/>
          <w:noProof/>
          <w:sz w:val="24"/>
          <w:szCs w:val="24"/>
          <w:lang w:eastAsia="zh-CN"/>
        </w:rPr>
        <w:t>付款</w:t>
      </w:r>
      <w:r>
        <w:rPr>
          <w:rFonts w:ascii="SimSun" w:hint="eastAsia"/>
          <w:noProof/>
          <w:sz w:val="24"/>
          <w:szCs w:val="24"/>
          <w:lang w:eastAsia="zh-CN"/>
        </w:rPr>
        <w:t>执行计划和计划》；</w:t>
      </w:r>
    </w:p>
    <w:p w14:paraId="446FA2D8"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向执行委员会提供独立核查报告，说明各项目标已实现且相关付款活动已根据附录</w:t>
      </w:r>
      <w:r>
        <w:rPr>
          <w:noProof/>
          <w:sz w:val="24"/>
          <w:szCs w:val="24"/>
          <w:lang w:eastAsia="zh-CN"/>
        </w:rPr>
        <w:t>4-A</w:t>
      </w:r>
      <w:r>
        <w:rPr>
          <w:rFonts w:ascii="SimSun" w:hint="eastAsia"/>
          <w:noProof/>
          <w:sz w:val="24"/>
          <w:szCs w:val="24"/>
          <w:lang w:eastAsia="zh-CN"/>
        </w:rPr>
        <w:t>按照执行计划的要求完成；</w:t>
      </w:r>
    </w:p>
    <w:p w14:paraId="09C711C9" w14:textId="7E5CD983"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确保根据附录</w:t>
      </w:r>
      <w:r>
        <w:rPr>
          <w:noProof/>
          <w:sz w:val="24"/>
          <w:szCs w:val="24"/>
          <w:lang w:eastAsia="zh-CN"/>
        </w:rPr>
        <w:t>4-A</w:t>
      </w:r>
      <w:r>
        <w:rPr>
          <w:rFonts w:ascii="SimSun" w:hint="eastAsia"/>
          <w:noProof/>
          <w:sz w:val="24"/>
          <w:szCs w:val="24"/>
          <w:lang w:eastAsia="zh-CN"/>
        </w:rPr>
        <w:t>中第</w:t>
      </w:r>
      <w:r w:rsidR="000E6F1F">
        <w:rPr>
          <w:noProof/>
          <w:sz w:val="24"/>
          <w:szCs w:val="24"/>
          <w:lang w:eastAsia="zh-CN"/>
        </w:rPr>
        <w:t>1(c)</w:t>
      </w:r>
      <w:r>
        <w:rPr>
          <w:rFonts w:ascii="SimSun" w:hint="eastAsia"/>
          <w:noProof/>
          <w:sz w:val="24"/>
          <w:szCs w:val="24"/>
          <w:lang w:eastAsia="zh-CN"/>
        </w:rPr>
        <w:t>和第</w:t>
      </w:r>
      <w:r w:rsidR="000E6F1F">
        <w:rPr>
          <w:noProof/>
          <w:sz w:val="24"/>
          <w:szCs w:val="24"/>
          <w:lang w:eastAsia="zh-CN"/>
        </w:rPr>
        <w:t>1(d)</w:t>
      </w:r>
      <w:r w:rsidR="00AD4133">
        <w:rPr>
          <w:rFonts w:ascii="SimSun" w:hint="eastAsia"/>
          <w:noProof/>
          <w:sz w:val="24"/>
          <w:szCs w:val="24"/>
          <w:lang w:eastAsia="zh-CN"/>
        </w:rPr>
        <w:t>分段</w:t>
      </w:r>
      <w:r>
        <w:rPr>
          <w:rFonts w:ascii="SimSun" w:hint="eastAsia"/>
          <w:noProof/>
          <w:sz w:val="24"/>
          <w:szCs w:val="24"/>
          <w:lang w:eastAsia="zh-CN"/>
        </w:rPr>
        <w:t>将经验和进展反映在最新总体计划和未来的《</w:t>
      </w:r>
      <w:r>
        <w:rPr>
          <w:rFonts w:ascii="SimSun"/>
          <w:noProof/>
          <w:sz w:val="24"/>
          <w:szCs w:val="24"/>
          <w:lang w:eastAsia="zh-CN"/>
        </w:rPr>
        <w:t>付款</w:t>
      </w:r>
      <w:r>
        <w:rPr>
          <w:rFonts w:ascii="SimSun" w:hint="eastAsia"/>
          <w:noProof/>
          <w:sz w:val="24"/>
          <w:szCs w:val="24"/>
          <w:lang w:eastAsia="zh-CN"/>
        </w:rPr>
        <w:t>执行计划》中；</w:t>
      </w:r>
    </w:p>
    <w:p w14:paraId="35021347" w14:textId="77777777" w:rsidR="007D6576" w:rsidRPr="008F6F4E"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完成附录</w:t>
      </w:r>
      <w:r>
        <w:rPr>
          <w:noProof/>
          <w:sz w:val="24"/>
          <w:szCs w:val="24"/>
          <w:lang w:eastAsia="zh-CN"/>
        </w:rPr>
        <w:t>4-A</w:t>
      </w:r>
      <w:r>
        <w:rPr>
          <w:rFonts w:ascii="SimSun" w:hint="eastAsia"/>
          <w:noProof/>
          <w:sz w:val="24"/>
          <w:szCs w:val="24"/>
          <w:lang w:eastAsia="zh-CN"/>
        </w:rPr>
        <w:t>所列《</w:t>
      </w:r>
      <w:r>
        <w:rPr>
          <w:rFonts w:ascii="SimSun"/>
          <w:noProof/>
          <w:sz w:val="24"/>
          <w:szCs w:val="24"/>
          <w:lang w:eastAsia="zh-CN"/>
        </w:rPr>
        <w:t>付款</w:t>
      </w:r>
      <w:r>
        <w:rPr>
          <w:rFonts w:ascii="SimSun" w:hint="eastAsia"/>
          <w:noProof/>
          <w:sz w:val="24"/>
          <w:szCs w:val="24"/>
          <w:lang w:eastAsia="zh-CN"/>
        </w:rPr>
        <w:t>执行情况报告》和《计划》以及整体计划的报告要求，并应包括合作执行机构实施的活动，以提交执行委员会；</w:t>
      </w:r>
    </w:p>
    <w:p w14:paraId="2BAA5AAB" w14:textId="77777777" w:rsidR="007D6576" w:rsidRPr="00B375EA" w:rsidRDefault="007D6576" w:rsidP="007D6576">
      <w:pPr>
        <w:pStyle w:val="Heading2"/>
        <w:widowControl/>
        <w:numPr>
          <w:ilvl w:val="1"/>
          <w:numId w:val="1"/>
        </w:numPr>
        <w:tabs>
          <w:tab w:val="num" w:pos="-720"/>
        </w:tabs>
        <w:rPr>
          <w:lang w:eastAsia="zh-CN"/>
        </w:rPr>
      </w:pPr>
      <w:r>
        <w:rPr>
          <w:rFonts w:hint="eastAsia"/>
          <w:sz w:val="24"/>
          <w:lang w:eastAsia="zh-CN"/>
        </w:rPr>
        <w:t>如果</w:t>
      </w:r>
      <w:r>
        <w:rPr>
          <w:sz w:val="24"/>
          <w:lang w:eastAsia="zh-CN"/>
        </w:rPr>
        <w:t>最后一次资金付款</w:t>
      </w:r>
      <w:r>
        <w:rPr>
          <w:rFonts w:hint="eastAsia"/>
          <w:sz w:val="24"/>
          <w:lang w:eastAsia="zh-CN"/>
        </w:rPr>
        <w:t>是</w:t>
      </w:r>
      <w:r>
        <w:rPr>
          <w:sz w:val="24"/>
          <w:lang w:eastAsia="zh-CN"/>
        </w:rPr>
        <w:t>在确定消费</w:t>
      </w:r>
      <w:r>
        <w:rPr>
          <w:rFonts w:hint="eastAsia"/>
          <w:sz w:val="24"/>
          <w:lang w:eastAsia="zh-CN"/>
        </w:rPr>
        <w:t>指标的</w:t>
      </w:r>
      <w:r>
        <w:rPr>
          <w:sz w:val="24"/>
          <w:lang w:eastAsia="zh-CN"/>
        </w:rPr>
        <w:t>那一年</w:t>
      </w:r>
      <w:r>
        <w:rPr>
          <w:rFonts w:hint="eastAsia"/>
          <w:sz w:val="24"/>
          <w:lang w:eastAsia="zh-CN"/>
        </w:rPr>
        <w:t>之前</w:t>
      </w:r>
      <w:r>
        <w:rPr>
          <w:sz w:val="24"/>
          <w:lang w:eastAsia="zh-CN"/>
        </w:rPr>
        <w:t>一年或更多年之前提出，应在所有预见活动</w:t>
      </w:r>
      <w:r>
        <w:rPr>
          <w:rFonts w:hint="eastAsia"/>
          <w:sz w:val="24"/>
          <w:lang w:eastAsia="zh-CN"/>
        </w:rPr>
        <w:t>已经完成</w:t>
      </w:r>
      <w:r>
        <w:rPr>
          <w:sz w:val="24"/>
          <w:lang w:eastAsia="zh-CN"/>
        </w:rPr>
        <w:t>，且</w:t>
      </w:r>
      <w:r w:rsidRPr="00F70F94">
        <w:rPr>
          <w:noProof/>
          <w:sz w:val="24"/>
          <w:szCs w:val="24"/>
          <w:lang w:eastAsia="zh-CN"/>
        </w:rPr>
        <w:t>含氢氯氟烃</w:t>
      </w:r>
      <w:r>
        <w:rPr>
          <w:sz w:val="24"/>
          <w:lang w:eastAsia="zh-CN"/>
        </w:rPr>
        <w:t>消费</w:t>
      </w:r>
      <w:r>
        <w:rPr>
          <w:rFonts w:hint="eastAsia"/>
          <w:sz w:val="24"/>
          <w:lang w:eastAsia="zh-CN"/>
        </w:rPr>
        <w:t>指标已经</w:t>
      </w:r>
      <w:r>
        <w:rPr>
          <w:sz w:val="24"/>
          <w:lang w:eastAsia="zh-CN"/>
        </w:rPr>
        <w:t>实现</w:t>
      </w:r>
      <w:r>
        <w:rPr>
          <w:rFonts w:hint="eastAsia"/>
          <w:sz w:val="24"/>
          <w:lang w:eastAsia="zh-CN"/>
        </w:rPr>
        <w:t>后</w:t>
      </w:r>
      <w:r>
        <w:rPr>
          <w:sz w:val="24"/>
          <w:lang w:eastAsia="zh-CN"/>
        </w:rPr>
        <w:t>，</w:t>
      </w:r>
      <w:r>
        <w:rPr>
          <w:rFonts w:hint="eastAsia"/>
          <w:sz w:val="24"/>
          <w:lang w:eastAsia="zh-CN"/>
        </w:rPr>
        <w:t>提交</w:t>
      </w:r>
      <w:r>
        <w:rPr>
          <w:sz w:val="24"/>
          <w:lang w:eastAsia="zh-CN"/>
        </w:rPr>
        <w:t>年度付款执行情况报告以及</w:t>
      </w:r>
      <w:r>
        <w:rPr>
          <w:rFonts w:hint="eastAsia"/>
          <w:sz w:val="24"/>
          <w:lang w:eastAsia="zh-CN"/>
        </w:rPr>
        <w:t>，</w:t>
      </w:r>
      <w:r>
        <w:rPr>
          <w:sz w:val="24"/>
          <w:lang w:eastAsia="zh-CN"/>
        </w:rPr>
        <w:t>适用</w:t>
      </w:r>
      <w:r>
        <w:rPr>
          <w:rFonts w:hint="eastAsia"/>
          <w:sz w:val="24"/>
          <w:lang w:eastAsia="zh-CN"/>
        </w:rPr>
        <w:t>情况下</w:t>
      </w:r>
      <w:r>
        <w:rPr>
          <w:sz w:val="24"/>
          <w:lang w:eastAsia="zh-CN"/>
        </w:rPr>
        <w:t>，关于《计划</w:t>
      </w:r>
      <w:r>
        <w:rPr>
          <w:rFonts w:hint="eastAsia"/>
          <w:sz w:val="24"/>
          <w:lang w:eastAsia="zh-CN"/>
        </w:rPr>
        <w:t>》</w:t>
      </w:r>
      <w:r>
        <w:rPr>
          <w:sz w:val="24"/>
          <w:lang w:eastAsia="zh-CN"/>
        </w:rPr>
        <w:t>的现阶段的核查报告；</w:t>
      </w:r>
    </w:p>
    <w:p w14:paraId="41651DB9"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确保由胜任的独立技术专家进行技术审查；</w:t>
      </w:r>
    </w:p>
    <w:p w14:paraId="5F32269C"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按要求完成的监督任务；</w:t>
      </w:r>
    </w:p>
    <w:p w14:paraId="220017CC"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确保拥有运作机制以便能够以有效透明的方式执行《</w:t>
      </w:r>
      <w:r>
        <w:rPr>
          <w:rFonts w:ascii="SimSun"/>
          <w:noProof/>
          <w:sz w:val="24"/>
          <w:szCs w:val="24"/>
          <w:lang w:eastAsia="zh-CN"/>
        </w:rPr>
        <w:t>付款</w:t>
      </w:r>
      <w:r>
        <w:rPr>
          <w:rFonts w:ascii="SimSun" w:hint="eastAsia"/>
          <w:noProof/>
          <w:sz w:val="24"/>
          <w:szCs w:val="24"/>
          <w:lang w:eastAsia="zh-CN"/>
        </w:rPr>
        <w:t>执行计划》和准确的</w:t>
      </w:r>
      <w:r>
        <w:rPr>
          <w:rFonts w:ascii="SimSun"/>
          <w:noProof/>
          <w:sz w:val="24"/>
          <w:szCs w:val="24"/>
          <w:lang w:eastAsia="zh-CN"/>
        </w:rPr>
        <w:t>数据</w:t>
      </w:r>
      <w:r>
        <w:rPr>
          <w:rFonts w:ascii="SimSun" w:hint="eastAsia"/>
          <w:noProof/>
          <w:sz w:val="24"/>
          <w:szCs w:val="24"/>
          <w:lang w:eastAsia="zh-CN"/>
        </w:rPr>
        <w:t>报告；</w:t>
      </w:r>
    </w:p>
    <w:p w14:paraId="789DC0E0" w14:textId="77777777" w:rsidR="007D6576" w:rsidRPr="008F6F4E" w:rsidRDefault="007D6576" w:rsidP="007D6576">
      <w:pPr>
        <w:pStyle w:val="Heading2"/>
        <w:widowControl/>
        <w:numPr>
          <w:ilvl w:val="1"/>
          <w:numId w:val="1"/>
        </w:numPr>
        <w:tabs>
          <w:tab w:val="num" w:pos="-720"/>
        </w:tabs>
        <w:rPr>
          <w:lang w:eastAsia="zh-CN"/>
        </w:rPr>
      </w:pPr>
      <w:r w:rsidRPr="00DF2052">
        <w:rPr>
          <w:rFonts w:eastAsia="SimSun"/>
          <w:sz w:val="24"/>
          <w:szCs w:val="24"/>
          <w:lang w:eastAsia="zh-CN"/>
        </w:rPr>
        <w:t>协调合作执行机构的活动，</w:t>
      </w:r>
      <w:r w:rsidRPr="00DF2052">
        <w:rPr>
          <w:rFonts w:ascii="SimSun"/>
          <w:noProof/>
          <w:sz w:val="24"/>
          <w:szCs w:val="24"/>
          <w:lang w:eastAsia="zh-CN"/>
        </w:rPr>
        <w:t>确保活动的适当顺序</w:t>
      </w:r>
      <w:r>
        <w:rPr>
          <w:rFonts w:ascii="SimSun" w:hint="eastAsia"/>
          <w:noProof/>
          <w:sz w:val="24"/>
          <w:szCs w:val="24"/>
          <w:lang w:eastAsia="zh-CN"/>
        </w:rPr>
        <w:t>；</w:t>
      </w:r>
    </w:p>
    <w:p w14:paraId="56FD546C" w14:textId="1F9913AE"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如果因未遵守本协定第</w:t>
      </w:r>
      <w:r>
        <w:rPr>
          <w:noProof/>
          <w:sz w:val="24"/>
          <w:szCs w:val="24"/>
          <w:lang w:eastAsia="zh-CN"/>
        </w:rPr>
        <w:t xml:space="preserve">11 </w:t>
      </w:r>
      <w:r w:rsidR="00AD4133">
        <w:rPr>
          <w:rFonts w:ascii="SimSun" w:hint="eastAsia"/>
          <w:noProof/>
          <w:sz w:val="24"/>
          <w:szCs w:val="24"/>
          <w:lang w:eastAsia="zh-CN"/>
        </w:rPr>
        <w:t>段</w:t>
      </w:r>
      <w:r>
        <w:rPr>
          <w:rFonts w:ascii="SimSun" w:hint="eastAsia"/>
          <w:noProof/>
          <w:sz w:val="24"/>
          <w:szCs w:val="24"/>
          <w:lang w:eastAsia="zh-CN"/>
        </w:rPr>
        <w:t>而减少供资，在与国家和合作执行机构协商后，确定将减款额分配到不同的预算项目和牵头执行机构和合作执行机构的供资中；</w:t>
      </w:r>
    </w:p>
    <w:p w14:paraId="4F9CA799"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确保向国家发放</w:t>
      </w:r>
      <w:r>
        <w:rPr>
          <w:rFonts w:ascii="SimSun"/>
          <w:noProof/>
          <w:sz w:val="24"/>
          <w:szCs w:val="24"/>
          <w:lang w:eastAsia="zh-CN"/>
        </w:rPr>
        <w:t>的资金系</w:t>
      </w:r>
      <w:r>
        <w:rPr>
          <w:rFonts w:ascii="SimSun" w:hint="eastAsia"/>
          <w:noProof/>
          <w:sz w:val="24"/>
          <w:szCs w:val="24"/>
          <w:lang w:eastAsia="zh-CN"/>
        </w:rPr>
        <w:t>以指标为依据；</w:t>
      </w:r>
    </w:p>
    <w:p w14:paraId="47D675CB" w14:textId="77777777" w:rsidR="007D6576" w:rsidRPr="00B375EA" w:rsidRDefault="007D6576" w:rsidP="007D6576">
      <w:pPr>
        <w:pStyle w:val="Heading2"/>
        <w:widowControl/>
        <w:numPr>
          <w:ilvl w:val="1"/>
          <w:numId w:val="1"/>
        </w:numPr>
        <w:tabs>
          <w:tab w:val="num" w:pos="-720"/>
        </w:tabs>
        <w:rPr>
          <w:lang w:eastAsia="zh-CN"/>
        </w:rPr>
      </w:pPr>
      <w:r>
        <w:rPr>
          <w:rFonts w:ascii="SimSun" w:hint="eastAsia"/>
          <w:noProof/>
          <w:sz w:val="24"/>
          <w:szCs w:val="24"/>
          <w:lang w:eastAsia="zh-CN"/>
        </w:rPr>
        <w:t>需要时提供政策、管理和技术支持等援助；</w:t>
      </w:r>
    </w:p>
    <w:p w14:paraId="0971C517" w14:textId="77777777" w:rsidR="007D6576" w:rsidRPr="008F6F4E" w:rsidRDefault="007D6576" w:rsidP="007D6576">
      <w:pPr>
        <w:pStyle w:val="Heading2"/>
        <w:widowControl/>
        <w:numPr>
          <w:ilvl w:val="1"/>
          <w:numId w:val="1"/>
        </w:numPr>
        <w:tabs>
          <w:tab w:val="num" w:pos="-720"/>
        </w:tabs>
        <w:rPr>
          <w:lang w:eastAsia="zh-CN"/>
        </w:rPr>
      </w:pPr>
      <w:r w:rsidRPr="00DF2052">
        <w:rPr>
          <w:rFonts w:ascii="SimSun"/>
          <w:noProof/>
          <w:sz w:val="24"/>
          <w:szCs w:val="24"/>
          <w:lang w:eastAsia="zh-CN"/>
        </w:rPr>
        <w:t>就</w:t>
      </w:r>
      <w:r>
        <w:rPr>
          <w:rFonts w:ascii="SimSun" w:hint="eastAsia"/>
          <w:noProof/>
          <w:sz w:val="24"/>
          <w:szCs w:val="24"/>
          <w:lang w:eastAsia="zh-CN"/>
        </w:rPr>
        <w:t>便利执行《</w:t>
      </w:r>
      <w:r w:rsidRPr="00DF2052">
        <w:rPr>
          <w:rFonts w:ascii="SimSun"/>
          <w:noProof/>
          <w:sz w:val="24"/>
          <w:szCs w:val="24"/>
          <w:lang w:eastAsia="zh-CN"/>
        </w:rPr>
        <w:t>计划</w:t>
      </w:r>
      <w:r>
        <w:rPr>
          <w:rFonts w:ascii="SimSun" w:hint="eastAsia"/>
          <w:noProof/>
          <w:sz w:val="24"/>
          <w:szCs w:val="24"/>
          <w:lang w:eastAsia="zh-CN"/>
        </w:rPr>
        <w:t>》</w:t>
      </w:r>
      <w:r w:rsidRPr="00DF2052">
        <w:rPr>
          <w:rFonts w:ascii="SimSun"/>
          <w:noProof/>
          <w:sz w:val="24"/>
          <w:szCs w:val="24"/>
          <w:lang w:eastAsia="zh-CN"/>
        </w:rPr>
        <w:t>所需的任何规划</w:t>
      </w:r>
      <w:r w:rsidRPr="00DF2052">
        <w:rPr>
          <w:rFonts w:eastAsia="SimSun"/>
          <w:sz w:val="24"/>
          <w:szCs w:val="24"/>
          <w:lang w:eastAsia="zh-CN"/>
        </w:rPr>
        <w:t>、协调和报告安排</w:t>
      </w:r>
      <w:r w:rsidRPr="00DF2052">
        <w:rPr>
          <w:rFonts w:ascii="SimSun"/>
          <w:noProof/>
          <w:sz w:val="24"/>
          <w:szCs w:val="24"/>
          <w:lang w:eastAsia="zh-CN"/>
        </w:rPr>
        <w:t>与合作</w:t>
      </w:r>
      <w:r>
        <w:rPr>
          <w:rFonts w:ascii="SimSun" w:hint="eastAsia"/>
          <w:noProof/>
          <w:sz w:val="24"/>
          <w:szCs w:val="24"/>
          <w:lang w:eastAsia="zh-CN"/>
        </w:rPr>
        <w:t>执行</w:t>
      </w:r>
      <w:r w:rsidRPr="00DF2052">
        <w:rPr>
          <w:rFonts w:ascii="SimSun"/>
          <w:noProof/>
          <w:sz w:val="24"/>
          <w:szCs w:val="24"/>
          <w:lang w:eastAsia="zh-CN"/>
        </w:rPr>
        <w:t>机构</w:t>
      </w:r>
      <w:r w:rsidRPr="00DF2052">
        <w:rPr>
          <w:rFonts w:eastAsia="SimSun"/>
          <w:sz w:val="24"/>
          <w:szCs w:val="24"/>
          <w:lang w:eastAsia="zh-CN"/>
        </w:rPr>
        <w:t>达成共识</w:t>
      </w:r>
      <w:r>
        <w:rPr>
          <w:rFonts w:eastAsia="SimSun" w:hint="eastAsia"/>
          <w:sz w:val="24"/>
          <w:szCs w:val="24"/>
          <w:lang w:eastAsia="zh-CN"/>
        </w:rPr>
        <w:t>；</w:t>
      </w:r>
    </w:p>
    <w:p w14:paraId="6CA2BCC0" w14:textId="77777777" w:rsidR="007D6576" w:rsidRPr="00B375EA" w:rsidRDefault="007D6576" w:rsidP="007D6576">
      <w:pPr>
        <w:pStyle w:val="Heading2"/>
        <w:widowControl/>
        <w:numPr>
          <w:ilvl w:val="1"/>
          <w:numId w:val="1"/>
        </w:numPr>
        <w:tabs>
          <w:tab w:val="num" w:pos="-720"/>
        </w:tabs>
        <w:rPr>
          <w:lang w:eastAsia="zh-CN"/>
        </w:rPr>
      </w:pPr>
      <w:r>
        <w:rPr>
          <w:noProof/>
          <w:sz w:val="24"/>
          <w:szCs w:val="24"/>
          <w:lang w:eastAsia="zh-CN"/>
        </w:rPr>
        <w:t>向国家</w:t>
      </w:r>
      <w:r>
        <w:rPr>
          <w:rFonts w:hint="eastAsia"/>
          <w:noProof/>
          <w:sz w:val="24"/>
          <w:szCs w:val="24"/>
          <w:lang w:eastAsia="zh-CN"/>
        </w:rPr>
        <w:t>/</w:t>
      </w:r>
      <w:r>
        <w:rPr>
          <w:rFonts w:hint="eastAsia"/>
          <w:noProof/>
          <w:sz w:val="24"/>
          <w:szCs w:val="24"/>
          <w:lang w:eastAsia="zh-CN"/>
        </w:rPr>
        <w:t>参与</w:t>
      </w:r>
      <w:r>
        <w:rPr>
          <w:noProof/>
          <w:sz w:val="24"/>
          <w:szCs w:val="24"/>
          <w:lang w:eastAsia="zh-CN"/>
        </w:rPr>
        <w:t>企业及时发放资金以</w:t>
      </w:r>
      <w:r>
        <w:rPr>
          <w:rFonts w:hint="eastAsia"/>
          <w:noProof/>
          <w:sz w:val="24"/>
          <w:szCs w:val="24"/>
          <w:lang w:eastAsia="zh-CN"/>
        </w:rPr>
        <w:t>完成</w:t>
      </w:r>
      <w:r>
        <w:rPr>
          <w:noProof/>
          <w:sz w:val="24"/>
          <w:szCs w:val="24"/>
          <w:lang w:eastAsia="zh-CN"/>
        </w:rPr>
        <w:t>与项目相关的活动</w:t>
      </w:r>
      <w:r>
        <w:rPr>
          <w:rFonts w:hint="eastAsia"/>
          <w:noProof/>
          <w:sz w:val="24"/>
          <w:szCs w:val="24"/>
          <w:lang w:eastAsia="zh-CN"/>
        </w:rPr>
        <w:t>。</w:t>
      </w:r>
    </w:p>
    <w:p w14:paraId="71432DC6" w14:textId="0DE60C46" w:rsidR="0014504E" w:rsidRPr="00805DF6" w:rsidRDefault="007D6576" w:rsidP="007D6576">
      <w:pPr>
        <w:pStyle w:val="Heading1"/>
        <w:numPr>
          <w:ilvl w:val="0"/>
          <w:numId w:val="1"/>
        </w:numPr>
        <w:rPr>
          <w:lang w:eastAsia="zh-CN"/>
        </w:rPr>
      </w:pPr>
      <w:r>
        <w:rPr>
          <w:rFonts w:hint="eastAsia"/>
          <w:noProof/>
          <w:sz w:val="24"/>
          <w:szCs w:val="24"/>
          <w:lang w:eastAsia="zh-CN"/>
        </w:rPr>
        <w:t>经</w:t>
      </w:r>
      <w:r>
        <w:rPr>
          <w:noProof/>
          <w:sz w:val="24"/>
          <w:szCs w:val="24"/>
          <w:lang w:eastAsia="zh-CN"/>
        </w:rPr>
        <w:t>与国家磋商并考虑到提出的任何看法后，牵头执行机构将根据本协定第</w:t>
      </w:r>
      <w:r w:rsidR="000E6F1F">
        <w:rPr>
          <w:noProof/>
          <w:sz w:val="24"/>
          <w:szCs w:val="24"/>
          <w:lang w:val="en-US" w:eastAsia="zh-CN"/>
        </w:rPr>
        <w:t>5(b)</w:t>
      </w:r>
      <w:r w:rsidR="00306B43">
        <w:rPr>
          <w:rFonts w:hint="eastAsia"/>
          <w:noProof/>
          <w:sz w:val="24"/>
          <w:szCs w:val="24"/>
          <w:lang w:eastAsia="zh-CN"/>
        </w:rPr>
        <w:t>分段</w:t>
      </w:r>
      <w:r>
        <w:rPr>
          <w:noProof/>
          <w:sz w:val="24"/>
          <w:szCs w:val="24"/>
          <w:lang w:eastAsia="zh-CN"/>
        </w:rPr>
        <w:t>和附录</w:t>
      </w:r>
      <w:r>
        <w:rPr>
          <w:noProof/>
          <w:sz w:val="24"/>
          <w:szCs w:val="24"/>
          <w:lang w:eastAsia="zh-CN"/>
        </w:rPr>
        <w:t>4-A</w:t>
      </w:r>
      <w:r>
        <w:rPr>
          <w:noProof/>
          <w:sz w:val="24"/>
          <w:szCs w:val="24"/>
          <w:lang w:eastAsia="zh-CN"/>
        </w:rPr>
        <w:t>第</w:t>
      </w:r>
      <w:r w:rsidR="000E6F1F">
        <w:rPr>
          <w:noProof/>
          <w:sz w:val="24"/>
          <w:szCs w:val="24"/>
          <w:lang w:val="en-US" w:eastAsia="zh-CN"/>
        </w:rPr>
        <w:t>1(b)</w:t>
      </w:r>
      <w:r w:rsidR="00AD4133">
        <w:rPr>
          <w:rFonts w:hint="eastAsia"/>
          <w:noProof/>
          <w:sz w:val="24"/>
          <w:szCs w:val="24"/>
          <w:lang w:eastAsia="zh-CN"/>
        </w:rPr>
        <w:t>分段</w:t>
      </w:r>
      <w:r>
        <w:rPr>
          <w:noProof/>
          <w:sz w:val="24"/>
          <w:szCs w:val="24"/>
          <w:lang w:eastAsia="zh-CN"/>
        </w:rPr>
        <w:t>选择并任命一个独立实体，以</w:t>
      </w:r>
      <w:r>
        <w:rPr>
          <w:rFonts w:hint="eastAsia"/>
          <w:noProof/>
          <w:sz w:val="24"/>
          <w:szCs w:val="24"/>
          <w:lang w:eastAsia="zh-CN"/>
        </w:rPr>
        <w:t>核查《</w:t>
      </w:r>
      <w:r>
        <w:rPr>
          <w:noProof/>
          <w:sz w:val="24"/>
          <w:szCs w:val="24"/>
          <w:lang w:eastAsia="zh-CN"/>
        </w:rPr>
        <w:t>计划</w:t>
      </w:r>
      <w:r>
        <w:rPr>
          <w:rFonts w:hint="eastAsia"/>
          <w:noProof/>
          <w:sz w:val="24"/>
          <w:szCs w:val="24"/>
          <w:lang w:eastAsia="zh-CN"/>
        </w:rPr>
        <w:t>》的</w:t>
      </w:r>
      <w:r>
        <w:rPr>
          <w:noProof/>
          <w:sz w:val="24"/>
          <w:szCs w:val="24"/>
          <w:lang w:eastAsia="zh-CN"/>
        </w:rPr>
        <w:t>结果和附录</w:t>
      </w:r>
      <w:r>
        <w:rPr>
          <w:noProof/>
          <w:sz w:val="24"/>
          <w:szCs w:val="24"/>
          <w:lang w:eastAsia="zh-CN"/>
        </w:rPr>
        <w:t>1-A</w:t>
      </w:r>
      <w:r>
        <w:rPr>
          <w:noProof/>
          <w:sz w:val="24"/>
          <w:szCs w:val="24"/>
          <w:lang w:eastAsia="zh-CN"/>
        </w:rPr>
        <w:t>中所述物质的消费情况</w:t>
      </w:r>
      <w:r>
        <w:rPr>
          <w:rFonts w:hint="eastAsia"/>
          <w:noProof/>
          <w:sz w:val="24"/>
          <w:szCs w:val="24"/>
          <w:lang w:eastAsia="zh-CN"/>
        </w:rPr>
        <w:t>。</w:t>
      </w:r>
    </w:p>
    <w:p w14:paraId="393FE8F6" w14:textId="128EEB24" w:rsidR="0014504E" w:rsidRPr="00805DF6" w:rsidRDefault="00097D97" w:rsidP="0014504E">
      <w:pPr>
        <w:keepNext/>
        <w:spacing w:before="360" w:after="240"/>
        <w:rPr>
          <w:b/>
          <w:lang w:eastAsia="zh-CN"/>
        </w:rPr>
      </w:pPr>
      <w:r w:rsidRPr="000B01BE">
        <w:rPr>
          <w:rFonts w:eastAsia="SimHei" w:hint="eastAsia"/>
          <w:sz w:val="24"/>
          <w:szCs w:val="24"/>
          <w:lang w:eastAsia="zh-CN"/>
        </w:rPr>
        <w:t>附录</w:t>
      </w:r>
      <w:r w:rsidRPr="000B01BE">
        <w:rPr>
          <w:rFonts w:eastAsia="SimHei" w:hint="eastAsia"/>
          <w:sz w:val="24"/>
          <w:szCs w:val="24"/>
          <w:lang w:eastAsia="zh-CN"/>
        </w:rPr>
        <w:t xml:space="preserve"> 6-B</w:t>
      </w:r>
      <w:r w:rsidRPr="000B01BE">
        <w:rPr>
          <w:rFonts w:eastAsia="SimHei" w:hint="eastAsia"/>
          <w:sz w:val="24"/>
          <w:szCs w:val="24"/>
          <w:lang w:eastAsia="zh-CN"/>
        </w:rPr>
        <w:t>：合作执行机构的作用</w:t>
      </w:r>
    </w:p>
    <w:p w14:paraId="68972CC5" w14:textId="4EE63D1E" w:rsidR="00097D97" w:rsidRPr="009A6D6E" w:rsidRDefault="00097D97" w:rsidP="00097D97">
      <w:pPr>
        <w:pStyle w:val="Heading1"/>
        <w:numPr>
          <w:ilvl w:val="0"/>
          <w:numId w:val="28"/>
        </w:numPr>
        <w:tabs>
          <w:tab w:val="clear" w:pos="0"/>
          <w:tab w:val="num" w:pos="360"/>
        </w:tabs>
        <w:rPr>
          <w:lang w:eastAsia="zh-CN"/>
        </w:rPr>
      </w:pPr>
      <w:r>
        <w:rPr>
          <w:rFonts w:hint="eastAsia"/>
          <w:sz w:val="24"/>
          <w:szCs w:val="24"/>
          <w:lang w:eastAsia="zh-CN"/>
        </w:rPr>
        <w:t xml:space="preserve"> </w:t>
      </w:r>
      <w:r>
        <w:rPr>
          <w:sz w:val="24"/>
          <w:szCs w:val="24"/>
          <w:lang w:eastAsia="zh-CN"/>
        </w:rPr>
        <w:t xml:space="preserve">     </w:t>
      </w:r>
      <w:r w:rsidRPr="00097D97">
        <w:rPr>
          <w:rFonts w:hint="eastAsia"/>
          <w:sz w:val="24"/>
          <w:szCs w:val="24"/>
          <w:lang w:eastAsia="zh-CN"/>
        </w:rPr>
        <w:t>合作执行机构将负责一系列活动。《计划》中有这些活动的详细说明，至少包括：</w:t>
      </w:r>
      <w:r w:rsidRPr="009A6D6E">
        <w:rPr>
          <w:lang w:eastAsia="zh-CN"/>
        </w:rPr>
        <w:t xml:space="preserve"> </w:t>
      </w:r>
    </w:p>
    <w:p w14:paraId="0A9D6C91" w14:textId="77777777" w:rsidR="00097D97" w:rsidRPr="009A6D6E" w:rsidRDefault="00097D97" w:rsidP="00097D97">
      <w:pPr>
        <w:pStyle w:val="Heading2"/>
        <w:widowControl/>
        <w:numPr>
          <w:ilvl w:val="1"/>
          <w:numId w:val="1"/>
        </w:numPr>
        <w:tabs>
          <w:tab w:val="num" w:pos="-720"/>
        </w:tabs>
        <w:rPr>
          <w:lang w:eastAsia="zh-CN"/>
        </w:rPr>
      </w:pPr>
      <w:r w:rsidRPr="00693E46">
        <w:rPr>
          <w:rFonts w:hint="eastAsia"/>
          <w:sz w:val="24"/>
          <w:szCs w:val="24"/>
          <w:lang w:eastAsia="zh-CN"/>
        </w:rPr>
        <w:lastRenderedPageBreak/>
        <w:t>需要时提供政策制定援助</w:t>
      </w:r>
      <w:r>
        <w:rPr>
          <w:rFonts w:hint="eastAsia"/>
          <w:sz w:val="24"/>
          <w:szCs w:val="24"/>
          <w:lang w:eastAsia="zh-CN"/>
        </w:rPr>
        <w:t>；</w:t>
      </w:r>
      <w:r w:rsidRPr="009A6D6E">
        <w:rPr>
          <w:lang w:eastAsia="zh-CN"/>
        </w:rPr>
        <w:t xml:space="preserve"> </w:t>
      </w:r>
    </w:p>
    <w:p w14:paraId="545AB8D6" w14:textId="77777777" w:rsidR="00097D97" w:rsidRPr="009A6D6E" w:rsidRDefault="00097D97" w:rsidP="00097D97">
      <w:pPr>
        <w:pStyle w:val="Heading2"/>
        <w:widowControl/>
        <w:numPr>
          <w:ilvl w:val="1"/>
          <w:numId w:val="1"/>
        </w:numPr>
        <w:tabs>
          <w:tab w:val="num" w:pos="-720"/>
        </w:tabs>
        <w:rPr>
          <w:lang w:eastAsia="zh-CN"/>
        </w:rPr>
      </w:pPr>
      <w:r w:rsidRPr="00693E46">
        <w:rPr>
          <w:rFonts w:hint="eastAsia"/>
          <w:sz w:val="24"/>
          <w:szCs w:val="24"/>
          <w:lang w:eastAsia="zh-CN"/>
        </w:rPr>
        <w:t>协助</w:t>
      </w:r>
      <w:r>
        <w:rPr>
          <w:rFonts w:hint="eastAsia"/>
          <w:sz w:val="24"/>
          <w:szCs w:val="24"/>
          <w:lang w:eastAsia="zh-CN"/>
        </w:rPr>
        <w:t>国家执行</w:t>
      </w:r>
      <w:r w:rsidRPr="00693E46">
        <w:rPr>
          <w:rFonts w:hint="eastAsia"/>
          <w:sz w:val="24"/>
          <w:szCs w:val="24"/>
          <w:lang w:eastAsia="zh-CN"/>
        </w:rPr>
        <w:t>和评估由合作执行机构资助的活动，</w:t>
      </w:r>
      <w:r>
        <w:rPr>
          <w:rFonts w:hint="eastAsia"/>
          <w:sz w:val="24"/>
          <w:szCs w:val="24"/>
          <w:lang w:eastAsia="zh-CN"/>
        </w:rPr>
        <w:t>咨询</w:t>
      </w:r>
      <w:r w:rsidRPr="00693E46">
        <w:rPr>
          <w:rFonts w:hint="eastAsia"/>
          <w:sz w:val="24"/>
          <w:szCs w:val="24"/>
          <w:lang w:eastAsia="zh-CN"/>
        </w:rPr>
        <w:t>牵头执行机构</w:t>
      </w:r>
      <w:r>
        <w:rPr>
          <w:rFonts w:hint="eastAsia"/>
          <w:sz w:val="24"/>
          <w:szCs w:val="24"/>
          <w:lang w:eastAsia="zh-CN"/>
        </w:rPr>
        <w:t>以</w:t>
      </w:r>
      <w:r w:rsidRPr="00693E46">
        <w:rPr>
          <w:rFonts w:hint="eastAsia"/>
          <w:sz w:val="24"/>
          <w:szCs w:val="24"/>
          <w:lang w:eastAsia="zh-CN"/>
        </w:rPr>
        <w:t>确保活动的协调</w:t>
      </w:r>
      <w:r>
        <w:rPr>
          <w:rFonts w:hint="eastAsia"/>
          <w:sz w:val="24"/>
          <w:szCs w:val="24"/>
          <w:lang w:eastAsia="zh-CN"/>
        </w:rPr>
        <w:t>进行；</w:t>
      </w:r>
    </w:p>
    <w:p w14:paraId="3771D27E" w14:textId="77777777" w:rsidR="00097D97" w:rsidRPr="009A6D6E" w:rsidRDefault="00097D97" w:rsidP="00097D97">
      <w:pPr>
        <w:pStyle w:val="Heading2"/>
        <w:widowControl/>
        <w:numPr>
          <w:ilvl w:val="1"/>
          <w:numId w:val="1"/>
        </w:numPr>
        <w:tabs>
          <w:tab w:val="num" w:pos="-720"/>
        </w:tabs>
        <w:rPr>
          <w:lang w:eastAsia="zh-CN"/>
        </w:rPr>
      </w:pPr>
      <w:r w:rsidRPr="00693E46">
        <w:rPr>
          <w:rFonts w:hint="eastAsia"/>
          <w:sz w:val="24"/>
          <w:szCs w:val="24"/>
          <w:lang w:eastAsia="zh-CN"/>
        </w:rPr>
        <w:t>向牵头执行机构提供关于这些活动的报告，以</w:t>
      </w:r>
      <w:r>
        <w:rPr>
          <w:rFonts w:hint="eastAsia"/>
          <w:sz w:val="24"/>
          <w:szCs w:val="24"/>
          <w:lang w:eastAsia="zh-CN"/>
        </w:rPr>
        <w:t>列入</w:t>
      </w:r>
      <w:r w:rsidRPr="00693E46">
        <w:rPr>
          <w:rFonts w:hint="eastAsia"/>
          <w:sz w:val="24"/>
          <w:szCs w:val="24"/>
          <w:lang w:eastAsia="zh-CN"/>
        </w:rPr>
        <w:t>附录</w:t>
      </w:r>
      <w:r w:rsidRPr="00693E46">
        <w:rPr>
          <w:rFonts w:hint="eastAsia"/>
          <w:sz w:val="24"/>
          <w:szCs w:val="24"/>
          <w:lang w:eastAsia="zh-CN"/>
        </w:rPr>
        <w:t xml:space="preserve"> 4-A </w:t>
      </w:r>
      <w:r>
        <w:rPr>
          <w:rFonts w:hint="eastAsia"/>
          <w:sz w:val="24"/>
          <w:szCs w:val="24"/>
          <w:lang w:eastAsia="zh-CN"/>
        </w:rPr>
        <w:t>所述</w:t>
      </w:r>
      <w:r w:rsidRPr="00693E46">
        <w:rPr>
          <w:rFonts w:hint="eastAsia"/>
          <w:sz w:val="24"/>
          <w:szCs w:val="24"/>
          <w:lang w:eastAsia="zh-CN"/>
        </w:rPr>
        <w:t>合并报告</w:t>
      </w:r>
      <w:r>
        <w:rPr>
          <w:rFonts w:hint="eastAsia"/>
          <w:sz w:val="24"/>
          <w:szCs w:val="24"/>
          <w:lang w:eastAsia="zh-CN"/>
        </w:rPr>
        <w:t>；</w:t>
      </w:r>
    </w:p>
    <w:p w14:paraId="30F04008" w14:textId="24A50311" w:rsidR="0014504E" w:rsidRPr="00805DF6" w:rsidRDefault="00097D97" w:rsidP="00097D97">
      <w:pPr>
        <w:pStyle w:val="Heading2"/>
        <w:widowControl/>
        <w:numPr>
          <w:ilvl w:val="1"/>
          <w:numId w:val="1"/>
        </w:numPr>
        <w:tabs>
          <w:tab w:val="clear" w:pos="0"/>
          <w:tab w:val="num" w:pos="-720"/>
        </w:tabs>
        <w:rPr>
          <w:lang w:eastAsia="zh-CN"/>
        </w:rPr>
      </w:pPr>
      <w:r w:rsidRPr="00693E46">
        <w:rPr>
          <w:rFonts w:hint="eastAsia"/>
          <w:sz w:val="24"/>
          <w:szCs w:val="24"/>
          <w:lang w:eastAsia="zh-CN"/>
        </w:rPr>
        <w:t>就</w:t>
      </w:r>
      <w:r>
        <w:rPr>
          <w:rFonts w:hint="eastAsia"/>
          <w:sz w:val="24"/>
          <w:szCs w:val="24"/>
          <w:lang w:eastAsia="zh-CN"/>
        </w:rPr>
        <w:t>便利执行《</w:t>
      </w:r>
      <w:r w:rsidRPr="00693E46">
        <w:rPr>
          <w:rFonts w:hint="eastAsia"/>
          <w:sz w:val="24"/>
          <w:szCs w:val="24"/>
          <w:lang w:eastAsia="zh-CN"/>
        </w:rPr>
        <w:t>计划</w:t>
      </w:r>
      <w:r>
        <w:rPr>
          <w:rFonts w:hint="eastAsia"/>
          <w:sz w:val="24"/>
          <w:szCs w:val="24"/>
          <w:lang w:eastAsia="zh-CN"/>
        </w:rPr>
        <w:t>》</w:t>
      </w:r>
      <w:r w:rsidRPr="00693E46">
        <w:rPr>
          <w:rFonts w:hint="eastAsia"/>
          <w:sz w:val="24"/>
          <w:szCs w:val="24"/>
          <w:lang w:eastAsia="zh-CN"/>
        </w:rPr>
        <w:t>所需的任何规划、协调和报告安排与牵头执行机构达成共识</w:t>
      </w:r>
      <w:r>
        <w:rPr>
          <w:rFonts w:hint="eastAsia"/>
          <w:sz w:val="24"/>
          <w:szCs w:val="24"/>
          <w:lang w:eastAsia="zh-CN"/>
        </w:rPr>
        <w:t>。</w:t>
      </w:r>
    </w:p>
    <w:p w14:paraId="0BD53166" w14:textId="6024C00E" w:rsidR="0014504E" w:rsidRPr="00805DF6" w:rsidRDefault="000300D5" w:rsidP="0014504E">
      <w:pPr>
        <w:keepNext/>
        <w:spacing w:before="360" w:after="240"/>
        <w:rPr>
          <w:b/>
          <w:lang w:eastAsia="zh-CN"/>
        </w:rPr>
      </w:pPr>
      <w:r w:rsidRPr="00A7772D">
        <w:rPr>
          <w:rFonts w:ascii="SimHei" w:eastAsia="SimHei" w:hint="eastAsia"/>
          <w:bCs/>
          <w:noProof/>
          <w:sz w:val="24"/>
          <w:szCs w:val="24"/>
          <w:lang w:eastAsia="zh-CN"/>
        </w:rPr>
        <w:t>附录</w:t>
      </w:r>
      <w:r w:rsidRPr="00A7772D">
        <w:rPr>
          <w:bCs/>
          <w:noProof/>
          <w:sz w:val="24"/>
          <w:szCs w:val="24"/>
          <w:lang w:eastAsia="zh-CN"/>
        </w:rPr>
        <w:t xml:space="preserve"> 7-A</w:t>
      </w:r>
      <w:r w:rsidRPr="00A7772D">
        <w:rPr>
          <w:rFonts w:ascii="SimHei" w:eastAsia="SimHei" w:hint="eastAsia"/>
          <w:bCs/>
          <w:noProof/>
          <w:sz w:val="24"/>
          <w:szCs w:val="24"/>
          <w:lang w:eastAsia="zh-CN"/>
        </w:rPr>
        <w:t>：因未履约而减少供资</w:t>
      </w:r>
    </w:p>
    <w:p w14:paraId="0CD4DC44" w14:textId="5D43AD1D" w:rsidR="0014504E" w:rsidRPr="00805DF6" w:rsidRDefault="00097D97" w:rsidP="00AD4133">
      <w:pPr>
        <w:pStyle w:val="Heading1"/>
        <w:numPr>
          <w:ilvl w:val="0"/>
          <w:numId w:val="29"/>
        </w:numPr>
        <w:tabs>
          <w:tab w:val="clear" w:pos="0"/>
        </w:tabs>
        <w:rPr>
          <w:lang w:eastAsia="zh-CN"/>
        </w:rPr>
      </w:pPr>
      <w:r w:rsidRPr="00AD4133">
        <w:rPr>
          <w:noProof/>
          <w:sz w:val="24"/>
          <w:szCs w:val="24"/>
          <w:lang w:eastAsia="zh-CN"/>
        </w:rPr>
        <w:t>依照本协定第</w:t>
      </w:r>
      <w:r w:rsidRPr="00AD4133">
        <w:rPr>
          <w:noProof/>
          <w:sz w:val="24"/>
          <w:szCs w:val="24"/>
          <w:lang w:eastAsia="zh-CN"/>
        </w:rPr>
        <w:t>11</w:t>
      </w:r>
      <w:r w:rsidR="00041A34">
        <w:rPr>
          <w:rFonts w:hint="eastAsia"/>
          <w:noProof/>
          <w:sz w:val="24"/>
          <w:szCs w:val="24"/>
          <w:lang w:eastAsia="zh-CN"/>
        </w:rPr>
        <w:t>段</w:t>
      </w:r>
      <w:r w:rsidRPr="00AD4133">
        <w:rPr>
          <w:noProof/>
          <w:sz w:val="24"/>
          <w:szCs w:val="24"/>
          <w:lang w:eastAsia="zh-CN"/>
        </w:rPr>
        <w:t>，对于每个没有达到附录</w:t>
      </w:r>
      <w:r w:rsidRPr="00AD4133">
        <w:rPr>
          <w:noProof/>
          <w:sz w:val="24"/>
          <w:szCs w:val="24"/>
          <w:lang w:eastAsia="zh-CN"/>
        </w:rPr>
        <w:t> 2-A</w:t>
      </w:r>
      <w:r w:rsidRPr="00AD4133">
        <w:rPr>
          <w:noProof/>
          <w:sz w:val="24"/>
          <w:szCs w:val="24"/>
          <w:lang w:eastAsia="zh-CN"/>
        </w:rPr>
        <w:t>第</w:t>
      </w:r>
      <w:r w:rsidRPr="00AD4133">
        <w:rPr>
          <w:noProof/>
          <w:sz w:val="24"/>
          <w:szCs w:val="24"/>
          <w:lang w:eastAsia="zh-CN"/>
        </w:rPr>
        <w:t> 1.2</w:t>
      </w:r>
      <w:r w:rsidRPr="00AD4133">
        <w:rPr>
          <w:noProof/>
          <w:sz w:val="24"/>
          <w:szCs w:val="24"/>
          <w:lang w:eastAsia="zh-CN"/>
        </w:rPr>
        <w:t>行所规定目标的年度，超出附录</w:t>
      </w:r>
      <w:r w:rsidRPr="00AD4133">
        <w:rPr>
          <w:noProof/>
          <w:sz w:val="24"/>
          <w:szCs w:val="24"/>
          <w:lang w:eastAsia="zh-CN"/>
        </w:rPr>
        <w:t> 2-A</w:t>
      </w:r>
      <w:r w:rsidRPr="00AD4133">
        <w:rPr>
          <w:noProof/>
          <w:sz w:val="24"/>
          <w:szCs w:val="24"/>
          <w:lang w:eastAsia="zh-CN"/>
        </w:rPr>
        <w:t>第</w:t>
      </w:r>
      <w:r w:rsidRPr="00AD4133">
        <w:rPr>
          <w:noProof/>
          <w:sz w:val="24"/>
          <w:szCs w:val="24"/>
          <w:lang w:eastAsia="zh-CN"/>
        </w:rPr>
        <w:t> 1.2</w:t>
      </w:r>
      <w:r w:rsidRPr="00AD4133">
        <w:rPr>
          <w:noProof/>
          <w:sz w:val="24"/>
          <w:szCs w:val="24"/>
          <w:lang w:eastAsia="zh-CN"/>
        </w:rPr>
        <w:t>行规定数量的，供资数额可按每一</w:t>
      </w:r>
      <w:r w:rsidRPr="00AD4133">
        <w:rPr>
          <w:noProof/>
          <w:sz w:val="24"/>
          <w:szCs w:val="24"/>
          <w:lang w:eastAsia="zh-CN"/>
        </w:rPr>
        <w:t>ODP</w:t>
      </w:r>
      <w:r w:rsidRPr="00AD4133">
        <w:rPr>
          <w:noProof/>
          <w:sz w:val="24"/>
          <w:szCs w:val="24"/>
          <w:lang w:eastAsia="zh-CN"/>
        </w:rPr>
        <w:t>公斤消费量减少</w:t>
      </w:r>
      <w:r w:rsidRPr="00AD4133">
        <w:rPr>
          <w:noProof/>
          <w:sz w:val="24"/>
          <w:szCs w:val="24"/>
          <w:lang w:eastAsia="zh-CN"/>
        </w:rPr>
        <w:t>1</w:t>
      </w:r>
      <w:r w:rsidRPr="00AD4133">
        <w:rPr>
          <w:rFonts w:hint="eastAsia"/>
          <w:noProof/>
          <w:sz w:val="24"/>
          <w:szCs w:val="24"/>
          <w:lang w:eastAsia="zh-CN"/>
        </w:rPr>
        <w:t>8</w:t>
      </w:r>
      <w:r w:rsidRPr="00AD4133">
        <w:rPr>
          <w:noProof/>
          <w:sz w:val="24"/>
          <w:szCs w:val="24"/>
          <w:lang w:eastAsia="zh-CN"/>
        </w:rPr>
        <w:t>7</w:t>
      </w:r>
      <w:r w:rsidRPr="00AD4133">
        <w:rPr>
          <w:noProof/>
          <w:sz w:val="24"/>
          <w:szCs w:val="24"/>
          <w:lang w:eastAsia="zh-CN"/>
        </w:rPr>
        <w:t>美元，但有一项谅解，即资金削减数额最多不得超过所申请付款的供资金额。不履约情</w:t>
      </w:r>
      <w:r w:rsidRPr="00AD4133">
        <w:rPr>
          <w:rFonts w:hint="eastAsia"/>
          <w:noProof/>
          <w:sz w:val="24"/>
          <w:szCs w:val="24"/>
          <w:lang w:eastAsia="zh-CN"/>
        </w:rPr>
        <w:t>况</w:t>
      </w:r>
      <w:r w:rsidRPr="00AD4133">
        <w:rPr>
          <w:noProof/>
          <w:sz w:val="24"/>
          <w:szCs w:val="24"/>
          <w:lang w:eastAsia="zh-CN"/>
        </w:rPr>
        <w:t>连续超过两年时，可考虑采取额外的措施。</w:t>
      </w:r>
    </w:p>
    <w:p w14:paraId="5D12D7BF" w14:textId="5DD65D0B" w:rsidR="0014504E" w:rsidRPr="00805DF6" w:rsidRDefault="00AD4133" w:rsidP="00AD4133">
      <w:pPr>
        <w:pStyle w:val="Heading1"/>
        <w:rPr>
          <w:lang w:eastAsia="zh-CN"/>
        </w:rPr>
      </w:pPr>
      <w:r w:rsidRPr="00AA3C76">
        <w:rPr>
          <w:rFonts w:hint="eastAsia"/>
          <w:noProof/>
          <w:lang w:eastAsia="zh-CN"/>
        </w:rPr>
        <w:t>如果</w:t>
      </w:r>
      <w:r w:rsidRPr="00AA3C76">
        <w:rPr>
          <w:noProof/>
          <w:lang w:eastAsia="zh-CN"/>
        </w:rPr>
        <w:t>需要在</w:t>
      </w:r>
      <w:r w:rsidRPr="00AA3C76">
        <w:rPr>
          <w:rFonts w:hint="eastAsia"/>
          <w:noProof/>
          <w:lang w:eastAsia="zh-CN"/>
        </w:rPr>
        <w:t>有</w:t>
      </w:r>
      <w:r w:rsidRPr="00AA3C76">
        <w:rPr>
          <w:noProof/>
          <w:lang w:eastAsia="zh-CN"/>
        </w:rPr>
        <w:t>两项协定生效</w:t>
      </w:r>
      <w:r>
        <w:rPr>
          <w:noProof/>
          <w:lang w:eastAsia="zh-CN"/>
        </w:rPr>
        <w:t>（</w:t>
      </w:r>
      <w:r w:rsidRPr="00AA3C76">
        <w:rPr>
          <w:noProof/>
          <w:lang w:eastAsia="zh-CN"/>
        </w:rPr>
        <w:t>同时执行</w:t>
      </w:r>
      <w:r>
        <w:rPr>
          <w:rFonts w:hint="eastAsia"/>
          <w:noProof/>
          <w:lang w:eastAsia="zh-CN"/>
        </w:rPr>
        <w:t>《</w:t>
      </w:r>
      <w:r w:rsidRPr="00AA3C76">
        <w:rPr>
          <w:noProof/>
          <w:lang w:eastAsia="zh-CN"/>
        </w:rPr>
        <w:t>计划</w:t>
      </w:r>
      <w:r>
        <w:rPr>
          <w:rFonts w:hint="eastAsia"/>
          <w:noProof/>
          <w:lang w:eastAsia="zh-CN"/>
        </w:rPr>
        <w:t>》</w:t>
      </w:r>
      <w:r w:rsidRPr="00AA3C76">
        <w:rPr>
          <w:noProof/>
          <w:lang w:eastAsia="zh-CN"/>
        </w:rPr>
        <w:t>的两个阶段</w:t>
      </w:r>
      <w:r>
        <w:rPr>
          <w:noProof/>
          <w:lang w:eastAsia="zh-CN"/>
        </w:rPr>
        <w:t>）</w:t>
      </w:r>
      <w:r w:rsidRPr="00AA3C76">
        <w:rPr>
          <w:rFonts w:hint="eastAsia"/>
          <w:noProof/>
          <w:lang w:eastAsia="zh-CN"/>
        </w:rPr>
        <w:t>的</w:t>
      </w:r>
      <w:r w:rsidRPr="00AA3C76">
        <w:rPr>
          <w:noProof/>
          <w:lang w:eastAsia="zh-CN"/>
        </w:rPr>
        <w:t>当年实施处罚，</w:t>
      </w:r>
      <w:r w:rsidRPr="00AA3C76">
        <w:rPr>
          <w:rFonts w:hint="eastAsia"/>
          <w:noProof/>
          <w:lang w:eastAsia="zh-CN"/>
        </w:rPr>
        <w:t>且</w:t>
      </w:r>
      <w:r w:rsidRPr="00AA3C76">
        <w:rPr>
          <w:noProof/>
          <w:lang w:eastAsia="zh-CN"/>
        </w:rPr>
        <w:t>处罚的</w:t>
      </w:r>
      <w:r w:rsidRPr="00AA3C76">
        <w:rPr>
          <w:rFonts w:hint="eastAsia"/>
          <w:noProof/>
          <w:lang w:eastAsia="zh-CN"/>
        </w:rPr>
        <w:t>程度</w:t>
      </w:r>
      <w:r w:rsidRPr="00AA3C76">
        <w:rPr>
          <w:noProof/>
          <w:lang w:eastAsia="zh-CN"/>
        </w:rPr>
        <w:t>不同，</w:t>
      </w:r>
      <w:r w:rsidRPr="00AA3C76">
        <w:rPr>
          <w:rFonts w:hint="eastAsia"/>
          <w:noProof/>
          <w:lang w:eastAsia="zh-CN"/>
        </w:rPr>
        <w:t>将</w:t>
      </w:r>
      <w:r w:rsidRPr="00AA3C76">
        <w:rPr>
          <w:noProof/>
          <w:lang w:eastAsia="zh-CN"/>
        </w:rPr>
        <w:t>在个案基础上决定</w:t>
      </w:r>
      <w:r w:rsidRPr="00AA3C76">
        <w:rPr>
          <w:rFonts w:hint="eastAsia"/>
          <w:noProof/>
          <w:lang w:eastAsia="zh-CN"/>
        </w:rPr>
        <w:t>实施</w:t>
      </w:r>
      <w:r w:rsidRPr="00AA3C76">
        <w:rPr>
          <w:noProof/>
          <w:lang w:eastAsia="zh-CN"/>
        </w:rPr>
        <w:t>处罚，同时亦顾及</w:t>
      </w:r>
      <w:r w:rsidRPr="00AA3C76">
        <w:rPr>
          <w:rFonts w:hint="eastAsia"/>
          <w:noProof/>
          <w:lang w:eastAsia="zh-CN"/>
        </w:rPr>
        <w:t>导致</w:t>
      </w:r>
      <w:r w:rsidRPr="00AA3C76">
        <w:rPr>
          <w:noProof/>
          <w:lang w:eastAsia="zh-CN"/>
        </w:rPr>
        <w:t>不履约情事的具体行业。</w:t>
      </w:r>
      <w:r w:rsidRPr="00AA3C76">
        <w:rPr>
          <w:rFonts w:hint="eastAsia"/>
          <w:noProof/>
          <w:lang w:eastAsia="zh-CN"/>
        </w:rPr>
        <w:t>如果</w:t>
      </w:r>
      <w:r w:rsidRPr="00AA3C76">
        <w:rPr>
          <w:noProof/>
          <w:lang w:eastAsia="zh-CN"/>
        </w:rPr>
        <w:t>无法决定一个行业，或两个阶段皆涉及同</w:t>
      </w:r>
      <w:r w:rsidRPr="00AA3C76">
        <w:rPr>
          <w:rFonts w:hint="eastAsia"/>
          <w:noProof/>
          <w:lang w:eastAsia="zh-CN"/>
        </w:rPr>
        <w:t>一</w:t>
      </w:r>
      <w:r w:rsidRPr="00AA3C76">
        <w:rPr>
          <w:noProof/>
          <w:lang w:eastAsia="zh-CN"/>
        </w:rPr>
        <w:t>行业</w:t>
      </w:r>
      <w:r w:rsidRPr="00AA3C76">
        <w:rPr>
          <w:rFonts w:hint="eastAsia"/>
          <w:noProof/>
          <w:lang w:eastAsia="zh-CN"/>
        </w:rPr>
        <w:t>的</w:t>
      </w:r>
      <w:r w:rsidRPr="00AA3C76">
        <w:rPr>
          <w:noProof/>
          <w:lang w:eastAsia="zh-CN"/>
        </w:rPr>
        <w:t>，</w:t>
      </w:r>
      <w:r w:rsidRPr="00AA3C76">
        <w:rPr>
          <w:rFonts w:hint="eastAsia"/>
          <w:noProof/>
          <w:lang w:eastAsia="zh-CN"/>
        </w:rPr>
        <w:t>则</w:t>
      </w:r>
      <w:r w:rsidRPr="00AA3C76">
        <w:rPr>
          <w:noProof/>
          <w:lang w:eastAsia="zh-CN"/>
        </w:rPr>
        <w:t>应实行</w:t>
      </w:r>
      <w:r w:rsidRPr="00AA3C76">
        <w:rPr>
          <w:rFonts w:hint="eastAsia"/>
          <w:noProof/>
          <w:lang w:eastAsia="zh-CN"/>
        </w:rPr>
        <w:t>最大</w:t>
      </w:r>
      <w:r w:rsidRPr="00AA3C76">
        <w:rPr>
          <w:noProof/>
          <w:lang w:eastAsia="zh-CN"/>
        </w:rPr>
        <w:t>程度的处罚。</w:t>
      </w:r>
    </w:p>
    <w:p w14:paraId="29C3CC1E" w14:textId="77777777" w:rsidR="007D7F27" w:rsidRPr="00C742A6" w:rsidRDefault="007D7F27" w:rsidP="0014504E">
      <w:pPr>
        <w:jc w:val="left"/>
        <w:rPr>
          <w:b/>
          <w:bCs/>
          <w:lang w:eastAsia="zh-CN"/>
        </w:rPr>
      </w:pPr>
    </w:p>
    <w:p w14:paraId="783CFEE2" w14:textId="77777777" w:rsidR="008044AE" w:rsidRDefault="008044AE" w:rsidP="002703FD">
      <w:pPr>
        <w:jc w:val="center"/>
        <w:rPr>
          <w:b/>
          <w:bCs/>
          <w:lang w:val="en-US" w:eastAsia="zh-CN"/>
        </w:rPr>
        <w:sectPr w:rsidR="008044AE" w:rsidSect="00466FD5">
          <w:headerReference w:type="even" r:id="rId25"/>
          <w:headerReference w:type="default" r:id="rId26"/>
          <w:footerReference w:type="even" r:id="rId27"/>
          <w:footerReference w:type="default" r:id="rId28"/>
          <w:footnotePr>
            <w:numRestart w:val="eachSect"/>
          </w:footnotePr>
          <w:pgSz w:w="12240" w:h="15840" w:code="1"/>
          <w:pgMar w:top="720" w:right="1440" w:bottom="864" w:left="1440" w:header="720" w:footer="475" w:gutter="0"/>
          <w:pgNumType w:start="1"/>
          <w:cols w:space="720"/>
          <w:docGrid w:linePitch="299"/>
        </w:sectPr>
      </w:pPr>
    </w:p>
    <w:p w14:paraId="2094FE37" w14:textId="3B6F01E6" w:rsidR="002703FD" w:rsidRDefault="002703FD" w:rsidP="002703FD">
      <w:pPr>
        <w:jc w:val="center"/>
        <w:rPr>
          <w:b/>
          <w:bCs/>
          <w:lang w:val="en-US"/>
        </w:rPr>
      </w:pPr>
      <w:r>
        <w:rPr>
          <w:b/>
          <w:bCs/>
          <w:lang w:val="en-US"/>
        </w:rPr>
        <w:lastRenderedPageBreak/>
        <w:t>A</w:t>
      </w:r>
      <w:r w:rsidR="007D7F27">
        <w:rPr>
          <w:b/>
          <w:bCs/>
          <w:lang w:val="en-US"/>
        </w:rPr>
        <w:t>nnex</w:t>
      </w:r>
      <w:r>
        <w:rPr>
          <w:b/>
          <w:bCs/>
          <w:lang w:val="en-US"/>
        </w:rPr>
        <w:t xml:space="preserve"> II</w:t>
      </w:r>
    </w:p>
    <w:p w14:paraId="0EE93D28" w14:textId="77777777" w:rsidR="002703FD" w:rsidRDefault="002703FD" w:rsidP="002703FD">
      <w:pPr>
        <w:jc w:val="center"/>
        <w:rPr>
          <w:b/>
          <w:bCs/>
          <w:lang w:val="en-US"/>
        </w:rPr>
      </w:pPr>
    </w:p>
    <w:p w14:paraId="24DBD6DA" w14:textId="77777777" w:rsidR="002703FD" w:rsidRPr="000872D1" w:rsidRDefault="002703FD" w:rsidP="002703FD">
      <w:pPr>
        <w:jc w:val="center"/>
        <w:rPr>
          <w:b/>
          <w:bCs/>
          <w:lang w:val="en-US"/>
        </w:rPr>
      </w:pPr>
      <w:r>
        <w:rPr>
          <w:b/>
          <w:bCs/>
          <w:lang w:val="en-US"/>
        </w:rPr>
        <w:t>METHODOLOGY TO CALCULATE ADDITIONAL COMPONENT COSTS</w:t>
      </w:r>
    </w:p>
    <w:p w14:paraId="20CE2494" w14:textId="77777777" w:rsidR="002703FD" w:rsidRDefault="002703FD" w:rsidP="002703FD">
      <w:pPr>
        <w:rPr>
          <w:lang w:val="en-US"/>
        </w:rPr>
      </w:pPr>
    </w:p>
    <w:p w14:paraId="1F5E0684" w14:textId="77777777" w:rsidR="002703FD" w:rsidRPr="004D4352" w:rsidRDefault="002703FD" w:rsidP="002703FD">
      <w:pPr>
        <w:rPr>
          <w:u w:val="single"/>
          <w:lang w:val="en-US"/>
        </w:rPr>
      </w:pPr>
      <w:r>
        <w:rPr>
          <w:u w:val="single"/>
          <w:lang w:val="en-US"/>
        </w:rPr>
        <w:t>Domestic refrigerators</w:t>
      </w:r>
    </w:p>
    <w:p w14:paraId="752CAF62" w14:textId="77777777" w:rsidR="002703FD" w:rsidRDefault="002703FD" w:rsidP="002703FD">
      <w:pPr>
        <w:rPr>
          <w:lang w:val="en-US"/>
        </w:rPr>
      </w:pPr>
    </w:p>
    <w:p w14:paraId="4E51385A" w14:textId="37EDE6B7" w:rsidR="002703FD" w:rsidRDefault="002703FD" w:rsidP="00A71841">
      <w:pPr>
        <w:pStyle w:val="Heading1"/>
        <w:numPr>
          <w:ilvl w:val="0"/>
          <w:numId w:val="14"/>
        </w:numPr>
      </w:pPr>
      <w:r>
        <w:t xml:space="preserve">UNIDO </w:t>
      </w:r>
      <w:r w:rsidRPr="00850FC1">
        <w:t xml:space="preserve">provided detailed information for each model manufactured by the </w:t>
      </w:r>
      <w:r>
        <w:t>nine</w:t>
      </w:r>
      <w:r w:rsidRPr="00850FC1">
        <w:t xml:space="preserve"> enterprises, including </w:t>
      </w:r>
      <w:r>
        <w:t xml:space="preserve">(by model) the </w:t>
      </w:r>
      <w:r w:rsidRPr="00850FC1">
        <w:t>number of units sold between 202</w:t>
      </w:r>
      <w:r>
        <w:t>2</w:t>
      </w:r>
      <w:r w:rsidRPr="00850FC1">
        <w:t xml:space="preserve"> and 202</w:t>
      </w:r>
      <w:r>
        <w:t>4</w:t>
      </w:r>
      <w:r w:rsidR="00CC131D">
        <w:t>;</w:t>
      </w:r>
      <w:r w:rsidRPr="00850FC1">
        <w:t xml:space="preserve"> volume</w:t>
      </w:r>
      <w:r>
        <w:t xml:space="preserve"> (in litres)</w:t>
      </w:r>
      <w:r w:rsidR="00EB7B09">
        <w:t>;</w:t>
      </w:r>
      <w:r w:rsidRPr="00850FC1">
        <w:t xml:space="preserve"> refrigerant and refrigerant charge</w:t>
      </w:r>
      <w:r w:rsidR="00EB7B09">
        <w:t>;</w:t>
      </w:r>
      <w:r w:rsidRPr="00850FC1">
        <w:t xml:space="preserve"> </w:t>
      </w:r>
      <w:r>
        <w:t>the current MEPS applicable to the model (in kWh/year)</w:t>
      </w:r>
      <w:r w:rsidR="00EB7B09">
        <w:t>;</w:t>
      </w:r>
      <w:r>
        <w:t xml:space="preserve"> expected MEPS in 36 months</w:t>
      </w:r>
      <w:r w:rsidR="00CC131D">
        <w:t>;</w:t>
      </w:r>
      <w:r w:rsidRPr="00850FC1">
        <w:t xml:space="preserve"> and </w:t>
      </w:r>
      <w:r>
        <w:t xml:space="preserve">the </w:t>
      </w:r>
      <w:r w:rsidRPr="00850FC1">
        <w:t>baseline and target energy consumption</w:t>
      </w:r>
      <w:r>
        <w:t xml:space="preserve"> (in kWh/year)</w:t>
      </w:r>
      <w:r w:rsidRPr="00850FC1">
        <w:t xml:space="preserve">. </w:t>
      </w:r>
      <w:r>
        <w:t xml:space="preserve">The information provided by UNIDO is </w:t>
      </w:r>
      <w:r w:rsidRPr="00850FC1">
        <w:t>considered confidential and is available upon request by Executive Committee members on the understanding that the information will not be shared and will only be used to evaluate the project.</w:t>
      </w:r>
      <w:r>
        <w:t xml:space="preserve"> </w:t>
      </w:r>
    </w:p>
    <w:p w14:paraId="1CEBAC97" w14:textId="343AA852" w:rsidR="002703FD" w:rsidRDefault="002703FD" w:rsidP="002703FD">
      <w:pPr>
        <w:pStyle w:val="Heading1"/>
        <w:numPr>
          <w:ilvl w:val="0"/>
          <w:numId w:val="1"/>
        </w:numPr>
      </w:pPr>
      <w:r w:rsidRPr="00850FC1">
        <w:t>Th</w:t>
      </w:r>
      <w:r>
        <w:t>e Secretariat used the</w:t>
      </w:r>
      <w:r w:rsidRPr="00850FC1">
        <w:t xml:space="preserve"> information </w:t>
      </w:r>
      <w:r>
        <w:t>provided by UNIDO to calculate the eligible additional component costs following the methodology described in table 2 of document</w:t>
      </w:r>
      <w:r w:rsidR="0041719B">
        <w:t> </w:t>
      </w:r>
      <w:r w:rsidRPr="00AA711E">
        <w:t>UNEP/OzL.Pro/ExCom</w:t>
      </w:r>
      <w:r>
        <w:t xml:space="preserve">/94/61. The present annex provides further explanation of the methodology and presents the calculations for two models of domestic refrigerators; for reasons of confidentiality, no information is provided on which enterprise manufactured the models, nor the quantity of each model manufactured. </w:t>
      </w:r>
    </w:p>
    <w:p w14:paraId="1848D2CE" w14:textId="7A5B66D4" w:rsidR="002703FD" w:rsidRDefault="002703FD" w:rsidP="002703FD">
      <w:pPr>
        <w:pStyle w:val="Heading1"/>
        <w:numPr>
          <w:ilvl w:val="0"/>
          <w:numId w:val="1"/>
        </w:numPr>
      </w:pPr>
      <w:r>
        <w:t xml:space="preserve">Table 2 of document </w:t>
      </w:r>
      <w:r w:rsidRPr="00AA711E">
        <w:t>UNEP/OzL.Pro/ExCom</w:t>
      </w:r>
      <w:r>
        <w:t xml:space="preserve">/94/61 specifies three levels (E-low, E-medium, and E-high) based </w:t>
      </w:r>
      <w:r w:rsidR="00FF2432">
        <w:t xml:space="preserve">on </w:t>
      </w:r>
      <w:r>
        <w:t>which the additional component cost per unit is provided (US $0/unit, US $15/unit, and US $20/unit, respectively), noting that eligible additional component cost per unit is determined by the baseline and target energy performance of the model</w:t>
      </w:r>
      <w:r w:rsidR="007B699B">
        <w:t>,</w:t>
      </w:r>
      <w:r>
        <w:t xml:space="preserve"> as described in paragraph 28 and the associated graphs of that document.</w:t>
      </w:r>
    </w:p>
    <w:p w14:paraId="3CCBFA49" w14:textId="1176B8AF" w:rsidR="002703FD" w:rsidRDefault="002703FD" w:rsidP="002703FD">
      <w:pPr>
        <w:pStyle w:val="Heading1"/>
        <w:numPr>
          <w:ilvl w:val="0"/>
          <w:numId w:val="1"/>
        </w:numPr>
      </w:pPr>
      <w:r>
        <w:t>Because the test conditions</w:t>
      </w:r>
      <w:r w:rsidR="00F26E41">
        <w:t xml:space="preserve"> of</w:t>
      </w:r>
      <w:r>
        <w:t xml:space="preserve"> 25</w:t>
      </w:r>
      <w:r w:rsidR="00A71841" w:rsidRPr="00CD7F39">
        <w:t>℃</w:t>
      </w:r>
      <w:r w:rsidR="00F26E41">
        <w:t xml:space="preserve"> used in Egypt</w:t>
      </w:r>
      <w:r>
        <w:t xml:space="preserve"> differ from </w:t>
      </w:r>
      <w:r w:rsidR="00DE2D48">
        <w:t xml:space="preserve">those </w:t>
      </w:r>
      <w:r>
        <w:t>used in the U4E model regulations</w:t>
      </w:r>
      <w:r w:rsidR="00A36B1E">
        <w:t xml:space="preserve"> used in</w:t>
      </w:r>
      <w:r w:rsidR="00A36B1E" w:rsidRPr="00A36B1E">
        <w:t xml:space="preserve"> </w:t>
      </w:r>
      <w:r w:rsidR="00A36B1E">
        <w:t xml:space="preserve">document </w:t>
      </w:r>
      <w:r w:rsidR="00A36B1E" w:rsidRPr="00AA711E">
        <w:t>UNEP/OzL.Pro/ExCom</w:t>
      </w:r>
      <w:r w:rsidR="00A36B1E">
        <w:t>/94/61</w:t>
      </w:r>
      <w:r>
        <w:t>, the levels of E-low, E-medium, and E-high were adjusted to Egyptian test conditions using linear interpolation. In particular:</w:t>
      </w:r>
    </w:p>
    <w:p w14:paraId="784D8700" w14:textId="6B2EDB9F" w:rsidR="002703FD" w:rsidRDefault="002703FD" w:rsidP="002703FD">
      <w:pPr>
        <w:pStyle w:val="Heading2"/>
        <w:numPr>
          <w:ilvl w:val="1"/>
          <w:numId w:val="1"/>
        </w:numPr>
      </w:pPr>
      <w:r>
        <w:t>F</w:t>
      </w:r>
      <w:r w:rsidRPr="0057318D">
        <w:t>or each model</w:t>
      </w:r>
      <w:r>
        <w:t xml:space="preserve">, </w:t>
      </w:r>
      <w:r w:rsidRPr="0057318D">
        <w:t xml:space="preserve">based on the methodology explained </w:t>
      </w:r>
      <w:r>
        <w:t>in the</w:t>
      </w:r>
      <w:r w:rsidRPr="0057318D">
        <w:t xml:space="preserve"> U4E model regulations for domestic refrigerators (2019)</w:t>
      </w:r>
      <w:r>
        <w:t>, t</w:t>
      </w:r>
      <w:r w:rsidRPr="0057318D">
        <w:t>he value for</w:t>
      </w:r>
      <w:r w:rsidR="00965BDF">
        <w:t xml:space="preserve"> </w:t>
      </w:r>
      <w:r w:rsidR="006C6240" w:rsidRPr="0057318D">
        <w:t>AEC</w:t>
      </w:r>
      <w:r w:rsidR="006C6240" w:rsidRPr="0057318D">
        <w:rPr>
          <w:vertAlign w:val="subscript"/>
        </w:rPr>
        <w:t xml:space="preserve">Max </w:t>
      </w:r>
      <w:r w:rsidRPr="0057318D">
        <w:t>was calculated at a standard test temperature of 25</w:t>
      </w:r>
      <w:r w:rsidR="00A71841" w:rsidRPr="00CD7F39">
        <w:t>℃</w:t>
      </w:r>
      <w:r w:rsidR="00A179BF">
        <w:t>,</w:t>
      </w:r>
      <w:r w:rsidRPr="0057318D">
        <w:t xml:space="preserve"> based on </w:t>
      </w:r>
      <w:r>
        <w:t xml:space="preserve">a </w:t>
      </w:r>
      <w:r w:rsidRPr="0057318D">
        <w:rPr>
          <w:b/>
          <w:bCs/>
        </w:rPr>
        <w:t>linear interpolation</w:t>
      </w:r>
      <w:r w:rsidRPr="0057318D">
        <w:t xml:space="preserve"> of the values used for calculating AEC</w:t>
      </w:r>
      <w:r w:rsidRPr="0057318D">
        <w:rPr>
          <w:vertAlign w:val="subscript"/>
        </w:rPr>
        <w:t xml:space="preserve">Max </w:t>
      </w:r>
      <w:r w:rsidRPr="0057318D">
        <w:t xml:space="preserve">in </w:t>
      </w:r>
      <w:r w:rsidR="00732E09">
        <w:t>t</w:t>
      </w:r>
      <w:r w:rsidRPr="0057318D">
        <w:t xml:space="preserve">able 4 </w:t>
      </w:r>
      <w:r>
        <w:t>of the model</w:t>
      </w:r>
      <w:r w:rsidR="0035107A">
        <w:t xml:space="preserve"> U4E</w:t>
      </w:r>
      <w:r>
        <w:t xml:space="preserve"> regulations </w:t>
      </w:r>
      <w:r w:rsidRPr="0057318D">
        <w:t xml:space="preserve">from the values given for </w:t>
      </w:r>
      <w:r w:rsidRPr="0057318D">
        <w:rPr>
          <w:b/>
          <w:bCs/>
        </w:rPr>
        <w:t>20</w:t>
      </w:r>
      <w:r w:rsidR="004526C8" w:rsidRPr="00CD7F39">
        <w:t>℃</w:t>
      </w:r>
      <w:r w:rsidRPr="0057318D">
        <w:rPr>
          <w:b/>
          <w:bCs/>
        </w:rPr>
        <w:t xml:space="preserve"> </w:t>
      </w:r>
      <w:r w:rsidRPr="0057318D">
        <w:t xml:space="preserve">and </w:t>
      </w:r>
      <w:r w:rsidRPr="0057318D">
        <w:rPr>
          <w:b/>
          <w:bCs/>
        </w:rPr>
        <w:t>32</w:t>
      </w:r>
      <w:r w:rsidR="004526C8" w:rsidRPr="00CD7F39">
        <w:t>℃</w:t>
      </w:r>
      <w:r w:rsidR="004526C8" w:rsidRPr="0057318D">
        <w:t xml:space="preserve"> </w:t>
      </w:r>
      <w:r>
        <w:t>, according to the following equations:</w:t>
      </w:r>
    </w:p>
    <w:p w14:paraId="51410BF3" w14:textId="3DF5E84A" w:rsidR="002703FD" w:rsidRDefault="002703FD" w:rsidP="002703FD">
      <w:pPr>
        <w:pStyle w:val="Heading3"/>
        <w:numPr>
          <w:ilvl w:val="2"/>
          <w:numId w:val="1"/>
        </w:numPr>
      </w:pPr>
      <w:r>
        <w:t>At 20</w:t>
      </w:r>
      <w:r w:rsidR="00A179BF" w:rsidRPr="00CD7F39">
        <w:t>℃</w:t>
      </w:r>
      <w:r>
        <w:t xml:space="preserve">: </w:t>
      </w:r>
      <w:r w:rsidRPr="0057318D">
        <w:t>AEC</w:t>
      </w:r>
      <w:r w:rsidRPr="0057318D">
        <w:rPr>
          <w:vertAlign w:val="subscript"/>
        </w:rPr>
        <w:t>Max</w:t>
      </w:r>
      <w:r w:rsidRPr="0057318D">
        <w:t xml:space="preserve"> </w:t>
      </w:r>
      <w:r>
        <w:t xml:space="preserve">= </w:t>
      </w:r>
      <w:r w:rsidRPr="0057318D">
        <w:t>0.134xAV+84</w:t>
      </w:r>
      <w:r>
        <w:t>, where AV = adjusted volume (liter) as explained in U4E’s model regulations;</w:t>
      </w:r>
    </w:p>
    <w:p w14:paraId="47745A58" w14:textId="5BB7F613" w:rsidR="002703FD" w:rsidRDefault="002703FD" w:rsidP="002703FD">
      <w:pPr>
        <w:pStyle w:val="Heading3"/>
        <w:numPr>
          <w:ilvl w:val="2"/>
          <w:numId w:val="1"/>
        </w:numPr>
      </w:pPr>
      <w:r>
        <w:t>At</w:t>
      </w:r>
      <w:r w:rsidRPr="0057318D">
        <w:t xml:space="preserve"> 32</w:t>
      </w:r>
      <w:r w:rsidR="00FE06CA" w:rsidRPr="00CD7F39">
        <w:t>℃</w:t>
      </w:r>
      <w:r>
        <w:t>:  AEC</w:t>
      </w:r>
      <w:r w:rsidRPr="00573218">
        <w:rPr>
          <w:vertAlign w:val="subscript"/>
        </w:rPr>
        <w:t>Max</w:t>
      </w:r>
      <w:r>
        <w:t xml:space="preserve"> = 0.</w:t>
      </w:r>
      <w:r w:rsidRPr="0057318D">
        <w:t>220xAV +137</w:t>
      </w:r>
      <w:r>
        <w:t>.</w:t>
      </w:r>
    </w:p>
    <w:p w14:paraId="55BABF7A" w14:textId="7FAD0EAE" w:rsidR="002703FD" w:rsidRDefault="002703FD" w:rsidP="002703FD">
      <w:pPr>
        <w:pStyle w:val="Heading2"/>
        <w:numPr>
          <w:ilvl w:val="1"/>
          <w:numId w:val="1"/>
        </w:numPr>
      </w:pPr>
      <w:r>
        <w:t>Accordingly, at 25</w:t>
      </w:r>
      <w:r w:rsidR="00A71841" w:rsidRPr="00CD7F39">
        <w:t>℃</w:t>
      </w:r>
      <w:r>
        <w:t xml:space="preserve">, </w:t>
      </w:r>
      <w:r w:rsidRPr="0057318D">
        <w:t>AEC</w:t>
      </w:r>
      <w:r w:rsidRPr="0057318D">
        <w:rPr>
          <w:vertAlign w:val="subscript"/>
        </w:rPr>
        <w:t>Max</w:t>
      </w:r>
      <w:r w:rsidRPr="0057318D">
        <w:t xml:space="preserve"> </w:t>
      </w:r>
      <w:r>
        <w:t xml:space="preserve">= </w:t>
      </w:r>
      <w:r w:rsidRPr="0057318D">
        <w:t>0.17xAV+106.08.    </w:t>
      </w:r>
    </w:p>
    <w:p w14:paraId="78509F88" w14:textId="37FBDBF0" w:rsidR="002703FD" w:rsidRDefault="002703FD" w:rsidP="002703FD">
      <w:pPr>
        <w:pStyle w:val="Heading2"/>
        <w:numPr>
          <w:ilvl w:val="1"/>
          <w:numId w:val="1"/>
        </w:numPr>
      </w:pPr>
      <w:r w:rsidRPr="0057318D">
        <w:t>AEC</w:t>
      </w:r>
      <w:r w:rsidR="00FE06CA" w:rsidRPr="0057318D">
        <w:rPr>
          <w:vertAlign w:val="subscript"/>
        </w:rPr>
        <w:t>Max</w:t>
      </w:r>
      <w:r w:rsidR="007078B7" w:rsidRPr="00811551">
        <w:t>,</w:t>
      </w:r>
      <w:r w:rsidRPr="0057318D">
        <w:t xml:space="preserve"> which is in kWh/yr</w:t>
      </w:r>
      <w:r w:rsidR="007078B7">
        <w:t>,</w:t>
      </w:r>
      <w:r w:rsidRPr="0057318D">
        <w:t xml:space="preserve"> was adjusted to kWh/yr/litre using the equipment capacity in litre</w:t>
      </w:r>
      <w:r w:rsidR="007078B7">
        <w:t>s</w:t>
      </w:r>
      <w:r w:rsidRPr="0057318D">
        <w:t xml:space="preserve">.  </w:t>
      </w:r>
    </w:p>
    <w:p w14:paraId="48051A0B" w14:textId="7415EF8B" w:rsidR="002703FD" w:rsidRPr="0057318D" w:rsidRDefault="002703FD" w:rsidP="002703FD">
      <w:pPr>
        <w:pStyle w:val="Heading2"/>
        <w:numPr>
          <w:ilvl w:val="1"/>
          <w:numId w:val="1"/>
        </w:numPr>
      </w:pPr>
      <w:r w:rsidRPr="0057318D">
        <w:t xml:space="preserve">This maximum value was used as </w:t>
      </w:r>
      <w:r>
        <w:t xml:space="preserve">E-low, </w:t>
      </w:r>
      <w:r w:rsidR="001D2542">
        <w:t xml:space="preserve">with </w:t>
      </w:r>
      <w:r>
        <w:t xml:space="preserve">E-medium and E-high </w:t>
      </w:r>
      <w:r w:rsidRPr="0057318D">
        <w:t xml:space="preserve">adjusted to 0.8 and 0.59 </w:t>
      </w:r>
      <w:r w:rsidR="00CF31FE">
        <w:t xml:space="preserve">respectively </w:t>
      </w:r>
      <w:r w:rsidRPr="0057318D">
        <w:t xml:space="preserve">of that value. For example, for </w:t>
      </w:r>
      <w:r>
        <w:t>a domestic refrigerator tested at 25</w:t>
      </w:r>
      <w:r w:rsidR="00A71841" w:rsidRPr="00CD7F39">
        <w:t>℃</w:t>
      </w:r>
      <w:r>
        <w:t xml:space="preserve"> with an adjusted volume of </w:t>
      </w:r>
      <w:r w:rsidRPr="0057318D">
        <w:t>330 litre</w:t>
      </w:r>
      <w:r>
        <w:t>s</w:t>
      </w:r>
      <w:r w:rsidRPr="0057318D">
        <w:t>, AEC</w:t>
      </w:r>
      <w:r w:rsidRPr="00811551">
        <w:rPr>
          <w:vertAlign w:val="subscript"/>
        </w:rPr>
        <w:t>Max</w:t>
      </w:r>
      <w:r w:rsidRPr="0057318D">
        <w:t xml:space="preserve"> was </w:t>
      </w:r>
      <w:r w:rsidR="00B24224">
        <w:t xml:space="preserve">equal to </w:t>
      </w:r>
      <w:r w:rsidRPr="0057318D">
        <w:t>281 kW</w:t>
      </w:r>
      <w:r>
        <w:t>h</w:t>
      </w:r>
      <w:r w:rsidRPr="0057318D">
        <w:t>/y</w:t>
      </w:r>
      <w:r>
        <w:t>ear, resulting in E-low, and E-medium and E-high of</w:t>
      </w:r>
      <w:r w:rsidRPr="0057318D">
        <w:t xml:space="preserve"> 0.852, 0.682 and 0.503 kWh/yr/liter. This methodology was applied </w:t>
      </w:r>
      <w:r>
        <w:t xml:space="preserve">to each of the 159 models of </w:t>
      </w:r>
      <w:r w:rsidRPr="0057318D">
        <w:t xml:space="preserve">domestic refrigerators </w:t>
      </w:r>
      <w:r>
        <w:t xml:space="preserve">manufactured. </w:t>
      </w:r>
    </w:p>
    <w:p w14:paraId="06C4F8BB" w14:textId="77777777" w:rsidR="002703FD" w:rsidRPr="0057318D" w:rsidRDefault="002703FD" w:rsidP="002703FD"/>
    <w:p w14:paraId="5FC3F76F" w14:textId="12CDCDAB" w:rsidR="002703FD" w:rsidRDefault="002703FD" w:rsidP="002703FD">
      <w:pPr>
        <w:pStyle w:val="Heading1"/>
        <w:numPr>
          <w:ilvl w:val="0"/>
          <w:numId w:val="1"/>
        </w:numPr>
      </w:pPr>
      <w:r>
        <w:lastRenderedPageBreak/>
        <w:t xml:space="preserve">Two illustrative examples for the calculation of the eligible additional component incentive for domestic refrigerators are given in table </w:t>
      </w:r>
      <w:r w:rsidR="00BE435B">
        <w:t xml:space="preserve">1 </w:t>
      </w:r>
      <w:r>
        <w:t>below.</w:t>
      </w:r>
    </w:p>
    <w:p w14:paraId="2DFB6B4B" w14:textId="1A035B36" w:rsidR="00076DB4" w:rsidRPr="00EC1342" w:rsidRDefault="00076DB4" w:rsidP="00811551">
      <w:pPr>
        <w:rPr>
          <w:b/>
        </w:rPr>
      </w:pPr>
      <w:r w:rsidRPr="00EC1342">
        <w:rPr>
          <w:b/>
        </w:rPr>
        <w:t>Table 1. Examples for the calculation of the eligible additional component incentive for domestic refrigerators</w:t>
      </w:r>
    </w:p>
    <w:tbl>
      <w:tblPr>
        <w:tblW w:w="94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23"/>
        <w:gridCol w:w="1634"/>
        <w:gridCol w:w="1082"/>
        <w:gridCol w:w="1345"/>
        <w:gridCol w:w="1556"/>
      </w:tblGrid>
      <w:tr w:rsidR="002B298F" w:rsidRPr="002B298F" w14:paraId="2E6E0034" w14:textId="77777777">
        <w:trPr>
          <w:trHeight w:val="290"/>
        </w:trPr>
        <w:tc>
          <w:tcPr>
            <w:tcW w:w="3823" w:type="dxa"/>
            <w:noWrap/>
            <w:tcMar>
              <w:top w:w="0" w:type="dxa"/>
              <w:left w:w="108" w:type="dxa"/>
              <w:bottom w:w="0" w:type="dxa"/>
              <w:right w:w="108" w:type="dxa"/>
            </w:tcMar>
            <w:vAlign w:val="center"/>
            <w:hideMark/>
          </w:tcPr>
          <w:p w14:paraId="7BF83E5A" w14:textId="3785C4F5" w:rsidR="002703FD" w:rsidRPr="00EC1342" w:rsidRDefault="00514DC9" w:rsidP="00EC1342">
            <w:pPr>
              <w:jc w:val="center"/>
              <w:rPr>
                <w:b/>
                <w:sz w:val="20"/>
                <w:szCs w:val="20"/>
              </w:rPr>
            </w:pPr>
            <w:r w:rsidRPr="00EC1342">
              <w:rPr>
                <w:b/>
                <w:sz w:val="20"/>
                <w:szCs w:val="20"/>
              </w:rPr>
              <w:t>Particulars</w:t>
            </w:r>
          </w:p>
        </w:tc>
        <w:tc>
          <w:tcPr>
            <w:tcW w:w="1634" w:type="dxa"/>
            <w:vAlign w:val="center"/>
          </w:tcPr>
          <w:p w14:paraId="7D7D0B83" w14:textId="77777777" w:rsidR="002703FD" w:rsidRPr="002B298F" w:rsidRDefault="002703FD">
            <w:pPr>
              <w:jc w:val="center"/>
              <w:rPr>
                <w:b/>
                <w:bCs/>
                <w:sz w:val="20"/>
                <w:szCs w:val="20"/>
              </w:rPr>
            </w:pPr>
            <w:r w:rsidRPr="002B298F">
              <w:rPr>
                <w:b/>
                <w:bCs/>
                <w:sz w:val="20"/>
                <w:szCs w:val="20"/>
              </w:rPr>
              <w:t>Units</w:t>
            </w:r>
          </w:p>
        </w:tc>
        <w:tc>
          <w:tcPr>
            <w:tcW w:w="1082" w:type="dxa"/>
            <w:noWrap/>
            <w:tcMar>
              <w:top w:w="0" w:type="dxa"/>
              <w:left w:w="108" w:type="dxa"/>
              <w:bottom w:w="0" w:type="dxa"/>
              <w:right w:w="108" w:type="dxa"/>
            </w:tcMar>
            <w:vAlign w:val="center"/>
            <w:hideMark/>
          </w:tcPr>
          <w:p w14:paraId="412F9481" w14:textId="2564296D" w:rsidR="002703FD" w:rsidRPr="002B298F" w:rsidRDefault="001928B3">
            <w:pPr>
              <w:jc w:val="center"/>
              <w:rPr>
                <w:b/>
                <w:bCs/>
                <w:sz w:val="20"/>
                <w:szCs w:val="20"/>
              </w:rPr>
            </w:pPr>
            <w:r>
              <w:rPr>
                <w:b/>
                <w:bCs/>
                <w:sz w:val="20"/>
                <w:szCs w:val="20"/>
              </w:rPr>
              <w:t>Reference</w:t>
            </w:r>
          </w:p>
        </w:tc>
        <w:tc>
          <w:tcPr>
            <w:tcW w:w="1345" w:type="dxa"/>
            <w:noWrap/>
            <w:tcMar>
              <w:top w:w="0" w:type="dxa"/>
              <w:left w:w="108" w:type="dxa"/>
              <w:bottom w:w="0" w:type="dxa"/>
              <w:right w:w="108" w:type="dxa"/>
            </w:tcMar>
            <w:vAlign w:val="center"/>
            <w:hideMark/>
          </w:tcPr>
          <w:p w14:paraId="5960F2B3" w14:textId="77777777" w:rsidR="002703FD" w:rsidRPr="002B298F" w:rsidRDefault="002703FD">
            <w:pPr>
              <w:jc w:val="center"/>
              <w:rPr>
                <w:b/>
                <w:bCs/>
                <w:sz w:val="20"/>
                <w:szCs w:val="20"/>
              </w:rPr>
            </w:pPr>
            <w:r w:rsidRPr="002B298F">
              <w:rPr>
                <w:b/>
                <w:bCs/>
                <w:sz w:val="20"/>
                <w:szCs w:val="20"/>
              </w:rPr>
              <w:t>Model A</w:t>
            </w:r>
          </w:p>
        </w:tc>
        <w:tc>
          <w:tcPr>
            <w:tcW w:w="1556" w:type="dxa"/>
            <w:noWrap/>
            <w:tcMar>
              <w:top w:w="0" w:type="dxa"/>
              <w:left w:w="108" w:type="dxa"/>
              <w:bottom w:w="0" w:type="dxa"/>
              <w:right w:w="108" w:type="dxa"/>
            </w:tcMar>
            <w:vAlign w:val="center"/>
            <w:hideMark/>
          </w:tcPr>
          <w:p w14:paraId="774BB50F" w14:textId="77777777" w:rsidR="002703FD" w:rsidRPr="002B298F" w:rsidRDefault="002703FD">
            <w:pPr>
              <w:jc w:val="center"/>
              <w:rPr>
                <w:b/>
                <w:bCs/>
                <w:sz w:val="20"/>
                <w:szCs w:val="20"/>
              </w:rPr>
            </w:pPr>
            <w:r w:rsidRPr="002B298F">
              <w:rPr>
                <w:b/>
                <w:bCs/>
                <w:sz w:val="20"/>
                <w:szCs w:val="20"/>
              </w:rPr>
              <w:t>Model B</w:t>
            </w:r>
          </w:p>
        </w:tc>
      </w:tr>
      <w:tr w:rsidR="002B298F" w:rsidRPr="002B298F" w14:paraId="65C58A88" w14:textId="77777777" w:rsidTr="00811551">
        <w:trPr>
          <w:trHeight w:val="290"/>
        </w:trPr>
        <w:tc>
          <w:tcPr>
            <w:tcW w:w="3823" w:type="dxa"/>
            <w:noWrap/>
            <w:tcMar>
              <w:top w:w="0" w:type="dxa"/>
              <w:left w:w="108" w:type="dxa"/>
              <w:bottom w:w="0" w:type="dxa"/>
              <w:right w:w="108" w:type="dxa"/>
            </w:tcMar>
            <w:vAlign w:val="center"/>
            <w:hideMark/>
          </w:tcPr>
          <w:p w14:paraId="4D0A9931" w14:textId="77777777" w:rsidR="002703FD" w:rsidRPr="002B298F" w:rsidRDefault="002703FD">
            <w:pPr>
              <w:rPr>
                <w:sz w:val="20"/>
                <w:szCs w:val="20"/>
              </w:rPr>
            </w:pPr>
            <w:r w:rsidRPr="002B298F">
              <w:rPr>
                <w:sz w:val="20"/>
                <w:szCs w:val="20"/>
              </w:rPr>
              <w:t>Adjusted volume</w:t>
            </w:r>
          </w:p>
        </w:tc>
        <w:tc>
          <w:tcPr>
            <w:tcW w:w="1634" w:type="dxa"/>
            <w:vAlign w:val="center"/>
          </w:tcPr>
          <w:p w14:paraId="2AA3BF86" w14:textId="77777777" w:rsidR="002703FD" w:rsidRPr="002B298F" w:rsidRDefault="002703FD">
            <w:pPr>
              <w:jc w:val="center"/>
              <w:rPr>
                <w:sz w:val="20"/>
                <w:szCs w:val="20"/>
              </w:rPr>
            </w:pPr>
            <w:r w:rsidRPr="002B298F">
              <w:rPr>
                <w:sz w:val="20"/>
                <w:szCs w:val="20"/>
              </w:rPr>
              <w:t>litre</w:t>
            </w:r>
          </w:p>
        </w:tc>
        <w:tc>
          <w:tcPr>
            <w:tcW w:w="1082" w:type="dxa"/>
            <w:noWrap/>
            <w:tcMar>
              <w:top w:w="0" w:type="dxa"/>
              <w:left w:w="108" w:type="dxa"/>
              <w:bottom w:w="0" w:type="dxa"/>
              <w:right w:w="108" w:type="dxa"/>
            </w:tcMar>
            <w:hideMark/>
          </w:tcPr>
          <w:p w14:paraId="66F73F89" w14:textId="68445F5A" w:rsidR="002703FD" w:rsidRPr="002B298F" w:rsidRDefault="002B298F" w:rsidP="00811551">
            <w:pPr>
              <w:jc w:val="center"/>
              <w:rPr>
                <w:sz w:val="20"/>
                <w:szCs w:val="20"/>
              </w:rPr>
            </w:pPr>
            <w:r>
              <w:rPr>
                <w:sz w:val="20"/>
                <w:szCs w:val="20"/>
              </w:rPr>
              <w:t>-</w:t>
            </w:r>
          </w:p>
        </w:tc>
        <w:tc>
          <w:tcPr>
            <w:tcW w:w="1345" w:type="dxa"/>
            <w:noWrap/>
            <w:tcMar>
              <w:top w:w="0" w:type="dxa"/>
              <w:left w:w="108" w:type="dxa"/>
              <w:bottom w:w="0" w:type="dxa"/>
              <w:right w:w="108" w:type="dxa"/>
            </w:tcMar>
            <w:vAlign w:val="center"/>
            <w:hideMark/>
          </w:tcPr>
          <w:p w14:paraId="364D4C07" w14:textId="77777777" w:rsidR="002703FD" w:rsidRPr="002B298F" w:rsidRDefault="002703FD">
            <w:pPr>
              <w:jc w:val="right"/>
              <w:rPr>
                <w:sz w:val="20"/>
                <w:szCs w:val="20"/>
              </w:rPr>
            </w:pPr>
            <w:r w:rsidRPr="002B298F">
              <w:rPr>
                <w:sz w:val="20"/>
                <w:szCs w:val="20"/>
              </w:rPr>
              <w:t>304</w:t>
            </w:r>
          </w:p>
        </w:tc>
        <w:tc>
          <w:tcPr>
            <w:tcW w:w="1556" w:type="dxa"/>
            <w:noWrap/>
            <w:tcMar>
              <w:top w:w="0" w:type="dxa"/>
              <w:left w:w="108" w:type="dxa"/>
              <w:bottom w:w="0" w:type="dxa"/>
              <w:right w:w="108" w:type="dxa"/>
            </w:tcMar>
            <w:vAlign w:val="center"/>
            <w:hideMark/>
          </w:tcPr>
          <w:p w14:paraId="4E6A798A" w14:textId="77777777" w:rsidR="002703FD" w:rsidRPr="002B298F" w:rsidRDefault="002703FD">
            <w:pPr>
              <w:jc w:val="right"/>
              <w:rPr>
                <w:sz w:val="20"/>
                <w:szCs w:val="20"/>
              </w:rPr>
            </w:pPr>
            <w:r w:rsidRPr="002B298F">
              <w:rPr>
                <w:sz w:val="20"/>
                <w:szCs w:val="20"/>
              </w:rPr>
              <w:t>450</w:t>
            </w:r>
          </w:p>
        </w:tc>
      </w:tr>
      <w:tr w:rsidR="002B298F" w:rsidRPr="002B298F" w14:paraId="70AF6884" w14:textId="77777777" w:rsidTr="00811551">
        <w:trPr>
          <w:trHeight w:val="290"/>
        </w:trPr>
        <w:tc>
          <w:tcPr>
            <w:tcW w:w="3823" w:type="dxa"/>
            <w:noWrap/>
            <w:tcMar>
              <w:top w:w="0" w:type="dxa"/>
              <w:left w:w="108" w:type="dxa"/>
              <w:bottom w:w="0" w:type="dxa"/>
              <w:right w:w="108" w:type="dxa"/>
            </w:tcMar>
            <w:vAlign w:val="center"/>
            <w:hideMark/>
          </w:tcPr>
          <w:p w14:paraId="666076B8" w14:textId="77777777" w:rsidR="002703FD" w:rsidRPr="002B298F" w:rsidRDefault="002703FD">
            <w:pPr>
              <w:rPr>
                <w:sz w:val="20"/>
                <w:szCs w:val="20"/>
              </w:rPr>
            </w:pPr>
            <w:r w:rsidRPr="002B298F">
              <w:rPr>
                <w:sz w:val="20"/>
                <w:szCs w:val="20"/>
              </w:rPr>
              <w:t>Baseline energy consumption</w:t>
            </w:r>
          </w:p>
        </w:tc>
        <w:tc>
          <w:tcPr>
            <w:tcW w:w="1634" w:type="dxa"/>
            <w:vAlign w:val="center"/>
          </w:tcPr>
          <w:p w14:paraId="1DB75F97" w14:textId="77777777" w:rsidR="002703FD" w:rsidRPr="002B298F" w:rsidRDefault="002703FD">
            <w:pPr>
              <w:jc w:val="center"/>
              <w:rPr>
                <w:sz w:val="20"/>
                <w:szCs w:val="20"/>
              </w:rPr>
            </w:pPr>
            <w:r w:rsidRPr="002B298F">
              <w:rPr>
                <w:sz w:val="20"/>
                <w:szCs w:val="20"/>
              </w:rPr>
              <w:t>kWh/year/litre</w:t>
            </w:r>
          </w:p>
        </w:tc>
        <w:tc>
          <w:tcPr>
            <w:tcW w:w="1082" w:type="dxa"/>
            <w:noWrap/>
            <w:tcMar>
              <w:top w:w="0" w:type="dxa"/>
              <w:left w:w="108" w:type="dxa"/>
              <w:bottom w:w="0" w:type="dxa"/>
              <w:right w:w="108" w:type="dxa"/>
            </w:tcMar>
            <w:hideMark/>
          </w:tcPr>
          <w:p w14:paraId="1EDAE92B" w14:textId="77777777" w:rsidR="002703FD" w:rsidRPr="002B298F" w:rsidRDefault="002703FD" w:rsidP="00811551">
            <w:pPr>
              <w:jc w:val="center"/>
              <w:rPr>
                <w:b/>
                <w:bCs/>
                <w:sz w:val="20"/>
                <w:szCs w:val="20"/>
              </w:rPr>
            </w:pPr>
            <w:r w:rsidRPr="002B298F">
              <w:rPr>
                <w:b/>
                <w:bCs/>
                <w:sz w:val="20"/>
                <w:szCs w:val="20"/>
              </w:rPr>
              <w:t>A1</w:t>
            </w:r>
          </w:p>
        </w:tc>
        <w:tc>
          <w:tcPr>
            <w:tcW w:w="1345" w:type="dxa"/>
            <w:noWrap/>
            <w:tcMar>
              <w:top w:w="0" w:type="dxa"/>
              <w:left w:w="108" w:type="dxa"/>
              <w:bottom w:w="0" w:type="dxa"/>
              <w:right w:w="108" w:type="dxa"/>
            </w:tcMar>
            <w:vAlign w:val="center"/>
            <w:hideMark/>
          </w:tcPr>
          <w:p w14:paraId="4F2FCAC5" w14:textId="77777777" w:rsidR="002703FD" w:rsidRPr="002B298F" w:rsidRDefault="002703FD">
            <w:pPr>
              <w:jc w:val="right"/>
              <w:rPr>
                <w:sz w:val="20"/>
                <w:szCs w:val="20"/>
              </w:rPr>
            </w:pPr>
            <w:r w:rsidRPr="002B298F">
              <w:rPr>
                <w:sz w:val="20"/>
                <w:szCs w:val="20"/>
              </w:rPr>
              <w:t xml:space="preserve">        1.184 </w:t>
            </w:r>
          </w:p>
        </w:tc>
        <w:tc>
          <w:tcPr>
            <w:tcW w:w="1556" w:type="dxa"/>
            <w:noWrap/>
            <w:tcMar>
              <w:top w:w="0" w:type="dxa"/>
              <w:left w:w="108" w:type="dxa"/>
              <w:bottom w:w="0" w:type="dxa"/>
              <w:right w:w="108" w:type="dxa"/>
            </w:tcMar>
            <w:vAlign w:val="center"/>
            <w:hideMark/>
          </w:tcPr>
          <w:p w14:paraId="7782D196" w14:textId="77777777" w:rsidR="002703FD" w:rsidRPr="002B298F" w:rsidRDefault="002703FD">
            <w:pPr>
              <w:jc w:val="right"/>
              <w:rPr>
                <w:sz w:val="20"/>
                <w:szCs w:val="20"/>
              </w:rPr>
            </w:pPr>
            <w:r w:rsidRPr="002B298F">
              <w:rPr>
                <w:sz w:val="20"/>
                <w:szCs w:val="20"/>
              </w:rPr>
              <w:t>1.147</w:t>
            </w:r>
          </w:p>
        </w:tc>
      </w:tr>
      <w:tr w:rsidR="002B298F" w:rsidRPr="002B298F" w14:paraId="4A006782" w14:textId="77777777" w:rsidTr="00811551">
        <w:trPr>
          <w:trHeight w:val="290"/>
        </w:trPr>
        <w:tc>
          <w:tcPr>
            <w:tcW w:w="3823" w:type="dxa"/>
            <w:noWrap/>
            <w:tcMar>
              <w:top w:w="0" w:type="dxa"/>
              <w:left w:w="108" w:type="dxa"/>
              <w:bottom w:w="0" w:type="dxa"/>
              <w:right w:w="108" w:type="dxa"/>
            </w:tcMar>
            <w:vAlign w:val="center"/>
            <w:hideMark/>
          </w:tcPr>
          <w:p w14:paraId="14498811" w14:textId="77777777" w:rsidR="002703FD" w:rsidRPr="002B298F" w:rsidRDefault="002703FD">
            <w:pPr>
              <w:rPr>
                <w:sz w:val="20"/>
                <w:szCs w:val="20"/>
              </w:rPr>
            </w:pPr>
            <w:r w:rsidRPr="002B298F">
              <w:rPr>
                <w:sz w:val="20"/>
                <w:szCs w:val="20"/>
              </w:rPr>
              <w:t xml:space="preserve">Target energy consumption </w:t>
            </w:r>
          </w:p>
        </w:tc>
        <w:tc>
          <w:tcPr>
            <w:tcW w:w="1634" w:type="dxa"/>
            <w:vAlign w:val="center"/>
          </w:tcPr>
          <w:p w14:paraId="63F5AE3E" w14:textId="77777777" w:rsidR="002703FD" w:rsidRPr="002B298F" w:rsidRDefault="002703FD">
            <w:pPr>
              <w:jc w:val="center"/>
              <w:rPr>
                <w:b/>
                <w:bCs/>
                <w:sz w:val="20"/>
                <w:szCs w:val="20"/>
              </w:rPr>
            </w:pPr>
            <w:r w:rsidRPr="002B298F">
              <w:rPr>
                <w:sz w:val="20"/>
                <w:szCs w:val="20"/>
              </w:rPr>
              <w:t>kWh/year/litre</w:t>
            </w:r>
          </w:p>
        </w:tc>
        <w:tc>
          <w:tcPr>
            <w:tcW w:w="1082" w:type="dxa"/>
            <w:noWrap/>
            <w:tcMar>
              <w:top w:w="0" w:type="dxa"/>
              <w:left w:w="108" w:type="dxa"/>
              <w:bottom w:w="0" w:type="dxa"/>
              <w:right w:w="108" w:type="dxa"/>
            </w:tcMar>
            <w:hideMark/>
          </w:tcPr>
          <w:p w14:paraId="632A77F5" w14:textId="77777777" w:rsidR="002703FD" w:rsidRPr="002B298F" w:rsidRDefault="002703FD" w:rsidP="00811551">
            <w:pPr>
              <w:jc w:val="center"/>
              <w:rPr>
                <w:b/>
                <w:bCs/>
                <w:sz w:val="20"/>
                <w:szCs w:val="20"/>
              </w:rPr>
            </w:pPr>
            <w:r w:rsidRPr="002B298F">
              <w:rPr>
                <w:b/>
                <w:bCs/>
                <w:sz w:val="20"/>
                <w:szCs w:val="20"/>
              </w:rPr>
              <w:t>A2</w:t>
            </w:r>
          </w:p>
        </w:tc>
        <w:tc>
          <w:tcPr>
            <w:tcW w:w="1345" w:type="dxa"/>
            <w:noWrap/>
            <w:tcMar>
              <w:top w:w="0" w:type="dxa"/>
              <w:left w:w="108" w:type="dxa"/>
              <w:bottom w:w="0" w:type="dxa"/>
              <w:right w:w="108" w:type="dxa"/>
            </w:tcMar>
            <w:vAlign w:val="center"/>
            <w:hideMark/>
          </w:tcPr>
          <w:p w14:paraId="6F48E05F" w14:textId="77777777" w:rsidR="002703FD" w:rsidRPr="002B298F" w:rsidRDefault="002703FD">
            <w:pPr>
              <w:jc w:val="right"/>
              <w:rPr>
                <w:sz w:val="20"/>
                <w:szCs w:val="20"/>
              </w:rPr>
            </w:pPr>
            <w:r w:rsidRPr="002B298F">
              <w:rPr>
                <w:sz w:val="20"/>
                <w:szCs w:val="20"/>
              </w:rPr>
              <w:t xml:space="preserve">        0.888 </w:t>
            </w:r>
          </w:p>
        </w:tc>
        <w:tc>
          <w:tcPr>
            <w:tcW w:w="1556" w:type="dxa"/>
            <w:noWrap/>
            <w:tcMar>
              <w:top w:w="0" w:type="dxa"/>
              <w:left w:w="108" w:type="dxa"/>
              <w:bottom w:w="0" w:type="dxa"/>
              <w:right w:w="108" w:type="dxa"/>
            </w:tcMar>
            <w:vAlign w:val="center"/>
            <w:hideMark/>
          </w:tcPr>
          <w:p w14:paraId="59D48BB4" w14:textId="77777777" w:rsidR="002703FD" w:rsidRPr="002B298F" w:rsidRDefault="002703FD">
            <w:pPr>
              <w:jc w:val="right"/>
              <w:rPr>
                <w:sz w:val="20"/>
                <w:szCs w:val="20"/>
              </w:rPr>
            </w:pPr>
            <w:r w:rsidRPr="002B298F">
              <w:rPr>
                <w:sz w:val="20"/>
                <w:szCs w:val="20"/>
              </w:rPr>
              <w:t>0.640</w:t>
            </w:r>
          </w:p>
        </w:tc>
      </w:tr>
      <w:tr w:rsidR="002B298F" w:rsidRPr="002B298F" w14:paraId="1E0E6375" w14:textId="77777777" w:rsidTr="00811551">
        <w:trPr>
          <w:trHeight w:val="290"/>
        </w:trPr>
        <w:tc>
          <w:tcPr>
            <w:tcW w:w="3823" w:type="dxa"/>
            <w:noWrap/>
            <w:tcMar>
              <w:top w:w="0" w:type="dxa"/>
              <w:left w:w="108" w:type="dxa"/>
              <w:bottom w:w="0" w:type="dxa"/>
              <w:right w:w="108" w:type="dxa"/>
            </w:tcMar>
            <w:vAlign w:val="center"/>
            <w:hideMark/>
          </w:tcPr>
          <w:p w14:paraId="5B40B726" w14:textId="77777777" w:rsidR="002703FD" w:rsidRPr="002B298F" w:rsidRDefault="002703FD">
            <w:pPr>
              <w:rPr>
                <w:sz w:val="20"/>
                <w:szCs w:val="20"/>
              </w:rPr>
            </w:pPr>
            <w:r w:rsidRPr="002B298F">
              <w:rPr>
                <w:sz w:val="20"/>
                <w:szCs w:val="20"/>
              </w:rPr>
              <w:t>E-low</w:t>
            </w:r>
          </w:p>
        </w:tc>
        <w:tc>
          <w:tcPr>
            <w:tcW w:w="1634" w:type="dxa"/>
            <w:vAlign w:val="center"/>
          </w:tcPr>
          <w:p w14:paraId="5CBF060B" w14:textId="77777777" w:rsidR="002703FD" w:rsidRPr="002B298F" w:rsidRDefault="002703FD">
            <w:pPr>
              <w:jc w:val="center"/>
              <w:rPr>
                <w:b/>
                <w:bCs/>
                <w:sz w:val="20"/>
                <w:szCs w:val="20"/>
              </w:rPr>
            </w:pPr>
            <w:r w:rsidRPr="002B298F">
              <w:rPr>
                <w:sz w:val="20"/>
                <w:szCs w:val="20"/>
              </w:rPr>
              <w:t>kWh/year/litre</w:t>
            </w:r>
          </w:p>
        </w:tc>
        <w:tc>
          <w:tcPr>
            <w:tcW w:w="1082" w:type="dxa"/>
            <w:noWrap/>
            <w:tcMar>
              <w:top w:w="0" w:type="dxa"/>
              <w:left w:w="108" w:type="dxa"/>
              <w:bottom w:w="0" w:type="dxa"/>
              <w:right w:w="108" w:type="dxa"/>
            </w:tcMar>
            <w:hideMark/>
          </w:tcPr>
          <w:p w14:paraId="2757BAA6" w14:textId="77777777" w:rsidR="002703FD" w:rsidRPr="002B298F" w:rsidRDefault="002703FD" w:rsidP="00811551">
            <w:pPr>
              <w:jc w:val="center"/>
              <w:rPr>
                <w:b/>
                <w:bCs/>
                <w:sz w:val="20"/>
                <w:szCs w:val="20"/>
              </w:rPr>
            </w:pPr>
            <w:r w:rsidRPr="002B298F">
              <w:rPr>
                <w:b/>
                <w:bCs/>
                <w:sz w:val="20"/>
                <w:szCs w:val="20"/>
              </w:rPr>
              <w:t>A3</w:t>
            </w:r>
          </w:p>
        </w:tc>
        <w:tc>
          <w:tcPr>
            <w:tcW w:w="1345" w:type="dxa"/>
            <w:noWrap/>
            <w:tcMar>
              <w:top w:w="0" w:type="dxa"/>
              <w:left w:w="108" w:type="dxa"/>
              <w:bottom w:w="0" w:type="dxa"/>
              <w:right w:w="108" w:type="dxa"/>
            </w:tcMar>
            <w:vAlign w:val="center"/>
            <w:hideMark/>
          </w:tcPr>
          <w:p w14:paraId="6BA0464C" w14:textId="77777777" w:rsidR="002703FD" w:rsidRPr="002B298F" w:rsidRDefault="002703FD">
            <w:pPr>
              <w:jc w:val="right"/>
              <w:rPr>
                <w:sz w:val="20"/>
                <w:szCs w:val="20"/>
              </w:rPr>
            </w:pPr>
            <w:r w:rsidRPr="002B298F">
              <w:rPr>
                <w:sz w:val="20"/>
                <w:szCs w:val="20"/>
              </w:rPr>
              <w:t xml:space="preserve">        0.895 </w:t>
            </w:r>
          </w:p>
        </w:tc>
        <w:tc>
          <w:tcPr>
            <w:tcW w:w="1556" w:type="dxa"/>
            <w:noWrap/>
            <w:tcMar>
              <w:top w:w="0" w:type="dxa"/>
              <w:left w:w="108" w:type="dxa"/>
              <w:bottom w:w="0" w:type="dxa"/>
              <w:right w:w="108" w:type="dxa"/>
            </w:tcMar>
            <w:vAlign w:val="center"/>
            <w:hideMark/>
          </w:tcPr>
          <w:p w14:paraId="7EB5C332" w14:textId="77777777" w:rsidR="002703FD" w:rsidRPr="002B298F" w:rsidRDefault="002703FD">
            <w:pPr>
              <w:jc w:val="right"/>
              <w:rPr>
                <w:sz w:val="20"/>
                <w:szCs w:val="20"/>
              </w:rPr>
            </w:pPr>
            <w:r w:rsidRPr="002B298F">
              <w:rPr>
                <w:sz w:val="20"/>
                <w:szCs w:val="20"/>
              </w:rPr>
              <w:t xml:space="preserve">           0.717 </w:t>
            </w:r>
          </w:p>
        </w:tc>
      </w:tr>
      <w:tr w:rsidR="002B298F" w:rsidRPr="002B298F" w14:paraId="2E0F1E72" w14:textId="77777777" w:rsidTr="00811551">
        <w:trPr>
          <w:trHeight w:val="290"/>
        </w:trPr>
        <w:tc>
          <w:tcPr>
            <w:tcW w:w="3823" w:type="dxa"/>
            <w:noWrap/>
            <w:tcMar>
              <w:top w:w="0" w:type="dxa"/>
              <w:left w:w="108" w:type="dxa"/>
              <w:bottom w:w="0" w:type="dxa"/>
              <w:right w:w="108" w:type="dxa"/>
            </w:tcMar>
            <w:vAlign w:val="center"/>
            <w:hideMark/>
          </w:tcPr>
          <w:p w14:paraId="290A3095" w14:textId="77777777" w:rsidR="002703FD" w:rsidRPr="002B298F" w:rsidRDefault="002703FD">
            <w:pPr>
              <w:rPr>
                <w:sz w:val="20"/>
                <w:szCs w:val="20"/>
              </w:rPr>
            </w:pPr>
            <w:r w:rsidRPr="002B298F">
              <w:rPr>
                <w:sz w:val="20"/>
                <w:szCs w:val="20"/>
              </w:rPr>
              <w:t>E-medium</w:t>
            </w:r>
          </w:p>
        </w:tc>
        <w:tc>
          <w:tcPr>
            <w:tcW w:w="1634" w:type="dxa"/>
            <w:vAlign w:val="center"/>
          </w:tcPr>
          <w:p w14:paraId="06F69CFF" w14:textId="77777777" w:rsidR="002703FD" w:rsidRPr="002B298F" w:rsidRDefault="002703FD">
            <w:pPr>
              <w:jc w:val="center"/>
              <w:rPr>
                <w:b/>
                <w:bCs/>
                <w:sz w:val="20"/>
                <w:szCs w:val="20"/>
              </w:rPr>
            </w:pPr>
            <w:r w:rsidRPr="002B298F">
              <w:rPr>
                <w:sz w:val="20"/>
                <w:szCs w:val="20"/>
              </w:rPr>
              <w:t>kWh/year/litre</w:t>
            </w:r>
          </w:p>
        </w:tc>
        <w:tc>
          <w:tcPr>
            <w:tcW w:w="1082" w:type="dxa"/>
            <w:noWrap/>
            <w:tcMar>
              <w:top w:w="0" w:type="dxa"/>
              <w:left w:w="108" w:type="dxa"/>
              <w:bottom w:w="0" w:type="dxa"/>
              <w:right w:w="108" w:type="dxa"/>
            </w:tcMar>
            <w:hideMark/>
          </w:tcPr>
          <w:p w14:paraId="3DF1A673" w14:textId="77777777" w:rsidR="002703FD" w:rsidRPr="002B298F" w:rsidRDefault="002703FD" w:rsidP="00811551">
            <w:pPr>
              <w:jc w:val="center"/>
              <w:rPr>
                <w:b/>
                <w:bCs/>
                <w:sz w:val="20"/>
                <w:szCs w:val="20"/>
              </w:rPr>
            </w:pPr>
            <w:r w:rsidRPr="002B298F">
              <w:rPr>
                <w:b/>
                <w:bCs/>
                <w:sz w:val="20"/>
                <w:szCs w:val="20"/>
              </w:rPr>
              <w:t>A4</w:t>
            </w:r>
          </w:p>
        </w:tc>
        <w:tc>
          <w:tcPr>
            <w:tcW w:w="1345" w:type="dxa"/>
            <w:noWrap/>
            <w:tcMar>
              <w:top w:w="0" w:type="dxa"/>
              <w:left w:w="108" w:type="dxa"/>
              <w:bottom w:w="0" w:type="dxa"/>
              <w:right w:w="108" w:type="dxa"/>
            </w:tcMar>
            <w:vAlign w:val="center"/>
            <w:hideMark/>
          </w:tcPr>
          <w:p w14:paraId="7A8B4C03" w14:textId="77777777" w:rsidR="002703FD" w:rsidRPr="002B298F" w:rsidRDefault="002703FD">
            <w:pPr>
              <w:jc w:val="right"/>
              <w:rPr>
                <w:sz w:val="20"/>
                <w:szCs w:val="20"/>
              </w:rPr>
            </w:pPr>
            <w:r w:rsidRPr="002B298F">
              <w:rPr>
                <w:sz w:val="20"/>
                <w:szCs w:val="20"/>
              </w:rPr>
              <w:t xml:space="preserve">        0.716 </w:t>
            </w:r>
          </w:p>
        </w:tc>
        <w:tc>
          <w:tcPr>
            <w:tcW w:w="1556" w:type="dxa"/>
            <w:noWrap/>
            <w:tcMar>
              <w:top w:w="0" w:type="dxa"/>
              <w:left w:w="108" w:type="dxa"/>
              <w:bottom w:w="0" w:type="dxa"/>
              <w:right w:w="108" w:type="dxa"/>
            </w:tcMar>
            <w:vAlign w:val="center"/>
            <w:hideMark/>
          </w:tcPr>
          <w:p w14:paraId="4CEFFECF" w14:textId="77777777" w:rsidR="002703FD" w:rsidRPr="002B298F" w:rsidRDefault="002703FD">
            <w:pPr>
              <w:jc w:val="right"/>
              <w:rPr>
                <w:sz w:val="20"/>
                <w:szCs w:val="20"/>
              </w:rPr>
            </w:pPr>
            <w:r w:rsidRPr="002B298F">
              <w:rPr>
                <w:sz w:val="20"/>
                <w:szCs w:val="20"/>
              </w:rPr>
              <w:t xml:space="preserve">           0.573 </w:t>
            </w:r>
          </w:p>
        </w:tc>
      </w:tr>
      <w:tr w:rsidR="002B298F" w:rsidRPr="002B298F" w14:paraId="60789880" w14:textId="77777777" w:rsidTr="00811551">
        <w:trPr>
          <w:trHeight w:val="290"/>
        </w:trPr>
        <w:tc>
          <w:tcPr>
            <w:tcW w:w="3823" w:type="dxa"/>
            <w:noWrap/>
            <w:tcMar>
              <w:top w:w="0" w:type="dxa"/>
              <w:left w:w="108" w:type="dxa"/>
              <w:bottom w:w="0" w:type="dxa"/>
              <w:right w:w="108" w:type="dxa"/>
            </w:tcMar>
            <w:vAlign w:val="center"/>
            <w:hideMark/>
          </w:tcPr>
          <w:p w14:paraId="150FCDB0" w14:textId="77777777" w:rsidR="002703FD" w:rsidRPr="002B298F" w:rsidRDefault="002703FD">
            <w:pPr>
              <w:rPr>
                <w:sz w:val="20"/>
                <w:szCs w:val="20"/>
              </w:rPr>
            </w:pPr>
            <w:r w:rsidRPr="002B298F">
              <w:rPr>
                <w:sz w:val="20"/>
                <w:szCs w:val="20"/>
              </w:rPr>
              <w:t>E-high</w:t>
            </w:r>
          </w:p>
        </w:tc>
        <w:tc>
          <w:tcPr>
            <w:tcW w:w="1634" w:type="dxa"/>
            <w:vAlign w:val="center"/>
          </w:tcPr>
          <w:p w14:paraId="1A529D5A" w14:textId="77777777" w:rsidR="002703FD" w:rsidRPr="002B298F" w:rsidRDefault="002703FD">
            <w:pPr>
              <w:jc w:val="center"/>
              <w:rPr>
                <w:b/>
                <w:bCs/>
                <w:sz w:val="20"/>
                <w:szCs w:val="20"/>
              </w:rPr>
            </w:pPr>
            <w:r w:rsidRPr="002B298F">
              <w:rPr>
                <w:sz w:val="20"/>
                <w:szCs w:val="20"/>
              </w:rPr>
              <w:t>kWh/year/litre</w:t>
            </w:r>
          </w:p>
        </w:tc>
        <w:tc>
          <w:tcPr>
            <w:tcW w:w="1082" w:type="dxa"/>
            <w:noWrap/>
            <w:tcMar>
              <w:top w:w="0" w:type="dxa"/>
              <w:left w:w="108" w:type="dxa"/>
              <w:bottom w:w="0" w:type="dxa"/>
              <w:right w:w="108" w:type="dxa"/>
            </w:tcMar>
            <w:hideMark/>
          </w:tcPr>
          <w:p w14:paraId="6E6B32F3" w14:textId="77777777" w:rsidR="002703FD" w:rsidRPr="002B298F" w:rsidRDefault="002703FD" w:rsidP="00811551">
            <w:pPr>
              <w:jc w:val="center"/>
              <w:rPr>
                <w:b/>
                <w:bCs/>
                <w:sz w:val="20"/>
                <w:szCs w:val="20"/>
              </w:rPr>
            </w:pPr>
            <w:r w:rsidRPr="002B298F">
              <w:rPr>
                <w:b/>
                <w:bCs/>
                <w:sz w:val="20"/>
                <w:szCs w:val="20"/>
              </w:rPr>
              <w:t>A5</w:t>
            </w:r>
          </w:p>
        </w:tc>
        <w:tc>
          <w:tcPr>
            <w:tcW w:w="1345" w:type="dxa"/>
            <w:noWrap/>
            <w:tcMar>
              <w:top w:w="0" w:type="dxa"/>
              <w:left w:w="108" w:type="dxa"/>
              <w:bottom w:w="0" w:type="dxa"/>
              <w:right w:w="108" w:type="dxa"/>
            </w:tcMar>
            <w:vAlign w:val="center"/>
            <w:hideMark/>
          </w:tcPr>
          <w:p w14:paraId="218E8964" w14:textId="77777777" w:rsidR="002703FD" w:rsidRPr="002B298F" w:rsidRDefault="002703FD">
            <w:pPr>
              <w:jc w:val="right"/>
              <w:rPr>
                <w:sz w:val="20"/>
                <w:szCs w:val="20"/>
              </w:rPr>
            </w:pPr>
            <w:r w:rsidRPr="002B298F">
              <w:rPr>
                <w:sz w:val="20"/>
                <w:szCs w:val="20"/>
              </w:rPr>
              <w:t xml:space="preserve">        0.528 </w:t>
            </w:r>
          </w:p>
        </w:tc>
        <w:tc>
          <w:tcPr>
            <w:tcW w:w="1556" w:type="dxa"/>
            <w:noWrap/>
            <w:tcMar>
              <w:top w:w="0" w:type="dxa"/>
              <w:left w:w="108" w:type="dxa"/>
              <w:bottom w:w="0" w:type="dxa"/>
              <w:right w:w="108" w:type="dxa"/>
            </w:tcMar>
            <w:vAlign w:val="center"/>
            <w:hideMark/>
          </w:tcPr>
          <w:p w14:paraId="74399791" w14:textId="77777777" w:rsidR="002703FD" w:rsidRPr="002B298F" w:rsidRDefault="002703FD">
            <w:pPr>
              <w:jc w:val="right"/>
              <w:rPr>
                <w:sz w:val="20"/>
                <w:szCs w:val="20"/>
              </w:rPr>
            </w:pPr>
            <w:r w:rsidRPr="002B298F">
              <w:rPr>
                <w:sz w:val="20"/>
                <w:szCs w:val="20"/>
              </w:rPr>
              <w:t xml:space="preserve">           0.423 </w:t>
            </w:r>
          </w:p>
        </w:tc>
      </w:tr>
      <w:tr w:rsidR="002B298F" w:rsidRPr="002B298F" w14:paraId="68EB08C7" w14:textId="77777777" w:rsidTr="00811551">
        <w:trPr>
          <w:trHeight w:val="290"/>
        </w:trPr>
        <w:tc>
          <w:tcPr>
            <w:tcW w:w="3823" w:type="dxa"/>
            <w:noWrap/>
            <w:tcMar>
              <w:top w:w="0" w:type="dxa"/>
              <w:left w:w="108" w:type="dxa"/>
              <w:bottom w:w="0" w:type="dxa"/>
              <w:right w:w="108" w:type="dxa"/>
            </w:tcMar>
            <w:vAlign w:val="center"/>
            <w:hideMark/>
          </w:tcPr>
          <w:p w14:paraId="2CE30C7B" w14:textId="77777777" w:rsidR="002703FD" w:rsidRPr="002B298F" w:rsidRDefault="002703FD">
            <w:pPr>
              <w:rPr>
                <w:sz w:val="20"/>
                <w:szCs w:val="20"/>
              </w:rPr>
            </w:pPr>
            <w:r w:rsidRPr="002B298F">
              <w:rPr>
                <w:sz w:val="20"/>
                <w:szCs w:val="20"/>
              </w:rPr>
              <w:t xml:space="preserve">Additional component cost </w:t>
            </w:r>
          </w:p>
        </w:tc>
        <w:tc>
          <w:tcPr>
            <w:tcW w:w="1634" w:type="dxa"/>
            <w:vAlign w:val="center"/>
          </w:tcPr>
          <w:p w14:paraId="1D62A3B3" w14:textId="77777777" w:rsidR="002703FD" w:rsidRPr="002B298F" w:rsidRDefault="002703FD">
            <w:pPr>
              <w:jc w:val="center"/>
              <w:rPr>
                <w:sz w:val="20"/>
                <w:szCs w:val="20"/>
              </w:rPr>
            </w:pPr>
            <w:r w:rsidRPr="002B298F">
              <w:rPr>
                <w:sz w:val="20"/>
                <w:szCs w:val="20"/>
              </w:rPr>
              <w:t>US $/unit</w:t>
            </w:r>
          </w:p>
        </w:tc>
        <w:tc>
          <w:tcPr>
            <w:tcW w:w="1082" w:type="dxa"/>
            <w:noWrap/>
            <w:tcMar>
              <w:top w:w="0" w:type="dxa"/>
              <w:left w:w="108" w:type="dxa"/>
              <w:bottom w:w="0" w:type="dxa"/>
              <w:right w:w="108" w:type="dxa"/>
            </w:tcMar>
            <w:hideMark/>
          </w:tcPr>
          <w:p w14:paraId="6C2EDBC6" w14:textId="77777777" w:rsidR="002703FD" w:rsidRPr="002B298F" w:rsidRDefault="002703FD" w:rsidP="00811551">
            <w:pPr>
              <w:jc w:val="center"/>
              <w:rPr>
                <w:b/>
                <w:bCs/>
                <w:sz w:val="20"/>
                <w:szCs w:val="20"/>
              </w:rPr>
            </w:pPr>
            <w:r w:rsidRPr="002B298F">
              <w:rPr>
                <w:b/>
                <w:bCs/>
                <w:sz w:val="20"/>
                <w:szCs w:val="20"/>
              </w:rPr>
              <w:t>A*</w:t>
            </w:r>
          </w:p>
        </w:tc>
        <w:tc>
          <w:tcPr>
            <w:tcW w:w="1345" w:type="dxa"/>
            <w:noWrap/>
            <w:tcMar>
              <w:top w:w="0" w:type="dxa"/>
              <w:left w:w="108" w:type="dxa"/>
              <w:bottom w:w="0" w:type="dxa"/>
              <w:right w:w="108" w:type="dxa"/>
            </w:tcMar>
            <w:vAlign w:val="center"/>
            <w:hideMark/>
          </w:tcPr>
          <w:p w14:paraId="5CB21B49" w14:textId="77777777" w:rsidR="002703FD" w:rsidRPr="002B298F" w:rsidRDefault="002703FD">
            <w:pPr>
              <w:jc w:val="right"/>
              <w:rPr>
                <w:sz w:val="20"/>
                <w:szCs w:val="20"/>
              </w:rPr>
            </w:pPr>
            <w:r w:rsidRPr="002B298F">
              <w:rPr>
                <w:sz w:val="20"/>
                <w:szCs w:val="20"/>
              </w:rPr>
              <w:t xml:space="preserve">        0.61 </w:t>
            </w:r>
          </w:p>
        </w:tc>
        <w:tc>
          <w:tcPr>
            <w:tcW w:w="1556" w:type="dxa"/>
            <w:noWrap/>
            <w:tcMar>
              <w:top w:w="0" w:type="dxa"/>
              <w:left w:w="108" w:type="dxa"/>
              <w:bottom w:w="0" w:type="dxa"/>
              <w:right w:w="108" w:type="dxa"/>
            </w:tcMar>
            <w:vAlign w:val="center"/>
            <w:hideMark/>
          </w:tcPr>
          <w:p w14:paraId="37CDB023" w14:textId="77777777" w:rsidR="002703FD" w:rsidRPr="002B298F" w:rsidRDefault="002703FD">
            <w:pPr>
              <w:jc w:val="right"/>
              <w:rPr>
                <w:sz w:val="20"/>
                <w:szCs w:val="20"/>
              </w:rPr>
            </w:pPr>
            <w:r w:rsidRPr="002B298F">
              <w:rPr>
                <w:sz w:val="20"/>
                <w:szCs w:val="20"/>
              </w:rPr>
              <w:t xml:space="preserve">           8.03 </w:t>
            </w:r>
          </w:p>
        </w:tc>
      </w:tr>
      <w:tr w:rsidR="002B298F" w:rsidRPr="002B298F" w14:paraId="6CBE7E93" w14:textId="77777777" w:rsidTr="00811551">
        <w:trPr>
          <w:trHeight w:val="290"/>
        </w:trPr>
        <w:tc>
          <w:tcPr>
            <w:tcW w:w="3823" w:type="dxa"/>
            <w:noWrap/>
            <w:tcMar>
              <w:top w:w="0" w:type="dxa"/>
              <w:left w:w="108" w:type="dxa"/>
              <w:bottom w:w="0" w:type="dxa"/>
              <w:right w:w="108" w:type="dxa"/>
            </w:tcMar>
            <w:vAlign w:val="center"/>
            <w:hideMark/>
          </w:tcPr>
          <w:p w14:paraId="1BBCA0DF" w14:textId="77777777" w:rsidR="002703FD" w:rsidRPr="002B298F" w:rsidRDefault="002703FD">
            <w:pPr>
              <w:rPr>
                <w:sz w:val="20"/>
                <w:szCs w:val="20"/>
              </w:rPr>
            </w:pPr>
            <w:r w:rsidRPr="002B298F">
              <w:rPr>
                <w:sz w:val="20"/>
                <w:szCs w:val="20"/>
              </w:rPr>
              <w:t>Eligible additional component incentive</w:t>
            </w:r>
          </w:p>
        </w:tc>
        <w:tc>
          <w:tcPr>
            <w:tcW w:w="1634" w:type="dxa"/>
            <w:vAlign w:val="center"/>
          </w:tcPr>
          <w:p w14:paraId="2E74580A" w14:textId="77777777" w:rsidR="002703FD" w:rsidRPr="002B298F" w:rsidRDefault="002703FD">
            <w:pPr>
              <w:jc w:val="center"/>
              <w:rPr>
                <w:sz w:val="20"/>
                <w:szCs w:val="20"/>
              </w:rPr>
            </w:pPr>
            <w:r w:rsidRPr="002B298F">
              <w:rPr>
                <w:sz w:val="20"/>
                <w:szCs w:val="20"/>
              </w:rPr>
              <w:t>US $/unit</w:t>
            </w:r>
          </w:p>
        </w:tc>
        <w:tc>
          <w:tcPr>
            <w:tcW w:w="1082" w:type="dxa"/>
            <w:noWrap/>
            <w:tcMar>
              <w:top w:w="0" w:type="dxa"/>
              <w:left w:w="108" w:type="dxa"/>
              <w:bottom w:w="0" w:type="dxa"/>
              <w:right w:w="108" w:type="dxa"/>
            </w:tcMar>
            <w:hideMark/>
          </w:tcPr>
          <w:p w14:paraId="406246FB" w14:textId="77777777" w:rsidR="002703FD" w:rsidRPr="002B298F" w:rsidRDefault="002703FD" w:rsidP="00811551">
            <w:pPr>
              <w:jc w:val="center"/>
              <w:rPr>
                <w:b/>
                <w:bCs/>
                <w:sz w:val="20"/>
                <w:szCs w:val="20"/>
              </w:rPr>
            </w:pPr>
            <w:r w:rsidRPr="002B298F">
              <w:rPr>
                <w:b/>
                <w:bCs/>
                <w:sz w:val="20"/>
                <w:szCs w:val="20"/>
              </w:rPr>
              <w:t>B=A*/3</w:t>
            </w:r>
          </w:p>
        </w:tc>
        <w:tc>
          <w:tcPr>
            <w:tcW w:w="1345" w:type="dxa"/>
            <w:noWrap/>
            <w:tcMar>
              <w:top w:w="0" w:type="dxa"/>
              <w:left w:w="108" w:type="dxa"/>
              <w:bottom w:w="0" w:type="dxa"/>
              <w:right w:w="108" w:type="dxa"/>
            </w:tcMar>
            <w:vAlign w:val="center"/>
            <w:hideMark/>
          </w:tcPr>
          <w:p w14:paraId="1549F2BD" w14:textId="77777777" w:rsidR="002703FD" w:rsidRPr="002B298F" w:rsidRDefault="002703FD">
            <w:pPr>
              <w:jc w:val="right"/>
              <w:rPr>
                <w:sz w:val="20"/>
                <w:szCs w:val="20"/>
              </w:rPr>
            </w:pPr>
            <w:r w:rsidRPr="002B298F">
              <w:rPr>
                <w:sz w:val="20"/>
                <w:szCs w:val="20"/>
              </w:rPr>
              <w:t xml:space="preserve">        0.20 </w:t>
            </w:r>
          </w:p>
        </w:tc>
        <w:tc>
          <w:tcPr>
            <w:tcW w:w="1556" w:type="dxa"/>
            <w:noWrap/>
            <w:tcMar>
              <w:top w:w="0" w:type="dxa"/>
              <w:left w:w="108" w:type="dxa"/>
              <w:bottom w:w="0" w:type="dxa"/>
              <w:right w:w="108" w:type="dxa"/>
            </w:tcMar>
            <w:vAlign w:val="center"/>
            <w:hideMark/>
          </w:tcPr>
          <w:p w14:paraId="50F1F12F" w14:textId="77777777" w:rsidR="002703FD" w:rsidRPr="002B298F" w:rsidRDefault="002703FD">
            <w:pPr>
              <w:jc w:val="right"/>
              <w:rPr>
                <w:sz w:val="20"/>
                <w:szCs w:val="20"/>
              </w:rPr>
            </w:pPr>
            <w:r w:rsidRPr="002B298F">
              <w:rPr>
                <w:sz w:val="20"/>
                <w:szCs w:val="20"/>
              </w:rPr>
              <w:t xml:space="preserve">           2.68 </w:t>
            </w:r>
          </w:p>
        </w:tc>
      </w:tr>
      <w:tr w:rsidR="002B298F" w:rsidRPr="00340902" w14:paraId="2D87A733" w14:textId="77777777">
        <w:trPr>
          <w:trHeight w:val="290"/>
        </w:trPr>
        <w:tc>
          <w:tcPr>
            <w:tcW w:w="9440" w:type="dxa"/>
            <w:gridSpan w:val="5"/>
            <w:noWrap/>
            <w:tcMar>
              <w:top w:w="0" w:type="dxa"/>
              <w:left w:w="108" w:type="dxa"/>
              <w:bottom w:w="0" w:type="dxa"/>
              <w:right w:w="108" w:type="dxa"/>
            </w:tcMar>
            <w:vAlign w:val="center"/>
            <w:hideMark/>
          </w:tcPr>
          <w:p w14:paraId="630AB9D2" w14:textId="77777777" w:rsidR="002703FD" w:rsidRPr="002B298F" w:rsidRDefault="002703FD">
            <w:pPr>
              <w:jc w:val="left"/>
              <w:rPr>
                <w:sz w:val="20"/>
                <w:szCs w:val="20"/>
                <w:lang w:val="pt-PT"/>
              </w:rPr>
            </w:pPr>
            <w:r w:rsidRPr="002B298F">
              <w:rPr>
                <w:sz w:val="20"/>
                <w:szCs w:val="20"/>
                <w:lang w:val="pt-PT"/>
              </w:rPr>
              <w:t>Note : A* = 15 x (A3-A2)/(A3-A4)</w:t>
            </w:r>
          </w:p>
        </w:tc>
      </w:tr>
    </w:tbl>
    <w:p w14:paraId="4826174F" w14:textId="77777777" w:rsidR="002703FD" w:rsidRPr="00D863ED" w:rsidRDefault="002703FD" w:rsidP="002703FD">
      <w:pPr>
        <w:rPr>
          <w:lang w:val="pt-PT"/>
        </w:rPr>
      </w:pPr>
    </w:p>
    <w:p w14:paraId="78590BFC" w14:textId="77777777" w:rsidR="002703FD" w:rsidRDefault="002703FD" w:rsidP="002703FD">
      <w:pPr>
        <w:rPr>
          <w:u w:val="single"/>
          <w:lang w:val="en-US"/>
        </w:rPr>
      </w:pPr>
      <w:r>
        <w:rPr>
          <w:u w:val="single"/>
          <w:lang w:val="en-US"/>
        </w:rPr>
        <w:t>Chest freezers</w:t>
      </w:r>
    </w:p>
    <w:p w14:paraId="0B2DBE08" w14:textId="77777777" w:rsidR="002703FD" w:rsidRDefault="002703FD" w:rsidP="002703FD">
      <w:pPr>
        <w:rPr>
          <w:u w:val="single"/>
          <w:lang w:val="en-US"/>
        </w:rPr>
      </w:pPr>
    </w:p>
    <w:p w14:paraId="74DFF991" w14:textId="056BE98D" w:rsidR="002703FD" w:rsidRDefault="002703FD" w:rsidP="002703FD">
      <w:pPr>
        <w:pStyle w:val="Heading1"/>
        <w:numPr>
          <w:ilvl w:val="0"/>
          <w:numId w:val="1"/>
        </w:numPr>
      </w:pPr>
      <w:r>
        <w:rPr>
          <w:lang w:val="en-US"/>
        </w:rPr>
        <w:t xml:space="preserve">The same methodology explained above for domestic refrigerators was used for chest freezers, noting that the </w:t>
      </w:r>
      <w:r w:rsidRPr="0057318D">
        <w:t>AEC</w:t>
      </w:r>
      <w:r w:rsidRPr="0057318D">
        <w:rPr>
          <w:vertAlign w:val="subscript"/>
        </w:rPr>
        <w:t xml:space="preserve">Max </w:t>
      </w:r>
      <w:r>
        <w:t xml:space="preserve">for chest freezers </w:t>
      </w:r>
      <w:r w:rsidRPr="0057318D">
        <w:t xml:space="preserve">in </w:t>
      </w:r>
      <w:r w:rsidR="003E2BD2">
        <w:t>t</w:t>
      </w:r>
      <w:r w:rsidRPr="0057318D">
        <w:t xml:space="preserve">able 4 </w:t>
      </w:r>
      <w:r>
        <w:t xml:space="preserve">of the model </w:t>
      </w:r>
      <w:r w:rsidR="0035107A">
        <w:t xml:space="preserve">U4E </w:t>
      </w:r>
      <w:r>
        <w:t>regulations is determined according to the following equations at</w:t>
      </w:r>
      <w:r w:rsidRPr="0057318D">
        <w:t xml:space="preserve"> </w:t>
      </w:r>
      <w:r w:rsidRPr="0057318D">
        <w:rPr>
          <w:b/>
          <w:bCs/>
        </w:rPr>
        <w:t>20</w:t>
      </w:r>
      <w:r w:rsidR="00B51719" w:rsidRPr="00CD7F39">
        <w:t>℃</w:t>
      </w:r>
      <w:r w:rsidR="00B51719">
        <w:t xml:space="preserve"> </w:t>
      </w:r>
      <w:r w:rsidRPr="0057318D">
        <w:t xml:space="preserve">and </w:t>
      </w:r>
      <w:r w:rsidRPr="0057318D">
        <w:rPr>
          <w:b/>
          <w:bCs/>
        </w:rPr>
        <w:t>32</w:t>
      </w:r>
      <w:r w:rsidR="00B51719" w:rsidRPr="00CD7F39">
        <w:t>℃</w:t>
      </w:r>
      <w:r>
        <w:rPr>
          <w:b/>
          <w:bCs/>
        </w:rPr>
        <w:t>:</w:t>
      </w:r>
    </w:p>
    <w:p w14:paraId="4F762683" w14:textId="1F8604B2" w:rsidR="002703FD" w:rsidRDefault="002703FD" w:rsidP="002703FD">
      <w:pPr>
        <w:pStyle w:val="Heading2"/>
        <w:numPr>
          <w:ilvl w:val="1"/>
          <w:numId w:val="1"/>
        </w:numPr>
      </w:pPr>
      <w:r>
        <w:t>At 20</w:t>
      </w:r>
      <w:r w:rsidR="00B51719" w:rsidRPr="00CD7F39">
        <w:t>℃</w:t>
      </w:r>
      <w:r>
        <w:t xml:space="preserve">: </w:t>
      </w:r>
      <w:r w:rsidRPr="0057318D">
        <w:t>AEC</w:t>
      </w:r>
      <w:r w:rsidRPr="0057318D">
        <w:rPr>
          <w:vertAlign w:val="subscript"/>
        </w:rPr>
        <w:t>Max</w:t>
      </w:r>
      <w:r w:rsidRPr="0057318D">
        <w:t xml:space="preserve"> </w:t>
      </w:r>
      <w:r>
        <w:t xml:space="preserve">= </w:t>
      </w:r>
      <w:r w:rsidRPr="0057318D">
        <w:t>0.</w:t>
      </w:r>
      <w:r>
        <w:t>175</w:t>
      </w:r>
      <w:r w:rsidRPr="0057318D">
        <w:t>xAV+</w:t>
      </w:r>
      <w:r>
        <w:t>161</w:t>
      </w:r>
    </w:p>
    <w:p w14:paraId="02B04CBB" w14:textId="3E77F4C4" w:rsidR="002703FD" w:rsidRDefault="002703FD" w:rsidP="002703FD">
      <w:pPr>
        <w:pStyle w:val="Heading2"/>
        <w:numPr>
          <w:ilvl w:val="1"/>
          <w:numId w:val="1"/>
        </w:numPr>
      </w:pPr>
      <w:r>
        <w:t>At</w:t>
      </w:r>
      <w:r w:rsidRPr="0057318D">
        <w:t xml:space="preserve"> 32</w:t>
      </w:r>
      <w:r w:rsidR="00B51719" w:rsidRPr="00CD7F39">
        <w:t>℃</w:t>
      </w:r>
      <w:r>
        <w:t>:  AEC</w:t>
      </w:r>
      <w:r w:rsidRPr="00573218">
        <w:rPr>
          <w:vertAlign w:val="subscript"/>
        </w:rPr>
        <w:t>Max</w:t>
      </w:r>
      <w:r>
        <w:t xml:space="preserve"> = 0.268</w:t>
      </w:r>
      <w:r w:rsidRPr="0057318D">
        <w:t>xAV +</w:t>
      </w:r>
      <w:r>
        <w:t>247.</w:t>
      </w:r>
    </w:p>
    <w:p w14:paraId="407C4CF1" w14:textId="4489E47B" w:rsidR="002703FD" w:rsidRDefault="002703FD" w:rsidP="002703FD">
      <w:pPr>
        <w:pStyle w:val="Heading1"/>
        <w:numPr>
          <w:ilvl w:val="0"/>
          <w:numId w:val="1"/>
        </w:numPr>
      </w:pPr>
      <w:r>
        <w:t>Accordingly, for chest freezers at 25</w:t>
      </w:r>
      <w:r w:rsidR="00A71841" w:rsidRPr="00CD7F39">
        <w:t>℃</w:t>
      </w:r>
      <w:r>
        <w:t xml:space="preserve">, </w:t>
      </w:r>
      <w:r w:rsidRPr="0057318D">
        <w:t>AEC</w:t>
      </w:r>
      <w:r w:rsidRPr="0057318D">
        <w:rPr>
          <w:vertAlign w:val="subscript"/>
        </w:rPr>
        <w:t>Max</w:t>
      </w:r>
      <w:r w:rsidRPr="0057318D">
        <w:t xml:space="preserve"> </w:t>
      </w:r>
      <w:r>
        <w:t>=0.214xAV+197</w:t>
      </w:r>
      <w:r w:rsidRPr="0057318D">
        <w:t>.    </w:t>
      </w:r>
    </w:p>
    <w:p w14:paraId="7BA09D6E" w14:textId="74545ED9" w:rsidR="002703FD" w:rsidRPr="00C20773" w:rsidRDefault="002703FD" w:rsidP="002703FD">
      <w:pPr>
        <w:pStyle w:val="Heading1"/>
        <w:numPr>
          <w:ilvl w:val="0"/>
          <w:numId w:val="1"/>
        </w:numPr>
      </w:pPr>
      <w:r>
        <w:t xml:space="preserve">Two illustrative examples for the calculation of the eligible additional component incentive for chest freezers are given in table </w:t>
      </w:r>
      <w:r w:rsidR="00BE435B">
        <w:t xml:space="preserve">2 </w:t>
      </w:r>
      <w:r>
        <w:t>below.</w:t>
      </w:r>
    </w:p>
    <w:p w14:paraId="5BC47AAC" w14:textId="756F4184" w:rsidR="002703FD" w:rsidRDefault="00076DB4" w:rsidP="002703FD">
      <w:r>
        <w:t>Table 2. Examples for the calculation of the eligible additional component incentive for chest freezers</w:t>
      </w:r>
    </w:p>
    <w:tbl>
      <w:tblPr>
        <w:tblW w:w="5000" w:type="pct"/>
        <w:tblLook w:val="04A0" w:firstRow="1" w:lastRow="0" w:firstColumn="1" w:lastColumn="0" w:noHBand="0" w:noVBand="1"/>
      </w:tblPr>
      <w:tblGrid>
        <w:gridCol w:w="4150"/>
        <w:gridCol w:w="1511"/>
        <w:gridCol w:w="1121"/>
        <w:gridCol w:w="1311"/>
        <w:gridCol w:w="1257"/>
      </w:tblGrid>
      <w:tr w:rsidR="002703FD" w:rsidRPr="002B298F" w14:paraId="6E156DA1" w14:textId="77777777" w:rsidTr="00F31F1B">
        <w:trPr>
          <w:trHeight w:val="290"/>
        </w:trPr>
        <w:tc>
          <w:tcPr>
            <w:tcW w:w="2220" w:type="pct"/>
            <w:tcBorders>
              <w:top w:val="single" w:sz="4" w:space="0" w:color="auto"/>
              <w:left w:val="single" w:sz="4" w:space="0" w:color="auto"/>
              <w:bottom w:val="single" w:sz="4" w:space="0" w:color="auto"/>
              <w:right w:val="single" w:sz="4" w:space="0" w:color="auto"/>
            </w:tcBorders>
            <w:noWrap/>
            <w:vAlign w:val="center"/>
            <w:hideMark/>
          </w:tcPr>
          <w:p w14:paraId="1BA3001D" w14:textId="77777777" w:rsidR="002703FD" w:rsidRPr="00811551" w:rsidRDefault="002703FD">
            <w:pPr>
              <w:rPr>
                <w:b/>
                <w:bCs/>
                <w:color w:val="000000"/>
                <w:sz w:val="20"/>
                <w:szCs w:val="20"/>
                <w:lang w:eastAsia="en-CA"/>
              </w:rPr>
            </w:pPr>
            <w:r w:rsidRPr="00811551">
              <w:rPr>
                <w:b/>
                <w:bCs/>
                <w:color w:val="000000"/>
                <w:sz w:val="20"/>
                <w:szCs w:val="20"/>
                <w:lang w:eastAsia="en-CA"/>
              </w:rPr>
              <w:t> Particulars</w:t>
            </w:r>
          </w:p>
        </w:tc>
        <w:tc>
          <w:tcPr>
            <w:tcW w:w="808" w:type="pct"/>
            <w:tcBorders>
              <w:top w:val="single" w:sz="4" w:space="0" w:color="auto"/>
              <w:left w:val="nil"/>
              <w:bottom w:val="single" w:sz="4" w:space="0" w:color="auto"/>
              <w:right w:val="single" w:sz="4" w:space="0" w:color="auto"/>
            </w:tcBorders>
            <w:vAlign w:val="center"/>
            <w:hideMark/>
          </w:tcPr>
          <w:p w14:paraId="57481407"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Units</w:t>
            </w:r>
          </w:p>
        </w:tc>
        <w:tc>
          <w:tcPr>
            <w:tcW w:w="599" w:type="pct"/>
            <w:tcBorders>
              <w:top w:val="single" w:sz="4" w:space="0" w:color="auto"/>
              <w:left w:val="nil"/>
              <w:bottom w:val="single" w:sz="4" w:space="0" w:color="auto"/>
              <w:right w:val="single" w:sz="4" w:space="0" w:color="auto"/>
            </w:tcBorders>
            <w:noWrap/>
            <w:vAlign w:val="center"/>
            <w:hideMark/>
          </w:tcPr>
          <w:p w14:paraId="033532EE" w14:textId="2242C8DF" w:rsidR="002703FD" w:rsidRPr="007F50BF" w:rsidRDefault="002703FD">
            <w:pPr>
              <w:jc w:val="center"/>
              <w:rPr>
                <w:b/>
                <w:bCs/>
                <w:color w:val="000000"/>
                <w:sz w:val="20"/>
                <w:szCs w:val="20"/>
                <w:lang w:eastAsia="en-CA"/>
              </w:rPr>
            </w:pPr>
            <w:r w:rsidRPr="007F50BF">
              <w:rPr>
                <w:b/>
                <w:bCs/>
                <w:color w:val="000000"/>
                <w:sz w:val="20"/>
                <w:szCs w:val="20"/>
                <w:lang w:eastAsia="en-CA"/>
              </w:rPr>
              <w:t> </w:t>
            </w:r>
            <w:r w:rsidR="001928B3" w:rsidRPr="007F50BF">
              <w:rPr>
                <w:b/>
                <w:bCs/>
                <w:color w:val="000000"/>
                <w:sz w:val="20"/>
                <w:szCs w:val="20"/>
                <w:lang w:eastAsia="en-CA"/>
              </w:rPr>
              <w:t>Reference</w:t>
            </w:r>
          </w:p>
        </w:tc>
        <w:tc>
          <w:tcPr>
            <w:tcW w:w="701" w:type="pct"/>
            <w:tcBorders>
              <w:top w:val="single" w:sz="4" w:space="0" w:color="auto"/>
              <w:left w:val="nil"/>
              <w:bottom w:val="single" w:sz="4" w:space="0" w:color="auto"/>
              <w:right w:val="single" w:sz="4" w:space="0" w:color="auto"/>
            </w:tcBorders>
            <w:noWrap/>
            <w:vAlign w:val="center"/>
            <w:hideMark/>
          </w:tcPr>
          <w:p w14:paraId="2AEF7488"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Model A</w:t>
            </w:r>
          </w:p>
        </w:tc>
        <w:tc>
          <w:tcPr>
            <w:tcW w:w="671" w:type="pct"/>
            <w:tcBorders>
              <w:top w:val="single" w:sz="4" w:space="0" w:color="auto"/>
              <w:left w:val="nil"/>
              <w:bottom w:val="single" w:sz="4" w:space="0" w:color="auto"/>
              <w:right w:val="single" w:sz="4" w:space="0" w:color="auto"/>
            </w:tcBorders>
            <w:noWrap/>
            <w:vAlign w:val="center"/>
            <w:hideMark/>
          </w:tcPr>
          <w:p w14:paraId="3F56555C"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Model B</w:t>
            </w:r>
          </w:p>
        </w:tc>
      </w:tr>
      <w:tr w:rsidR="002703FD" w:rsidRPr="002B298F" w14:paraId="4FB7B424"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471BB711" w14:textId="77777777" w:rsidR="002703FD" w:rsidRPr="00811551" w:rsidRDefault="002703FD">
            <w:pPr>
              <w:rPr>
                <w:color w:val="000000"/>
                <w:sz w:val="20"/>
                <w:szCs w:val="20"/>
                <w:lang w:eastAsia="en-CA"/>
              </w:rPr>
            </w:pPr>
            <w:r w:rsidRPr="00811551">
              <w:rPr>
                <w:color w:val="000000"/>
                <w:sz w:val="20"/>
                <w:szCs w:val="20"/>
                <w:lang w:eastAsia="en-CA"/>
              </w:rPr>
              <w:t>Adjusted volume</w:t>
            </w:r>
          </w:p>
        </w:tc>
        <w:tc>
          <w:tcPr>
            <w:tcW w:w="808" w:type="pct"/>
            <w:tcBorders>
              <w:top w:val="nil"/>
              <w:left w:val="nil"/>
              <w:bottom w:val="single" w:sz="4" w:space="0" w:color="auto"/>
              <w:right w:val="single" w:sz="4" w:space="0" w:color="auto"/>
            </w:tcBorders>
            <w:vAlign w:val="center"/>
            <w:hideMark/>
          </w:tcPr>
          <w:p w14:paraId="0D4AF181" w14:textId="77777777" w:rsidR="002703FD" w:rsidRPr="00811551" w:rsidRDefault="002703FD">
            <w:pPr>
              <w:jc w:val="center"/>
              <w:rPr>
                <w:color w:val="000000"/>
                <w:sz w:val="20"/>
                <w:szCs w:val="20"/>
                <w:lang w:eastAsia="en-CA"/>
              </w:rPr>
            </w:pPr>
            <w:r w:rsidRPr="00811551">
              <w:rPr>
                <w:color w:val="000000"/>
                <w:sz w:val="20"/>
                <w:szCs w:val="20"/>
                <w:lang w:eastAsia="en-CA"/>
              </w:rPr>
              <w:t>litre</w:t>
            </w:r>
          </w:p>
        </w:tc>
        <w:tc>
          <w:tcPr>
            <w:tcW w:w="599" w:type="pct"/>
            <w:tcBorders>
              <w:top w:val="nil"/>
              <w:left w:val="nil"/>
              <w:bottom w:val="single" w:sz="4" w:space="0" w:color="auto"/>
              <w:right w:val="single" w:sz="4" w:space="0" w:color="auto"/>
            </w:tcBorders>
            <w:noWrap/>
            <w:vAlign w:val="center"/>
            <w:hideMark/>
          </w:tcPr>
          <w:p w14:paraId="0F1F8BAD" w14:textId="58E70C54" w:rsidR="002703FD" w:rsidRPr="00811551" w:rsidRDefault="002703FD">
            <w:pPr>
              <w:jc w:val="center"/>
              <w:rPr>
                <w:color w:val="000000"/>
                <w:sz w:val="20"/>
                <w:szCs w:val="20"/>
                <w:lang w:eastAsia="en-CA"/>
              </w:rPr>
            </w:pPr>
            <w:r w:rsidRPr="00811551">
              <w:rPr>
                <w:color w:val="000000"/>
                <w:sz w:val="20"/>
                <w:szCs w:val="20"/>
                <w:lang w:eastAsia="en-CA"/>
              </w:rPr>
              <w:t> </w:t>
            </w:r>
            <w:r w:rsidR="003E2BD2" w:rsidRPr="00811551">
              <w:rPr>
                <w:color w:val="000000"/>
                <w:sz w:val="20"/>
                <w:szCs w:val="20"/>
                <w:lang w:eastAsia="en-CA"/>
              </w:rPr>
              <w:t>-</w:t>
            </w:r>
          </w:p>
        </w:tc>
        <w:tc>
          <w:tcPr>
            <w:tcW w:w="701" w:type="pct"/>
            <w:tcBorders>
              <w:top w:val="nil"/>
              <w:left w:val="nil"/>
              <w:bottom w:val="single" w:sz="4" w:space="0" w:color="auto"/>
              <w:right w:val="single" w:sz="4" w:space="0" w:color="auto"/>
            </w:tcBorders>
            <w:noWrap/>
            <w:vAlign w:val="center"/>
            <w:hideMark/>
          </w:tcPr>
          <w:p w14:paraId="483E2CF6" w14:textId="77777777" w:rsidR="002703FD" w:rsidRPr="00811551" w:rsidRDefault="002703FD">
            <w:pPr>
              <w:jc w:val="right"/>
              <w:rPr>
                <w:color w:val="000000"/>
                <w:sz w:val="20"/>
                <w:szCs w:val="20"/>
                <w:lang w:eastAsia="en-CA"/>
              </w:rPr>
            </w:pPr>
            <w:r w:rsidRPr="00811551">
              <w:rPr>
                <w:color w:val="000000"/>
                <w:sz w:val="20"/>
                <w:szCs w:val="20"/>
                <w:lang w:eastAsia="en-CA"/>
              </w:rPr>
              <w:t>336</w:t>
            </w:r>
          </w:p>
        </w:tc>
        <w:tc>
          <w:tcPr>
            <w:tcW w:w="671" w:type="pct"/>
            <w:tcBorders>
              <w:top w:val="nil"/>
              <w:left w:val="nil"/>
              <w:bottom w:val="single" w:sz="4" w:space="0" w:color="auto"/>
              <w:right w:val="single" w:sz="4" w:space="0" w:color="auto"/>
            </w:tcBorders>
            <w:noWrap/>
            <w:vAlign w:val="center"/>
            <w:hideMark/>
          </w:tcPr>
          <w:p w14:paraId="144FAD4A" w14:textId="77777777" w:rsidR="002703FD" w:rsidRPr="00811551" w:rsidRDefault="002703FD">
            <w:pPr>
              <w:jc w:val="right"/>
              <w:rPr>
                <w:color w:val="000000"/>
                <w:sz w:val="20"/>
                <w:szCs w:val="20"/>
                <w:lang w:eastAsia="en-CA"/>
              </w:rPr>
            </w:pPr>
            <w:r w:rsidRPr="00811551">
              <w:rPr>
                <w:color w:val="000000"/>
                <w:sz w:val="20"/>
                <w:szCs w:val="20"/>
                <w:lang w:eastAsia="en-CA"/>
              </w:rPr>
              <w:t>250</w:t>
            </w:r>
          </w:p>
        </w:tc>
      </w:tr>
      <w:tr w:rsidR="002703FD" w:rsidRPr="002B298F" w14:paraId="0A70DED5"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5586B520" w14:textId="77777777" w:rsidR="002703FD" w:rsidRPr="00811551" w:rsidRDefault="002703FD">
            <w:pPr>
              <w:rPr>
                <w:color w:val="000000"/>
                <w:sz w:val="20"/>
                <w:szCs w:val="20"/>
                <w:lang w:eastAsia="en-CA"/>
              </w:rPr>
            </w:pPr>
            <w:r w:rsidRPr="00811551">
              <w:rPr>
                <w:color w:val="000000"/>
                <w:sz w:val="20"/>
                <w:szCs w:val="20"/>
                <w:lang w:eastAsia="en-CA"/>
              </w:rPr>
              <w:t>Baseline energy consumption</w:t>
            </w:r>
          </w:p>
        </w:tc>
        <w:tc>
          <w:tcPr>
            <w:tcW w:w="808" w:type="pct"/>
            <w:tcBorders>
              <w:top w:val="nil"/>
              <w:left w:val="nil"/>
              <w:bottom w:val="single" w:sz="4" w:space="0" w:color="auto"/>
              <w:right w:val="single" w:sz="4" w:space="0" w:color="auto"/>
            </w:tcBorders>
            <w:vAlign w:val="center"/>
            <w:hideMark/>
          </w:tcPr>
          <w:p w14:paraId="2BDF639E" w14:textId="77777777" w:rsidR="002703FD" w:rsidRPr="00811551" w:rsidRDefault="002703FD">
            <w:pPr>
              <w:jc w:val="center"/>
              <w:rPr>
                <w:color w:val="000000"/>
                <w:sz w:val="20"/>
                <w:szCs w:val="20"/>
                <w:lang w:eastAsia="en-CA"/>
              </w:rPr>
            </w:pPr>
            <w:r w:rsidRPr="00811551">
              <w:rPr>
                <w:color w:val="000000"/>
                <w:sz w:val="20"/>
                <w:szCs w:val="20"/>
                <w:lang w:eastAsia="en-CA"/>
              </w:rPr>
              <w:t>kWh/year/litre</w:t>
            </w:r>
          </w:p>
        </w:tc>
        <w:tc>
          <w:tcPr>
            <w:tcW w:w="599" w:type="pct"/>
            <w:tcBorders>
              <w:top w:val="nil"/>
              <w:left w:val="nil"/>
              <w:bottom w:val="single" w:sz="4" w:space="0" w:color="auto"/>
              <w:right w:val="single" w:sz="4" w:space="0" w:color="auto"/>
            </w:tcBorders>
            <w:noWrap/>
            <w:vAlign w:val="center"/>
            <w:hideMark/>
          </w:tcPr>
          <w:p w14:paraId="33FD79D1"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A1</w:t>
            </w:r>
          </w:p>
        </w:tc>
        <w:tc>
          <w:tcPr>
            <w:tcW w:w="701" w:type="pct"/>
            <w:tcBorders>
              <w:top w:val="nil"/>
              <w:left w:val="nil"/>
              <w:bottom w:val="single" w:sz="4" w:space="0" w:color="auto"/>
              <w:right w:val="single" w:sz="4" w:space="0" w:color="auto"/>
            </w:tcBorders>
            <w:noWrap/>
            <w:vAlign w:val="center"/>
            <w:hideMark/>
          </w:tcPr>
          <w:p w14:paraId="1E372377"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1.464 </w:t>
            </w:r>
          </w:p>
        </w:tc>
        <w:tc>
          <w:tcPr>
            <w:tcW w:w="671" w:type="pct"/>
            <w:tcBorders>
              <w:top w:val="nil"/>
              <w:left w:val="nil"/>
              <w:bottom w:val="single" w:sz="4" w:space="0" w:color="auto"/>
              <w:right w:val="single" w:sz="4" w:space="0" w:color="auto"/>
            </w:tcBorders>
            <w:noWrap/>
            <w:vAlign w:val="center"/>
            <w:hideMark/>
          </w:tcPr>
          <w:p w14:paraId="44584C38" w14:textId="77777777" w:rsidR="002703FD" w:rsidRPr="00811551" w:rsidRDefault="002703FD">
            <w:pPr>
              <w:jc w:val="right"/>
              <w:rPr>
                <w:color w:val="000000"/>
                <w:sz w:val="20"/>
                <w:szCs w:val="20"/>
                <w:lang w:eastAsia="en-CA"/>
              </w:rPr>
            </w:pPr>
            <w:r w:rsidRPr="00811551">
              <w:rPr>
                <w:color w:val="000000"/>
                <w:sz w:val="20"/>
                <w:szCs w:val="20"/>
                <w:lang w:eastAsia="en-CA"/>
              </w:rPr>
              <w:t>1.296</w:t>
            </w:r>
          </w:p>
        </w:tc>
      </w:tr>
      <w:tr w:rsidR="002703FD" w:rsidRPr="002B298F" w14:paraId="7F901068"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272146BB" w14:textId="77777777" w:rsidR="002703FD" w:rsidRPr="00811551" w:rsidRDefault="002703FD">
            <w:pPr>
              <w:rPr>
                <w:color w:val="000000"/>
                <w:sz w:val="20"/>
                <w:szCs w:val="20"/>
                <w:lang w:eastAsia="en-CA"/>
              </w:rPr>
            </w:pPr>
            <w:r w:rsidRPr="00811551">
              <w:rPr>
                <w:color w:val="000000"/>
                <w:sz w:val="20"/>
                <w:szCs w:val="20"/>
                <w:lang w:eastAsia="en-CA"/>
              </w:rPr>
              <w:t>Target energy consumption</w:t>
            </w:r>
          </w:p>
        </w:tc>
        <w:tc>
          <w:tcPr>
            <w:tcW w:w="808" w:type="pct"/>
            <w:tcBorders>
              <w:top w:val="nil"/>
              <w:left w:val="nil"/>
              <w:bottom w:val="single" w:sz="4" w:space="0" w:color="auto"/>
              <w:right w:val="single" w:sz="4" w:space="0" w:color="auto"/>
            </w:tcBorders>
            <w:vAlign w:val="center"/>
            <w:hideMark/>
          </w:tcPr>
          <w:p w14:paraId="42A333FF" w14:textId="77777777" w:rsidR="002703FD" w:rsidRPr="00811551" w:rsidRDefault="002703FD">
            <w:pPr>
              <w:jc w:val="center"/>
              <w:rPr>
                <w:color w:val="000000"/>
                <w:sz w:val="20"/>
                <w:szCs w:val="20"/>
                <w:lang w:eastAsia="en-CA"/>
              </w:rPr>
            </w:pPr>
            <w:r w:rsidRPr="00811551">
              <w:rPr>
                <w:color w:val="000000"/>
                <w:sz w:val="20"/>
                <w:szCs w:val="20"/>
                <w:lang w:eastAsia="en-CA"/>
              </w:rPr>
              <w:t>kWh/year/litre</w:t>
            </w:r>
          </w:p>
        </w:tc>
        <w:tc>
          <w:tcPr>
            <w:tcW w:w="599" w:type="pct"/>
            <w:tcBorders>
              <w:top w:val="nil"/>
              <w:left w:val="nil"/>
              <w:bottom w:val="single" w:sz="4" w:space="0" w:color="auto"/>
              <w:right w:val="single" w:sz="4" w:space="0" w:color="auto"/>
            </w:tcBorders>
            <w:noWrap/>
            <w:vAlign w:val="center"/>
            <w:hideMark/>
          </w:tcPr>
          <w:p w14:paraId="0A0EA318"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A2</w:t>
            </w:r>
          </w:p>
        </w:tc>
        <w:tc>
          <w:tcPr>
            <w:tcW w:w="701" w:type="pct"/>
            <w:tcBorders>
              <w:top w:val="nil"/>
              <w:left w:val="nil"/>
              <w:bottom w:val="single" w:sz="4" w:space="0" w:color="auto"/>
              <w:right w:val="single" w:sz="4" w:space="0" w:color="auto"/>
            </w:tcBorders>
            <w:noWrap/>
            <w:vAlign w:val="center"/>
            <w:hideMark/>
          </w:tcPr>
          <w:p w14:paraId="6E9380F2"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0.952 </w:t>
            </w:r>
          </w:p>
        </w:tc>
        <w:tc>
          <w:tcPr>
            <w:tcW w:w="671" w:type="pct"/>
            <w:tcBorders>
              <w:top w:val="nil"/>
              <w:left w:val="nil"/>
              <w:bottom w:val="single" w:sz="4" w:space="0" w:color="auto"/>
              <w:right w:val="single" w:sz="4" w:space="0" w:color="auto"/>
            </w:tcBorders>
            <w:noWrap/>
            <w:vAlign w:val="center"/>
            <w:hideMark/>
          </w:tcPr>
          <w:p w14:paraId="2BC6AAB8" w14:textId="77777777" w:rsidR="002703FD" w:rsidRPr="00811551" w:rsidRDefault="002703FD">
            <w:pPr>
              <w:jc w:val="right"/>
              <w:rPr>
                <w:color w:val="000000"/>
                <w:sz w:val="20"/>
                <w:szCs w:val="20"/>
                <w:lang w:eastAsia="en-CA"/>
              </w:rPr>
            </w:pPr>
            <w:r w:rsidRPr="00811551">
              <w:rPr>
                <w:color w:val="000000"/>
                <w:sz w:val="20"/>
                <w:szCs w:val="20"/>
                <w:lang w:eastAsia="en-CA"/>
              </w:rPr>
              <w:t>1.008</w:t>
            </w:r>
          </w:p>
        </w:tc>
      </w:tr>
      <w:tr w:rsidR="002703FD" w:rsidRPr="002B298F" w14:paraId="3AEC6475"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38020D88" w14:textId="77777777" w:rsidR="002703FD" w:rsidRPr="00811551" w:rsidRDefault="002703FD">
            <w:pPr>
              <w:rPr>
                <w:color w:val="000000"/>
                <w:sz w:val="20"/>
                <w:szCs w:val="20"/>
                <w:lang w:eastAsia="en-CA"/>
              </w:rPr>
            </w:pPr>
            <w:r w:rsidRPr="00811551">
              <w:rPr>
                <w:color w:val="000000"/>
                <w:sz w:val="20"/>
                <w:szCs w:val="20"/>
                <w:lang w:eastAsia="en-CA"/>
              </w:rPr>
              <w:t>E-low</w:t>
            </w:r>
          </w:p>
        </w:tc>
        <w:tc>
          <w:tcPr>
            <w:tcW w:w="808" w:type="pct"/>
            <w:tcBorders>
              <w:top w:val="nil"/>
              <w:left w:val="nil"/>
              <w:bottom w:val="single" w:sz="4" w:space="0" w:color="auto"/>
              <w:right w:val="single" w:sz="4" w:space="0" w:color="auto"/>
            </w:tcBorders>
            <w:vAlign w:val="center"/>
            <w:hideMark/>
          </w:tcPr>
          <w:p w14:paraId="41CDF2AC" w14:textId="77777777" w:rsidR="002703FD" w:rsidRPr="00811551" w:rsidRDefault="002703FD">
            <w:pPr>
              <w:jc w:val="center"/>
              <w:rPr>
                <w:color w:val="000000"/>
                <w:sz w:val="20"/>
                <w:szCs w:val="20"/>
                <w:lang w:eastAsia="en-CA"/>
              </w:rPr>
            </w:pPr>
            <w:r w:rsidRPr="00811551">
              <w:rPr>
                <w:color w:val="000000"/>
                <w:sz w:val="20"/>
                <w:szCs w:val="20"/>
                <w:lang w:eastAsia="en-CA"/>
              </w:rPr>
              <w:t>kWh/year/litre</w:t>
            </w:r>
          </w:p>
        </w:tc>
        <w:tc>
          <w:tcPr>
            <w:tcW w:w="599" w:type="pct"/>
            <w:tcBorders>
              <w:top w:val="nil"/>
              <w:left w:val="nil"/>
              <w:bottom w:val="single" w:sz="4" w:space="0" w:color="auto"/>
              <w:right w:val="single" w:sz="4" w:space="0" w:color="auto"/>
            </w:tcBorders>
            <w:noWrap/>
            <w:vAlign w:val="center"/>
            <w:hideMark/>
          </w:tcPr>
          <w:p w14:paraId="14E38947"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A3</w:t>
            </w:r>
          </w:p>
        </w:tc>
        <w:tc>
          <w:tcPr>
            <w:tcW w:w="701" w:type="pct"/>
            <w:tcBorders>
              <w:top w:val="nil"/>
              <w:left w:val="nil"/>
              <w:bottom w:val="single" w:sz="4" w:space="0" w:color="auto"/>
              <w:right w:val="single" w:sz="4" w:space="0" w:color="auto"/>
            </w:tcBorders>
            <w:noWrap/>
            <w:vAlign w:val="center"/>
            <w:hideMark/>
          </w:tcPr>
          <w:p w14:paraId="781625A2"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1.024 </w:t>
            </w:r>
          </w:p>
        </w:tc>
        <w:tc>
          <w:tcPr>
            <w:tcW w:w="671" w:type="pct"/>
            <w:tcBorders>
              <w:top w:val="nil"/>
              <w:left w:val="nil"/>
              <w:bottom w:val="single" w:sz="4" w:space="0" w:color="auto"/>
              <w:right w:val="single" w:sz="4" w:space="0" w:color="auto"/>
            </w:tcBorders>
            <w:noWrap/>
            <w:vAlign w:val="center"/>
            <w:hideMark/>
          </w:tcPr>
          <w:p w14:paraId="04AEA494"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1.225 </w:t>
            </w:r>
          </w:p>
        </w:tc>
      </w:tr>
      <w:tr w:rsidR="002703FD" w:rsidRPr="002B298F" w14:paraId="2B3AB8B4"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19D6BA2B" w14:textId="77777777" w:rsidR="002703FD" w:rsidRPr="00811551" w:rsidRDefault="002703FD">
            <w:pPr>
              <w:rPr>
                <w:color w:val="000000"/>
                <w:sz w:val="20"/>
                <w:szCs w:val="20"/>
                <w:lang w:eastAsia="en-CA"/>
              </w:rPr>
            </w:pPr>
            <w:r w:rsidRPr="00811551">
              <w:rPr>
                <w:color w:val="000000"/>
                <w:sz w:val="20"/>
                <w:szCs w:val="20"/>
                <w:lang w:eastAsia="en-CA"/>
              </w:rPr>
              <w:t>E-medium</w:t>
            </w:r>
          </w:p>
        </w:tc>
        <w:tc>
          <w:tcPr>
            <w:tcW w:w="808" w:type="pct"/>
            <w:tcBorders>
              <w:top w:val="nil"/>
              <w:left w:val="nil"/>
              <w:bottom w:val="single" w:sz="4" w:space="0" w:color="auto"/>
              <w:right w:val="single" w:sz="4" w:space="0" w:color="auto"/>
            </w:tcBorders>
            <w:vAlign w:val="center"/>
            <w:hideMark/>
          </w:tcPr>
          <w:p w14:paraId="5DB0B90B" w14:textId="77777777" w:rsidR="002703FD" w:rsidRPr="00811551" w:rsidRDefault="002703FD">
            <w:pPr>
              <w:jc w:val="center"/>
              <w:rPr>
                <w:color w:val="000000"/>
                <w:sz w:val="20"/>
                <w:szCs w:val="20"/>
                <w:lang w:eastAsia="en-CA"/>
              </w:rPr>
            </w:pPr>
            <w:r w:rsidRPr="00811551">
              <w:rPr>
                <w:color w:val="000000"/>
                <w:sz w:val="20"/>
                <w:szCs w:val="20"/>
                <w:lang w:eastAsia="en-CA"/>
              </w:rPr>
              <w:t>kWh/year/litre</w:t>
            </w:r>
          </w:p>
        </w:tc>
        <w:tc>
          <w:tcPr>
            <w:tcW w:w="599" w:type="pct"/>
            <w:tcBorders>
              <w:top w:val="nil"/>
              <w:left w:val="nil"/>
              <w:bottom w:val="single" w:sz="4" w:space="0" w:color="auto"/>
              <w:right w:val="single" w:sz="4" w:space="0" w:color="auto"/>
            </w:tcBorders>
            <w:noWrap/>
            <w:vAlign w:val="center"/>
            <w:hideMark/>
          </w:tcPr>
          <w:p w14:paraId="5FB7C864"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A4</w:t>
            </w:r>
          </w:p>
        </w:tc>
        <w:tc>
          <w:tcPr>
            <w:tcW w:w="701" w:type="pct"/>
            <w:tcBorders>
              <w:top w:val="nil"/>
              <w:left w:val="nil"/>
              <w:bottom w:val="single" w:sz="4" w:space="0" w:color="auto"/>
              <w:right w:val="single" w:sz="4" w:space="0" w:color="auto"/>
            </w:tcBorders>
            <w:noWrap/>
            <w:vAlign w:val="center"/>
            <w:hideMark/>
          </w:tcPr>
          <w:p w14:paraId="288F85A9"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0.819 </w:t>
            </w:r>
          </w:p>
        </w:tc>
        <w:tc>
          <w:tcPr>
            <w:tcW w:w="671" w:type="pct"/>
            <w:tcBorders>
              <w:top w:val="nil"/>
              <w:left w:val="nil"/>
              <w:bottom w:val="single" w:sz="4" w:space="0" w:color="auto"/>
              <w:right w:val="single" w:sz="4" w:space="0" w:color="auto"/>
            </w:tcBorders>
            <w:noWrap/>
            <w:vAlign w:val="center"/>
            <w:hideMark/>
          </w:tcPr>
          <w:p w14:paraId="25077C5D"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0.980 </w:t>
            </w:r>
          </w:p>
        </w:tc>
      </w:tr>
      <w:tr w:rsidR="002703FD" w:rsidRPr="002B298F" w14:paraId="7586FD07"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06CC9EB8" w14:textId="77777777" w:rsidR="002703FD" w:rsidRPr="00811551" w:rsidRDefault="002703FD">
            <w:pPr>
              <w:rPr>
                <w:color w:val="000000"/>
                <w:sz w:val="20"/>
                <w:szCs w:val="20"/>
                <w:lang w:eastAsia="en-CA"/>
              </w:rPr>
            </w:pPr>
            <w:r w:rsidRPr="00811551">
              <w:rPr>
                <w:color w:val="000000"/>
                <w:sz w:val="20"/>
                <w:szCs w:val="20"/>
                <w:lang w:eastAsia="en-CA"/>
              </w:rPr>
              <w:t>E-high</w:t>
            </w:r>
          </w:p>
        </w:tc>
        <w:tc>
          <w:tcPr>
            <w:tcW w:w="808" w:type="pct"/>
            <w:tcBorders>
              <w:top w:val="nil"/>
              <w:left w:val="nil"/>
              <w:bottom w:val="single" w:sz="4" w:space="0" w:color="auto"/>
              <w:right w:val="single" w:sz="4" w:space="0" w:color="auto"/>
            </w:tcBorders>
            <w:vAlign w:val="center"/>
            <w:hideMark/>
          </w:tcPr>
          <w:p w14:paraId="72F1BDB3" w14:textId="77777777" w:rsidR="002703FD" w:rsidRPr="00811551" w:rsidRDefault="002703FD">
            <w:pPr>
              <w:jc w:val="center"/>
              <w:rPr>
                <w:color w:val="000000"/>
                <w:sz w:val="20"/>
                <w:szCs w:val="20"/>
                <w:lang w:eastAsia="en-CA"/>
              </w:rPr>
            </w:pPr>
            <w:r w:rsidRPr="00811551">
              <w:rPr>
                <w:color w:val="000000"/>
                <w:sz w:val="20"/>
                <w:szCs w:val="20"/>
                <w:lang w:eastAsia="en-CA"/>
              </w:rPr>
              <w:t>kWh/year/litre</w:t>
            </w:r>
          </w:p>
        </w:tc>
        <w:tc>
          <w:tcPr>
            <w:tcW w:w="599" w:type="pct"/>
            <w:tcBorders>
              <w:top w:val="nil"/>
              <w:left w:val="nil"/>
              <w:bottom w:val="single" w:sz="4" w:space="0" w:color="auto"/>
              <w:right w:val="single" w:sz="4" w:space="0" w:color="auto"/>
            </w:tcBorders>
            <w:noWrap/>
            <w:vAlign w:val="center"/>
            <w:hideMark/>
          </w:tcPr>
          <w:p w14:paraId="3F077975"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A5</w:t>
            </w:r>
          </w:p>
        </w:tc>
        <w:tc>
          <w:tcPr>
            <w:tcW w:w="701" w:type="pct"/>
            <w:tcBorders>
              <w:top w:val="nil"/>
              <w:left w:val="nil"/>
              <w:bottom w:val="single" w:sz="4" w:space="0" w:color="auto"/>
              <w:right w:val="single" w:sz="4" w:space="0" w:color="auto"/>
            </w:tcBorders>
            <w:noWrap/>
            <w:vAlign w:val="center"/>
            <w:hideMark/>
          </w:tcPr>
          <w:p w14:paraId="1CCB5A0B"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0.604 </w:t>
            </w:r>
          </w:p>
        </w:tc>
        <w:tc>
          <w:tcPr>
            <w:tcW w:w="671" w:type="pct"/>
            <w:tcBorders>
              <w:top w:val="nil"/>
              <w:left w:val="nil"/>
              <w:bottom w:val="single" w:sz="4" w:space="0" w:color="auto"/>
              <w:right w:val="single" w:sz="4" w:space="0" w:color="auto"/>
            </w:tcBorders>
            <w:noWrap/>
            <w:vAlign w:val="center"/>
            <w:hideMark/>
          </w:tcPr>
          <w:p w14:paraId="404A17FC" w14:textId="77777777" w:rsidR="002703FD" w:rsidRPr="00811551" w:rsidRDefault="002703FD">
            <w:pPr>
              <w:jc w:val="right"/>
              <w:rPr>
                <w:color w:val="000000"/>
                <w:sz w:val="20"/>
                <w:szCs w:val="20"/>
                <w:lang w:eastAsia="en-CA"/>
              </w:rPr>
            </w:pPr>
            <w:r w:rsidRPr="00811551">
              <w:rPr>
                <w:color w:val="000000"/>
                <w:sz w:val="20"/>
                <w:szCs w:val="20"/>
                <w:lang w:eastAsia="en-CA"/>
              </w:rPr>
              <w:t xml:space="preserve">          0.723 </w:t>
            </w:r>
          </w:p>
        </w:tc>
      </w:tr>
      <w:tr w:rsidR="002703FD" w:rsidRPr="002B298F" w14:paraId="42B26C0E"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5EF512C3" w14:textId="77777777" w:rsidR="002703FD" w:rsidRPr="00811551" w:rsidRDefault="002703FD">
            <w:pPr>
              <w:rPr>
                <w:color w:val="000000"/>
                <w:sz w:val="20"/>
                <w:szCs w:val="20"/>
                <w:lang w:eastAsia="en-CA"/>
              </w:rPr>
            </w:pPr>
            <w:r w:rsidRPr="00811551">
              <w:rPr>
                <w:color w:val="000000"/>
                <w:sz w:val="20"/>
                <w:szCs w:val="20"/>
                <w:lang w:eastAsia="en-CA"/>
              </w:rPr>
              <w:t>Additional component cost</w:t>
            </w:r>
          </w:p>
        </w:tc>
        <w:tc>
          <w:tcPr>
            <w:tcW w:w="808" w:type="pct"/>
            <w:tcBorders>
              <w:top w:val="nil"/>
              <w:left w:val="nil"/>
              <w:bottom w:val="single" w:sz="4" w:space="0" w:color="auto"/>
              <w:right w:val="single" w:sz="4" w:space="0" w:color="auto"/>
            </w:tcBorders>
            <w:vAlign w:val="center"/>
            <w:hideMark/>
          </w:tcPr>
          <w:p w14:paraId="7ADDA272" w14:textId="77777777" w:rsidR="002703FD" w:rsidRPr="00811551" w:rsidRDefault="002703FD">
            <w:pPr>
              <w:jc w:val="center"/>
              <w:rPr>
                <w:color w:val="000000"/>
                <w:sz w:val="20"/>
                <w:szCs w:val="20"/>
                <w:lang w:eastAsia="en-CA"/>
              </w:rPr>
            </w:pPr>
            <w:r w:rsidRPr="00811551">
              <w:rPr>
                <w:color w:val="000000"/>
                <w:sz w:val="20"/>
                <w:szCs w:val="20"/>
                <w:lang w:eastAsia="en-CA"/>
              </w:rPr>
              <w:t>US $/unit</w:t>
            </w:r>
          </w:p>
        </w:tc>
        <w:tc>
          <w:tcPr>
            <w:tcW w:w="599" w:type="pct"/>
            <w:tcBorders>
              <w:top w:val="nil"/>
              <w:left w:val="nil"/>
              <w:bottom w:val="single" w:sz="4" w:space="0" w:color="auto"/>
              <w:right w:val="single" w:sz="4" w:space="0" w:color="auto"/>
            </w:tcBorders>
            <w:noWrap/>
            <w:vAlign w:val="center"/>
            <w:hideMark/>
          </w:tcPr>
          <w:p w14:paraId="23ADE6ED"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A*</w:t>
            </w:r>
          </w:p>
        </w:tc>
        <w:tc>
          <w:tcPr>
            <w:tcW w:w="701" w:type="pct"/>
            <w:tcBorders>
              <w:top w:val="nil"/>
              <w:left w:val="nil"/>
              <w:bottom w:val="single" w:sz="4" w:space="0" w:color="auto"/>
              <w:right w:val="single" w:sz="4" w:space="0" w:color="auto"/>
            </w:tcBorders>
            <w:noWrap/>
            <w:hideMark/>
          </w:tcPr>
          <w:p w14:paraId="6180E125" w14:textId="77777777" w:rsidR="002703FD" w:rsidRPr="00811551" w:rsidRDefault="002703FD">
            <w:pPr>
              <w:jc w:val="right"/>
              <w:rPr>
                <w:color w:val="000000"/>
                <w:sz w:val="20"/>
                <w:szCs w:val="20"/>
                <w:lang w:eastAsia="en-CA"/>
              </w:rPr>
            </w:pPr>
            <w:r w:rsidRPr="00811551">
              <w:rPr>
                <w:sz w:val="20"/>
                <w:szCs w:val="20"/>
              </w:rPr>
              <w:t xml:space="preserve"> 5.23 </w:t>
            </w:r>
          </w:p>
        </w:tc>
        <w:tc>
          <w:tcPr>
            <w:tcW w:w="671" w:type="pct"/>
            <w:tcBorders>
              <w:top w:val="nil"/>
              <w:left w:val="nil"/>
              <w:bottom w:val="single" w:sz="4" w:space="0" w:color="auto"/>
              <w:right w:val="single" w:sz="4" w:space="0" w:color="auto"/>
            </w:tcBorders>
            <w:noWrap/>
            <w:hideMark/>
          </w:tcPr>
          <w:p w14:paraId="284A3A7C" w14:textId="77777777" w:rsidR="002703FD" w:rsidRPr="00811551" w:rsidRDefault="002703FD">
            <w:pPr>
              <w:jc w:val="right"/>
              <w:rPr>
                <w:color w:val="000000"/>
                <w:sz w:val="20"/>
                <w:szCs w:val="20"/>
                <w:lang w:eastAsia="en-CA"/>
              </w:rPr>
            </w:pPr>
            <w:r w:rsidRPr="00811551">
              <w:rPr>
                <w:sz w:val="20"/>
                <w:szCs w:val="20"/>
              </w:rPr>
              <w:t xml:space="preserve"> 13.31 </w:t>
            </w:r>
          </w:p>
        </w:tc>
      </w:tr>
      <w:tr w:rsidR="002703FD" w:rsidRPr="002B298F" w14:paraId="69606379" w14:textId="77777777" w:rsidTr="00F31F1B">
        <w:trPr>
          <w:trHeight w:val="290"/>
        </w:trPr>
        <w:tc>
          <w:tcPr>
            <w:tcW w:w="2220" w:type="pct"/>
            <w:tcBorders>
              <w:top w:val="nil"/>
              <w:left w:val="single" w:sz="4" w:space="0" w:color="auto"/>
              <w:bottom w:val="single" w:sz="4" w:space="0" w:color="auto"/>
              <w:right w:val="single" w:sz="4" w:space="0" w:color="auto"/>
            </w:tcBorders>
            <w:noWrap/>
            <w:vAlign w:val="center"/>
            <w:hideMark/>
          </w:tcPr>
          <w:p w14:paraId="51E83A17" w14:textId="77777777" w:rsidR="002703FD" w:rsidRPr="00811551" w:rsidRDefault="002703FD">
            <w:pPr>
              <w:rPr>
                <w:color w:val="000000"/>
                <w:sz w:val="20"/>
                <w:szCs w:val="20"/>
                <w:lang w:eastAsia="en-CA"/>
              </w:rPr>
            </w:pPr>
            <w:r w:rsidRPr="00811551">
              <w:rPr>
                <w:color w:val="000000"/>
                <w:sz w:val="20"/>
                <w:szCs w:val="20"/>
                <w:lang w:eastAsia="en-CA"/>
              </w:rPr>
              <w:t>Eligible additional component incentive</w:t>
            </w:r>
          </w:p>
        </w:tc>
        <w:tc>
          <w:tcPr>
            <w:tcW w:w="808" w:type="pct"/>
            <w:tcBorders>
              <w:top w:val="nil"/>
              <w:left w:val="nil"/>
              <w:bottom w:val="single" w:sz="4" w:space="0" w:color="auto"/>
              <w:right w:val="single" w:sz="4" w:space="0" w:color="auto"/>
            </w:tcBorders>
            <w:vAlign w:val="center"/>
            <w:hideMark/>
          </w:tcPr>
          <w:p w14:paraId="55095880" w14:textId="77777777" w:rsidR="002703FD" w:rsidRPr="00811551" w:rsidRDefault="002703FD">
            <w:pPr>
              <w:jc w:val="center"/>
              <w:rPr>
                <w:color w:val="000000"/>
                <w:sz w:val="20"/>
                <w:szCs w:val="20"/>
                <w:lang w:eastAsia="en-CA"/>
              </w:rPr>
            </w:pPr>
            <w:r w:rsidRPr="00811551">
              <w:rPr>
                <w:color w:val="000000"/>
                <w:sz w:val="20"/>
                <w:szCs w:val="20"/>
                <w:lang w:eastAsia="en-CA"/>
              </w:rPr>
              <w:t>US $/unit</w:t>
            </w:r>
          </w:p>
        </w:tc>
        <w:tc>
          <w:tcPr>
            <w:tcW w:w="599" w:type="pct"/>
            <w:tcBorders>
              <w:top w:val="nil"/>
              <w:left w:val="nil"/>
              <w:bottom w:val="single" w:sz="4" w:space="0" w:color="auto"/>
              <w:right w:val="single" w:sz="4" w:space="0" w:color="auto"/>
            </w:tcBorders>
            <w:noWrap/>
            <w:vAlign w:val="center"/>
            <w:hideMark/>
          </w:tcPr>
          <w:p w14:paraId="6294FFAA" w14:textId="77777777" w:rsidR="002703FD" w:rsidRPr="00811551" w:rsidRDefault="002703FD">
            <w:pPr>
              <w:jc w:val="center"/>
              <w:rPr>
                <w:b/>
                <w:bCs/>
                <w:color w:val="000000"/>
                <w:sz w:val="20"/>
                <w:szCs w:val="20"/>
                <w:lang w:eastAsia="en-CA"/>
              </w:rPr>
            </w:pPr>
            <w:r w:rsidRPr="00811551">
              <w:rPr>
                <w:b/>
                <w:bCs/>
                <w:color w:val="000000"/>
                <w:sz w:val="20"/>
                <w:szCs w:val="20"/>
                <w:lang w:eastAsia="en-CA"/>
              </w:rPr>
              <w:t>B=A*/3</w:t>
            </w:r>
          </w:p>
        </w:tc>
        <w:tc>
          <w:tcPr>
            <w:tcW w:w="701" w:type="pct"/>
            <w:tcBorders>
              <w:top w:val="nil"/>
              <w:left w:val="nil"/>
              <w:bottom w:val="single" w:sz="4" w:space="0" w:color="auto"/>
              <w:right w:val="single" w:sz="4" w:space="0" w:color="auto"/>
            </w:tcBorders>
            <w:noWrap/>
            <w:hideMark/>
          </w:tcPr>
          <w:p w14:paraId="0920FC72" w14:textId="77777777" w:rsidR="002703FD" w:rsidRPr="00811551" w:rsidRDefault="002703FD">
            <w:pPr>
              <w:jc w:val="right"/>
              <w:rPr>
                <w:color w:val="000000"/>
                <w:sz w:val="20"/>
                <w:szCs w:val="20"/>
                <w:lang w:eastAsia="en-CA"/>
              </w:rPr>
            </w:pPr>
            <w:r w:rsidRPr="00811551">
              <w:rPr>
                <w:sz w:val="20"/>
                <w:szCs w:val="20"/>
              </w:rPr>
              <w:t xml:space="preserve"> 1.74 </w:t>
            </w:r>
          </w:p>
        </w:tc>
        <w:tc>
          <w:tcPr>
            <w:tcW w:w="671" w:type="pct"/>
            <w:tcBorders>
              <w:top w:val="nil"/>
              <w:left w:val="nil"/>
              <w:bottom w:val="single" w:sz="4" w:space="0" w:color="auto"/>
              <w:right w:val="single" w:sz="4" w:space="0" w:color="auto"/>
            </w:tcBorders>
            <w:noWrap/>
            <w:hideMark/>
          </w:tcPr>
          <w:p w14:paraId="5181532A" w14:textId="77777777" w:rsidR="002703FD" w:rsidRPr="00811551" w:rsidRDefault="002703FD">
            <w:pPr>
              <w:jc w:val="right"/>
              <w:rPr>
                <w:color w:val="000000"/>
                <w:sz w:val="20"/>
                <w:szCs w:val="20"/>
                <w:lang w:eastAsia="en-CA"/>
              </w:rPr>
            </w:pPr>
            <w:r w:rsidRPr="00811551">
              <w:rPr>
                <w:sz w:val="20"/>
                <w:szCs w:val="20"/>
              </w:rPr>
              <w:t xml:space="preserve"> 4.44 </w:t>
            </w:r>
          </w:p>
        </w:tc>
      </w:tr>
      <w:tr w:rsidR="002703FD" w:rsidRPr="00340902" w14:paraId="5416CF64" w14:textId="77777777">
        <w:trPr>
          <w:trHeight w:val="290"/>
        </w:trPr>
        <w:tc>
          <w:tcPr>
            <w:tcW w:w="5000" w:type="pct"/>
            <w:gridSpan w:val="5"/>
            <w:tcBorders>
              <w:top w:val="single" w:sz="4" w:space="0" w:color="auto"/>
              <w:left w:val="single" w:sz="4" w:space="0" w:color="auto"/>
              <w:bottom w:val="single" w:sz="4" w:space="0" w:color="auto"/>
              <w:right w:val="single" w:sz="4" w:space="0" w:color="auto"/>
            </w:tcBorders>
            <w:noWrap/>
            <w:vAlign w:val="center"/>
          </w:tcPr>
          <w:p w14:paraId="31D50468" w14:textId="77777777" w:rsidR="002703FD" w:rsidRPr="00811551" w:rsidRDefault="002703FD">
            <w:pPr>
              <w:jc w:val="left"/>
              <w:rPr>
                <w:color w:val="000000"/>
                <w:sz w:val="20"/>
                <w:szCs w:val="20"/>
                <w:lang w:val="pt-PT" w:eastAsia="en-CA"/>
              </w:rPr>
            </w:pPr>
            <w:r w:rsidRPr="00811551">
              <w:rPr>
                <w:sz w:val="20"/>
                <w:szCs w:val="20"/>
                <w:lang w:val="pt-PT"/>
              </w:rPr>
              <w:t>Note : A* = 15 x (A3-A2)/(A3-A4)</w:t>
            </w:r>
          </w:p>
        </w:tc>
      </w:tr>
    </w:tbl>
    <w:p w14:paraId="0A1EFF5B" w14:textId="77777777" w:rsidR="002703FD" w:rsidRPr="00D863ED" w:rsidRDefault="002703FD" w:rsidP="002703FD">
      <w:pPr>
        <w:rPr>
          <w:lang w:val="pt-PT"/>
        </w:rPr>
      </w:pPr>
    </w:p>
    <w:p w14:paraId="72044EF5" w14:textId="4FFFAA90" w:rsidR="002703FD" w:rsidRDefault="002703FD" w:rsidP="005E1690">
      <w:pPr>
        <w:keepNext/>
        <w:keepLines/>
        <w:widowControl w:val="0"/>
        <w:jc w:val="left"/>
        <w:rPr>
          <w:u w:val="single"/>
        </w:rPr>
      </w:pPr>
      <w:r w:rsidRPr="0047235A">
        <w:rPr>
          <w:u w:val="single"/>
        </w:rPr>
        <w:lastRenderedPageBreak/>
        <w:t>Residential air-conditioning</w:t>
      </w:r>
    </w:p>
    <w:p w14:paraId="2A55F6E1" w14:textId="77777777" w:rsidR="002703FD" w:rsidRDefault="002703FD" w:rsidP="005E1690">
      <w:pPr>
        <w:keepNext/>
        <w:keepLines/>
        <w:widowControl w:val="0"/>
        <w:rPr>
          <w:u w:val="single"/>
        </w:rPr>
      </w:pPr>
    </w:p>
    <w:p w14:paraId="3EECE28A" w14:textId="55D6854C" w:rsidR="002703FD" w:rsidRDefault="002703FD" w:rsidP="005E1690">
      <w:pPr>
        <w:pStyle w:val="Heading1"/>
        <w:keepNext/>
        <w:keepLines/>
        <w:widowControl w:val="0"/>
        <w:numPr>
          <w:ilvl w:val="0"/>
          <w:numId w:val="1"/>
        </w:numPr>
      </w:pPr>
      <w:r>
        <w:t xml:space="preserve">UNIDO </w:t>
      </w:r>
      <w:r w:rsidRPr="00850FC1">
        <w:t xml:space="preserve">provided detailed information for each </w:t>
      </w:r>
      <w:r w:rsidR="00150AE3">
        <w:t xml:space="preserve">air conditioner (AC) </w:t>
      </w:r>
      <w:r w:rsidRPr="00850FC1">
        <w:t xml:space="preserve">model manufactured by the </w:t>
      </w:r>
      <w:r>
        <w:t>11</w:t>
      </w:r>
      <w:r w:rsidRPr="00850FC1">
        <w:t xml:space="preserve"> enterprises, including </w:t>
      </w:r>
      <w:r>
        <w:t xml:space="preserve">(by model) the </w:t>
      </w:r>
      <w:r w:rsidRPr="00850FC1">
        <w:t>number of units sold between 202</w:t>
      </w:r>
      <w:r>
        <w:t>2</w:t>
      </w:r>
      <w:r w:rsidRPr="00850FC1">
        <w:t xml:space="preserve"> and 202</w:t>
      </w:r>
      <w:r>
        <w:t>4</w:t>
      </w:r>
      <w:r w:rsidR="00657529">
        <w:t>;</w:t>
      </w:r>
      <w:r w:rsidRPr="00850FC1">
        <w:t xml:space="preserve"> volume</w:t>
      </w:r>
      <w:r>
        <w:t xml:space="preserve"> (in litres)</w:t>
      </w:r>
      <w:r w:rsidR="00657529">
        <w:t>;</w:t>
      </w:r>
      <w:r w:rsidRPr="00850FC1">
        <w:t xml:space="preserve"> </w:t>
      </w:r>
      <w:r>
        <w:t xml:space="preserve">the current </w:t>
      </w:r>
      <w:r w:rsidR="00EA5B85">
        <w:t xml:space="preserve">seasonal </w:t>
      </w:r>
      <w:r>
        <w:t>energy efficiency ratio (</w:t>
      </w:r>
      <w:r w:rsidR="00EA5B85">
        <w:t>S</w:t>
      </w:r>
      <w:r>
        <w:t>EER, measured in BTU/hr/W) and target EER</w:t>
      </w:r>
      <w:r w:rsidR="00346472">
        <w:t>;</w:t>
      </w:r>
      <w:r>
        <w:t xml:space="preserve"> and the current MEPS applicable </w:t>
      </w:r>
      <w:r w:rsidR="00346472">
        <w:t xml:space="preserve">to </w:t>
      </w:r>
      <w:r>
        <w:t>the model (in BTU/hr/W)</w:t>
      </w:r>
      <w:r w:rsidRPr="00850FC1">
        <w:t xml:space="preserve">. </w:t>
      </w:r>
      <w:r>
        <w:t xml:space="preserve">The information provided by UNIDO is </w:t>
      </w:r>
      <w:r w:rsidRPr="00850FC1">
        <w:t>considered confidential and is available upon request by Executive Committee members on the understanding that the information will not be shared and will only be used to evaluate the project.</w:t>
      </w:r>
      <w:r>
        <w:t xml:space="preserve"> </w:t>
      </w:r>
    </w:p>
    <w:p w14:paraId="20BBA8F1" w14:textId="6D5F7AA7" w:rsidR="002703FD" w:rsidRDefault="002703FD" w:rsidP="002703FD">
      <w:pPr>
        <w:pStyle w:val="Heading1"/>
        <w:numPr>
          <w:ilvl w:val="0"/>
          <w:numId w:val="1"/>
        </w:numPr>
      </w:pPr>
      <w:r w:rsidRPr="00850FC1">
        <w:t>Th</w:t>
      </w:r>
      <w:r>
        <w:t>e Secretariat used the</w:t>
      </w:r>
      <w:r w:rsidRPr="00850FC1">
        <w:t xml:space="preserve"> information </w:t>
      </w:r>
      <w:r>
        <w:t>provided by UNIDO to calculate the eligible additional component costs following the methodology described in table 4 of document</w:t>
      </w:r>
      <w:r w:rsidR="000E4562">
        <w:t> </w:t>
      </w:r>
      <w:r w:rsidRPr="00AA711E">
        <w:t>UNEP/OzL.Pro/ExCom</w:t>
      </w:r>
      <w:r>
        <w:t xml:space="preserve">/94/61. The present annex provides further explanation of the methodology and presents the calculations for two models of ACs; for reasons of confidentiality, no information is provided on which enterprise manufactured the models, nor the quantity of each model manufactured. </w:t>
      </w:r>
    </w:p>
    <w:p w14:paraId="5A4CF31A" w14:textId="09101C27" w:rsidR="002703FD" w:rsidRPr="00716954" w:rsidRDefault="002703FD" w:rsidP="002703FD">
      <w:pPr>
        <w:pStyle w:val="Heading1"/>
        <w:numPr>
          <w:ilvl w:val="0"/>
          <w:numId w:val="1"/>
        </w:numPr>
      </w:pPr>
      <w:r w:rsidRPr="00716954">
        <w:t>Table 4 of document UNEP/OzL.Pro/ExCom/94/61 specifies three levels (E-low, E-medium, and E-high) based</w:t>
      </w:r>
      <w:r w:rsidR="00EC1416" w:rsidRPr="00716954">
        <w:t xml:space="preserve"> on</w:t>
      </w:r>
      <w:r w:rsidRPr="00716954">
        <w:t xml:space="preserve"> which the additional component cost per unit is provided (US $0/unit, US $34/unit, and US $45/unit, respectively), noting that eligible additional component cost per unit is determined by the baseline and target energy performance of the model as described in paragraph 28 </w:t>
      </w:r>
      <w:r w:rsidR="00BB1D2F" w:rsidRPr="00716954">
        <w:t>of document</w:t>
      </w:r>
      <w:r w:rsidR="001629A3" w:rsidRPr="00716954">
        <w:t> </w:t>
      </w:r>
      <w:r w:rsidR="00BB1D2F" w:rsidRPr="00716954">
        <w:t xml:space="preserve">UNEP/OzL.Pro/ExCom/94/61 </w:t>
      </w:r>
      <w:r w:rsidRPr="00716954">
        <w:t>and further described in document</w:t>
      </w:r>
      <w:r w:rsidR="001629A3" w:rsidRPr="00716954">
        <w:t> </w:t>
      </w:r>
      <w:r w:rsidRPr="00716954">
        <w:t>UNEP/OzL.Pro/ExCom/94/61/Add.1.</w:t>
      </w:r>
    </w:p>
    <w:p w14:paraId="55170635" w14:textId="68DD2299" w:rsidR="002703FD" w:rsidRDefault="002703FD" w:rsidP="002703FD">
      <w:pPr>
        <w:pStyle w:val="Heading1"/>
        <w:numPr>
          <w:ilvl w:val="0"/>
          <w:numId w:val="1"/>
        </w:numPr>
      </w:pPr>
      <w:r>
        <w:t xml:space="preserve">Two illustrative examples for the calculation of the eligible additional component incentive for </w:t>
      </w:r>
      <w:r w:rsidR="00BB1D2F">
        <w:t xml:space="preserve">ACs </w:t>
      </w:r>
      <w:r>
        <w:t xml:space="preserve">are given in table </w:t>
      </w:r>
      <w:r w:rsidR="00BE435B">
        <w:t xml:space="preserve">3 </w:t>
      </w:r>
      <w:r>
        <w:t>below.</w:t>
      </w:r>
    </w:p>
    <w:p w14:paraId="3065A0C9" w14:textId="6E8FA843" w:rsidR="00BE435B" w:rsidRPr="00BE435B" w:rsidRDefault="00BE435B" w:rsidP="00811551">
      <w:r>
        <w:t>Table 3. Examples for the calculation of the eligible additional component incentive for AC</w:t>
      </w:r>
      <w:r w:rsidR="00BB1D2F">
        <w: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04"/>
        <w:gridCol w:w="2214"/>
        <w:gridCol w:w="1072"/>
        <w:gridCol w:w="1335"/>
        <w:gridCol w:w="1225"/>
      </w:tblGrid>
      <w:tr w:rsidR="001928B3" w:rsidRPr="002B298F" w14:paraId="25063539" w14:textId="77777777" w:rsidTr="00716954">
        <w:trPr>
          <w:trHeight w:val="290"/>
        </w:trPr>
        <w:tc>
          <w:tcPr>
            <w:tcW w:w="1874" w:type="pct"/>
            <w:noWrap/>
            <w:vAlign w:val="center"/>
            <w:hideMark/>
          </w:tcPr>
          <w:p w14:paraId="6F561051" w14:textId="77777777" w:rsidR="001928B3" w:rsidRPr="00811551" w:rsidRDefault="001928B3" w:rsidP="001928B3">
            <w:pPr>
              <w:rPr>
                <w:b/>
                <w:bCs/>
                <w:color w:val="000000"/>
                <w:sz w:val="20"/>
                <w:szCs w:val="20"/>
                <w:lang w:eastAsia="en-CA"/>
              </w:rPr>
            </w:pPr>
            <w:r w:rsidRPr="00811551">
              <w:rPr>
                <w:b/>
                <w:bCs/>
                <w:color w:val="000000"/>
                <w:sz w:val="20"/>
                <w:szCs w:val="20"/>
                <w:lang w:eastAsia="en-CA"/>
              </w:rPr>
              <w:t> Particulars</w:t>
            </w:r>
          </w:p>
        </w:tc>
        <w:tc>
          <w:tcPr>
            <w:tcW w:w="1184" w:type="pct"/>
            <w:vAlign w:val="center"/>
            <w:hideMark/>
          </w:tcPr>
          <w:p w14:paraId="53BCF74C" w14:textId="77777777" w:rsidR="001928B3" w:rsidRPr="00716954" w:rsidRDefault="001928B3" w:rsidP="001928B3">
            <w:pPr>
              <w:jc w:val="center"/>
              <w:rPr>
                <w:b/>
                <w:bCs/>
                <w:color w:val="000000"/>
                <w:sz w:val="20"/>
                <w:szCs w:val="20"/>
                <w:lang w:eastAsia="en-CA"/>
              </w:rPr>
            </w:pPr>
            <w:r w:rsidRPr="00716954">
              <w:rPr>
                <w:b/>
                <w:bCs/>
                <w:color w:val="000000"/>
                <w:sz w:val="20"/>
                <w:szCs w:val="20"/>
                <w:lang w:eastAsia="en-CA"/>
              </w:rPr>
              <w:t>Units</w:t>
            </w:r>
          </w:p>
        </w:tc>
        <w:tc>
          <w:tcPr>
            <w:tcW w:w="573" w:type="pct"/>
            <w:noWrap/>
            <w:vAlign w:val="center"/>
            <w:hideMark/>
          </w:tcPr>
          <w:p w14:paraId="136812D4" w14:textId="1C7EB148" w:rsidR="001928B3" w:rsidRPr="002B298F" w:rsidRDefault="001928B3" w:rsidP="001928B3">
            <w:pPr>
              <w:jc w:val="center"/>
              <w:rPr>
                <w:b/>
                <w:bCs/>
                <w:color w:val="000000"/>
                <w:sz w:val="20"/>
                <w:szCs w:val="20"/>
                <w:lang w:eastAsia="en-CA"/>
              </w:rPr>
            </w:pPr>
            <w:r>
              <w:rPr>
                <w:b/>
                <w:bCs/>
                <w:sz w:val="20"/>
                <w:szCs w:val="20"/>
              </w:rPr>
              <w:t>Reference</w:t>
            </w:r>
          </w:p>
        </w:tc>
        <w:tc>
          <w:tcPr>
            <w:tcW w:w="714" w:type="pct"/>
            <w:noWrap/>
            <w:vAlign w:val="center"/>
            <w:hideMark/>
          </w:tcPr>
          <w:p w14:paraId="1AA6F7EE"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Model A</w:t>
            </w:r>
          </w:p>
        </w:tc>
        <w:tc>
          <w:tcPr>
            <w:tcW w:w="655" w:type="pct"/>
            <w:noWrap/>
            <w:vAlign w:val="center"/>
            <w:hideMark/>
          </w:tcPr>
          <w:p w14:paraId="12821FAF"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Model B</w:t>
            </w:r>
          </w:p>
        </w:tc>
      </w:tr>
      <w:tr w:rsidR="001928B3" w:rsidRPr="002B298F" w14:paraId="566F7452" w14:textId="77777777" w:rsidTr="00716954">
        <w:trPr>
          <w:trHeight w:val="290"/>
        </w:trPr>
        <w:tc>
          <w:tcPr>
            <w:tcW w:w="1874" w:type="pct"/>
            <w:noWrap/>
            <w:vAlign w:val="center"/>
            <w:hideMark/>
          </w:tcPr>
          <w:p w14:paraId="7A348B78" w14:textId="46706A3A" w:rsidR="001928B3" w:rsidRPr="00716954" w:rsidRDefault="001928B3" w:rsidP="001928B3">
            <w:pPr>
              <w:rPr>
                <w:color w:val="000000"/>
                <w:sz w:val="20"/>
                <w:szCs w:val="20"/>
                <w:lang w:eastAsia="en-CA"/>
              </w:rPr>
            </w:pPr>
            <w:r w:rsidRPr="00716954">
              <w:rPr>
                <w:color w:val="000000"/>
                <w:sz w:val="20"/>
                <w:szCs w:val="20"/>
                <w:lang w:eastAsia="en-CA"/>
              </w:rPr>
              <w:t>Baseline SEER to MEPS ratio</w:t>
            </w:r>
          </w:p>
        </w:tc>
        <w:tc>
          <w:tcPr>
            <w:tcW w:w="1184" w:type="pct"/>
            <w:vAlign w:val="center"/>
            <w:hideMark/>
          </w:tcPr>
          <w:p w14:paraId="4CD76A89" w14:textId="159006D0" w:rsidR="001928B3" w:rsidRPr="00716954" w:rsidRDefault="001928B3" w:rsidP="00387D82">
            <w:pPr>
              <w:jc w:val="left"/>
              <w:rPr>
                <w:color w:val="000000"/>
                <w:sz w:val="20"/>
                <w:szCs w:val="20"/>
                <w:lang w:eastAsia="en-CA"/>
              </w:rPr>
            </w:pPr>
            <w:r w:rsidRPr="00716954">
              <w:rPr>
                <w:color w:val="000000"/>
                <w:sz w:val="20"/>
                <w:szCs w:val="20"/>
                <w:lang w:eastAsia="en-CA"/>
              </w:rPr>
              <w:t>Current SEER / MEPS</w:t>
            </w:r>
          </w:p>
        </w:tc>
        <w:tc>
          <w:tcPr>
            <w:tcW w:w="573" w:type="pct"/>
            <w:noWrap/>
            <w:vAlign w:val="center"/>
            <w:hideMark/>
          </w:tcPr>
          <w:p w14:paraId="7F1EF1FE"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A1</w:t>
            </w:r>
          </w:p>
        </w:tc>
        <w:tc>
          <w:tcPr>
            <w:tcW w:w="714" w:type="pct"/>
            <w:noWrap/>
            <w:vAlign w:val="center"/>
            <w:hideMark/>
          </w:tcPr>
          <w:p w14:paraId="61369083"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1.053 </w:t>
            </w:r>
          </w:p>
        </w:tc>
        <w:tc>
          <w:tcPr>
            <w:tcW w:w="655" w:type="pct"/>
            <w:noWrap/>
            <w:vAlign w:val="center"/>
            <w:hideMark/>
          </w:tcPr>
          <w:p w14:paraId="0552D985"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1.083 </w:t>
            </w:r>
          </w:p>
        </w:tc>
      </w:tr>
      <w:tr w:rsidR="001928B3" w:rsidRPr="002B298F" w14:paraId="4B04CD0C" w14:textId="77777777" w:rsidTr="00716954">
        <w:trPr>
          <w:trHeight w:val="290"/>
        </w:trPr>
        <w:tc>
          <w:tcPr>
            <w:tcW w:w="1874" w:type="pct"/>
            <w:noWrap/>
            <w:vAlign w:val="center"/>
            <w:hideMark/>
          </w:tcPr>
          <w:p w14:paraId="0CCE3FB0" w14:textId="3A82FEAA" w:rsidR="001928B3" w:rsidRPr="00716954" w:rsidRDefault="001928B3" w:rsidP="001928B3">
            <w:pPr>
              <w:rPr>
                <w:color w:val="000000"/>
                <w:sz w:val="20"/>
                <w:szCs w:val="20"/>
                <w:lang w:eastAsia="en-CA"/>
              </w:rPr>
            </w:pPr>
            <w:r w:rsidRPr="00716954">
              <w:rPr>
                <w:color w:val="000000"/>
                <w:sz w:val="20"/>
                <w:szCs w:val="20"/>
                <w:lang w:eastAsia="en-CA"/>
              </w:rPr>
              <w:t>Target SEER to MEPS ratio</w:t>
            </w:r>
          </w:p>
        </w:tc>
        <w:tc>
          <w:tcPr>
            <w:tcW w:w="1184" w:type="pct"/>
            <w:vAlign w:val="center"/>
            <w:hideMark/>
          </w:tcPr>
          <w:p w14:paraId="5F6E0ADE" w14:textId="1799D13C" w:rsidR="001928B3" w:rsidRPr="00716954" w:rsidRDefault="001928B3" w:rsidP="00387D82">
            <w:pPr>
              <w:jc w:val="left"/>
              <w:rPr>
                <w:color w:val="000000"/>
                <w:sz w:val="20"/>
                <w:szCs w:val="20"/>
                <w:lang w:eastAsia="en-CA"/>
              </w:rPr>
            </w:pPr>
            <w:r w:rsidRPr="00716954">
              <w:rPr>
                <w:color w:val="000000"/>
                <w:sz w:val="20"/>
                <w:szCs w:val="20"/>
                <w:lang w:eastAsia="en-CA"/>
              </w:rPr>
              <w:t>Target SEER / MEPS</w:t>
            </w:r>
          </w:p>
        </w:tc>
        <w:tc>
          <w:tcPr>
            <w:tcW w:w="573" w:type="pct"/>
            <w:noWrap/>
            <w:vAlign w:val="center"/>
            <w:hideMark/>
          </w:tcPr>
          <w:p w14:paraId="1BA3CEE0"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A2</w:t>
            </w:r>
          </w:p>
        </w:tc>
        <w:tc>
          <w:tcPr>
            <w:tcW w:w="714" w:type="pct"/>
            <w:noWrap/>
            <w:vAlign w:val="center"/>
            <w:hideMark/>
          </w:tcPr>
          <w:p w14:paraId="76443440"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1.789 </w:t>
            </w:r>
          </w:p>
        </w:tc>
        <w:tc>
          <w:tcPr>
            <w:tcW w:w="655" w:type="pct"/>
            <w:noWrap/>
            <w:vAlign w:val="center"/>
            <w:hideMark/>
          </w:tcPr>
          <w:p w14:paraId="31956307"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1.250 </w:t>
            </w:r>
          </w:p>
        </w:tc>
      </w:tr>
      <w:tr w:rsidR="001928B3" w:rsidRPr="002B298F" w14:paraId="0AA01DA2" w14:textId="77777777" w:rsidTr="00716954">
        <w:trPr>
          <w:trHeight w:val="290"/>
        </w:trPr>
        <w:tc>
          <w:tcPr>
            <w:tcW w:w="1874" w:type="pct"/>
            <w:noWrap/>
            <w:vAlign w:val="center"/>
            <w:hideMark/>
          </w:tcPr>
          <w:p w14:paraId="37BF4FA5" w14:textId="77777777" w:rsidR="001928B3" w:rsidRPr="00716954" w:rsidRDefault="001928B3" w:rsidP="001928B3">
            <w:pPr>
              <w:rPr>
                <w:color w:val="000000"/>
                <w:sz w:val="20"/>
                <w:szCs w:val="20"/>
                <w:lang w:eastAsia="en-CA"/>
              </w:rPr>
            </w:pPr>
            <w:r w:rsidRPr="00716954">
              <w:rPr>
                <w:color w:val="000000"/>
                <w:sz w:val="20"/>
                <w:szCs w:val="20"/>
                <w:lang w:eastAsia="en-CA"/>
              </w:rPr>
              <w:t>E-low</w:t>
            </w:r>
          </w:p>
        </w:tc>
        <w:tc>
          <w:tcPr>
            <w:tcW w:w="1184" w:type="pct"/>
            <w:vAlign w:val="center"/>
            <w:hideMark/>
          </w:tcPr>
          <w:p w14:paraId="415F2D61" w14:textId="2A930C3A" w:rsidR="001928B3" w:rsidRPr="00716954" w:rsidRDefault="001928B3" w:rsidP="00387D82">
            <w:pPr>
              <w:jc w:val="left"/>
              <w:rPr>
                <w:color w:val="000000"/>
                <w:sz w:val="20"/>
                <w:szCs w:val="20"/>
                <w:lang w:eastAsia="en-CA"/>
              </w:rPr>
            </w:pPr>
            <w:r w:rsidRPr="00716954">
              <w:rPr>
                <w:color w:val="000000"/>
                <w:sz w:val="20"/>
                <w:szCs w:val="20"/>
                <w:lang w:eastAsia="en-CA"/>
              </w:rPr>
              <w:t xml:space="preserve">SEER (low) / MEPS </w:t>
            </w:r>
          </w:p>
        </w:tc>
        <w:tc>
          <w:tcPr>
            <w:tcW w:w="573" w:type="pct"/>
            <w:noWrap/>
            <w:vAlign w:val="center"/>
            <w:hideMark/>
          </w:tcPr>
          <w:p w14:paraId="7B5CC42B"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A3</w:t>
            </w:r>
          </w:p>
        </w:tc>
        <w:tc>
          <w:tcPr>
            <w:tcW w:w="714" w:type="pct"/>
            <w:noWrap/>
            <w:vAlign w:val="center"/>
            <w:hideMark/>
          </w:tcPr>
          <w:p w14:paraId="30DE8EF9"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1.000 </w:t>
            </w:r>
          </w:p>
        </w:tc>
        <w:tc>
          <w:tcPr>
            <w:tcW w:w="655" w:type="pct"/>
            <w:noWrap/>
            <w:vAlign w:val="center"/>
            <w:hideMark/>
          </w:tcPr>
          <w:p w14:paraId="651FA8EB"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1.000 </w:t>
            </w:r>
          </w:p>
        </w:tc>
      </w:tr>
      <w:tr w:rsidR="001928B3" w:rsidRPr="002B298F" w14:paraId="48C7A7A2" w14:textId="77777777" w:rsidTr="00716954">
        <w:trPr>
          <w:trHeight w:val="290"/>
        </w:trPr>
        <w:tc>
          <w:tcPr>
            <w:tcW w:w="1874" w:type="pct"/>
            <w:noWrap/>
            <w:vAlign w:val="center"/>
            <w:hideMark/>
          </w:tcPr>
          <w:p w14:paraId="3B9D96A9" w14:textId="77777777" w:rsidR="001928B3" w:rsidRPr="00716954" w:rsidRDefault="001928B3" w:rsidP="001928B3">
            <w:pPr>
              <w:rPr>
                <w:color w:val="000000"/>
                <w:sz w:val="20"/>
                <w:szCs w:val="20"/>
                <w:lang w:eastAsia="en-CA"/>
              </w:rPr>
            </w:pPr>
            <w:r w:rsidRPr="00716954">
              <w:rPr>
                <w:color w:val="000000"/>
                <w:sz w:val="20"/>
                <w:szCs w:val="20"/>
                <w:lang w:eastAsia="en-CA"/>
              </w:rPr>
              <w:t>E-medium</w:t>
            </w:r>
          </w:p>
        </w:tc>
        <w:tc>
          <w:tcPr>
            <w:tcW w:w="1184" w:type="pct"/>
            <w:vAlign w:val="center"/>
            <w:hideMark/>
          </w:tcPr>
          <w:p w14:paraId="27A99DD3" w14:textId="49EDE5BC" w:rsidR="001928B3" w:rsidRPr="00716954" w:rsidRDefault="001928B3" w:rsidP="00387D82">
            <w:pPr>
              <w:jc w:val="left"/>
              <w:rPr>
                <w:color w:val="000000"/>
                <w:sz w:val="20"/>
                <w:szCs w:val="20"/>
                <w:lang w:eastAsia="en-CA"/>
              </w:rPr>
            </w:pPr>
            <w:r w:rsidRPr="00716954">
              <w:rPr>
                <w:color w:val="000000"/>
                <w:sz w:val="20"/>
                <w:szCs w:val="20"/>
                <w:lang w:eastAsia="en-CA"/>
              </w:rPr>
              <w:t xml:space="preserve">SEER (medium) / MEPS </w:t>
            </w:r>
          </w:p>
        </w:tc>
        <w:tc>
          <w:tcPr>
            <w:tcW w:w="573" w:type="pct"/>
            <w:noWrap/>
            <w:vAlign w:val="center"/>
            <w:hideMark/>
          </w:tcPr>
          <w:p w14:paraId="3118659F"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A4</w:t>
            </w:r>
          </w:p>
        </w:tc>
        <w:tc>
          <w:tcPr>
            <w:tcW w:w="714" w:type="pct"/>
            <w:noWrap/>
            <w:vAlign w:val="center"/>
            <w:hideMark/>
          </w:tcPr>
          <w:p w14:paraId="0FFF408F"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1.500 </w:t>
            </w:r>
          </w:p>
        </w:tc>
        <w:tc>
          <w:tcPr>
            <w:tcW w:w="655" w:type="pct"/>
            <w:noWrap/>
            <w:vAlign w:val="center"/>
            <w:hideMark/>
          </w:tcPr>
          <w:p w14:paraId="4E5C5F7A"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1.500 </w:t>
            </w:r>
          </w:p>
        </w:tc>
      </w:tr>
      <w:tr w:rsidR="001928B3" w:rsidRPr="002B298F" w14:paraId="557D3E58" w14:textId="77777777" w:rsidTr="00716954">
        <w:trPr>
          <w:trHeight w:val="290"/>
        </w:trPr>
        <w:tc>
          <w:tcPr>
            <w:tcW w:w="1874" w:type="pct"/>
            <w:noWrap/>
            <w:vAlign w:val="center"/>
            <w:hideMark/>
          </w:tcPr>
          <w:p w14:paraId="2E76C34D" w14:textId="77777777" w:rsidR="001928B3" w:rsidRPr="00716954" w:rsidRDefault="001928B3" w:rsidP="001928B3">
            <w:pPr>
              <w:rPr>
                <w:color w:val="000000"/>
                <w:sz w:val="20"/>
                <w:szCs w:val="20"/>
                <w:lang w:eastAsia="en-CA"/>
              </w:rPr>
            </w:pPr>
            <w:r w:rsidRPr="00716954">
              <w:rPr>
                <w:color w:val="000000"/>
                <w:sz w:val="20"/>
                <w:szCs w:val="20"/>
                <w:lang w:eastAsia="en-CA"/>
              </w:rPr>
              <w:t>E-high</w:t>
            </w:r>
          </w:p>
        </w:tc>
        <w:tc>
          <w:tcPr>
            <w:tcW w:w="1184" w:type="pct"/>
            <w:vAlign w:val="center"/>
            <w:hideMark/>
          </w:tcPr>
          <w:p w14:paraId="1D2F2576" w14:textId="4987FAAC" w:rsidR="001928B3" w:rsidRPr="00716954" w:rsidRDefault="001928B3" w:rsidP="00387D82">
            <w:pPr>
              <w:jc w:val="left"/>
              <w:rPr>
                <w:color w:val="000000"/>
                <w:sz w:val="20"/>
                <w:szCs w:val="20"/>
                <w:lang w:eastAsia="en-CA"/>
              </w:rPr>
            </w:pPr>
            <w:r w:rsidRPr="00716954">
              <w:rPr>
                <w:color w:val="000000"/>
                <w:sz w:val="20"/>
                <w:szCs w:val="20"/>
                <w:lang w:eastAsia="en-CA"/>
              </w:rPr>
              <w:t>SEER (high) / MEPS</w:t>
            </w:r>
          </w:p>
        </w:tc>
        <w:tc>
          <w:tcPr>
            <w:tcW w:w="573" w:type="pct"/>
            <w:noWrap/>
            <w:vAlign w:val="center"/>
            <w:hideMark/>
          </w:tcPr>
          <w:p w14:paraId="34BCD418" w14:textId="77777777" w:rsidR="001928B3" w:rsidRPr="00811551" w:rsidRDefault="001928B3" w:rsidP="001928B3">
            <w:pPr>
              <w:jc w:val="center"/>
              <w:rPr>
                <w:b/>
                <w:bCs/>
                <w:color w:val="000000"/>
                <w:sz w:val="20"/>
                <w:szCs w:val="20"/>
                <w:lang w:eastAsia="en-CA"/>
              </w:rPr>
            </w:pPr>
            <w:r w:rsidRPr="00811551">
              <w:rPr>
                <w:b/>
                <w:bCs/>
                <w:color w:val="000000"/>
                <w:sz w:val="20"/>
                <w:szCs w:val="20"/>
                <w:lang w:eastAsia="en-CA"/>
              </w:rPr>
              <w:t>A5</w:t>
            </w:r>
          </w:p>
        </w:tc>
        <w:tc>
          <w:tcPr>
            <w:tcW w:w="714" w:type="pct"/>
            <w:noWrap/>
            <w:vAlign w:val="center"/>
            <w:hideMark/>
          </w:tcPr>
          <w:p w14:paraId="4B216759"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2.000 </w:t>
            </w:r>
          </w:p>
        </w:tc>
        <w:tc>
          <w:tcPr>
            <w:tcW w:w="655" w:type="pct"/>
            <w:noWrap/>
            <w:vAlign w:val="center"/>
            <w:hideMark/>
          </w:tcPr>
          <w:p w14:paraId="5B8697DF" w14:textId="77777777" w:rsidR="001928B3" w:rsidRPr="00811551" w:rsidRDefault="001928B3" w:rsidP="001928B3">
            <w:pPr>
              <w:jc w:val="right"/>
              <w:rPr>
                <w:color w:val="000000"/>
                <w:sz w:val="20"/>
                <w:szCs w:val="20"/>
                <w:lang w:eastAsia="en-CA"/>
              </w:rPr>
            </w:pPr>
            <w:r w:rsidRPr="00811551">
              <w:rPr>
                <w:color w:val="000000"/>
                <w:sz w:val="20"/>
                <w:szCs w:val="20"/>
                <w:lang w:eastAsia="en-CA"/>
              </w:rPr>
              <w:t xml:space="preserve">          2.000 </w:t>
            </w:r>
          </w:p>
        </w:tc>
      </w:tr>
      <w:tr w:rsidR="001928B3" w:rsidRPr="002B298F" w14:paraId="7F9B15F8" w14:textId="77777777" w:rsidTr="00716954">
        <w:trPr>
          <w:trHeight w:val="290"/>
        </w:trPr>
        <w:tc>
          <w:tcPr>
            <w:tcW w:w="1874" w:type="pct"/>
            <w:noWrap/>
            <w:vAlign w:val="center"/>
            <w:hideMark/>
          </w:tcPr>
          <w:p w14:paraId="0380CFC7" w14:textId="77777777" w:rsidR="001928B3" w:rsidRPr="00716954" w:rsidRDefault="001928B3" w:rsidP="001928B3">
            <w:pPr>
              <w:rPr>
                <w:color w:val="000000"/>
                <w:sz w:val="20"/>
                <w:szCs w:val="20"/>
                <w:lang w:eastAsia="en-CA"/>
              </w:rPr>
            </w:pPr>
            <w:r w:rsidRPr="00716954">
              <w:rPr>
                <w:color w:val="000000"/>
                <w:sz w:val="20"/>
                <w:szCs w:val="20"/>
                <w:lang w:eastAsia="en-CA"/>
              </w:rPr>
              <w:t>Additional component cost</w:t>
            </w:r>
          </w:p>
        </w:tc>
        <w:tc>
          <w:tcPr>
            <w:tcW w:w="1184" w:type="pct"/>
            <w:vAlign w:val="center"/>
            <w:hideMark/>
          </w:tcPr>
          <w:p w14:paraId="7FAFC308" w14:textId="77777777" w:rsidR="001928B3" w:rsidRPr="00716954" w:rsidRDefault="001928B3" w:rsidP="00387D82">
            <w:pPr>
              <w:jc w:val="left"/>
              <w:rPr>
                <w:color w:val="000000"/>
                <w:sz w:val="20"/>
                <w:szCs w:val="20"/>
                <w:lang w:eastAsia="en-CA"/>
              </w:rPr>
            </w:pPr>
            <w:r w:rsidRPr="00716954">
              <w:rPr>
                <w:color w:val="000000"/>
                <w:sz w:val="20"/>
                <w:szCs w:val="20"/>
                <w:lang w:eastAsia="en-CA"/>
              </w:rPr>
              <w:t>US $/unit</w:t>
            </w:r>
          </w:p>
        </w:tc>
        <w:tc>
          <w:tcPr>
            <w:tcW w:w="573" w:type="pct"/>
            <w:noWrap/>
            <w:vAlign w:val="center"/>
            <w:hideMark/>
          </w:tcPr>
          <w:p w14:paraId="14D9FD86" w14:textId="77777777" w:rsidR="001928B3" w:rsidRPr="00EC1342" w:rsidRDefault="001928B3" w:rsidP="001928B3">
            <w:pPr>
              <w:jc w:val="center"/>
              <w:rPr>
                <w:b/>
                <w:bCs/>
                <w:color w:val="000000"/>
                <w:sz w:val="20"/>
                <w:szCs w:val="20"/>
                <w:lang w:eastAsia="en-CA"/>
              </w:rPr>
            </w:pPr>
            <w:r w:rsidRPr="00EC1342">
              <w:rPr>
                <w:b/>
                <w:bCs/>
                <w:color w:val="000000"/>
                <w:sz w:val="20"/>
                <w:szCs w:val="20"/>
                <w:lang w:eastAsia="en-CA"/>
              </w:rPr>
              <w:t>A*</w:t>
            </w:r>
          </w:p>
        </w:tc>
        <w:tc>
          <w:tcPr>
            <w:tcW w:w="714" w:type="pct"/>
            <w:noWrap/>
            <w:vAlign w:val="center"/>
            <w:hideMark/>
          </w:tcPr>
          <w:p w14:paraId="09DFBBA6" w14:textId="77777777" w:rsidR="001928B3" w:rsidRPr="00EC1342" w:rsidRDefault="001928B3" w:rsidP="001928B3">
            <w:pPr>
              <w:jc w:val="right"/>
              <w:rPr>
                <w:color w:val="000000"/>
                <w:sz w:val="20"/>
                <w:szCs w:val="20"/>
                <w:lang w:eastAsia="en-CA"/>
              </w:rPr>
            </w:pPr>
            <w:r w:rsidRPr="00EC1342">
              <w:rPr>
                <w:color w:val="000000"/>
                <w:sz w:val="20"/>
                <w:szCs w:val="20"/>
                <w:lang w:eastAsia="en-CA"/>
              </w:rPr>
              <w:t xml:space="preserve">            36.79 </w:t>
            </w:r>
          </w:p>
        </w:tc>
        <w:tc>
          <w:tcPr>
            <w:tcW w:w="655" w:type="pct"/>
            <w:noWrap/>
            <w:vAlign w:val="center"/>
            <w:hideMark/>
          </w:tcPr>
          <w:p w14:paraId="672E8B18" w14:textId="77777777" w:rsidR="001928B3" w:rsidRPr="00EC1342" w:rsidRDefault="001928B3" w:rsidP="001928B3">
            <w:pPr>
              <w:jc w:val="right"/>
              <w:rPr>
                <w:color w:val="000000"/>
                <w:sz w:val="20"/>
                <w:szCs w:val="20"/>
                <w:lang w:eastAsia="en-CA"/>
              </w:rPr>
            </w:pPr>
            <w:r w:rsidRPr="00EC1342">
              <w:rPr>
                <w:color w:val="000000"/>
                <w:sz w:val="20"/>
                <w:szCs w:val="20"/>
                <w:lang w:eastAsia="en-CA"/>
              </w:rPr>
              <w:t xml:space="preserve">          11.33 </w:t>
            </w:r>
          </w:p>
        </w:tc>
      </w:tr>
      <w:tr w:rsidR="001928B3" w:rsidRPr="002B298F" w14:paraId="263AAA39" w14:textId="77777777" w:rsidTr="00716954">
        <w:trPr>
          <w:trHeight w:val="290"/>
        </w:trPr>
        <w:tc>
          <w:tcPr>
            <w:tcW w:w="1874" w:type="pct"/>
            <w:noWrap/>
            <w:vAlign w:val="center"/>
            <w:hideMark/>
          </w:tcPr>
          <w:p w14:paraId="7BA6CDC4" w14:textId="77777777" w:rsidR="001928B3" w:rsidRPr="00716954" w:rsidRDefault="001928B3" w:rsidP="001928B3">
            <w:pPr>
              <w:rPr>
                <w:color w:val="000000"/>
                <w:sz w:val="20"/>
                <w:szCs w:val="20"/>
                <w:lang w:eastAsia="en-CA"/>
              </w:rPr>
            </w:pPr>
            <w:r w:rsidRPr="00716954">
              <w:rPr>
                <w:color w:val="000000"/>
                <w:sz w:val="20"/>
                <w:szCs w:val="20"/>
                <w:lang w:eastAsia="en-CA"/>
              </w:rPr>
              <w:t>Eligible additional component incentive</w:t>
            </w:r>
          </w:p>
        </w:tc>
        <w:tc>
          <w:tcPr>
            <w:tcW w:w="1184" w:type="pct"/>
            <w:vAlign w:val="center"/>
            <w:hideMark/>
          </w:tcPr>
          <w:p w14:paraId="4930D003" w14:textId="77777777" w:rsidR="001928B3" w:rsidRPr="00716954" w:rsidRDefault="001928B3" w:rsidP="00387D82">
            <w:pPr>
              <w:jc w:val="left"/>
              <w:rPr>
                <w:color w:val="000000"/>
                <w:sz w:val="20"/>
                <w:szCs w:val="20"/>
                <w:lang w:eastAsia="en-CA"/>
              </w:rPr>
            </w:pPr>
            <w:r w:rsidRPr="00716954">
              <w:rPr>
                <w:color w:val="000000"/>
                <w:sz w:val="20"/>
                <w:szCs w:val="20"/>
                <w:lang w:eastAsia="en-CA"/>
              </w:rPr>
              <w:t>US $/unit</w:t>
            </w:r>
          </w:p>
        </w:tc>
        <w:tc>
          <w:tcPr>
            <w:tcW w:w="573" w:type="pct"/>
            <w:noWrap/>
            <w:vAlign w:val="center"/>
            <w:hideMark/>
          </w:tcPr>
          <w:p w14:paraId="70A8EE03" w14:textId="77777777" w:rsidR="001928B3" w:rsidRPr="00EC1342" w:rsidRDefault="001928B3" w:rsidP="001928B3">
            <w:pPr>
              <w:jc w:val="center"/>
              <w:rPr>
                <w:b/>
                <w:bCs/>
                <w:color w:val="000000"/>
                <w:sz w:val="20"/>
                <w:szCs w:val="20"/>
                <w:lang w:eastAsia="en-CA"/>
              </w:rPr>
            </w:pPr>
            <w:r w:rsidRPr="00EC1342">
              <w:rPr>
                <w:b/>
                <w:bCs/>
                <w:color w:val="000000"/>
                <w:sz w:val="20"/>
                <w:szCs w:val="20"/>
                <w:lang w:eastAsia="en-CA"/>
              </w:rPr>
              <w:t>B=A*/3</w:t>
            </w:r>
          </w:p>
        </w:tc>
        <w:tc>
          <w:tcPr>
            <w:tcW w:w="714" w:type="pct"/>
            <w:noWrap/>
            <w:vAlign w:val="center"/>
            <w:hideMark/>
          </w:tcPr>
          <w:p w14:paraId="1BBFCAA6" w14:textId="77777777" w:rsidR="001928B3" w:rsidRPr="00EC1342" w:rsidRDefault="001928B3" w:rsidP="001928B3">
            <w:pPr>
              <w:jc w:val="right"/>
              <w:rPr>
                <w:color w:val="000000"/>
                <w:sz w:val="20"/>
                <w:szCs w:val="20"/>
                <w:lang w:eastAsia="en-CA"/>
              </w:rPr>
            </w:pPr>
            <w:r w:rsidRPr="00EC1342">
              <w:rPr>
                <w:color w:val="000000"/>
                <w:sz w:val="20"/>
                <w:szCs w:val="20"/>
                <w:lang w:eastAsia="en-CA"/>
              </w:rPr>
              <w:t xml:space="preserve">            12.26 </w:t>
            </w:r>
          </w:p>
        </w:tc>
        <w:tc>
          <w:tcPr>
            <w:tcW w:w="655" w:type="pct"/>
            <w:noWrap/>
            <w:vAlign w:val="center"/>
            <w:hideMark/>
          </w:tcPr>
          <w:p w14:paraId="27CE08F7" w14:textId="77777777" w:rsidR="001928B3" w:rsidRPr="00EC1342" w:rsidRDefault="001928B3" w:rsidP="001928B3">
            <w:pPr>
              <w:jc w:val="right"/>
              <w:rPr>
                <w:color w:val="000000"/>
                <w:sz w:val="20"/>
                <w:szCs w:val="20"/>
                <w:lang w:eastAsia="en-CA"/>
              </w:rPr>
            </w:pPr>
            <w:r w:rsidRPr="00EC1342">
              <w:rPr>
                <w:color w:val="000000"/>
                <w:sz w:val="20"/>
                <w:szCs w:val="20"/>
                <w:lang w:eastAsia="en-CA"/>
              </w:rPr>
              <w:t xml:space="preserve">          3.778 </w:t>
            </w:r>
          </w:p>
        </w:tc>
      </w:tr>
      <w:tr w:rsidR="001928B3" w:rsidRPr="002B298F" w14:paraId="455F7C6A" w14:textId="77777777" w:rsidTr="003C17BC">
        <w:trPr>
          <w:trHeight w:val="290"/>
        </w:trPr>
        <w:tc>
          <w:tcPr>
            <w:tcW w:w="5000" w:type="pct"/>
            <w:gridSpan w:val="5"/>
            <w:noWrap/>
            <w:vAlign w:val="center"/>
            <w:hideMark/>
          </w:tcPr>
          <w:p w14:paraId="33A112EA" w14:textId="21F2C3E1" w:rsidR="001928B3" w:rsidRPr="00716954" w:rsidRDefault="001928B3" w:rsidP="001928B3">
            <w:pPr>
              <w:rPr>
                <w:color w:val="000000"/>
                <w:sz w:val="20"/>
                <w:szCs w:val="20"/>
                <w:lang w:eastAsia="en-CA"/>
              </w:rPr>
            </w:pPr>
            <w:r w:rsidRPr="00716954">
              <w:rPr>
                <w:color w:val="000000"/>
                <w:sz w:val="20"/>
                <w:szCs w:val="20"/>
                <w:lang w:eastAsia="en-CA"/>
              </w:rPr>
              <w:t>Note:  SEER is measured as BTU/hr / Watts</w:t>
            </w:r>
          </w:p>
        </w:tc>
      </w:tr>
    </w:tbl>
    <w:p w14:paraId="7B34CD70" w14:textId="77777777" w:rsidR="002703FD" w:rsidRPr="0047235A" w:rsidRDefault="002703FD" w:rsidP="002703FD">
      <w:pPr>
        <w:pStyle w:val="Heading1"/>
        <w:numPr>
          <w:ilvl w:val="0"/>
          <w:numId w:val="0"/>
        </w:numPr>
      </w:pPr>
    </w:p>
    <w:p w14:paraId="26E0B5B2" w14:textId="77777777" w:rsidR="00711BE6" w:rsidRPr="00CC6E10" w:rsidRDefault="00711BE6" w:rsidP="00711BE6">
      <w:pPr>
        <w:jc w:val="center"/>
      </w:pPr>
    </w:p>
    <w:tbl>
      <w:tblPr>
        <w:tblStyle w:val="TableGrid"/>
        <w:tblW w:w="0" w:type="auto"/>
        <w:tblLook w:val="04A0" w:firstRow="1" w:lastRow="0" w:firstColumn="1" w:lastColumn="0" w:noHBand="0" w:noVBand="1"/>
      </w:tblPr>
      <w:tblGrid>
        <w:gridCol w:w="1871"/>
        <w:gridCol w:w="1872"/>
        <w:gridCol w:w="1872"/>
        <w:gridCol w:w="1872"/>
        <w:gridCol w:w="1873"/>
      </w:tblGrid>
      <w:tr w:rsidR="00E85409" w:rsidRPr="009B0D30" w14:paraId="2D366952" w14:textId="77777777" w:rsidTr="00B42A72">
        <w:tc>
          <w:tcPr>
            <w:tcW w:w="1871" w:type="dxa"/>
          </w:tcPr>
          <w:p w14:paraId="15A747A8" w14:textId="77777777" w:rsidR="00E85409" w:rsidRPr="009B0D30" w:rsidRDefault="00E85409" w:rsidP="00B42A72"/>
        </w:tc>
        <w:tc>
          <w:tcPr>
            <w:tcW w:w="1872" w:type="dxa"/>
          </w:tcPr>
          <w:p w14:paraId="4D74B147" w14:textId="77777777" w:rsidR="00E85409" w:rsidRPr="009B0D30" w:rsidRDefault="00E85409" w:rsidP="00B42A72"/>
        </w:tc>
        <w:tc>
          <w:tcPr>
            <w:tcW w:w="1872" w:type="dxa"/>
            <w:tcBorders>
              <w:bottom w:val="single" w:sz="4" w:space="0" w:color="auto"/>
            </w:tcBorders>
          </w:tcPr>
          <w:p w14:paraId="10C1C1F2" w14:textId="77777777" w:rsidR="00E85409" w:rsidRPr="009B0D30" w:rsidRDefault="00E85409" w:rsidP="00B42A72"/>
        </w:tc>
        <w:tc>
          <w:tcPr>
            <w:tcW w:w="1872" w:type="dxa"/>
          </w:tcPr>
          <w:p w14:paraId="743A0986" w14:textId="77777777" w:rsidR="00E85409" w:rsidRPr="009B0D30" w:rsidRDefault="00E85409" w:rsidP="00B42A72"/>
        </w:tc>
        <w:tc>
          <w:tcPr>
            <w:tcW w:w="1873" w:type="dxa"/>
          </w:tcPr>
          <w:p w14:paraId="718C44C0" w14:textId="77777777" w:rsidR="00E85409" w:rsidRPr="009B0D30" w:rsidRDefault="00E85409" w:rsidP="00B42A72"/>
        </w:tc>
      </w:tr>
    </w:tbl>
    <w:p w14:paraId="1B73341A" w14:textId="77777777" w:rsidR="00E85409" w:rsidRPr="009B0D30" w:rsidRDefault="00E85409" w:rsidP="00ED4C65">
      <w:pPr>
        <w:jc w:val="center"/>
      </w:pPr>
    </w:p>
    <w:sectPr w:rsidR="00E85409" w:rsidRPr="009B0D30" w:rsidSect="00466FD5">
      <w:headerReference w:type="even" r:id="rId29"/>
      <w:headerReference w:type="default" r:id="rId30"/>
      <w:footerReference w:type="even" r:id="rId31"/>
      <w:footerReference w:type="default" r:id="rId32"/>
      <w:footnotePr>
        <w:numRestart w:val="eachSect"/>
      </w:footnotePr>
      <w:pgSz w:w="12240" w:h="15840" w:code="1"/>
      <w:pgMar w:top="720" w:right="1440" w:bottom="864" w:left="1440" w:header="720" w:footer="475"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F386B1" w14:textId="77777777" w:rsidR="00BD3537" w:rsidRDefault="00BD3537" w:rsidP="004A504B">
      <w:r>
        <w:separator/>
      </w:r>
    </w:p>
  </w:endnote>
  <w:endnote w:type="continuationSeparator" w:id="0">
    <w:p w14:paraId="28E5793D" w14:textId="77777777" w:rsidR="00BD3537" w:rsidRDefault="00BD3537" w:rsidP="004A504B">
      <w:r>
        <w:continuationSeparator/>
      </w:r>
    </w:p>
  </w:endnote>
  <w:endnote w:type="continuationNotice" w:id="1">
    <w:p w14:paraId="02E8DC8E" w14:textId="77777777" w:rsidR="00BD3537" w:rsidRDefault="00BD353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5002EFF" w:usb1="C000E47F" w:usb2="0000002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Univers Bold">
    <w:altName w:val="Arial"/>
    <w:panose1 w:val="00000000000000000000"/>
    <w:charset w:val="00"/>
    <w:family w:val="swiss"/>
    <w:notTrueType/>
    <w:pitch w:val="default"/>
    <w:sig w:usb0="00000003" w:usb1="00000000" w:usb2="00000000" w:usb3="00000000" w:csb0="00000001" w:csb1="00000000"/>
  </w:font>
  <w:font w:name="KaiTi">
    <w:altName w:val="楷体"/>
    <w:panose1 w:val="02010609060101010101"/>
    <w:charset w:val="86"/>
    <w:family w:val="modern"/>
    <w:pitch w:val="fixed"/>
    <w:sig w:usb0="800002BF" w:usb1="38CF7CFA" w:usb2="00000016" w:usb3="00000000" w:csb0="00040001" w:csb1="00000000"/>
  </w:font>
  <w:font w:name="Microsoft YaHei">
    <w:altName w:val="微软雅黑"/>
    <w:panose1 w:val="020B0503020204020204"/>
    <w:charset w:val="86"/>
    <w:family w:val="swiss"/>
    <w:pitch w:val="variable"/>
    <w:sig w:usb0="80000287" w:usb1="2ACF3C50" w:usb2="00000016" w:usb3="00000000" w:csb0="0004001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B9C65" w14:textId="77777777" w:rsidR="00FE593A" w:rsidRPr="003B5D37" w:rsidRDefault="00FE593A">
    <w:pPr>
      <w:jc w:val="center"/>
      <w:rPr>
        <w:sz w:val="24"/>
        <w:szCs w:val="24"/>
      </w:rPr>
    </w:pPr>
    <w:r w:rsidRPr="003B5D37">
      <w:rPr>
        <w:sz w:val="24"/>
        <w:szCs w:val="24"/>
      </w:rPr>
      <w:fldChar w:fldCharType="begin"/>
    </w:r>
    <w:r w:rsidRPr="003B5D37">
      <w:rPr>
        <w:sz w:val="24"/>
        <w:szCs w:val="24"/>
      </w:rPr>
      <w:instrText xml:space="preserve"> PAGE </w:instrText>
    </w:r>
    <w:r w:rsidRPr="003B5D37">
      <w:rPr>
        <w:sz w:val="24"/>
        <w:szCs w:val="24"/>
      </w:rPr>
      <w:fldChar w:fldCharType="separate"/>
    </w:r>
    <w:r w:rsidRPr="003B5D37">
      <w:rPr>
        <w:noProof/>
        <w:sz w:val="24"/>
        <w:szCs w:val="24"/>
      </w:rPr>
      <w:t>2</w:t>
    </w:r>
    <w:r w:rsidRPr="003B5D37">
      <w:rPr>
        <w:noProof/>
        <w:sz w:val="24"/>
        <w:szCs w:val="24"/>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C06792" w14:textId="77777777" w:rsidR="00FE593A" w:rsidRPr="003B5D37" w:rsidRDefault="00FE593A">
    <w:pPr>
      <w:jc w:val="center"/>
      <w:rPr>
        <w:sz w:val="24"/>
        <w:szCs w:val="24"/>
      </w:rPr>
    </w:pPr>
    <w:r w:rsidRPr="003B5D37">
      <w:rPr>
        <w:sz w:val="24"/>
        <w:szCs w:val="24"/>
      </w:rPr>
      <w:fldChar w:fldCharType="begin"/>
    </w:r>
    <w:r w:rsidRPr="003B5D37">
      <w:rPr>
        <w:sz w:val="24"/>
        <w:szCs w:val="24"/>
      </w:rPr>
      <w:instrText xml:space="preserve"> PAGE </w:instrText>
    </w:r>
    <w:r w:rsidRPr="003B5D37">
      <w:rPr>
        <w:sz w:val="24"/>
        <w:szCs w:val="24"/>
      </w:rPr>
      <w:fldChar w:fldCharType="separate"/>
    </w:r>
    <w:r w:rsidRPr="003B5D37">
      <w:rPr>
        <w:noProof/>
        <w:sz w:val="24"/>
        <w:szCs w:val="24"/>
      </w:rPr>
      <w:t>3</w:t>
    </w:r>
    <w:r w:rsidRPr="003B5D37">
      <w:rPr>
        <w:noProof/>
        <w:sz w:val="24"/>
        <w:szCs w:val="24"/>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024EE1" w14:textId="3BEB01C3" w:rsidR="00FE593A" w:rsidRDefault="00FE593A" w:rsidP="00A031E4">
    <w:pPr>
      <w:pBdr>
        <w:top w:val="single" w:sz="4" w:space="1" w:color="auto"/>
        <w:left w:val="single" w:sz="4" w:space="4" w:color="auto"/>
        <w:bottom w:val="single" w:sz="4" w:space="1" w:color="auto"/>
        <w:right w:val="single" w:sz="4" w:space="4" w:color="auto"/>
      </w:pBdr>
      <w:jc w:val="center"/>
      <w:rPr>
        <w:sz w:val="18"/>
        <w:szCs w:val="18"/>
        <w:lang w:eastAsia="zh-CN"/>
      </w:rPr>
    </w:pPr>
    <w:r>
      <w:rPr>
        <w:rFonts w:ascii="SimSun" w:hAnsi="SimSun" w:cs="SimSun" w:hint="eastAsia"/>
        <w:sz w:val="20"/>
        <w:szCs w:val="20"/>
        <w:lang w:eastAsia="zh-CN"/>
      </w:rPr>
      <w:t>执行蒙特利尔议定书多边基金执行委员会的会前文件不妨碍文件印发后执行委员会可能作出的任何决定。</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69A126" w14:textId="77777777" w:rsidR="00FE593A" w:rsidRDefault="00FE593A" w:rsidP="004E7F9C">
    <w:pPr>
      <w:pBdr>
        <w:top w:val="single" w:sz="4" w:space="1" w:color="auto"/>
        <w:left w:val="single" w:sz="4" w:space="4" w:color="auto"/>
        <w:bottom w:val="single" w:sz="4" w:space="1" w:color="auto"/>
        <w:right w:val="single" w:sz="4" w:space="4" w:color="auto"/>
      </w:pBdr>
      <w:jc w:val="center"/>
      <w:rPr>
        <w:sz w:val="18"/>
        <w:szCs w:val="18"/>
      </w:rPr>
    </w:pP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2957DE50" w14:textId="77777777" w:rsidR="00FE593A" w:rsidRDefault="00FE593A" w:rsidP="004E7F9C">
    <w:pPr>
      <w:pBdr>
        <w:top w:val="single" w:sz="4" w:space="1" w:color="auto"/>
        <w:left w:val="single" w:sz="4" w:space="4" w:color="auto"/>
        <w:bottom w:val="single" w:sz="4" w:space="1" w:color="auto"/>
        <w:right w:val="single" w:sz="4" w:space="4" w:color="auto"/>
      </w:pBdr>
      <w:jc w:val="center"/>
      <w:rPr>
        <w:sz w:val="18"/>
        <w:szCs w:val="18"/>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837B1F" w14:textId="77777777" w:rsidR="00FE593A" w:rsidRPr="0005350E" w:rsidRDefault="00FE593A">
    <w:pPr>
      <w:jc w:val="center"/>
      <w:rPr>
        <w:sz w:val="24"/>
        <w:szCs w:val="24"/>
      </w:rPr>
    </w:pPr>
    <w:r w:rsidRPr="0005350E">
      <w:rPr>
        <w:sz w:val="24"/>
        <w:szCs w:val="24"/>
      </w:rPr>
      <w:fldChar w:fldCharType="begin"/>
    </w:r>
    <w:r w:rsidRPr="0005350E">
      <w:rPr>
        <w:sz w:val="24"/>
        <w:szCs w:val="24"/>
      </w:rPr>
      <w:instrText xml:space="preserve"> PAGE </w:instrText>
    </w:r>
    <w:r w:rsidRPr="0005350E">
      <w:rPr>
        <w:sz w:val="24"/>
        <w:szCs w:val="24"/>
      </w:rPr>
      <w:fldChar w:fldCharType="separate"/>
    </w:r>
    <w:r w:rsidRPr="0005350E">
      <w:rPr>
        <w:noProof/>
        <w:sz w:val="24"/>
        <w:szCs w:val="24"/>
      </w:rPr>
      <w:t>2</w:t>
    </w:r>
    <w:r w:rsidRPr="0005350E">
      <w:rPr>
        <w:noProof/>
        <w:sz w:val="24"/>
        <w:szCs w:val="24"/>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90D09" w14:textId="11042343" w:rsidR="00FE593A" w:rsidRPr="0033525D" w:rsidRDefault="00FE593A" w:rsidP="008B7AFC">
    <w:pPr>
      <w:tabs>
        <w:tab w:val="center" w:pos="4680"/>
        <w:tab w:val="right" w:pos="9360"/>
      </w:tabs>
      <w:jc w:val="left"/>
    </w:pPr>
    <w:r>
      <w:tab/>
    </w:r>
    <w:r w:rsidRPr="0005350E">
      <w:rPr>
        <w:sz w:val="24"/>
        <w:szCs w:val="24"/>
      </w:rPr>
      <w:fldChar w:fldCharType="begin"/>
    </w:r>
    <w:r w:rsidRPr="0005350E">
      <w:rPr>
        <w:sz w:val="24"/>
        <w:szCs w:val="24"/>
      </w:rPr>
      <w:instrText xml:space="preserve"> PAGE </w:instrText>
    </w:r>
    <w:r w:rsidRPr="0005350E">
      <w:rPr>
        <w:sz w:val="24"/>
        <w:szCs w:val="24"/>
      </w:rPr>
      <w:fldChar w:fldCharType="separate"/>
    </w:r>
    <w:r w:rsidRPr="0005350E">
      <w:rPr>
        <w:noProof/>
        <w:sz w:val="24"/>
        <w:szCs w:val="24"/>
      </w:rPr>
      <w:t>3</w:t>
    </w:r>
    <w:r w:rsidRPr="0005350E">
      <w:rPr>
        <w:noProof/>
        <w:sz w:val="24"/>
        <w:szCs w:val="24"/>
      </w:rPr>
      <w:fldChar w:fldCharType="end"/>
    </w:r>
    <w:r>
      <w:rPr>
        <w:noProof/>
      </w:rPr>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425192" w14:textId="77777777" w:rsidR="00FE593A" w:rsidRDefault="00FE593A" w:rsidP="004E7F9C">
    <w:pPr>
      <w:pBdr>
        <w:top w:val="single" w:sz="4" w:space="1" w:color="auto"/>
        <w:left w:val="single" w:sz="4" w:space="4" w:color="auto"/>
        <w:bottom w:val="single" w:sz="4" w:space="1" w:color="auto"/>
        <w:right w:val="single" w:sz="4" w:space="4" w:color="auto"/>
      </w:pBdr>
      <w:jc w:val="center"/>
      <w:rPr>
        <w:sz w:val="18"/>
        <w:szCs w:val="18"/>
      </w:rPr>
    </w:pPr>
    <w:r w:rsidRPr="006E7BE3">
      <w:rPr>
        <w:sz w:val="18"/>
        <w:szCs w:val="18"/>
      </w:rPr>
      <w:t>Pre-session documents of the Executive Committee of the Multilateral Fund for the Implementation of the Montreal Protocol are without prejudice to any decision that the Executive Committee might take following issu</w:t>
    </w:r>
    <w:r>
      <w:rPr>
        <w:sz w:val="18"/>
        <w:szCs w:val="18"/>
      </w:rPr>
      <w:t>ance</w:t>
    </w:r>
    <w:r w:rsidRPr="006E7BE3">
      <w:rPr>
        <w:sz w:val="18"/>
        <w:szCs w:val="18"/>
      </w:rPr>
      <w:t xml:space="preserve"> of the document.</w:t>
    </w:r>
  </w:p>
  <w:p w14:paraId="7E40125F" w14:textId="77777777" w:rsidR="00FE593A" w:rsidRDefault="00FE593A" w:rsidP="004E7F9C">
    <w:pPr>
      <w:pBdr>
        <w:top w:val="single" w:sz="4" w:space="1" w:color="auto"/>
        <w:left w:val="single" w:sz="4" w:space="4" w:color="auto"/>
        <w:bottom w:val="single" w:sz="4" w:space="1" w:color="auto"/>
        <w:right w:val="single" w:sz="4" w:space="4" w:color="auto"/>
      </w:pBdr>
      <w:jc w:val="center"/>
      <w:rPr>
        <w:sz w:val="18"/>
        <w:szCs w:val="18"/>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761638" w14:textId="77777777" w:rsidR="00FE593A" w:rsidRPr="0005350E" w:rsidRDefault="00FE593A">
    <w:pPr>
      <w:jc w:val="center"/>
      <w:rPr>
        <w:sz w:val="24"/>
        <w:szCs w:val="24"/>
      </w:rPr>
    </w:pPr>
    <w:r w:rsidRPr="0005350E">
      <w:rPr>
        <w:sz w:val="24"/>
        <w:szCs w:val="24"/>
      </w:rPr>
      <w:fldChar w:fldCharType="begin"/>
    </w:r>
    <w:r w:rsidRPr="0005350E">
      <w:rPr>
        <w:sz w:val="24"/>
        <w:szCs w:val="24"/>
      </w:rPr>
      <w:instrText xml:space="preserve"> PAGE </w:instrText>
    </w:r>
    <w:r w:rsidRPr="0005350E">
      <w:rPr>
        <w:sz w:val="24"/>
        <w:szCs w:val="24"/>
      </w:rPr>
      <w:fldChar w:fldCharType="separate"/>
    </w:r>
    <w:r w:rsidRPr="0005350E">
      <w:rPr>
        <w:noProof/>
        <w:sz w:val="24"/>
        <w:szCs w:val="24"/>
      </w:rPr>
      <w:t>2</w:t>
    </w:r>
    <w:r w:rsidRPr="0005350E">
      <w:rPr>
        <w:noProof/>
        <w:sz w:val="24"/>
        <w:szCs w:val="24"/>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64E9D4" w14:textId="028731E4" w:rsidR="00FE593A" w:rsidRPr="0033525D" w:rsidRDefault="00FE593A" w:rsidP="008044AE">
    <w:pPr>
      <w:tabs>
        <w:tab w:val="center" w:pos="4680"/>
        <w:tab w:val="left" w:pos="5086"/>
        <w:tab w:val="left" w:pos="5982"/>
        <w:tab w:val="right" w:pos="9360"/>
      </w:tabs>
      <w:jc w:val="left"/>
    </w:pPr>
    <w:r>
      <w:tab/>
    </w:r>
    <w:r w:rsidRPr="0005350E">
      <w:rPr>
        <w:sz w:val="24"/>
        <w:szCs w:val="24"/>
      </w:rPr>
      <w:fldChar w:fldCharType="begin"/>
    </w:r>
    <w:r w:rsidRPr="0005350E">
      <w:rPr>
        <w:sz w:val="24"/>
        <w:szCs w:val="24"/>
      </w:rPr>
      <w:instrText xml:space="preserve"> PAGE </w:instrText>
    </w:r>
    <w:r w:rsidRPr="0005350E">
      <w:rPr>
        <w:sz w:val="24"/>
        <w:szCs w:val="24"/>
      </w:rPr>
      <w:fldChar w:fldCharType="separate"/>
    </w:r>
    <w:r w:rsidRPr="0005350E">
      <w:rPr>
        <w:noProof/>
        <w:sz w:val="24"/>
        <w:szCs w:val="24"/>
      </w:rPr>
      <w:t>3</w:t>
    </w:r>
    <w:r w:rsidRPr="0005350E">
      <w:rPr>
        <w:noProof/>
        <w:sz w:val="24"/>
        <w:szCs w:val="24"/>
      </w:rPr>
      <w:fldChar w:fldCharType="end"/>
    </w:r>
    <w:r w:rsidRPr="0005350E">
      <w:rPr>
        <w:noProof/>
        <w:sz w:val="24"/>
        <w:szCs w:val="24"/>
      </w:rPr>
      <w:tab/>
    </w:r>
    <w:r>
      <w:rPr>
        <w:noProof/>
      </w:rPr>
      <w:tab/>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72BADB" w14:textId="77777777" w:rsidR="00FE593A" w:rsidRPr="0033525D" w:rsidRDefault="00FE593A">
    <w:pPr>
      <w:jc w:val="center"/>
    </w:pPr>
    <w:r>
      <w:fldChar w:fldCharType="begin"/>
    </w:r>
    <w:r>
      <w:instrText xml:space="preserve"> PAGE </w:instrText>
    </w:r>
    <w:r>
      <w:fldChar w:fldCharType="separate"/>
    </w:r>
    <w:r>
      <w:rPr>
        <w:noProof/>
      </w:rPr>
      <w:t>2</w:t>
    </w:r>
    <w:r>
      <w:rPr>
        <w:noProof/>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3F4472" w14:textId="77777777" w:rsidR="00FE593A" w:rsidRPr="0033525D" w:rsidRDefault="00FE593A" w:rsidP="00466FD5">
    <w:pPr>
      <w:tabs>
        <w:tab w:val="center" w:pos="4680"/>
        <w:tab w:val="left" w:pos="5982"/>
        <w:tab w:val="right" w:pos="9360"/>
      </w:tabs>
      <w:jc w:val="left"/>
    </w:pPr>
    <w:r>
      <w:tab/>
    </w:r>
    <w:r w:rsidRPr="0005350E">
      <w:rPr>
        <w:sz w:val="24"/>
        <w:szCs w:val="24"/>
      </w:rPr>
      <w:fldChar w:fldCharType="begin"/>
    </w:r>
    <w:r w:rsidRPr="0005350E">
      <w:rPr>
        <w:sz w:val="24"/>
        <w:szCs w:val="24"/>
      </w:rPr>
      <w:instrText xml:space="preserve"> PAGE </w:instrText>
    </w:r>
    <w:r w:rsidRPr="0005350E">
      <w:rPr>
        <w:sz w:val="24"/>
        <w:szCs w:val="24"/>
      </w:rPr>
      <w:fldChar w:fldCharType="separate"/>
    </w:r>
    <w:r w:rsidRPr="0005350E">
      <w:rPr>
        <w:noProof/>
        <w:sz w:val="24"/>
        <w:szCs w:val="24"/>
      </w:rPr>
      <w:t>3</w:t>
    </w:r>
    <w:r w:rsidRPr="0005350E">
      <w:rPr>
        <w:noProof/>
        <w:sz w:val="24"/>
        <w:szCs w:val="24"/>
      </w:rPr>
      <w:fldChar w:fldCharType="end"/>
    </w:r>
    <w:r>
      <w:rPr>
        <w:noProof/>
      </w:rP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457B86" w14:textId="77777777" w:rsidR="00BD3537" w:rsidRDefault="00BD3537" w:rsidP="004A504B">
      <w:r>
        <w:separator/>
      </w:r>
    </w:p>
  </w:footnote>
  <w:footnote w:type="continuationSeparator" w:id="0">
    <w:p w14:paraId="625A8DE7" w14:textId="77777777" w:rsidR="00BD3537" w:rsidRDefault="00BD3537" w:rsidP="004A504B">
      <w:r>
        <w:continuationSeparator/>
      </w:r>
    </w:p>
  </w:footnote>
  <w:footnote w:type="continuationNotice" w:id="1">
    <w:p w14:paraId="4DAB4F7E" w14:textId="77777777" w:rsidR="00BD3537" w:rsidRDefault="00BD3537"/>
  </w:footnote>
  <w:footnote w:id="2">
    <w:p w14:paraId="53676557" w14:textId="77777777" w:rsidR="00FE593A" w:rsidRPr="001E1147" w:rsidRDefault="00FE593A" w:rsidP="008E1B08">
      <w:pPr>
        <w:pStyle w:val="FootnoteText"/>
        <w:spacing w:after="120"/>
        <w:rPr>
          <w:lang w:val="en-US" w:eastAsia="zh-CN"/>
        </w:rPr>
      </w:pPr>
      <w:r w:rsidRPr="001A24C6">
        <w:rPr>
          <w:rStyle w:val="FootnoteReference"/>
        </w:rPr>
        <w:footnoteRef/>
      </w:r>
      <w:r w:rsidRPr="001A24C6">
        <w:rPr>
          <w:lang w:eastAsia="zh-CN"/>
        </w:rPr>
        <w:t xml:space="preserve"> </w:t>
      </w:r>
      <w:r w:rsidRPr="001E1147">
        <w:rPr>
          <w:lang w:val="en-US" w:eastAsia="zh-CN"/>
        </w:rPr>
        <w:t>UNEP/OzL.Pro/ExCom/9</w:t>
      </w:r>
      <w:r>
        <w:rPr>
          <w:lang w:val="en-US" w:eastAsia="zh-CN"/>
        </w:rPr>
        <w:t>7</w:t>
      </w:r>
      <w:r w:rsidRPr="001E1147">
        <w:rPr>
          <w:lang w:val="en-US" w:eastAsia="zh-CN"/>
        </w:rPr>
        <w:t>/1</w:t>
      </w:r>
    </w:p>
  </w:footnote>
  <w:footnote w:id="3">
    <w:p w14:paraId="6AAA247D" w14:textId="3922CFE5"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sidRPr="002D4799">
        <w:rPr>
          <w:rFonts w:hint="eastAsia"/>
          <w:lang w:eastAsia="zh-CN"/>
        </w:rPr>
        <w:t>根据</w:t>
      </w:r>
      <w:r w:rsidRPr="002D4799">
        <w:rPr>
          <w:rFonts w:hint="eastAsia"/>
          <w:lang w:eastAsia="zh-CN"/>
        </w:rPr>
        <w:t>2025</w:t>
      </w:r>
      <w:r w:rsidRPr="002D4799">
        <w:rPr>
          <w:rFonts w:hint="eastAsia"/>
          <w:lang w:eastAsia="zh-CN"/>
        </w:rPr>
        <w:t>年</w:t>
      </w:r>
      <w:r w:rsidRPr="002D4799">
        <w:rPr>
          <w:rFonts w:hint="eastAsia"/>
          <w:lang w:eastAsia="zh-CN"/>
        </w:rPr>
        <w:t>8</w:t>
      </w:r>
      <w:r w:rsidRPr="002D4799">
        <w:rPr>
          <w:rFonts w:hint="eastAsia"/>
          <w:lang w:eastAsia="zh-CN"/>
        </w:rPr>
        <w:t>月</w:t>
      </w:r>
      <w:r w:rsidRPr="002D4799">
        <w:rPr>
          <w:rFonts w:hint="eastAsia"/>
          <w:lang w:eastAsia="zh-CN"/>
        </w:rPr>
        <w:t>7</w:t>
      </w:r>
      <w:r w:rsidRPr="002D4799">
        <w:rPr>
          <w:rFonts w:hint="eastAsia"/>
          <w:lang w:eastAsia="zh-CN"/>
        </w:rPr>
        <w:t>日埃及环境部给工发组织的信。</w:t>
      </w:r>
    </w:p>
  </w:footnote>
  <w:footnote w:id="4">
    <w:p w14:paraId="3754B860" w14:textId="35EE080F"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Pr>
          <w:rFonts w:hint="eastAsia"/>
          <w:lang w:eastAsia="zh-CN"/>
        </w:rPr>
        <w:t>第</w:t>
      </w:r>
      <w:r w:rsidRPr="00805DF6">
        <w:rPr>
          <w:lang w:eastAsia="zh-CN"/>
        </w:rPr>
        <w:t>79/34</w:t>
      </w:r>
      <w:r>
        <w:rPr>
          <w:rFonts w:hint="eastAsia"/>
          <w:lang w:eastAsia="zh-CN"/>
        </w:rPr>
        <w:t>号决定</w:t>
      </w:r>
    </w:p>
  </w:footnote>
  <w:footnote w:id="5">
    <w:p w14:paraId="48321251" w14:textId="3B61A6E9"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Pr>
          <w:rFonts w:hint="eastAsia"/>
          <w:lang w:eastAsia="zh-CN"/>
        </w:rPr>
        <w:t>第</w:t>
      </w:r>
      <w:r w:rsidRPr="00805DF6">
        <w:rPr>
          <w:lang w:eastAsia="zh-CN"/>
        </w:rPr>
        <w:t>84/72</w:t>
      </w:r>
      <w:r>
        <w:rPr>
          <w:rFonts w:hint="eastAsia"/>
          <w:lang w:eastAsia="zh-CN"/>
        </w:rPr>
        <w:t>号决定</w:t>
      </w:r>
    </w:p>
  </w:footnote>
  <w:footnote w:id="6">
    <w:p w14:paraId="720DAEAE" w14:textId="77777777"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UNEP/OzL.Pro/ExCom/94/33</w:t>
      </w:r>
    </w:p>
  </w:footnote>
  <w:footnote w:id="7">
    <w:p w14:paraId="07E199BC" w14:textId="660FC1B8" w:rsidR="00FE593A" w:rsidRPr="00805DF6" w:rsidRDefault="00FE593A" w:rsidP="004E733C">
      <w:pPr>
        <w:pStyle w:val="FootnoteText"/>
        <w:rPr>
          <w:lang w:eastAsia="zh-CN"/>
        </w:rPr>
      </w:pPr>
      <w:r w:rsidRPr="00805DF6">
        <w:rPr>
          <w:rStyle w:val="FootnoteReference"/>
        </w:rPr>
        <w:footnoteRef/>
      </w:r>
      <w:r>
        <w:rPr>
          <w:lang w:eastAsia="zh-CN"/>
        </w:rPr>
        <w:t xml:space="preserve"> </w:t>
      </w:r>
      <w:r w:rsidRPr="00624B86">
        <w:rPr>
          <w:rFonts w:hint="eastAsia"/>
          <w:lang w:eastAsia="zh-CN"/>
        </w:rPr>
        <w:t>关于截至第</w:t>
      </w:r>
      <w:r w:rsidR="004C534A">
        <w:rPr>
          <w:rFonts w:hint="eastAsia"/>
          <w:lang w:eastAsia="zh-CN"/>
        </w:rPr>
        <w:t>九十六</w:t>
      </w:r>
      <w:r w:rsidRPr="00624B86">
        <w:rPr>
          <w:rFonts w:hint="eastAsia"/>
          <w:lang w:eastAsia="zh-CN"/>
        </w:rPr>
        <w:t>次会议</w:t>
      </w:r>
      <w:r>
        <w:rPr>
          <w:rFonts w:hint="eastAsia"/>
          <w:lang w:eastAsia="zh-CN"/>
        </w:rPr>
        <w:t>含氢</w:t>
      </w:r>
      <w:r w:rsidRPr="00624B86">
        <w:rPr>
          <w:rFonts w:hint="eastAsia"/>
          <w:lang w:eastAsia="zh-CN"/>
        </w:rPr>
        <w:t>氯氟烃淘汰管理计划第二阶段第四次付款活动执行情况的进度报告，见</w:t>
      </w:r>
      <w:r w:rsidRPr="00624B86">
        <w:rPr>
          <w:rFonts w:hint="eastAsia"/>
          <w:lang w:eastAsia="zh-CN"/>
        </w:rPr>
        <w:t>UNEP/OzL.Pro/ExCom/96/32</w:t>
      </w:r>
      <w:r>
        <w:rPr>
          <w:rFonts w:hint="eastAsia"/>
          <w:lang w:eastAsia="zh-CN"/>
        </w:rPr>
        <w:t>号</w:t>
      </w:r>
      <w:r w:rsidRPr="00624B86">
        <w:rPr>
          <w:rFonts w:hint="eastAsia"/>
          <w:lang w:eastAsia="zh-CN"/>
        </w:rPr>
        <w:t>文件第</w:t>
      </w:r>
      <w:r w:rsidRPr="00624B86">
        <w:rPr>
          <w:rFonts w:hint="eastAsia"/>
          <w:lang w:eastAsia="zh-CN"/>
        </w:rPr>
        <w:t>6</w:t>
      </w:r>
      <w:r w:rsidRPr="00624B86">
        <w:rPr>
          <w:rFonts w:hint="eastAsia"/>
          <w:lang w:eastAsia="zh-CN"/>
        </w:rPr>
        <w:t>至</w:t>
      </w:r>
      <w:r w:rsidRPr="00624B86">
        <w:rPr>
          <w:rFonts w:hint="eastAsia"/>
          <w:lang w:eastAsia="zh-CN"/>
        </w:rPr>
        <w:t>20</w:t>
      </w:r>
      <w:r w:rsidRPr="00624B86">
        <w:rPr>
          <w:rFonts w:hint="eastAsia"/>
          <w:lang w:eastAsia="zh-CN"/>
        </w:rPr>
        <w:t>段。第</w:t>
      </w:r>
      <w:r w:rsidRPr="00624B86">
        <w:rPr>
          <w:rFonts w:hint="eastAsia"/>
          <w:lang w:eastAsia="zh-CN"/>
        </w:rPr>
        <w:t>96/26</w:t>
      </w:r>
      <w:r w:rsidRPr="00624B86">
        <w:rPr>
          <w:rFonts w:hint="eastAsia"/>
          <w:lang w:eastAsia="zh-CN"/>
        </w:rPr>
        <w:t>号决定还请该国政府通过工发组织在提交</w:t>
      </w:r>
      <w:r>
        <w:rPr>
          <w:rFonts w:hint="eastAsia"/>
          <w:lang w:eastAsia="zh-CN"/>
        </w:rPr>
        <w:t>含氢</w:t>
      </w:r>
      <w:r w:rsidRPr="00624B86">
        <w:rPr>
          <w:rFonts w:hint="eastAsia"/>
          <w:lang w:eastAsia="zh-CN"/>
        </w:rPr>
        <w:t>氯氟烃淘汰管理计划第三阶段的</w:t>
      </w:r>
      <w:r w:rsidR="0006047E">
        <w:rPr>
          <w:rFonts w:hint="eastAsia"/>
          <w:lang w:eastAsia="zh-CN"/>
        </w:rPr>
        <w:t>申请</w:t>
      </w:r>
      <w:r w:rsidRPr="00624B86">
        <w:rPr>
          <w:rFonts w:hint="eastAsia"/>
          <w:lang w:eastAsia="zh-CN"/>
        </w:rPr>
        <w:t>时，列入一份关于第二阶段剩余活动执行进展情况的详细报告。</w:t>
      </w:r>
    </w:p>
  </w:footnote>
  <w:footnote w:id="8">
    <w:p w14:paraId="61003D6B" w14:textId="266EB62C" w:rsidR="00FE593A" w:rsidRPr="00805DF6" w:rsidRDefault="00FE593A" w:rsidP="004E733C">
      <w:pPr>
        <w:pStyle w:val="FootnoteText"/>
        <w:rPr>
          <w:lang w:eastAsia="zh-CN"/>
        </w:rPr>
      </w:pPr>
      <w:r w:rsidRPr="00805DF6">
        <w:rPr>
          <w:rStyle w:val="FootnoteReference"/>
        </w:rPr>
        <w:footnoteRef/>
      </w:r>
      <w:r>
        <w:rPr>
          <w:lang w:eastAsia="zh-CN"/>
        </w:rPr>
        <w:t xml:space="preserve"> </w:t>
      </w:r>
      <w:r w:rsidRPr="000C6652">
        <w:rPr>
          <w:rFonts w:hint="eastAsia"/>
          <w:lang w:eastAsia="zh-CN"/>
        </w:rPr>
        <w:t>根据研究结果确定，可能包括</w:t>
      </w:r>
      <w:r>
        <w:rPr>
          <w:rFonts w:hint="eastAsia"/>
          <w:lang w:eastAsia="zh-CN"/>
        </w:rPr>
        <w:t>示范</w:t>
      </w:r>
      <w:r w:rsidRPr="000C6652">
        <w:rPr>
          <w:rFonts w:hint="eastAsia"/>
          <w:lang w:eastAsia="zh-CN"/>
        </w:rPr>
        <w:t>单元（即基本制冷循环、分体式空调或冷凝单元培训器单元）、泄漏检测器、回收工具和基本维修工具和设备的组合。</w:t>
      </w:r>
    </w:p>
  </w:footnote>
  <w:footnote w:id="9">
    <w:p w14:paraId="61410F4E" w14:textId="3D1072CE" w:rsidR="00FE593A" w:rsidRPr="00805DF6" w:rsidRDefault="00FE593A" w:rsidP="004E733C">
      <w:pPr>
        <w:pStyle w:val="FootnoteText"/>
        <w:rPr>
          <w:lang w:eastAsia="zh-CN"/>
        </w:rPr>
      </w:pPr>
      <w:r w:rsidRPr="00805DF6">
        <w:rPr>
          <w:rStyle w:val="FootnoteReference"/>
        </w:rPr>
        <w:footnoteRef/>
      </w:r>
      <w:r>
        <w:rPr>
          <w:lang w:eastAsia="zh-CN"/>
        </w:rPr>
        <w:t xml:space="preserve"> </w:t>
      </w:r>
      <w:r w:rsidRPr="000C6652">
        <w:rPr>
          <w:rFonts w:hint="eastAsia"/>
          <w:lang w:eastAsia="zh-CN"/>
        </w:rPr>
        <w:t>平台可能包括先进的数字学习解决方案，包括增强现实和虚拟现实系统，以及用于交互式数字学习的智能课堂解决方案。</w:t>
      </w:r>
    </w:p>
  </w:footnote>
  <w:footnote w:id="10">
    <w:p w14:paraId="17F51096" w14:textId="0B014C49"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sidRPr="000C6652">
        <w:rPr>
          <w:rFonts w:hint="eastAsia"/>
          <w:lang w:eastAsia="zh-CN"/>
        </w:rPr>
        <w:t>包括回收装置、软管、气缸、数字秤、真空泵、检漏仪、歧管、微米计、钎焊炬和基本工具集。</w:t>
      </w:r>
    </w:p>
  </w:footnote>
  <w:footnote w:id="11">
    <w:p w14:paraId="2F89F787" w14:textId="41CD1FE4"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Pr>
          <w:rFonts w:hint="eastAsia"/>
          <w:lang w:eastAsia="zh-CN"/>
        </w:rPr>
        <w:t>第</w:t>
      </w:r>
      <w:r w:rsidRPr="00CC41DE">
        <w:rPr>
          <w:lang w:eastAsia="zh-CN"/>
        </w:rPr>
        <w:t>UNEP/OzL.Pro/ExCom/96/32</w:t>
      </w:r>
      <w:r>
        <w:rPr>
          <w:rFonts w:hint="eastAsia"/>
          <w:lang w:eastAsia="zh-CN"/>
        </w:rPr>
        <w:t>号文件的第</w:t>
      </w:r>
      <w:r>
        <w:rPr>
          <w:rFonts w:hint="eastAsia"/>
          <w:lang w:eastAsia="zh-CN"/>
        </w:rPr>
        <w:t>1</w:t>
      </w:r>
      <w:r>
        <w:rPr>
          <w:lang w:eastAsia="zh-CN"/>
        </w:rPr>
        <w:t>6</w:t>
      </w:r>
      <w:r>
        <w:rPr>
          <w:rFonts w:hint="eastAsia"/>
          <w:lang w:eastAsia="zh-CN"/>
        </w:rPr>
        <w:t>段。</w:t>
      </w:r>
    </w:p>
  </w:footnote>
  <w:footnote w:id="12">
    <w:p w14:paraId="3956589E" w14:textId="363C3394" w:rsidR="00FE593A" w:rsidRPr="00805DF6" w:rsidRDefault="00FE593A" w:rsidP="004E733C">
      <w:pPr>
        <w:pStyle w:val="FootnoteText"/>
        <w:rPr>
          <w:lang w:eastAsia="zh-CN"/>
        </w:rPr>
      </w:pPr>
      <w:r w:rsidRPr="00805DF6">
        <w:rPr>
          <w:rStyle w:val="FootnoteReference"/>
        </w:rPr>
        <w:footnoteRef/>
      </w:r>
      <w:r w:rsidRPr="00805DF6">
        <w:rPr>
          <w:lang w:eastAsia="zh-CN"/>
        </w:rPr>
        <w:t xml:space="preserve"> </w:t>
      </w:r>
      <w:r w:rsidRPr="006B66D1">
        <w:rPr>
          <w:rFonts w:hint="eastAsia"/>
          <w:lang w:eastAsia="zh-CN"/>
        </w:rPr>
        <w:t>只要从</w:t>
      </w:r>
      <w:r w:rsidRPr="006B66D1">
        <w:rPr>
          <w:rFonts w:hint="eastAsia"/>
          <w:lang w:eastAsia="zh-CN"/>
        </w:rPr>
        <w:t>2030</w:t>
      </w:r>
      <w:r w:rsidRPr="006B66D1">
        <w:rPr>
          <w:rFonts w:hint="eastAsia"/>
          <w:lang w:eastAsia="zh-CN"/>
        </w:rPr>
        <w:t>年</w:t>
      </w:r>
      <w:r w:rsidRPr="006B66D1">
        <w:rPr>
          <w:rFonts w:hint="eastAsia"/>
          <w:lang w:eastAsia="zh-CN"/>
        </w:rPr>
        <w:t>1</w:t>
      </w:r>
      <w:r w:rsidRPr="006B66D1">
        <w:rPr>
          <w:rFonts w:hint="eastAsia"/>
          <w:lang w:eastAsia="zh-CN"/>
        </w:rPr>
        <w:t>月</w:t>
      </w:r>
      <w:r w:rsidRPr="006B66D1">
        <w:rPr>
          <w:rFonts w:hint="eastAsia"/>
          <w:lang w:eastAsia="zh-CN"/>
        </w:rPr>
        <w:t>1</w:t>
      </w:r>
      <w:r w:rsidRPr="006B66D1">
        <w:rPr>
          <w:rFonts w:hint="eastAsia"/>
          <w:lang w:eastAsia="zh-CN"/>
        </w:rPr>
        <w:t>日至</w:t>
      </w:r>
      <w:r w:rsidRPr="006B66D1">
        <w:rPr>
          <w:rFonts w:hint="eastAsia"/>
          <w:lang w:eastAsia="zh-CN"/>
        </w:rPr>
        <w:t>2040</w:t>
      </w:r>
      <w:r w:rsidRPr="006B66D1">
        <w:rPr>
          <w:rFonts w:hint="eastAsia"/>
          <w:lang w:eastAsia="zh-CN"/>
        </w:rPr>
        <w:t>年</w:t>
      </w:r>
      <w:r w:rsidRPr="006B66D1">
        <w:rPr>
          <w:rFonts w:hint="eastAsia"/>
          <w:lang w:eastAsia="zh-CN"/>
        </w:rPr>
        <w:t>1</w:t>
      </w:r>
      <w:r w:rsidRPr="006B66D1">
        <w:rPr>
          <w:rFonts w:hint="eastAsia"/>
          <w:lang w:eastAsia="zh-CN"/>
        </w:rPr>
        <w:t>月</w:t>
      </w:r>
      <w:r w:rsidR="00403A3B">
        <w:rPr>
          <w:rFonts w:hint="eastAsia"/>
          <w:lang w:eastAsia="zh-CN"/>
        </w:rPr>
        <w:t>1</w:t>
      </w:r>
      <w:r w:rsidRPr="006B66D1">
        <w:rPr>
          <w:rFonts w:hint="eastAsia"/>
          <w:lang w:eastAsia="zh-CN"/>
        </w:rPr>
        <w:t>日的十年期间其消费计算水平之和除以</w:t>
      </w:r>
      <w:r w:rsidRPr="006B66D1">
        <w:rPr>
          <w:rFonts w:hint="eastAsia"/>
          <w:lang w:eastAsia="zh-CN"/>
        </w:rPr>
        <w:t>10</w:t>
      </w:r>
      <w:r w:rsidRPr="006B66D1">
        <w:rPr>
          <w:rFonts w:hint="eastAsia"/>
          <w:lang w:eastAsia="zh-CN"/>
        </w:rPr>
        <w:t>，不超过</w:t>
      </w:r>
      <w:r>
        <w:rPr>
          <w:rFonts w:hint="eastAsia"/>
          <w:lang w:eastAsia="zh-CN"/>
        </w:rPr>
        <w:t>含氢</w:t>
      </w:r>
      <w:r w:rsidRPr="006B66D1">
        <w:rPr>
          <w:rFonts w:hint="eastAsia"/>
          <w:lang w:eastAsia="zh-CN"/>
        </w:rPr>
        <w:t>氯氟烃基准的</w:t>
      </w:r>
      <w:r w:rsidRPr="006B66D1">
        <w:rPr>
          <w:rFonts w:hint="eastAsia"/>
          <w:lang w:eastAsia="zh-CN"/>
        </w:rPr>
        <w:t>2.5%</w:t>
      </w:r>
      <w:r w:rsidRPr="006B66D1">
        <w:rPr>
          <w:rFonts w:hint="eastAsia"/>
          <w:lang w:eastAsia="zh-CN"/>
        </w:rPr>
        <w:t>，任何一年的</w:t>
      </w:r>
      <w:r>
        <w:rPr>
          <w:rFonts w:hint="eastAsia"/>
          <w:lang w:eastAsia="zh-CN"/>
        </w:rPr>
        <w:t>含氢</w:t>
      </w:r>
      <w:r w:rsidRPr="006B66D1">
        <w:rPr>
          <w:rFonts w:hint="eastAsia"/>
          <w:lang w:eastAsia="zh-CN"/>
        </w:rPr>
        <w:t>氯氟烃消费都可能超过零。</w:t>
      </w:r>
    </w:p>
  </w:footnote>
  <w:footnote w:id="13">
    <w:p w14:paraId="3379E5B5" w14:textId="3E167743" w:rsidR="00FE593A" w:rsidRPr="00805DF6" w:rsidRDefault="00FE593A" w:rsidP="00482642">
      <w:pPr>
        <w:pStyle w:val="FootnoteText"/>
        <w:rPr>
          <w:lang w:eastAsia="zh-CN"/>
        </w:rPr>
      </w:pPr>
      <w:r w:rsidRPr="00805DF6">
        <w:rPr>
          <w:rStyle w:val="FootnoteReference"/>
        </w:rPr>
        <w:footnoteRef/>
      </w:r>
      <w:r w:rsidRPr="00805DF6">
        <w:rPr>
          <w:lang w:eastAsia="zh-CN"/>
        </w:rPr>
        <w:t xml:space="preserve"> </w:t>
      </w:r>
      <w:r w:rsidRPr="00241007">
        <w:rPr>
          <w:rFonts w:hint="eastAsia"/>
          <w:lang w:eastAsia="zh-CN"/>
        </w:rPr>
        <w:t>根据</w:t>
      </w:r>
      <w:r>
        <w:rPr>
          <w:rFonts w:hint="eastAsia"/>
          <w:lang w:eastAsia="zh-CN"/>
        </w:rPr>
        <w:t>含氢</w:t>
      </w:r>
      <w:r w:rsidRPr="00241007">
        <w:rPr>
          <w:rFonts w:hint="eastAsia"/>
          <w:lang w:eastAsia="zh-CN"/>
        </w:rPr>
        <w:t>氯氟烃淘汰管理计划第二阶段的试点认证计划，计划共有</w:t>
      </w:r>
      <w:r w:rsidRPr="00241007">
        <w:rPr>
          <w:rFonts w:hint="eastAsia"/>
          <w:lang w:eastAsia="zh-CN"/>
        </w:rPr>
        <w:t>500</w:t>
      </w:r>
      <w:r w:rsidRPr="00241007">
        <w:rPr>
          <w:rFonts w:hint="eastAsia"/>
          <w:lang w:eastAsia="zh-CN"/>
        </w:rPr>
        <w:t>名制冷和空调技术人员获得认证。如本文件第</w:t>
      </w:r>
      <w:r w:rsidRPr="00241007">
        <w:rPr>
          <w:rFonts w:hint="eastAsia"/>
          <w:lang w:eastAsia="zh-CN"/>
        </w:rPr>
        <w:t>7</w:t>
      </w:r>
      <w:r w:rsidR="00594632">
        <w:rPr>
          <w:lang w:val="en-US" w:eastAsia="zh-CN"/>
        </w:rPr>
        <w:t>(</w:t>
      </w:r>
      <w:r w:rsidRPr="00241007">
        <w:rPr>
          <w:rFonts w:hint="eastAsia"/>
          <w:lang w:eastAsia="zh-CN"/>
        </w:rPr>
        <w:t>c</w:t>
      </w:r>
      <w:r w:rsidR="00594632">
        <w:rPr>
          <w:lang w:val="en-US" w:eastAsia="zh-CN"/>
        </w:rPr>
        <w:t>)</w:t>
      </w:r>
      <w:r w:rsidRPr="00241007">
        <w:rPr>
          <w:rFonts w:hint="eastAsia"/>
          <w:lang w:eastAsia="zh-CN"/>
        </w:rPr>
        <w:t>段所述，鉴于</w:t>
      </w:r>
      <w:r>
        <w:rPr>
          <w:rFonts w:hint="eastAsia"/>
          <w:lang w:eastAsia="zh-CN"/>
        </w:rPr>
        <w:t>执行</w:t>
      </w:r>
      <w:r w:rsidRPr="00241007">
        <w:rPr>
          <w:rFonts w:hint="eastAsia"/>
          <w:lang w:eastAsia="zh-CN"/>
        </w:rPr>
        <w:t>认证计划的挑战，预计将获得认证的</w:t>
      </w:r>
      <w:r>
        <w:rPr>
          <w:rFonts w:hint="eastAsia"/>
          <w:lang w:eastAsia="zh-CN"/>
        </w:rPr>
        <w:t>制冷和空调</w:t>
      </w:r>
      <w:r w:rsidRPr="00241007">
        <w:rPr>
          <w:rFonts w:hint="eastAsia"/>
          <w:lang w:eastAsia="zh-CN"/>
        </w:rPr>
        <w:t>技术人员数量减少到</w:t>
      </w:r>
      <w:r w:rsidRPr="00241007">
        <w:rPr>
          <w:rFonts w:hint="eastAsia"/>
          <w:lang w:eastAsia="zh-CN"/>
        </w:rPr>
        <w:t>200</w:t>
      </w:r>
      <w:r w:rsidRPr="00241007">
        <w:rPr>
          <w:rFonts w:hint="eastAsia"/>
          <w:lang w:eastAsia="zh-CN"/>
        </w:rPr>
        <w:t>人。</w:t>
      </w:r>
    </w:p>
  </w:footnote>
  <w:footnote w:id="14">
    <w:p w14:paraId="68FFC54F" w14:textId="7E991E00" w:rsidR="00FE593A" w:rsidRPr="00A9345A" w:rsidRDefault="00FE593A" w:rsidP="00482642">
      <w:pPr>
        <w:pStyle w:val="FootnoteText"/>
        <w:rPr>
          <w:lang w:val="en-US"/>
        </w:rPr>
      </w:pPr>
      <w:r w:rsidRPr="00805DF6">
        <w:rPr>
          <w:rStyle w:val="FootnoteReference"/>
        </w:rPr>
        <w:footnoteRef/>
      </w:r>
      <w:r>
        <w:t xml:space="preserve"> </w:t>
      </w:r>
      <w:r w:rsidRPr="000F0B39">
        <w:rPr>
          <w:rFonts w:hint="eastAsia"/>
        </w:rPr>
        <w:t>除了</w:t>
      </w:r>
      <w:r w:rsidRPr="000F0B39">
        <w:rPr>
          <w:rFonts w:hint="eastAsia"/>
        </w:rPr>
        <w:t>HCFC-22</w:t>
      </w:r>
      <w:r w:rsidRPr="000F0B39">
        <w:rPr>
          <w:rFonts w:hint="eastAsia"/>
        </w:rPr>
        <w:t>，移动</w:t>
      </w:r>
      <w:r>
        <w:rPr>
          <w:rFonts w:hint="eastAsia"/>
          <w:lang w:eastAsia="zh-CN"/>
        </w:rPr>
        <w:t>再生</w:t>
      </w:r>
      <w:r w:rsidRPr="000F0B39">
        <w:rPr>
          <w:rFonts w:hint="eastAsia"/>
        </w:rPr>
        <w:t>机</w:t>
      </w:r>
      <w:r>
        <w:rPr>
          <w:rFonts w:hint="eastAsia"/>
          <w:lang w:eastAsia="zh-CN"/>
        </w:rPr>
        <w:t>器</w:t>
      </w:r>
      <w:r w:rsidRPr="000F0B39">
        <w:rPr>
          <w:rFonts w:hint="eastAsia"/>
        </w:rPr>
        <w:t>还可以</w:t>
      </w:r>
      <w:r>
        <w:rPr>
          <w:rFonts w:hint="eastAsia"/>
          <w:lang w:eastAsia="zh-CN"/>
        </w:rPr>
        <w:t>再生</w:t>
      </w:r>
      <w:r w:rsidRPr="000F0B39">
        <w:rPr>
          <w:rFonts w:hint="eastAsia"/>
        </w:rPr>
        <w:t>CFC-12</w:t>
      </w:r>
      <w:r w:rsidRPr="000F0B39">
        <w:rPr>
          <w:rFonts w:hint="eastAsia"/>
        </w:rPr>
        <w:t>、</w:t>
      </w:r>
      <w:r w:rsidRPr="000F0B39">
        <w:rPr>
          <w:rFonts w:hint="eastAsia"/>
        </w:rPr>
        <w:t>HFC-32</w:t>
      </w:r>
      <w:r w:rsidRPr="000F0B39">
        <w:rPr>
          <w:rFonts w:hint="eastAsia"/>
        </w:rPr>
        <w:t>、</w:t>
      </w:r>
      <w:r w:rsidRPr="000F0B39">
        <w:rPr>
          <w:rFonts w:hint="eastAsia"/>
        </w:rPr>
        <w:t>R-500</w:t>
      </w:r>
      <w:r w:rsidRPr="000F0B39">
        <w:rPr>
          <w:rFonts w:hint="eastAsia"/>
        </w:rPr>
        <w:t>、</w:t>
      </w:r>
      <w:r w:rsidRPr="000F0B39">
        <w:rPr>
          <w:rFonts w:hint="eastAsia"/>
        </w:rPr>
        <w:t>R-502</w:t>
      </w:r>
      <w:r w:rsidRPr="000F0B39">
        <w:rPr>
          <w:rFonts w:hint="eastAsia"/>
        </w:rPr>
        <w:t>、</w:t>
      </w:r>
      <w:r w:rsidRPr="000F0B39">
        <w:rPr>
          <w:rFonts w:hint="eastAsia"/>
        </w:rPr>
        <w:t>HFC134a</w:t>
      </w:r>
      <w:r w:rsidRPr="000F0B39">
        <w:rPr>
          <w:rFonts w:hint="eastAsia"/>
        </w:rPr>
        <w:t>、</w:t>
      </w:r>
      <w:r w:rsidRPr="000F0B39">
        <w:rPr>
          <w:rFonts w:hint="eastAsia"/>
        </w:rPr>
        <w:t>R-404A</w:t>
      </w:r>
      <w:r w:rsidRPr="000F0B39">
        <w:rPr>
          <w:rFonts w:hint="eastAsia"/>
        </w:rPr>
        <w:t>、</w:t>
      </w:r>
      <w:r w:rsidRPr="000F0B39">
        <w:rPr>
          <w:rFonts w:hint="eastAsia"/>
        </w:rPr>
        <w:t>R-410A</w:t>
      </w:r>
      <w:r w:rsidRPr="000F0B39">
        <w:rPr>
          <w:rFonts w:hint="eastAsia"/>
        </w:rPr>
        <w:t>、</w:t>
      </w:r>
      <w:r w:rsidRPr="000F0B39">
        <w:rPr>
          <w:rFonts w:hint="eastAsia"/>
        </w:rPr>
        <w:t>R-507A</w:t>
      </w:r>
      <w:r w:rsidRPr="000F0B39">
        <w:rPr>
          <w:rFonts w:hint="eastAsia"/>
        </w:rPr>
        <w:t>和</w:t>
      </w:r>
      <w:r w:rsidRPr="000F0B39">
        <w:rPr>
          <w:rFonts w:hint="eastAsia"/>
        </w:rPr>
        <w:t>R-509A</w:t>
      </w:r>
      <w:r w:rsidRPr="000F0B39">
        <w:rPr>
          <w:rFonts w:hint="eastAsia"/>
        </w:rPr>
        <w:t>。此外，这些机器可以回收（但不能</w:t>
      </w:r>
      <w:r>
        <w:rPr>
          <w:rFonts w:hint="eastAsia"/>
          <w:lang w:eastAsia="zh-CN"/>
        </w:rPr>
        <w:t>再生</w:t>
      </w:r>
      <w:r w:rsidRPr="000F0B39">
        <w:rPr>
          <w:rFonts w:hint="eastAsia"/>
        </w:rPr>
        <w:t>）</w:t>
      </w:r>
      <w:r w:rsidRPr="000F0B39">
        <w:rPr>
          <w:rFonts w:hint="eastAsia"/>
        </w:rPr>
        <w:t>CFC-114</w:t>
      </w:r>
      <w:r w:rsidRPr="000F0B39">
        <w:rPr>
          <w:rFonts w:hint="eastAsia"/>
        </w:rPr>
        <w:t>、</w:t>
      </w:r>
      <w:r w:rsidRPr="000F0B39">
        <w:rPr>
          <w:rFonts w:hint="eastAsia"/>
        </w:rPr>
        <w:t>HCFC 124</w:t>
      </w:r>
      <w:r w:rsidRPr="000F0B39">
        <w:rPr>
          <w:rFonts w:hint="eastAsia"/>
        </w:rPr>
        <w:t>、</w:t>
      </w:r>
      <w:r w:rsidRPr="000F0B39">
        <w:rPr>
          <w:rFonts w:hint="eastAsia"/>
        </w:rPr>
        <w:t>R-403B</w:t>
      </w:r>
      <w:r w:rsidRPr="000F0B39">
        <w:rPr>
          <w:rFonts w:hint="eastAsia"/>
        </w:rPr>
        <w:t>、</w:t>
      </w:r>
      <w:r w:rsidRPr="000F0B39">
        <w:rPr>
          <w:rFonts w:hint="eastAsia"/>
        </w:rPr>
        <w:t>R-407C</w:t>
      </w:r>
      <w:r w:rsidRPr="000F0B39">
        <w:rPr>
          <w:rFonts w:hint="eastAsia"/>
        </w:rPr>
        <w:t>、</w:t>
      </w:r>
      <w:r w:rsidRPr="000F0B39">
        <w:rPr>
          <w:rFonts w:hint="eastAsia"/>
        </w:rPr>
        <w:t>R-407D</w:t>
      </w:r>
      <w:r w:rsidRPr="000F0B39">
        <w:rPr>
          <w:rFonts w:hint="eastAsia"/>
        </w:rPr>
        <w:t>、</w:t>
      </w:r>
      <w:r w:rsidRPr="000F0B39">
        <w:rPr>
          <w:rFonts w:hint="eastAsia"/>
        </w:rPr>
        <w:t>R-412A</w:t>
      </w:r>
      <w:r w:rsidRPr="000F0B39">
        <w:rPr>
          <w:rFonts w:hint="eastAsia"/>
        </w:rPr>
        <w:t>、</w:t>
      </w:r>
      <w:r w:rsidRPr="000F0B39">
        <w:rPr>
          <w:rFonts w:hint="eastAsia"/>
        </w:rPr>
        <w:t>R-413A</w:t>
      </w:r>
      <w:r w:rsidRPr="000F0B39">
        <w:rPr>
          <w:rFonts w:hint="eastAsia"/>
        </w:rPr>
        <w:t>、</w:t>
      </w:r>
      <w:r w:rsidRPr="000F0B39">
        <w:rPr>
          <w:rFonts w:hint="eastAsia"/>
        </w:rPr>
        <w:t>R-417A</w:t>
      </w:r>
      <w:r w:rsidRPr="000F0B39">
        <w:rPr>
          <w:rFonts w:hint="eastAsia"/>
        </w:rPr>
        <w:t>、</w:t>
      </w:r>
      <w:r w:rsidRPr="000F0B39">
        <w:rPr>
          <w:rFonts w:hint="eastAsia"/>
        </w:rPr>
        <w:t>R-422A</w:t>
      </w:r>
      <w:r w:rsidRPr="000F0B39">
        <w:rPr>
          <w:rFonts w:hint="eastAsia"/>
        </w:rPr>
        <w:t>、</w:t>
      </w:r>
      <w:r w:rsidRPr="000F0B39">
        <w:rPr>
          <w:rFonts w:hint="eastAsia"/>
        </w:rPr>
        <w:t>R-422D</w:t>
      </w:r>
      <w:r w:rsidRPr="000F0B39">
        <w:rPr>
          <w:rFonts w:hint="eastAsia"/>
        </w:rPr>
        <w:t>和</w:t>
      </w:r>
      <w:r w:rsidRPr="000F0B39">
        <w:rPr>
          <w:rFonts w:hint="eastAsia"/>
        </w:rPr>
        <w:t>R-423A</w:t>
      </w:r>
      <w:r w:rsidRPr="000F0B39">
        <w:rPr>
          <w:rFonts w:hint="eastAsia"/>
        </w:rPr>
        <w:t>。</w:t>
      </w:r>
    </w:p>
  </w:footnote>
  <w:footnote w:id="15">
    <w:p w14:paraId="2A757466" w14:textId="5E2776C8" w:rsidR="00FE593A" w:rsidRPr="00BF1197" w:rsidRDefault="00FE593A">
      <w:pPr>
        <w:pStyle w:val="FootnoteText"/>
        <w:rPr>
          <w:lang w:val="en-US" w:eastAsia="zh-CN"/>
        </w:rPr>
      </w:pPr>
      <w:r>
        <w:rPr>
          <w:rStyle w:val="FootnoteReference"/>
        </w:rPr>
        <w:footnoteRef/>
      </w:r>
      <w:r>
        <w:rPr>
          <w:lang w:eastAsia="zh-CN"/>
        </w:rPr>
        <w:t xml:space="preserve"> </w:t>
      </w:r>
      <w:r w:rsidRPr="00266157">
        <w:rPr>
          <w:rFonts w:hint="eastAsia"/>
          <w:lang w:eastAsia="zh-CN"/>
        </w:rPr>
        <w:t>根据埃及环境事务局</w:t>
      </w:r>
      <w:r w:rsidRPr="00266157">
        <w:rPr>
          <w:rFonts w:hint="eastAsia"/>
          <w:lang w:eastAsia="zh-CN"/>
        </w:rPr>
        <w:t>2025</w:t>
      </w:r>
      <w:r w:rsidRPr="00266157">
        <w:rPr>
          <w:rFonts w:hint="eastAsia"/>
          <w:lang w:eastAsia="zh-CN"/>
        </w:rPr>
        <w:t>年</w:t>
      </w:r>
      <w:r w:rsidRPr="00266157">
        <w:rPr>
          <w:rFonts w:hint="eastAsia"/>
          <w:lang w:eastAsia="zh-CN"/>
        </w:rPr>
        <w:t>6</w:t>
      </w:r>
      <w:r w:rsidRPr="00266157">
        <w:rPr>
          <w:rFonts w:hint="eastAsia"/>
          <w:lang w:eastAsia="zh-CN"/>
        </w:rPr>
        <w:t>月</w:t>
      </w:r>
      <w:r w:rsidRPr="00266157">
        <w:rPr>
          <w:rFonts w:hint="eastAsia"/>
          <w:lang w:eastAsia="zh-CN"/>
        </w:rPr>
        <w:t>11</w:t>
      </w:r>
      <w:r w:rsidRPr="00266157">
        <w:rPr>
          <w:rFonts w:hint="eastAsia"/>
          <w:lang w:eastAsia="zh-CN"/>
        </w:rPr>
        <w:t>日给工发组织的信。根据第</w:t>
      </w:r>
      <w:r w:rsidRPr="00266157">
        <w:rPr>
          <w:rFonts w:hint="eastAsia"/>
          <w:lang w:eastAsia="zh-CN"/>
        </w:rPr>
        <w:t>95/87</w:t>
      </w:r>
      <w:r w:rsidRPr="00266157">
        <w:rPr>
          <w:rFonts w:hint="eastAsia"/>
          <w:lang w:eastAsia="zh-CN"/>
        </w:rPr>
        <w:t>号决定，申请的</w:t>
      </w:r>
      <w:r w:rsidRPr="00266157">
        <w:rPr>
          <w:rFonts w:hint="eastAsia"/>
          <w:lang w:eastAsia="zh-CN"/>
        </w:rPr>
        <w:t>2</w:t>
      </w:r>
      <w:r>
        <w:rPr>
          <w:lang w:eastAsia="zh-CN"/>
        </w:rPr>
        <w:t>,</w:t>
      </w:r>
      <w:r w:rsidRPr="00266157">
        <w:rPr>
          <w:rFonts w:hint="eastAsia"/>
          <w:lang w:eastAsia="zh-CN"/>
        </w:rPr>
        <w:t>705</w:t>
      </w:r>
      <w:r>
        <w:rPr>
          <w:lang w:eastAsia="zh-CN"/>
        </w:rPr>
        <w:t>,</w:t>
      </w:r>
      <w:r w:rsidRPr="00266157">
        <w:rPr>
          <w:rFonts w:hint="eastAsia"/>
          <w:lang w:eastAsia="zh-CN"/>
        </w:rPr>
        <w:t>000</w:t>
      </w:r>
      <w:r w:rsidRPr="00266157">
        <w:rPr>
          <w:rFonts w:hint="eastAsia"/>
          <w:lang w:eastAsia="zh-CN"/>
        </w:rPr>
        <w:t>美元资金用于制造基于</w:t>
      </w:r>
      <w:r w:rsidRPr="00266157">
        <w:rPr>
          <w:rFonts w:hint="eastAsia"/>
          <w:lang w:eastAsia="zh-CN"/>
        </w:rPr>
        <w:t>R</w:t>
      </w:r>
      <w:r>
        <w:rPr>
          <w:lang w:eastAsia="zh-CN"/>
        </w:rPr>
        <w:t>-</w:t>
      </w:r>
      <w:r w:rsidRPr="00266157">
        <w:rPr>
          <w:rFonts w:hint="eastAsia"/>
          <w:lang w:eastAsia="zh-CN"/>
        </w:rPr>
        <w:t>600a</w:t>
      </w:r>
      <w:r w:rsidRPr="00266157">
        <w:rPr>
          <w:rFonts w:hint="eastAsia"/>
          <w:lang w:eastAsia="zh-CN"/>
        </w:rPr>
        <w:t>的节能压缩机；该企业将共同资助从</w:t>
      </w:r>
      <w:r w:rsidRPr="00266157">
        <w:rPr>
          <w:rFonts w:hint="eastAsia"/>
          <w:lang w:eastAsia="zh-CN"/>
        </w:rPr>
        <w:t>HFC-134a</w:t>
      </w:r>
      <w:r w:rsidRPr="00266157">
        <w:rPr>
          <w:rFonts w:hint="eastAsia"/>
          <w:lang w:eastAsia="zh-CN"/>
        </w:rPr>
        <w:t>到</w:t>
      </w:r>
      <w:r w:rsidRPr="00266157">
        <w:rPr>
          <w:rFonts w:hint="eastAsia"/>
          <w:lang w:eastAsia="zh-CN"/>
        </w:rPr>
        <w:t>R-600a</w:t>
      </w:r>
      <w:r w:rsidRPr="00266157">
        <w:rPr>
          <w:rFonts w:hint="eastAsia"/>
          <w:lang w:eastAsia="zh-CN"/>
        </w:rPr>
        <w:t>的转换。</w:t>
      </w:r>
    </w:p>
  </w:footnote>
  <w:footnote w:id="16">
    <w:p w14:paraId="2C4089D6" w14:textId="3C79BBB1" w:rsidR="00FE593A" w:rsidRPr="00E00A99" w:rsidRDefault="00FE593A" w:rsidP="00F6024B">
      <w:pPr>
        <w:pStyle w:val="FootnoteText"/>
        <w:rPr>
          <w:lang w:val="en-US" w:eastAsia="zh-CN"/>
        </w:rPr>
      </w:pPr>
      <w:r>
        <w:rPr>
          <w:rStyle w:val="FootnoteReference"/>
        </w:rPr>
        <w:footnoteRef/>
      </w:r>
      <w:r>
        <w:rPr>
          <w:lang w:eastAsia="zh-CN"/>
        </w:rPr>
        <w:t xml:space="preserve"> </w:t>
      </w:r>
      <w:r>
        <w:rPr>
          <w:rFonts w:hint="eastAsia"/>
          <w:lang w:eastAsia="zh-CN"/>
        </w:rPr>
        <w:t>埃及标准化组织</w:t>
      </w:r>
      <w:r w:rsidRPr="002879A6">
        <w:rPr>
          <w:rFonts w:hint="eastAsia"/>
          <w:lang w:eastAsia="zh-CN"/>
        </w:rPr>
        <w:t>在埃及采用了以下标准：</w:t>
      </w:r>
      <w:r w:rsidRPr="002879A6">
        <w:rPr>
          <w:rFonts w:hint="eastAsia"/>
          <w:lang w:eastAsia="zh-CN"/>
        </w:rPr>
        <w:t>ES 3794 2024</w:t>
      </w:r>
      <w:r w:rsidRPr="002879A6">
        <w:rPr>
          <w:rFonts w:hint="eastAsia"/>
          <w:lang w:eastAsia="zh-CN"/>
        </w:rPr>
        <w:t>、</w:t>
      </w:r>
      <w:r w:rsidRPr="002879A6">
        <w:rPr>
          <w:rFonts w:hint="eastAsia"/>
          <w:lang w:eastAsia="zh-CN"/>
        </w:rPr>
        <w:t>ES 6000-3/2018</w:t>
      </w:r>
      <w:r w:rsidRPr="002879A6">
        <w:rPr>
          <w:rFonts w:hint="eastAsia"/>
          <w:lang w:eastAsia="zh-CN"/>
        </w:rPr>
        <w:t>和</w:t>
      </w:r>
      <w:r w:rsidRPr="002879A6">
        <w:rPr>
          <w:rFonts w:hint="eastAsia"/>
          <w:lang w:eastAsia="zh-CN"/>
        </w:rPr>
        <w:t>ES 3794 2018</w:t>
      </w:r>
      <w:r w:rsidRPr="002879A6">
        <w:rPr>
          <w:rFonts w:hint="eastAsia"/>
          <w:lang w:eastAsia="zh-CN"/>
        </w:rPr>
        <w:t>。家用制冷设备必须符合</w:t>
      </w:r>
      <w:r w:rsidRPr="002879A6">
        <w:rPr>
          <w:rFonts w:hint="eastAsia"/>
          <w:lang w:eastAsia="zh-CN"/>
        </w:rPr>
        <w:t>IEC 62552-3</w:t>
      </w:r>
      <w:r w:rsidRPr="002879A6">
        <w:rPr>
          <w:rFonts w:hint="eastAsia"/>
          <w:lang w:eastAsia="zh-CN"/>
        </w:rPr>
        <w:t>。</w:t>
      </w:r>
    </w:p>
  </w:footnote>
  <w:footnote w:id="17">
    <w:p w14:paraId="00FD65D4" w14:textId="544D5219" w:rsidR="00FE593A" w:rsidRDefault="00FE593A" w:rsidP="00637108">
      <w:pPr>
        <w:pStyle w:val="FootnoteText"/>
        <w:rPr>
          <w:lang w:eastAsia="zh-CN"/>
        </w:rPr>
      </w:pPr>
      <w:r>
        <w:rPr>
          <w:rStyle w:val="FootnoteReference"/>
        </w:rPr>
        <w:footnoteRef/>
      </w:r>
      <w:r>
        <w:rPr>
          <w:lang w:eastAsia="zh-CN"/>
        </w:rPr>
        <w:t xml:space="preserve"> </w:t>
      </w:r>
      <w:r w:rsidRPr="002879A6">
        <w:rPr>
          <w:rFonts w:hint="eastAsia"/>
          <w:lang w:eastAsia="zh-CN"/>
        </w:rPr>
        <w:t>这包括调整内部组件（如电机绕组、油类型、阀门设计），以最大限度地提高</w:t>
      </w:r>
      <w:r w:rsidRPr="002879A6">
        <w:rPr>
          <w:rFonts w:hint="eastAsia"/>
          <w:lang w:eastAsia="zh-CN"/>
        </w:rPr>
        <w:t>R-600a</w:t>
      </w:r>
      <w:r w:rsidRPr="002879A6">
        <w:rPr>
          <w:rFonts w:hint="eastAsia"/>
          <w:lang w:eastAsia="zh-CN"/>
        </w:rPr>
        <w:t>的性能、安全性和效率。</w:t>
      </w:r>
    </w:p>
  </w:footnote>
  <w:footnote w:id="18">
    <w:p w14:paraId="07DDA9B6" w14:textId="7AFEA521" w:rsidR="00FE593A" w:rsidRDefault="00FE593A" w:rsidP="00DE45BE">
      <w:pPr>
        <w:pStyle w:val="FootnoteText"/>
        <w:rPr>
          <w:lang w:eastAsia="zh-CN"/>
        </w:rPr>
      </w:pPr>
      <w:r>
        <w:rPr>
          <w:rStyle w:val="FootnoteReference"/>
        </w:rPr>
        <w:footnoteRef/>
      </w:r>
      <w:r>
        <w:rPr>
          <w:lang w:eastAsia="zh-CN"/>
        </w:rPr>
        <w:t xml:space="preserve"> </w:t>
      </w:r>
      <w:r w:rsidRPr="002879A6">
        <w:rPr>
          <w:rFonts w:hint="eastAsia"/>
          <w:lang w:eastAsia="zh-CN"/>
        </w:rPr>
        <w:t>这是在假设</w:t>
      </w:r>
      <w:r w:rsidRPr="002879A6">
        <w:rPr>
          <w:rFonts w:hint="eastAsia"/>
          <w:lang w:eastAsia="zh-CN"/>
        </w:rPr>
        <w:t>200</w:t>
      </w:r>
      <w:r w:rsidRPr="002879A6">
        <w:rPr>
          <w:rFonts w:hint="eastAsia"/>
          <w:lang w:eastAsia="zh-CN"/>
        </w:rPr>
        <w:t>万台压缩机的整个容量为每台</w:t>
      </w:r>
      <w:r w:rsidRPr="002879A6">
        <w:rPr>
          <w:rFonts w:hint="eastAsia"/>
          <w:lang w:eastAsia="zh-CN"/>
        </w:rPr>
        <w:t>100</w:t>
      </w:r>
      <w:r w:rsidRPr="002879A6">
        <w:rPr>
          <w:rFonts w:hint="eastAsia"/>
          <w:lang w:eastAsia="zh-CN"/>
        </w:rPr>
        <w:t>克</w:t>
      </w:r>
      <w:r w:rsidRPr="002879A6">
        <w:rPr>
          <w:rFonts w:hint="eastAsia"/>
          <w:lang w:eastAsia="zh-CN"/>
        </w:rPr>
        <w:t>HFC-134a</w:t>
      </w:r>
      <w:r w:rsidRPr="002879A6">
        <w:rPr>
          <w:rFonts w:hint="eastAsia"/>
          <w:lang w:eastAsia="zh-CN"/>
        </w:rPr>
        <w:t>制冷剂充注量，</w:t>
      </w:r>
      <w:r w:rsidRPr="002879A6">
        <w:rPr>
          <w:rFonts w:hint="eastAsia"/>
          <w:lang w:eastAsia="zh-CN"/>
        </w:rPr>
        <w:t>R-600a</w:t>
      </w:r>
      <w:r w:rsidRPr="002879A6">
        <w:rPr>
          <w:rFonts w:hint="eastAsia"/>
          <w:lang w:eastAsia="zh-CN"/>
        </w:rPr>
        <w:t>没有温室气体排放的情况下估计的。</w:t>
      </w:r>
    </w:p>
  </w:footnote>
  <w:footnote w:id="19">
    <w:p w14:paraId="70685336" w14:textId="24153C8D" w:rsidR="00FE593A" w:rsidRPr="00A040F7" w:rsidRDefault="00FE593A" w:rsidP="00EA40CA">
      <w:pPr>
        <w:pStyle w:val="FootnoteText"/>
        <w:rPr>
          <w:lang w:val="en-US"/>
        </w:rPr>
      </w:pPr>
      <w:r>
        <w:rPr>
          <w:rStyle w:val="FootnoteReference"/>
        </w:rPr>
        <w:footnoteRef/>
      </w:r>
      <w:r>
        <w:t xml:space="preserve"> </w:t>
      </w:r>
      <w:r w:rsidRPr="00A040F7">
        <w:t xml:space="preserve">Electro Star, </w:t>
      </w:r>
      <w:r>
        <w:rPr>
          <w:rFonts w:hint="eastAsia"/>
          <w:lang w:eastAsia="zh-CN"/>
        </w:rPr>
        <w:t>阿拉斯加</w:t>
      </w:r>
      <w:r w:rsidRPr="00A040F7">
        <w:t xml:space="preserve">, Kiriazi, </w:t>
      </w:r>
      <w:r>
        <w:rPr>
          <w:rFonts w:hint="eastAsia"/>
          <w:lang w:eastAsia="zh-CN"/>
        </w:rPr>
        <w:t>新鲜</w:t>
      </w:r>
      <w:r w:rsidRPr="00A040F7">
        <w:t>, El</w:t>
      </w:r>
      <w:r>
        <w:t xml:space="preserve"> </w:t>
      </w:r>
      <w:r w:rsidRPr="00A040F7">
        <w:t>Araby,</w:t>
      </w:r>
      <w:r>
        <w:t xml:space="preserve"> </w:t>
      </w:r>
      <w:r>
        <w:rPr>
          <w:rFonts w:hint="eastAsia"/>
          <w:lang w:eastAsia="zh-CN"/>
        </w:rPr>
        <w:t>和</w:t>
      </w:r>
      <w:r w:rsidRPr="00A040F7">
        <w:t xml:space="preserve"> Unionaire</w:t>
      </w:r>
      <w:r>
        <w:t>.</w:t>
      </w:r>
    </w:p>
  </w:footnote>
  <w:footnote w:id="20">
    <w:p w14:paraId="24F46B64" w14:textId="2CB4CD7D" w:rsidR="00FE593A" w:rsidRDefault="00FE593A" w:rsidP="0044553F">
      <w:pPr>
        <w:pStyle w:val="FootnoteText"/>
        <w:rPr>
          <w:lang w:eastAsia="zh-CN"/>
        </w:rPr>
      </w:pPr>
      <w:r>
        <w:rPr>
          <w:rStyle w:val="FootnoteReference"/>
        </w:rPr>
        <w:footnoteRef/>
      </w:r>
      <w:r>
        <w:rPr>
          <w:lang w:eastAsia="zh-CN"/>
        </w:rPr>
        <w:t xml:space="preserve"> </w:t>
      </w:r>
      <w:r w:rsidRPr="001A2F8A">
        <w:rPr>
          <w:rFonts w:hint="eastAsia"/>
          <w:lang w:eastAsia="zh-CN"/>
        </w:rPr>
        <w:t>这包括更换制冷剂带来的</w:t>
      </w:r>
      <w:r w:rsidRPr="001A2F8A">
        <w:rPr>
          <w:rFonts w:hint="eastAsia"/>
          <w:lang w:eastAsia="zh-CN"/>
        </w:rPr>
        <w:t>5%</w:t>
      </w:r>
      <w:r w:rsidR="00BE2B78">
        <w:rPr>
          <w:rFonts w:hint="eastAsia"/>
          <w:lang w:eastAsia="zh-CN"/>
        </w:rPr>
        <w:t xml:space="preserve"> </w:t>
      </w:r>
      <w:r w:rsidRPr="001A2F8A">
        <w:rPr>
          <w:rFonts w:hint="eastAsia"/>
          <w:lang w:eastAsia="zh-CN"/>
        </w:rPr>
        <w:t>的改善和使用节能变速压缩机带来的</w:t>
      </w:r>
      <w:r w:rsidRPr="001A2F8A">
        <w:rPr>
          <w:rFonts w:hint="eastAsia"/>
          <w:lang w:eastAsia="zh-CN"/>
        </w:rPr>
        <w:t>30%</w:t>
      </w:r>
      <w:r w:rsidR="00CB3AF8">
        <w:rPr>
          <w:rFonts w:hint="eastAsia"/>
          <w:lang w:eastAsia="zh-CN"/>
        </w:rPr>
        <w:t xml:space="preserve"> </w:t>
      </w:r>
      <w:r w:rsidRPr="001A2F8A">
        <w:rPr>
          <w:rFonts w:hint="eastAsia"/>
          <w:lang w:eastAsia="zh-CN"/>
        </w:rPr>
        <w:t>的改善。</w:t>
      </w:r>
    </w:p>
  </w:footnote>
  <w:footnote w:id="21">
    <w:p w14:paraId="6F97264A" w14:textId="3EF2E4F6" w:rsidR="00FE593A" w:rsidRDefault="00FE593A" w:rsidP="001F4280">
      <w:pPr>
        <w:pStyle w:val="FootnoteText"/>
      </w:pPr>
      <w:r>
        <w:rPr>
          <w:rStyle w:val="FootnoteReference"/>
        </w:rPr>
        <w:footnoteRef/>
      </w:r>
      <w:r>
        <w:t xml:space="preserve"> </w:t>
      </w:r>
      <w:r w:rsidRPr="001A2F8A">
        <w:rPr>
          <w:rFonts w:hint="eastAsia"/>
        </w:rPr>
        <w:t>ASHRAE</w:t>
      </w:r>
      <w:r w:rsidRPr="001A2F8A">
        <w:rPr>
          <w:rFonts w:hint="eastAsia"/>
        </w:rPr>
        <w:t>代表美国采暖、制冷和空调工程师学会；</w:t>
      </w:r>
      <w:r w:rsidRPr="001A2F8A">
        <w:rPr>
          <w:rFonts w:hint="eastAsia"/>
        </w:rPr>
        <w:t>CECOMAF</w:t>
      </w:r>
      <w:r w:rsidRPr="001A2F8A">
        <w:rPr>
          <w:rFonts w:hint="eastAsia"/>
        </w:rPr>
        <w:t>代表欧洲汽车和汽车零部件建设委员会。</w:t>
      </w:r>
    </w:p>
  </w:footnote>
  <w:footnote w:id="22">
    <w:p w14:paraId="19CB8420" w14:textId="4AAD17DC" w:rsidR="00FE593A" w:rsidRPr="003117E8" w:rsidRDefault="00FE593A" w:rsidP="00BE70E7">
      <w:pPr>
        <w:pStyle w:val="FootnoteText"/>
        <w:rPr>
          <w:lang w:val="en-US" w:eastAsia="zh-CN"/>
        </w:rPr>
      </w:pPr>
      <w:r>
        <w:rPr>
          <w:rStyle w:val="FootnoteReference"/>
        </w:rPr>
        <w:footnoteRef/>
      </w:r>
      <w:r>
        <w:rPr>
          <w:rFonts w:hint="eastAsia"/>
          <w:lang w:eastAsia="zh-CN"/>
        </w:rPr>
        <w:t xml:space="preserve"> </w:t>
      </w:r>
      <w:r w:rsidRPr="00470190">
        <w:rPr>
          <w:rFonts w:hint="eastAsia"/>
          <w:lang w:eastAsia="zh-CN"/>
        </w:rPr>
        <w:t>根据下文第</w:t>
      </w:r>
      <w:r w:rsidRPr="00470190">
        <w:rPr>
          <w:rFonts w:hint="eastAsia"/>
          <w:lang w:eastAsia="zh-CN"/>
        </w:rPr>
        <w:t>74</w:t>
      </w:r>
      <w:r w:rsidRPr="00470190">
        <w:rPr>
          <w:rFonts w:hint="eastAsia"/>
          <w:lang w:eastAsia="zh-CN"/>
        </w:rPr>
        <w:t>段所述的每年</w:t>
      </w:r>
      <w:r w:rsidRPr="00470190">
        <w:rPr>
          <w:rFonts w:hint="eastAsia"/>
          <w:lang w:eastAsia="zh-CN"/>
        </w:rPr>
        <w:t>100</w:t>
      </w:r>
      <w:r w:rsidRPr="00470190">
        <w:rPr>
          <w:rFonts w:hint="eastAsia"/>
          <w:lang w:eastAsia="zh-CN"/>
        </w:rPr>
        <w:t>万台的标称容量。</w:t>
      </w:r>
    </w:p>
  </w:footnote>
  <w:footnote w:id="23">
    <w:p w14:paraId="02105CEC" w14:textId="44097E2F" w:rsidR="00FE593A" w:rsidRDefault="00FE593A" w:rsidP="0030007E">
      <w:pPr>
        <w:pStyle w:val="FootnoteText"/>
        <w:rPr>
          <w:lang w:eastAsia="zh-CN"/>
        </w:rPr>
      </w:pPr>
      <w:r>
        <w:rPr>
          <w:rStyle w:val="FootnoteReference"/>
        </w:rPr>
        <w:footnoteRef/>
      </w:r>
      <w:r>
        <w:t xml:space="preserve"> </w:t>
      </w:r>
      <w:r w:rsidRPr="00470190">
        <w:rPr>
          <w:rFonts w:hint="eastAsia"/>
        </w:rPr>
        <w:t>UNEP/OzL.Pro/ExCom/</w:t>
      </w:r>
      <w:r>
        <w:t>87/25</w:t>
      </w:r>
      <w:r w:rsidRPr="00470190">
        <w:rPr>
          <w:rFonts w:hint="eastAsia"/>
        </w:rPr>
        <w:t>号文件中</w:t>
      </w:r>
      <w:r>
        <w:rPr>
          <w:rFonts w:hint="eastAsia"/>
          <w:lang w:eastAsia="zh-CN"/>
        </w:rPr>
        <w:t>，</w:t>
      </w:r>
      <w:r w:rsidRPr="00470190">
        <w:rPr>
          <w:rFonts w:hint="eastAsia"/>
        </w:rPr>
        <w:t>关于“</w:t>
      </w:r>
      <w:r w:rsidRPr="00470190">
        <w:rPr>
          <w:rFonts w:hint="eastAsia"/>
        </w:rPr>
        <w:t>Misr compressor manufacturing Co.</w:t>
      </w:r>
      <w:r w:rsidR="00CB3AF8">
        <w:t xml:space="preserve"> </w:t>
      </w:r>
      <w:r w:rsidR="00CB3AF8">
        <w:rPr>
          <w:lang w:eastAsia="zh-CN"/>
        </w:rPr>
        <w:t>(</w:t>
      </w:r>
      <w:r w:rsidRPr="00470190">
        <w:rPr>
          <w:rFonts w:hint="eastAsia"/>
          <w:lang w:eastAsia="zh-CN"/>
        </w:rPr>
        <w:t>MCMC</w:t>
      </w:r>
      <w:r w:rsidR="00CB3AF8">
        <w:rPr>
          <w:lang w:eastAsia="zh-CN"/>
        </w:rPr>
        <w:t xml:space="preserve">) </w:t>
      </w:r>
      <w:r w:rsidRPr="00470190">
        <w:rPr>
          <w:rFonts w:hint="eastAsia"/>
          <w:lang w:eastAsia="zh-CN"/>
        </w:rPr>
        <w:t>制冷压缩机制造设施从基于</w:t>
      </w:r>
      <w:r w:rsidRPr="00470190">
        <w:rPr>
          <w:rFonts w:hint="eastAsia"/>
          <w:lang w:eastAsia="zh-CN"/>
        </w:rPr>
        <w:t>HFC-134a</w:t>
      </w:r>
      <w:r w:rsidRPr="00470190">
        <w:rPr>
          <w:rFonts w:hint="eastAsia"/>
          <w:lang w:eastAsia="zh-CN"/>
        </w:rPr>
        <w:t>的压缩机转换为基于</w:t>
      </w:r>
      <w:r w:rsidRPr="00470190">
        <w:rPr>
          <w:rFonts w:hint="eastAsia"/>
          <w:lang w:eastAsia="zh-CN"/>
        </w:rPr>
        <w:t>R-600a</w:t>
      </w:r>
      <w:r w:rsidRPr="00470190">
        <w:rPr>
          <w:rFonts w:hint="eastAsia"/>
          <w:lang w:eastAsia="zh-CN"/>
        </w:rPr>
        <w:t>的压缩机”项目的的表</w:t>
      </w:r>
      <w:r w:rsidRPr="00470190">
        <w:rPr>
          <w:rFonts w:hint="eastAsia"/>
          <w:lang w:eastAsia="zh-CN"/>
        </w:rPr>
        <w:t>1</w:t>
      </w:r>
      <w:r w:rsidRPr="00470190">
        <w:rPr>
          <w:rFonts w:hint="eastAsia"/>
          <w:lang w:eastAsia="zh-CN"/>
        </w:rPr>
        <w:t>显示，制冷设备压缩机的最大制造量约为每年</w:t>
      </w:r>
      <w:r w:rsidRPr="00470190">
        <w:rPr>
          <w:rFonts w:hint="eastAsia"/>
          <w:lang w:eastAsia="zh-CN"/>
        </w:rPr>
        <w:t>350</w:t>
      </w:r>
      <w:r>
        <w:rPr>
          <w:lang w:eastAsia="zh-CN"/>
        </w:rPr>
        <w:t>,</w:t>
      </w:r>
      <w:r w:rsidRPr="00470190">
        <w:rPr>
          <w:rFonts w:hint="eastAsia"/>
          <w:lang w:eastAsia="zh-CN"/>
        </w:rPr>
        <w:t>000</w:t>
      </w:r>
      <w:r w:rsidRPr="00470190">
        <w:rPr>
          <w:rFonts w:hint="eastAsia"/>
          <w:lang w:eastAsia="zh-CN"/>
        </w:rPr>
        <w:t>台。</w:t>
      </w:r>
    </w:p>
  </w:footnote>
  <w:footnote w:id="24">
    <w:p w14:paraId="1BC6A201" w14:textId="70DF26ED" w:rsidR="00FE593A" w:rsidRPr="003117E8" w:rsidRDefault="00FE593A" w:rsidP="00B973E3">
      <w:pPr>
        <w:pStyle w:val="FootnoteText"/>
        <w:rPr>
          <w:lang w:val="en-US" w:eastAsia="zh-CN"/>
        </w:rPr>
      </w:pPr>
      <w:r>
        <w:rPr>
          <w:rStyle w:val="FootnoteReference"/>
        </w:rPr>
        <w:footnoteRef/>
      </w:r>
      <w:r>
        <w:rPr>
          <w:lang w:eastAsia="zh-CN"/>
        </w:rPr>
        <w:t xml:space="preserve"> </w:t>
      </w:r>
      <w:r w:rsidRPr="00330578">
        <w:rPr>
          <w:lang w:val="en-US" w:eastAsia="zh-CN"/>
        </w:rPr>
        <w:t>UNEP/OzL.Pro/ExCom/95/87</w:t>
      </w:r>
      <w:r w:rsidRPr="00470190">
        <w:rPr>
          <w:rFonts w:hint="eastAsia"/>
          <w:lang w:eastAsia="zh-CN"/>
        </w:rPr>
        <w:t>号文件中</w:t>
      </w:r>
      <w:r>
        <w:rPr>
          <w:rFonts w:hint="eastAsia"/>
          <w:lang w:eastAsia="zh-CN"/>
        </w:rPr>
        <w:t>的表</w:t>
      </w:r>
      <w:r>
        <w:rPr>
          <w:rFonts w:hint="eastAsia"/>
          <w:lang w:eastAsia="zh-CN"/>
        </w:rPr>
        <w:t>1</w:t>
      </w:r>
      <w:r>
        <w:rPr>
          <w:rFonts w:hint="eastAsia"/>
          <w:lang w:eastAsia="zh-CN"/>
        </w:rPr>
        <w:t>。</w:t>
      </w:r>
    </w:p>
  </w:footnote>
  <w:footnote w:id="25">
    <w:p w14:paraId="65555205" w14:textId="06C63572" w:rsidR="00FE593A" w:rsidRPr="003117E8" w:rsidRDefault="00FE593A" w:rsidP="00770F25">
      <w:pPr>
        <w:pStyle w:val="FootnoteText"/>
        <w:rPr>
          <w:lang w:val="en-US" w:eastAsia="zh-CN"/>
        </w:rPr>
      </w:pPr>
      <w:r>
        <w:rPr>
          <w:rStyle w:val="FootnoteReference"/>
        </w:rPr>
        <w:footnoteRef/>
      </w:r>
      <w:r>
        <w:rPr>
          <w:lang w:eastAsia="zh-CN"/>
        </w:rPr>
        <w:t xml:space="preserve"> </w:t>
      </w:r>
      <w:r w:rsidRPr="00051CE0">
        <w:rPr>
          <w:rFonts w:hint="eastAsia"/>
          <w:lang w:val="en-US" w:eastAsia="zh-CN"/>
        </w:rPr>
        <w:t>本文件第</w:t>
      </w:r>
      <w:r w:rsidRPr="00051CE0">
        <w:rPr>
          <w:rFonts w:hint="eastAsia"/>
          <w:lang w:val="en-US" w:eastAsia="zh-CN"/>
        </w:rPr>
        <w:t>81</w:t>
      </w:r>
      <w:r w:rsidRPr="00051CE0">
        <w:rPr>
          <w:rFonts w:hint="eastAsia"/>
          <w:lang w:val="en-US" w:eastAsia="zh-CN"/>
        </w:rPr>
        <w:t>至</w:t>
      </w:r>
      <w:r w:rsidRPr="00051CE0">
        <w:rPr>
          <w:rFonts w:hint="eastAsia"/>
          <w:lang w:val="en-US" w:eastAsia="zh-CN"/>
        </w:rPr>
        <w:t>115</w:t>
      </w:r>
      <w:r w:rsidRPr="00051CE0">
        <w:rPr>
          <w:rFonts w:hint="eastAsia"/>
          <w:lang w:val="en-US" w:eastAsia="zh-CN"/>
        </w:rPr>
        <w:t>段。</w:t>
      </w:r>
    </w:p>
  </w:footnote>
  <w:footnote w:id="26">
    <w:p w14:paraId="188258D2" w14:textId="79D5007C" w:rsidR="00FE593A" w:rsidRPr="00BF1197" w:rsidRDefault="00FE593A" w:rsidP="00365091">
      <w:pPr>
        <w:pStyle w:val="FootnoteText"/>
        <w:rPr>
          <w:lang w:val="en-US" w:eastAsia="zh-CN"/>
        </w:rPr>
      </w:pPr>
      <w:r>
        <w:rPr>
          <w:rStyle w:val="FootnoteReference"/>
        </w:rPr>
        <w:footnoteRef/>
      </w:r>
      <w:r>
        <w:rPr>
          <w:lang w:eastAsia="zh-CN"/>
        </w:rPr>
        <w:t xml:space="preserve"> </w:t>
      </w:r>
      <w:r w:rsidRPr="00D24293">
        <w:rPr>
          <w:rFonts w:hint="eastAsia"/>
          <w:lang w:eastAsia="zh-CN"/>
        </w:rPr>
        <w:t>根据埃及环境事务局</w:t>
      </w:r>
      <w:r w:rsidRPr="00D24293">
        <w:rPr>
          <w:rFonts w:hint="eastAsia"/>
          <w:lang w:eastAsia="zh-CN"/>
        </w:rPr>
        <w:t>2025</w:t>
      </w:r>
      <w:r w:rsidRPr="00D24293">
        <w:rPr>
          <w:rFonts w:hint="eastAsia"/>
          <w:lang w:eastAsia="zh-CN"/>
        </w:rPr>
        <w:t>年</w:t>
      </w:r>
      <w:r w:rsidRPr="00D24293">
        <w:rPr>
          <w:rFonts w:hint="eastAsia"/>
          <w:lang w:eastAsia="zh-CN"/>
        </w:rPr>
        <w:t>6</w:t>
      </w:r>
      <w:r w:rsidRPr="00D24293">
        <w:rPr>
          <w:rFonts w:hint="eastAsia"/>
          <w:lang w:eastAsia="zh-CN"/>
        </w:rPr>
        <w:t>月</w:t>
      </w:r>
      <w:r w:rsidRPr="00D24293">
        <w:rPr>
          <w:rFonts w:hint="eastAsia"/>
          <w:lang w:eastAsia="zh-CN"/>
        </w:rPr>
        <w:t>11</w:t>
      </w:r>
      <w:r w:rsidRPr="00D24293">
        <w:rPr>
          <w:rFonts w:hint="eastAsia"/>
          <w:lang w:eastAsia="zh-CN"/>
        </w:rPr>
        <w:t>日给工发组织的信。</w:t>
      </w:r>
    </w:p>
  </w:footnote>
  <w:footnote w:id="27">
    <w:p w14:paraId="479E3A2D" w14:textId="721B5652" w:rsidR="00FE593A" w:rsidRDefault="00FE593A">
      <w:pPr>
        <w:pStyle w:val="FootnoteText"/>
        <w:rPr>
          <w:lang w:eastAsia="zh-CN"/>
        </w:rPr>
      </w:pPr>
      <w:r>
        <w:rPr>
          <w:rStyle w:val="FootnoteReference"/>
        </w:rPr>
        <w:footnoteRef/>
      </w:r>
      <w:r>
        <w:rPr>
          <w:lang w:eastAsia="zh-CN"/>
        </w:rPr>
        <w:t xml:space="preserve"> </w:t>
      </w:r>
      <w:r w:rsidRPr="002D1B8E">
        <w:rPr>
          <w:rFonts w:hint="eastAsia"/>
          <w:lang w:eastAsia="zh-CN"/>
        </w:rPr>
        <w:t>IEE</w:t>
      </w:r>
      <w:r w:rsidRPr="002D1B8E">
        <w:rPr>
          <w:rFonts w:hint="eastAsia"/>
          <w:lang w:eastAsia="zh-CN"/>
        </w:rPr>
        <w:t>是能源效率的指标；根据</w:t>
      </w:r>
      <w:r w:rsidRPr="002D1B8E">
        <w:rPr>
          <w:rFonts w:hint="eastAsia"/>
          <w:lang w:eastAsia="zh-CN"/>
        </w:rPr>
        <w:t>ES 3794-2024</w:t>
      </w:r>
      <w:r w:rsidRPr="002D1B8E">
        <w:rPr>
          <w:rFonts w:hint="eastAsia"/>
          <w:lang w:eastAsia="zh-CN"/>
        </w:rPr>
        <w:t>，这是按产品的</w:t>
      </w:r>
      <w:r w:rsidRPr="002D1B8E">
        <w:rPr>
          <w:rFonts w:hint="eastAsia"/>
          <w:lang w:eastAsia="zh-CN"/>
        </w:rPr>
        <w:t>100*</w:t>
      </w:r>
      <w:r w:rsidRPr="002D1B8E">
        <w:rPr>
          <w:rFonts w:hint="eastAsia"/>
          <w:lang w:eastAsia="zh-CN"/>
        </w:rPr>
        <w:t>年能耗（实际）</w:t>
      </w:r>
      <w:r w:rsidRPr="002D1B8E">
        <w:rPr>
          <w:rFonts w:hint="eastAsia"/>
          <w:lang w:eastAsia="zh-CN"/>
        </w:rPr>
        <w:t>/</w:t>
      </w:r>
      <w:r w:rsidRPr="002D1B8E">
        <w:rPr>
          <w:rFonts w:hint="eastAsia"/>
          <w:lang w:eastAsia="zh-CN"/>
        </w:rPr>
        <w:t>年能耗（最大）计算的。</w:t>
      </w:r>
    </w:p>
  </w:footnote>
  <w:footnote w:id="28">
    <w:p w14:paraId="63AFA10A" w14:textId="5DD5B457" w:rsidR="00FE593A" w:rsidRDefault="00FE593A" w:rsidP="00DA6C82">
      <w:pPr>
        <w:pStyle w:val="FootnoteText"/>
        <w:rPr>
          <w:lang w:eastAsia="zh-CN"/>
        </w:rPr>
      </w:pPr>
      <w:r>
        <w:rPr>
          <w:rStyle w:val="FootnoteReference"/>
        </w:rPr>
        <w:footnoteRef/>
      </w:r>
      <w:r>
        <w:rPr>
          <w:lang w:eastAsia="zh-CN"/>
        </w:rPr>
        <w:t xml:space="preserve"> </w:t>
      </w:r>
      <w:r w:rsidRPr="00EA390D">
        <w:rPr>
          <w:rFonts w:hint="eastAsia"/>
          <w:lang w:eastAsia="zh-CN"/>
        </w:rPr>
        <w:t>该标准适用于高达</w:t>
      </w:r>
      <w:r w:rsidRPr="00EA390D">
        <w:rPr>
          <w:rFonts w:hint="eastAsia"/>
          <w:lang w:eastAsia="zh-CN"/>
        </w:rPr>
        <w:t>3</w:t>
      </w:r>
      <w:r w:rsidRPr="00EA390D">
        <w:rPr>
          <w:rFonts w:hint="eastAsia"/>
          <w:lang w:eastAsia="zh-CN"/>
        </w:rPr>
        <w:t>吨制冷</w:t>
      </w:r>
      <w:r w:rsidR="007513F8">
        <w:rPr>
          <w:lang w:val="en-US" w:eastAsia="zh-CN"/>
        </w:rPr>
        <w:t xml:space="preserve"> (</w:t>
      </w:r>
      <w:r w:rsidRPr="00EA390D">
        <w:rPr>
          <w:rFonts w:hint="eastAsia"/>
          <w:lang w:eastAsia="zh-CN"/>
        </w:rPr>
        <w:t>TR</w:t>
      </w:r>
      <w:r w:rsidR="007513F8">
        <w:rPr>
          <w:lang w:val="en-US" w:eastAsia="zh-CN"/>
        </w:rPr>
        <w:t xml:space="preserve">) </w:t>
      </w:r>
      <w:r w:rsidRPr="00EA390D">
        <w:rPr>
          <w:rFonts w:hint="eastAsia"/>
          <w:lang w:eastAsia="zh-CN"/>
        </w:rPr>
        <w:t>的家用空调，相当于</w:t>
      </w:r>
      <w:r w:rsidRPr="00EA390D">
        <w:rPr>
          <w:rFonts w:hint="eastAsia"/>
          <w:lang w:eastAsia="zh-CN"/>
        </w:rPr>
        <w:t>10.5</w:t>
      </w:r>
      <w:r w:rsidRPr="00EA390D">
        <w:rPr>
          <w:rFonts w:hint="eastAsia"/>
          <w:lang w:eastAsia="zh-CN"/>
        </w:rPr>
        <w:t>千瓦的窗式空调，以及</w:t>
      </w:r>
      <w:r w:rsidRPr="00EA390D">
        <w:rPr>
          <w:rFonts w:hint="eastAsia"/>
          <w:lang w:eastAsia="zh-CN"/>
        </w:rPr>
        <w:t>5.4 TR</w:t>
      </w:r>
      <w:r w:rsidRPr="00EA390D">
        <w:rPr>
          <w:rFonts w:hint="eastAsia"/>
          <w:lang w:eastAsia="zh-CN"/>
        </w:rPr>
        <w:t>，相当于</w:t>
      </w:r>
      <w:r w:rsidRPr="00EA390D">
        <w:rPr>
          <w:rFonts w:hint="eastAsia"/>
          <w:lang w:eastAsia="zh-CN"/>
        </w:rPr>
        <w:t>19</w:t>
      </w:r>
      <w:r w:rsidRPr="00EA390D">
        <w:rPr>
          <w:rFonts w:hint="eastAsia"/>
          <w:lang w:eastAsia="zh-CN"/>
        </w:rPr>
        <w:t>千瓦的分体式空调，适用于定速和变频机组。</w:t>
      </w:r>
    </w:p>
  </w:footnote>
  <w:footnote w:id="29">
    <w:p w14:paraId="63C1E3E2" w14:textId="709FC829" w:rsidR="00FE593A" w:rsidRDefault="00FE593A" w:rsidP="00DA6C82">
      <w:pPr>
        <w:pStyle w:val="FootnoteText"/>
        <w:rPr>
          <w:lang w:eastAsia="zh-CN"/>
        </w:rPr>
      </w:pPr>
      <w:r>
        <w:rPr>
          <w:rStyle w:val="FootnoteReference"/>
        </w:rPr>
        <w:footnoteRef/>
      </w:r>
      <w:r>
        <w:rPr>
          <w:lang w:eastAsia="zh-CN"/>
        </w:rPr>
        <w:t xml:space="preserve"> </w:t>
      </w:r>
      <w:r w:rsidRPr="00EA390D">
        <w:rPr>
          <w:rFonts w:hint="eastAsia"/>
          <w:lang w:eastAsia="zh-CN"/>
        </w:rPr>
        <w:t>埃及标准版本为</w:t>
      </w:r>
      <w:r w:rsidRPr="00EA390D">
        <w:rPr>
          <w:rFonts w:hint="eastAsia"/>
          <w:lang w:eastAsia="zh-CN"/>
        </w:rPr>
        <w:t>ISO 5151</w:t>
      </w:r>
      <w:r w:rsidRPr="00EA390D">
        <w:rPr>
          <w:rFonts w:hint="eastAsia"/>
          <w:lang w:eastAsia="zh-CN"/>
        </w:rPr>
        <w:t>、</w:t>
      </w:r>
      <w:r w:rsidRPr="00EA390D">
        <w:rPr>
          <w:rFonts w:hint="eastAsia"/>
          <w:lang w:eastAsia="zh-CN"/>
        </w:rPr>
        <w:t>ISO 13253</w:t>
      </w:r>
      <w:r w:rsidRPr="00EA390D">
        <w:rPr>
          <w:rFonts w:hint="eastAsia"/>
          <w:lang w:eastAsia="zh-CN"/>
        </w:rPr>
        <w:t>、</w:t>
      </w:r>
      <w:r w:rsidRPr="00EA390D">
        <w:rPr>
          <w:rFonts w:hint="eastAsia"/>
          <w:lang w:eastAsia="zh-CN"/>
        </w:rPr>
        <w:t>ISO 817</w:t>
      </w:r>
      <w:r w:rsidRPr="00EA390D">
        <w:rPr>
          <w:rFonts w:hint="eastAsia"/>
          <w:lang w:eastAsia="zh-CN"/>
        </w:rPr>
        <w:t>、</w:t>
      </w:r>
      <w:r w:rsidRPr="00EA390D">
        <w:rPr>
          <w:rFonts w:hint="eastAsia"/>
          <w:lang w:eastAsia="zh-CN"/>
        </w:rPr>
        <w:t>IEC 60335-2-40</w:t>
      </w:r>
      <w:r w:rsidRPr="00EA390D">
        <w:rPr>
          <w:rFonts w:hint="eastAsia"/>
          <w:lang w:eastAsia="zh-CN"/>
        </w:rPr>
        <w:t>，并参考</w:t>
      </w:r>
      <w:r w:rsidRPr="00EA390D">
        <w:rPr>
          <w:rFonts w:hint="eastAsia"/>
          <w:lang w:eastAsia="zh-CN"/>
        </w:rPr>
        <w:t>ISO 16358-1</w:t>
      </w:r>
      <w:r w:rsidRPr="00EA390D">
        <w:rPr>
          <w:rFonts w:hint="eastAsia"/>
          <w:lang w:eastAsia="zh-CN"/>
        </w:rPr>
        <w:t>进行季节性性能评估。</w:t>
      </w:r>
    </w:p>
  </w:footnote>
  <w:footnote w:id="30">
    <w:p w14:paraId="606B1305" w14:textId="77777777" w:rsidR="00FE593A" w:rsidRPr="003117E8" w:rsidRDefault="00FE593A" w:rsidP="004444E9">
      <w:pPr>
        <w:pStyle w:val="FootnoteText"/>
        <w:rPr>
          <w:lang w:val="en-US"/>
        </w:rPr>
      </w:pPr>
      <w:r>
        <w:rPr>
          <w:rStyle w:val="FootnoteReference"/>
        </w:rPr>
        <w:footnoteRef/>
      </w:r>
      <w:r>
        <w:t xml:space="preserve"> </w:t>
      </w:r>
      <w:r w:rsidRPr="006223ED">
        <w:t>https://united4efficiency.org/wp-content/uploads/2019/11/U4E_Refrigerators_Model-Regulation_20191029.pdf</w:t>
      </w:r>
    </w:p>
  </w:footnote>
  <w:footnote w:id="31">
    <w:p w14:paraId="06C5A2A4" w14:textId="77777777" w:rsidR="00FE593A" w:rsidRPr="00DF47F7" w:rsidRDefault="00FE593A" w:rsidP="004444E9">
      <w:pPr>
        <w:pStyle w:val="FootnoteText"/>
        <w:rPr>
          <w:lang w:val="en-US"/>
        </w:rPr>
      </w:pPr>
      <w:r>
        <w:rPr>
          <w:rStyle w:val="FootnoteReference"/>
        </w:rPr>
        <w:footnoteRef/>
      </w:r>
      <w:r w:rsidRPr="00DF47F7">
        <w:rPr>
          <w:lang w:val="en-US"/>
        </w:rPr>
        <w:t xml:space="preserve"> https://united4efficiency.org/wp-content/uploads/2021/11/U4E_AC_Model-Regulation_EN_2021-11-08.pdf  </w:t>
      </w:r>
    </w:p>
  </w:footnote>
  <w:footnote w:id="32">
    <w:p w14:paraId="7E9AC729" w14:textId="2816A1E2" w:rsidR="00FE593A" w:rsidRPr="0055733F" w:rsidRDefault="00FE593A" w:rsidP="00E955A1">
      <w:pPr>
        <w:pStyle w:val="FootnoteText"/>
      </w:pPr>
      <w:r>
        <w:rPr>
          <w:rStyle w:val="FootnoteReference"/>
        </w:rPr>
        <w:footnoteRef/>
      </w:r>
      <w:r>
        <w:t xml:space="preserve"> </w:t>
      </w:r>
      <w:r w:rsidRPr="006B3E96">
        <w:rPr>
          <w:rFonts w:hint="eastAsia"/>
        </w:rPr>
        <w:t>被视为机密的信息。</w:t>
      </w:r>
    </w:p>
  </w:footnote>
  <w:footnote w:id="33">
    <w:p w14:paraId="3B2DBFC1" w14:textId="77777777" w:rsidR="00FE593A" w:rsidRPr="0097649C" w:rsidRDefault="00FE593A" w:rsidP="00A27E6A">
      <w:pPr>
        <w:pStyle w:val="FootnoteText"/>
        <w:rPr>
          <w:lang w:val="en-US"/>
        </w:rPr>
      </w:pPr>
      <w:r>
        <w:rPr>
          <w:rStyle w:val="FootnoteReference"/>
        </w:rPr>
        <w:footnoteRef/>
      </w:r>
      <w:r>
        <w:t xml:space="preserve"> </w:t>
      </w:r>
      <w:hyperlink r:id="rId1" w:history="1">
        <w:r w:rsidRPr="005313C0">
          <w:rPr>
            <w:rStyle w:val="Hyperlink"/>
          </w:rPr>
          <w:t>https://united4efficiency.org/wp-content/uploads/2019/11/U4E_Refrigerators_Model-Regulation_20191029.pdf</w:t>
        </w:r>
      </w:hyperlink>
      <w:r>
        <w:t xml:space="preserve">, and </w:t>
      </w:r>
      <w:hyperlink r:id="rId2" w:history="1">
        <w:r w:rsidRPr="0046346D">
          <w:rPr>
            <w:rStyle w:val="Hyperlink"/>
          </w:rPr>
          <w:t>https://united4efficiency.org/wp-content/uploads/2021/11/U4E_AC_Model-Regulation_EN_2021-11-08.pdf</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72FDAE" w14:textId="71944EC2" w:rsidR="00FE593A" w:rsidRPr="00370AC1" w:rsidRDefault="00FE593A" w:rsidP="00C0516C">
    <w:pPr>
      <w:jc w:val="left"/>
      <w:rPr>
        <w:sz w:val="24"/>
        <w:szCs w:val="24"/>
      </w:rPr>
    </w:pPr>
    <w:r w:rsidRPr="00370AC1">
      <w:rPr>
        <w:sz w:val="24"/>
        <w:szCs w:val="24"/>
      </w:rPr>
      <w:fldChar w:fldCharType="begin"/>
    </w:r>
    <w:r w:rsidRPr="00370AC1">
      <w:rPr>
        <w:sz w:val="24"/>
        <w:szCs w:val="24"/>
      </w:rPr>
      <w:instrText>DOCPROPERTY "Document number"  \* MERGEFORMAT</w:instrText>
    </w:r>
    <w:r w:rsidRPr="00370AC1">
      <w:rPr>
        <w:sz w:val="24"/>
        <w:szCs w:val="24"/>
      </w:rPr>
      <w:fldChar w:fldCharType="separate"/>
    </w:r>
    <w:r w:rsidR="009B6133">
      <w:rPr>
        <w:sz w:val="24"/>
        <w:szCs w:val="24"/>
      </w:rPr>
      <w:t>UNEP/OzL.Pro/ExCom/97/49</w:t>
    </w:r>
    <w:r w:rsidRPr="00370AC1">
      <w:rPr>
        <w:sz w:val="24"/>
        <w:szCs w:val="24"/>
      </w:rPr>
      <w:fldChar w:fldCharType="end"/>
    </w:r>
  </w:p>
  <w:p w14:paraId="4DFFB314" w14:textId="77777777" w:rsidR="00FE593A" w:rsidRDefault="00FE593A" w:rsidP="00B42A72">
    <w:pPr>
      <w:jc w:val="left"/>
    </w:pPr>
  </w:p>
  <w:p w14:paraId="78F9361B" w14:textId="77777777" w:rsidR="00FE593A" w:rsidRPr="0033525D" w:rsidRDefault="00FE593A" w:rsidP="00B42A72">
    <w:pPr>
      <w:jc w:val="lef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1027B2" w14:textId="1570498B" w:rsidR="00FE593A" w:rsidRPr="00D94AA3" w:rsidRDefault="00FE593A" w:rsidP="00ED4C65">
    <w:pPr>
      <w:jc w:val="right"/>
      <w:rPr>
        <w:sz w:val="24"/>
        <w:szCs w:val="24"/>
      </w:rPr>
    </w:pPr>
    <w:r w:rsidRPr="00D94AA3">
      <w:rPr>
        <w:sz w:val="24"/>
        <w:szCs w:val="24"/>
      </w:rPr>
      <w:fldChar w:fldCharType="begin"/>
    </w:r>
    <w:r w:rsidRPr="00D94AA3">
      <w:rPr>
        <w:sz w:val="24"/>
        <w:szCs w:val="24"/>
      </w:rPr>
      <w:instrText>DOCPROPERTY "Document number"  \* MERGEFORMAT</w:instrText>
    </w:r>
    <w:r w:rsidRPr="00D94AA3">
      <w:rPr>
        <w:sz w:val="24"/>
        <w:szCs w:val="24"/>
      </w:rPr>
      <w:fldChar w:fldCharType="separate"/>
    </w:r>
    <w:r w:rsidR="009B6133">
      <w:rPr>
        <w:sz w:val="24"/>
        <w:szCs w:val="24"/>
      </w:rPr>
      <w:t>UNEP/OzL.Pro/ExCom/97/49</w:t>
    </w:r>
    <w:r w:rsidRPr="00D94AA3">
      <w:rPr>
        <w:sz w:val="24"/>
        <w:szCs w:val="24"/>
      </w:rPr>
      <w:fldChar w:fldCharType="end"/>
    </w:r>
  </w:p>
  <w:p w14:paraId="5E93F41B" w14:textId="77777777" w:rsidR="00FE593A" w:rsidRDefault="00FE593A" w:rsidP="00ED4C65">
    <w:pPr>
      <w:pStyle w:val="Header"/>
      <w:jc w:val="right"/>
    </w:pPr>
  </w:p>
  <w:p w14:paraId="1E54D67E" w14:textId="77777777" w:rsidR="00FE593A" w:rsidRPr="0033525D" w:rsidRDefault="00FE593A" w:rsidP="00ED4C65">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6F90BB" w14:textId="77777777" w:rsidR="00FE593A" w:rsidRDefault="00FE593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F48574" w14:textId="25108042" w:rsidR="00FE593A" w:rsidRPr="0033525D" w:rsidRDefault="00FE593A" w:rsidP="00ED4C65">
    <w:pPr>
      <w:jc w:val="right"/>
    </w:pPr>
    <w:fldSimple w:instr="DOCPROPERTY &quot;Document number&quot;  \* MERGEFORMAT">
      <w:r w:rsidR="009B6133">
        <w:t>UNEP/OzL.Pro/ExCom/97/49</w:t>
      </w:r>
    </w:fldSimple>
  </w:p>
  <w:p w14:paraId="7FB07E24" w14:textId="77777777" w:rsidR="00FE593A" w:rsidRDefault="00FE593A" w:rsidP="00ED4C65">
    <w:pPr>
      <w:pStyle w:val="Header"/>
      <w:jc w:val="right"/>
    </w:pPr>
  </w:p>
  <w:p w14:paraId="30E42477" w14:textId="77777777" w:rsidR="00FE593A" w:rsidRPr="0033525D" w:rsidRDefault="00FE593A" w:rsidP="00ED4C65">
    <w:pPr>
      <w:pStyle w:val="Header"/>
      <w:jc w:val="righ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42A326" w14:textId="38070BEA" w:rsidR="00FE593A" w:rsidRDefault="00FE593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A7A111" w14:textId="1631634E" w:rsidR="00FE593A" w:rsidRPr="00D232A6" w:rsidRDefault="00FE593A" w:rsidP="00C0516C">
    <w:pPr>
      <w:jc w:val="left"/>
      <w:rPr>
        <w:sz w:val="24"/>
        <w:szCs w:val="24"/>
        <w:lang w:val="pt-PT"/>
      </w:rPr>
    </w:pPr>
    <w:r w:rsidRPr="00D232A6">
      <w:rPr>
        <w:sz w:val="24"/>
        <w:szCs w:val="24"/>
      </w:rPr>
      <w:fldChar w:fldCharType="begin"/>
    </w:r>
    <w:r w:rsidRPr="00D232A6">
      <w:rPr>
        <w:sz w:val="24"/>
        <w:szCs w:val="24"/>
        <w:lang w:val="pt-PT"/>
      </w:rPr>
      <w:instrText>DOCPROPERTY "Document number"  \* MERGEFORMAT</w:instrText>
    </w:r>
    <w:r w:rsidRPr="00D232A6">
      <w:rPr>
        <w:sz w:val="24"/>
        <w:szCs w:val="24"/>
      </w:rPr>
      <w:fldChar w:fldCharType="separate"/>
    </w:r>
    <w:r w:rsidR="009B6133">
      <w:rPr>
        <w:sz w:val="24"/>
        <w:szCs w:val="24"/>
        <w:lang w:val="pt-PT"/>
      </w:rPr>
      <w:t>UNEP/OzL.Pro/ExCom/97/49</w:t>
    </w:r>
    <w:r w:rsidRPr="00D232A6">
      <w:rPr>
        <w:sz w:val="24"/>
        <w:szCs w:val="24"/>
      </w:rPr>
      <w:fldChar w:fldCharType="end"/>
    </w:r>
  </w:p>
  <w:p w14:paraId="25DAE198" w14:textId="43D4567F" w:rsidR="00FE593A" w:rsidRPr="00D232A6" w:rsidRDefault="00FE593A" w:rsidP="00B42A72">
    <w:pPr>
      <w:jc w:val="left"/>
      <w:rPr>
        <w:sz w:val="24"/>
        <w:szCs w:val="24"/>
        <w:lang w:val="pt-PT"/>
      </w:rPr>
    </w:pPr>
    <w:r w:rsidRPr="00D232A6">
      <w:rPr>
        <w:sz w:val="24"/>
        <w:szCs w:val="24"/>
        <w:lang w:val="pt-PT"/>
      </w:rPr>
      <w:t xml:space="preserve">Annex I </w:t>
    </w:r>
  </w:p>
  <w:p w14:paraId="590D4495" w14:textId="77777777" w:rsidR="00FE593A" w:rsidRDefault="00FE593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EC0F07" w14:textId="540D32E9" w:rsidR="00FE593A" w:rsidRPr="00A23760" w:rsidRDefault="00FE593A" w:rsidP="00ED4C65">
    <w:pPr>
      <w:jc w:val="right"/>
      <w:rPr>
        <w:sz w:val="24"/>
        <w:szCs w:val="24"/>
        <w:lang w:val="pt-PT"/>
      </w:rPr>
    </w:pPr>
    <w:r w:rsidRPr="00A23760">
      <w:rPr>
        <w:sz w:val="24"/>
        <w:szCs w:val="24"/>
      </w:rPr>
      <w:fldChar w:fldCharType="begin"/>
    </w:r>
    <w:r w:rsidRPr="00A23760">
      <w:rPr>
        <w:sz w:val="24"/>
        <w:szCs w:val="24"/>
        <w:lang w:val="pt-PT"/>
      </w:rPr>
      <w:instrText>DOCPROPERTY "Document number"  \* MERGEFORMAT</w:instrText>
    </w:r>
    <w:r w:rsidRPr="00A23760">
      <w:rPr>
        <w:sz w:val="24"/>
        <w:szCs w:val="24"/>
      </w:rPr>
      <w:fldChar w:fldCharType="separate"/>
    </w:r>
    <w:r w:rsidR="009B6133">
      <w:rPr>
        <w:sz w:val="24"/>
        <w:szCs w:val="24"/>
        <w:lang w:val="pt-PT"/>
      </w:rPr>
      <w:t>UNEP/OzL.Pro/ExCom/97/49</w:t>
    </w:r>
    <w:r w:rsidRPr="00A23760">
      <w:rPr>
        <w:sz w:val="24"/>
        <w:szCs w:val="24"/>
      </w:rPr>
      <w:fldChar w:fldCharType="end"/>
    </w:r>
  </w:p>
  <w:p w14:paraId="01094F7F" w14:textId="57AC8577" w:rsidR="00FE593A" w:rsidRPr="00A23760" w:rsidRDefault="00FE593A" w:rsidP="00ED4C65">
    <w:pPr>
      <w:pStyle w:val="Header"/>
      <w:jc w:val="right"/>
      <w:rPr>
        <w:sz w:val="24"/>
        <w:szCs w:val="24"/>
        <w:lang w:val="pt-PT"/>
      </w:rPr>
    </w:pPr>
    <w:r w:rsidRPr="00A23760">
      <w:rPr>
        <w:sz w:val="24"/>
        <w:szCs w:val="24"/>
        <w:lang w:val="pt-PT"/>
      </w:rPr>
      <w:t xml:space="preserve">Annex I </w:t>
    </w:r>
  </w:p>
  <w:p w14:paraId="5D3B6758" w14:textId="77777777" w:rsidR="00FE593A" w:rsidRPr="00466FD5" w:rsidRDefault="00FE593A">
    <w:pPr>
      <w:pStyle w:val="Header"/>
      <w:rPr>
        <w:lang w:val="pt-PT"/>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061203" w14:textId="1F83FDF1" w:rsidR="00FE593A" w:rsidRPr="0005350E" w:rsidRDefault="00FE593A" w:rsidP="00C0516C">
    <w:pPr>
      <w:jc w:val="left"/>
      <w:rPr>
        <w:sz w:val="24"/>
        <w:szCs w:val="24"/>
        <w:lang w:val="pt-PT"/>
      </w:rPr>
    </w:pPr>
    <w:r w:rsidRPr="0005350E">
      <w:rPr>
        <w:sz w:val="24"/>
        <w:szCs w:val="24"/>
      </w:rPr>
      <w:fldChar w:fldCharType="begin"/>
    </w:r>
    <w:r w:rsidRPr="0005350E">
      <w:rPr>
        <w:sz w:val="24"/>
        <w:szCs w:val="24"/>
        <w:lang w:val="pt-PT"/>
      </w:rPr>
      <w:instrText>DOCPROPERTY "Document number"  \* MERGEFORMAT</w:instrText>
    </w:r>
    <w:r w:rsidRPr="0005350E">
      <w:rPr>
        <w:sz w:val="24"/>
        <w:szCs w:val="24"/>
      </w:rPr>
      <w:fldChar w:fldCharType="separate"/>
    </w:r>
    <w:r w:rsidR="009B6133">
      <w:rPr>
        <w:sz w:val="24"/>
        <w:szCs w:val="24"/>
        <w:lang w:val="pt-PT"/>
      </w:rPr>
      <w:t>UNEP/OzL.Pro/ExCom/97/49</w:t>
    </w:r>
    <w:r w:rsidRPr="0005350E">
      <w:rPr>
        <w:sz w:val="24"/>
        <w:szCs w:val="24"/>
      </w:rPr>
      <w:fldChar w:fldCharType="end"/>
    </w:r>
  </w:p>
  <w:p w14:paraId="27EDEE02" w14:textId="77777777" w:rsidR="00FE593A" w:rsidRPr="0005350E" w:rsidRDefault="00FE593A" w:rsidP="00B42A72">
    <w:pPr>
      <w:jc w:val="left"/>
      <w:rPr>
        <w:sz w:val="24"/>
        <w:szCs w:val="24"/>
        <w:lang w:val="pt-PT"/>
      </w:rPr>
    </w:pPr>
    <w:r w:rsidRPr="0005350E">
      <w:rPr>
        <w:sz w:val="24"/>
        <w:szCs w:val="24"/>
        <w:lang w:val="pt-PT"/>
      </w:rPr>
      <w:t xml:space="preserve">Annex II </w:t>
    </w:r>
  </w:p>
  <w:p w14:paraId="6DD0925F" w14:textId="77777777" w:rsidR="00FE593A" w:rsidRDefault="00FE593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EB7402" w14:textId="30A75448" w:rsidR="00FE593A" w:rsidRPr="0005350E" w:rsidRDefault="00FE593A" w:rsidP="00ED4C65">
    <w:pPr>
      <w:jc w:val="right"/>
      <w:rPr>
        <w:sz w:val="24"/>
        <w:szCs w:val="24"/>
        <w:lang w:val="pt-PT"/>
      </w:rPr>
    </w:pPr>
    <w:r w:rsidRPr="0005350E">
      <w:rPr>
        <w:sz w:val="24"/>
        <w:szCs w:val="24"/>
      </w:rPr>
      <w:fldChar w:fldCharType="begin"/>
    </w:r>
    <w:r w:rsidRPr="0005350E">
      <w:rPr>
        <w:sz w:val="24"/>
        <w:szCs w:val="24"/>
        <w:lang w:val="pt-PT"/>
      </w:rPr>
      <w:instrText>DOCPROPERTY "Document number"  \* MERGEFORMAT</w:instrText>
    </w:r>
    <w:r w:rsidRPr="0005350E">
      <w:rPr>
        <w:sz w:val="24"/>
        <w:szCs w:val="24"/>
      </w:rPr>
      <w:fldChar w:fldCharType="separate"/>
    </w:r>
    <w:r w:rsidR="009B6133">
      <w:rPr>
        <w:sz w:val="24"/>
        <w:szCs w:val="24"/>
        <w:lang w:val="pt-PT"/>
      </w:rPr>
      <w:t>UNEP/OzL.Pro/ExCom/97/49</w:t>
    </w:r>
    <w:r w:rsidRPr="0005350E">
      <w:rPr>
        <w:sz w:val="24"/>
        <w:szCs w:val="24"/>
      </w:rPr>
      <w:fldChar w:fldCharType="end"/>
    </w:r>
  </w:p>
  <w:p w14:paraId="52CE4133" w14:textId="77777777" w:rsidR="00FE593A" w:rsidRPr="0005350E" w:rsidRDefault="00FE593A" w:rsidP="00ED4C65">
    <w:pPr>
      <w:pStyle w:val="Header"/>
      <w:jc w:val="right"/>
      <w:rPr>
        <w:sz w:val="24"/>
        <w:szCs w:val="24"/>
        <w:lang w:val="pt-PT"/>
      </w:rPr>
    </w:pPr>
    <w:r w:rsidRPr="0005350E">
      <w:rPr>
        <w:sz w:val="24"/>
        <w:szCs w:val="24"/>
        <w:lang w:val="pt-PT"/>
      </w:rPr>
      <w:t xml:space="preserve">Annex II </w:t>
    </w:r>
  </w:p>
  <w:p w14:paraId="4DA81E83" w14:textId="77777777" w:rsidR="00FE593A" w:rsidRPr="00466FD5" w:rsidRDefault="00FE593A">
    <w:pPr>
      <w:pStyle w:val="Header"/>
      <w:rPr>
        <w:lang w:val="pt-PT"/>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14127784"/>
    <w:lvl w:ilvl="0">
      <w:start w:val="1"/>
      <w:numFmt w:val="decimal"/>
      <w:pStyle w:val="Heading1"/>
      <w:lvlText w:val="%1."/>
      <w:lvlJc w:val="left"/>
      <w:pPr>
        <w:tabs>
          <w:tab w:val="num" w:pos="0"/>
        </w:tabs>
        <w:ind w:left="0" w:firstLine="0"/>
      </w:pPr>
      <w:rPr>
        <w:rFonts w:hint="default"/>
        <w:color w:val="auto"/>
        <w:sz w:val="24"/>
        <w:szCs w:val="24"/>
      </w:rPr>
    </w:lvl>
    <w:lvl w:ilvl="1">
      <w:start w:val="1"/>
      <w:numFmt w:val="lowerLetter"/>
      <w:pStyle w:val="Heading2"/>
      <w:lvlText w:val="(%2)"/>
      <w:lvlJc w:val="left"/>
      <w:pPr>
        <w:tabs>
          <w:tab w:val="num" w:pos="0"/>
        </w:tabs>
        <w:ind w:left="1440" w:hanging="720"/>
      </w:pPr>
      <w:rPr>
        <w:rFonts w:ascii="Times New Roman" w:hint="default"/>
        <w:b w:val="0"/>
        <w:bCs/>
      </w:rPr>
    </w:lvl>
    <w:lvl w:ilvl="2">
      <w:start w:val="1"/>
      <w:numFmt w:val="chineseCountingThousand"/>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rFonts w:hint="default"/>
        <w:b w:val="0"/>
        <w:i w:val="0"/>
      </w:rPr>
    </w:lvl>
    <w:lvl w:ilvl="4">
      <w:start w:val="1"/>
      <w:numFmt w:val="decimal"/>
      <w:lvlText w:val="(%5)"/>
      <w:lvlJc w:val="left"/>
      <w:pPr>
        <w:tabs>
          <w:tab w:val="num" w:pos="0"/>
        </w:tabs>
        <w:ind w:left="3571" w:hanging="705"/>
      </w:pPr>
      <w:rPr>
        <w:rFonts w:hint="default"/>
      </w:rPr>
    </w:lvl>
    <w:lvl w:ilvl="5">
      <w:start w:val="1"/>
      <w:numFmt w:val="lowerLetter"/>
      <w:pStyle w:val="Heading6"/>
      <w:lvlText w:val="(%6)"/>
      <w:lvlJc w:val="left"/>
      <w:pPr>
        <w:tabs>
          <w:tab w:val="num" w:pos="0"/>
        </w:tabs>
        <w:ind w:left="4291" w:hanging="720"/>
      </w:pPr>
      <w:rPr>
        <w:rFonts w:hint="default"/>
      </w:rPr>
    </w:lvl>
    <w:lvl w:ilvl="6">
      <w:start w:val="1"/>
      <w:numFmt w:val="lowerRoman"/>
      <w:pStyle w:val="Heading7"/>
      <w:lvlText w:val="(%7)"/>
      <w:lvlJc w:val="left"/>
      <w:pPr>
        <w:tabs>
          <w:tab w:val="num" w:pos="0"/>
        </w:tabs>
        <w:ind w:left="4997" w:hanging="706"/>
      </w:pPr>
      <w:rPr>
        <w:rFonts w:hint="default"/>
      </w:rPr>
    </w:lvl>
    <w:lvl w:ilvl="7">
      <w:start w:val="1"/>
      <w:numFmt w:val="lowerLetter"/>
      <w:lvlText w:val="(%8)"/>
      <w:lvlJc w:val="left"/>
      <w:pPr>
        <w:tabs>
          <w:tab w:val="num" w:pos="0"/>
        </w:tabs>
        <w:ind w:left="5702" w:hanging="705"/>
      </w:pPr>
      <w:rPr>
        <w:rFonts w:hint="default"/>
      </w:rPr>
    </w:lvl>
    <w:lvl w:ilvl="8">
      <w:start w:val="1"/>
      <w:numFmt w:val="lowerRoman"/>
      <w:pStyle w:val="Heading9"/>
      <w:lvlText w:val="(%9)"/>
      <w:lvlJc w:val="left"/>
      <w:pPr>
        <w:tabs>
          <w:tab w:val="num" w:pos="0"/>
        </w:tabs>
        <w:ind w:left="6408" w:hanging="706"/>
      </w:pPr>
      <w:rPr>
        <w:rFonts w:hint="default"/>
      </w:rPr>
    </w:lvl>
  </w:abstractNum>
  <w:abstractNum w:abstractNumId="1" w15:restartNumberingAfterBreak="0">
    <w:nsid w:val="06E777F1"/>
    <w:multiLevelType w:val="hybridMultilevel"/>
    <w:tmpl w:val="438CA1BA"/>
    <w:lvl w:ilvl="0" w:tplc="C40A4378">
      <w:start w:val="1"/>
      <w:numFmt w:val="bullet"/>
      <w:lvlText w:val=""/>
      <w:lvlJc w:val="left"/>
      <w:pPr>
        <w:ind w:left="720" w:hanging="360"/>
      </w:pPr>
      <w:rPr>
        <w:rFonts w:ascii="Symbol" w:hAnsi="Symbol"/>
      </w:rPr>
    </w:lvl>
    <w:lvl w:ilvl="1" w:tplc="BAEC9520">
      <w:start w:val="1"/>
      <w:numFmt w:val="bullet"/>
      <w:lvlText w:val=""/>
      <w:lvlJc w:val="left"/>
      <w:pPr>
        <w:ind w:left="720" w:hanging="360"/>
      </w:pPr>
      <w:rPr>
        <w:rFonts w:ascii="Symbol" w:hAnsi="Symbol"/>
      </w:rPr>
    </w:lvl>
    <w:lvl w:ilvl="2" w:tplc="74147E26">
      <w:start w:val="1"/>
      <w:numFmt w:val="bullet"/>
      <w:lvlText w:val=""/>
      <w:lvlJc w:val="left"/>
      <w:pPr>
        <w:ind w:left="720" w:hanging="360"/>
      </w:pPr>
      <w:rPr>
        <w:rFonts w:ascii="Symbol" w:hAnsi="Symbol"/>
      </w:rPr>
    </w:lvl>
    <w:lvl w:ilvl="3" w:tplc="03EAA660">
      <w:start w:val="1"/>
      <w:numFmt w:val="bullet"/>
      <w:lvlText w:val=""/>
      <w:lvlJc w:val="left"/>
      <w:pPr>
        <w:ind w:left="720" w:hanging="360"/>
      </w:pPr>
      <w:rPr>
        <w:rFonts w:ascii="Symbol" w:hAnsi="Symbol"/>
      </w:rPr>
    </w:lvl>
    <w:lvl w:ilvl="4" w:tplc="50D2F9DA">
      <w:start w:val="1"/>
      <w:numFmt w:val="bullet"/>
      <w:lvlText w:val=""/>
      <w:lvlJc w:val="left"/>
      <w:pPr>
        <w:ind w:left="720" w:hanging="360"/>
      </w:pPr>
      <w:rPr>
        <w:rFonts w:ascii="Symbol" w:hAnsi="Symbol"/>
      </w:rPr>
    </w:lvl>
    <w:lvl w:ilvl="5" w:tplc="B2C6F424">
      <w:start w:val="1"/>
      <w:numFmt w:val="bullet"/>
      <w:lvlText w:val=""/>
      <w:lvlJc w:val="left"/>
      <w:pPr>
        <w:ind w:left="720" w:hanging="360"/>
      </w:pPr>
      <w:rPr>
        <w:rFonts w:ascii="Symbol" w:hAnsi="Symbol"/>
      </w:rPr>
    </w:lvl>
    <w:lvl w:ilvl="6" w:tplc="988481F8">
      <w:start w:val="1"/>
      <w:numFmt w:val="bullet"/>
      <w:lvlText w:val=""/>
      <w:lvlJc w:val="left"/>
      <w:pPr>
        <w:ind w:left="720" w:hanging="360"/>
      </w:pPr>
      <w:rPr>
        <w:rFonts w:ascii="Symbol" w:hAnsi="Symbol"/>
      </w:rPr>
    </w:lvl>
    <w:lvl w:ilvl="7" w:tplc="7896AACE">
      <w:start w:val="1"/>
      <w:numFmt w:val="bullet"/>
      <w:lvlText w:val=""/>
      <w:lvlJc w:val="left"/>
      <w:pPr>
        <w:ind w:left="720" w:hanging="360"/>
      </w:pPr>
      <w:rPr>
        <w:rFonts w:ascii="Symbol" w:hAnsi="Symbol"/>
      </w:rPr>
    </w:lvl>
    <w:lvl w:ilvl="8" w:tplc="4AF04A12">
      <w:start w:val="1"/>
      <w:numFmt w:val="bullet"/>
      <w:lvlText w:val=""/>
      <w:lvlJc w:val="left"/>
      <w:pPr>
        <w:ind w:left="720" w:hanging="360"/>
      </w:pPr>
      <w:rPr>
        <w:rFonts w:ascii="Symbol" w:hAnsi="Symbol"/>
      </w:rPr>
    </w:lvl>
  </w:abstractNum>
  <w:abstractNum w:abstractNumId="2" w15:restartNumberingAfterBreak="0">
    <w:nsid w:val="1B361440"/>
    <w:multiLevelType w:val="hybridMultilevel"/>
    <w:tmpl w:val="F0A22426"/>
    <w:lvl w:ilvl="0" w:tplc="11123E90">
      <w:start w:val="1"/>
      <w:numFmt w:val="lowerLetter"/>
      <w:lvlText w:val="(%1)"/>
      <w:lvlJc w:val="left"/>
      <w:pPr>
        <w:ind w:left="1080" w:hanging="360"/>
      </w:pPr>
      <w:rPr>
        <w:rFonts w:hint="default"/>
        <w:sz w:val="22"/>
      </w:rPr>
    </w:lvl>
    <w:lvl w:ilvl="1" w:tplc="FFFFFFFF">
      <w:start w:val="1"/>
      <w:numFmt w:val="lowerLetter"/>
      <w:lvlText w:val="(%2)"/>
      <w:lvlJc w:val="left"/>
      <w:pPr>
        <w:ind w:left="1800" w:hanging="360"/>
      </w:pPr>
      <w:rPr>
        <w:rFonts w:hint="default"/>
      </w:rPr>
    </w:lvl>
    <w:lvl w:ilvl="2" w:tplc="FFFFFFFF">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5" w15:restartNumberingAfterBreak="0">
    <w:nsid w:val="36743CA2"/>
    <w:multiLevelType w:val="hybridMultilevel"/>
    <w:tmpl w:val="C5FE5BF2"/>
    <w:lvl w:ilvl="0" w:tplc="58C05822">
      <w:start w:val="1"/>
      <w:numFmt w:val="bullet"/>
      <w:lvlText w:val=""/>
      <w:lvlJc w:val="left"/>
      <w:pPr>
        <w:ind w:left="340" w:hanging="442"/>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432E0EF2"/>
    <w:multiLevelType w:val="hybridMultilevel"/>
    <w:tmpl w:val="22AC7AB2"/>
    <w:lvl w:ilvl="0" w:tplc="8CB8EE80">
      <w:start w:val="1"/>
      <w:numFmt w:val="bullet"/>
      <w:lvlText w:val=""/>
      <w:lvlJc w:val="left"/>
      <w:pPr>
        <w:ind w:left="1080" w:hanging="360"/>
      </w:pPr>
      <w:rPr>
        <w:rFonts w:ascii="Symbol" w:hAnsi="Symbol"/>
      </w:rPr>
    </w:lvl>
    <w:lvl w:ilvl="1" w:tplc="5D3C4DB2">
      <w:start w:val="1"/>
      <w:numFmt w:val="bullet"/>
      <w:lvlText w:val=""/>
      <w:lvlJc w:val="left"/>
      <w:pPr>
        <w:ind w:left="1080" w:hanging="360"/>
      </w:pPr>
      <w:rPr>
        <w:rFonts w:ascii="Symbol" w:hAnsi="Symbol"/>
      </w:rPr>
    </w:lvl>
    <w:lvl w:ilvl="2" w:tplc="3620CCB8">
      <w:start w:val="1"/>
      <w:numFmt w:val="bullet"/>
      <w:lvlText w:val=""/>
      <w:lvlJc w:val="left"/>
      <w:pPr>
        <w:ind w:left="1080" w:hanging="360"/>
      </w:pPr>
      <w:rPr>
        <w:rFonts w:ascii="Symbol" w:hAnsi="Symbol"/>
      </w:rPr>
    </w:lvl>
    <w:lvl w:ilvl="3" w:tplc="60C01AD0">
      <w:start w:val="1"/>
      <w:numFmt w:val="bullet"/>
      <w:lvlText w:val=""/>
      <w:lvlJc w:val="left"/>
      <w:pPr>
        <w:ind w:left="1080" w:hanging="360"/>
      </w:pPr>
      <w:rPr>
        <w:rFonts w:ascii="Symbol" w:hAnsi="Symbol"/>
      </w:rPr>
    </w:lvl>
    <w:lvl w:ilvl="4" w:tplc="1E5C2984">
      <w:start w:val="1"/>
      <w:numFmt w:val="bullet"/>
      <w:lvlText w:val=""/>
      <w:lvlJc w:val="left"/>
      <w:pPr>
        <w:ind w:left="1080" w:hanging="360"/>
      </w:pPr>
      <w:rPr>
        <w:rFonts w:ascii="Symbol" w:hAnsi="Symbol"/>
      </w:rPr>
    </w:lvl>
    <w:lvl w:ilvl="5" w:tplc="F3B4E1F8">
      <w:start w:val="1"/>
      <w:numFmt w:val="bullet"/>
      <w:lvlText w:val=""/>
      <w:lvlJc w:val="left"/>
      <w:pPr>
        <w:ind w:left="1080" w:hanging="360"/>
      </w:pPr>
      <w:rPr>
        <w:rFonts w:ascii="Symbol" w:hAnsi="Symbol"/>
      </w:rPr>
    </w:lvl>
    <w:lvl w:ilvl="6" w:tplc="7B18DC6C">
      <w:start w:val="1"/>
      <w:numFmt w:val="bullet"/>
      <w:lvlText w:val=""/>
      <w:lvlJc w:val="left"/>
      <w:pPr>
        <w:ind w:left="1080" w:hanging="360"/>
      </w:pPr>
      <w:rPr>
        <w:rFonts w:ascii="Symbol" w:hAnsi="Symbol"/>
      </w:rPr>
    </w:lvl>
    <w:lvl w:ilvl="7" w:tplc="C4324474">
      <w:start w:val="1"/>
      <w:numFmt w:val="bullet"/>
      <w:lvlText w:val=""/>
      <w:lvlJc w:val="left"/>
      <w:pPr>
        <w:ind w:left="1080" w:hanging="360"/>
      </w:pPr>
      <w:rPr>
        <w:rFonts w:ascii="Symbol" w:hAnsi="Symbol"/>
      </w:rPr>
    </w:lvl>
    <w:lvl w:ilvl="8" w:tplc="8BFA99F4">
      <w:start w:val="1"/>
      <w:numFmt w:val="bullet"/>
      <w:lvlText w:val=""/>
      <w:lvlJc w:val="left"/>
      <w:pPr>
        <w:ind w:left="1080" w:hanging="360"/>
      </w:pPr>
      <w:rPr>
        <w:rFonts w:ascii="Symbol" w:hAnsi="Symbol"/>
      </w:rPr>
    </w:lvl>
  </w:abstractNum>
  <w:abstractNum w:abstractNumId="7"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8"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9" w15:restartNumberingAfterBreak="0">
    <w:nsid w:val="56430F81"/>
    <w:multiLevelType w:val="hybridMultilevel"/>
    <w:tmpl w:val="DA743C10"/>
    <w:lvl w:ilvl="0" w:tplc="BE9850CA">
      <w:start w:val="1"/>
      <w:numFmt w:val="bullet"/>
      <w:lvlText w:val=""/>
      <w:lvlJc w:val="left"/>
      <w:pPr>
        <w:ind w:left="340" w:hanging="442"/>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0" w15:restartNumberingAfterBreak="0">
    <w:nsid w:val="5FD4054B"/>
    <w:multiLevelType w:val="hybridMultilevel"/>
    <w:tmpl w:val="6A88852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638D5ABB"/>
    <w:multiLevelType w:val="hybridMultilevel"/>
    <w:tmpl w:val="E7AC4C36"/>
    <w:lvl w:ilvl="0" w:tplc="48D801E4">
      <w:start w:val="1"/>
      <w:numFmt w:val="japaneseCounting"/>
      <w:lvlText w:val="(%1)"/>
      <w:lvlJc w:val="left"/>
      <w:pPr>
        <w:ind w:left="2160" w:hanging="720"/>
      </w:pPr>
      <w:rPr>
        <w:rFonts w:hint="default"/>
        <w:sz w:val="24"/>
        <w:szCs w:val="24"/>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2" w15:restartNumberingAfterBreak="0">
    <w:nsid w:val="63A1537C"/>
    <w:multiLevelType w:val="hybridMultilevel"/>
    <w:tmpl w:val="07384740"/>
    <w:lvl w:ilvl="0" w:tplc="4062410C">
      <w:start w:val="1"/>
      <w:numFmt w:val="bullet"/>
      <w:lvlText w:val=""/>
      <w:lvlJc w:val="left"/>
      <w:pPr>
        <w:ind w:left="340" w:hanging="442"/>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3"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128330197">
    <w:abstractNumId w:val="0"/>
  </w:num>
  <w:num w:numId="2" w16cid:durableId="1291088905">
    <w:abstractNumId w:val="0"/>
  </w:num>
  <w:num w:numId="3" w16cid:durableId="218252041">
    <w:abstractNumId w:val="3"/>
  </w:num>
  <w:num w:numId="4" w16cid:durableId="1303467511">
    <w:abstractNumId w:val="7"/>
  </w:num>
  <w:num w:numId="5" w16cid:durableId="1982149382">
    <w:abstractNumId w:val="8"/>
  </w:num>
  <w:num w:numId="6" w16cid:durableId="1479416195">
    <w:abstractNumId w:val="13"/>
  </w:num>
  <w:num w:numId="7" w16cid:durableId="1059210356">
    <w:abstractNumId w:val="4"/>
  </w:num>
  <w:num w:numId="8" w16cid:durableId="897788206">
    <w:abstractNumId w:val="10"/>
  </w:num>
  <w:num w:numId="9" w16cid:durableId="2031446972">
    <w:abstractNumId w:val="2"/>
  </w:num>
  <w:num w:numId="10" w16cid:durableId="1228303481">
    <w:abstractNumId w:val="0"/>
    <w:lvlOverride w:ilvl="0">
      <w:startOverride w:val="52"/>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064180315">
    <w:abstractNumId w:val="6"/>
  </w:num>
  <w:num w:numId="12" w16cid:durableId="256712075">
    <w:abstractNumId w:val="0"/>
  </w:num>
  <w:num w:numId="13" w16cid:durableId="894315935">
    <w:abstractNumId w:val="1"/>
  </w:num>
  <w:num w:numId="14" w16cid:durableId="172058948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4484395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30766485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11293913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574120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63341185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07169713">
    <w:abstractNumId w:val="0"/>
  </w:num>
  <w:num w:numId="21" w16cid:durableId="1167672341">
    <w:abstractNumId w:val="0"/>
  </w:num>
  <w:num w:numId="22" w16cid:durableId="1195776291">
    <w:abstractNumId w:val="0"/>
  </w:num>
  <w:num w:numId="23" w16cid:durableId="917639597">
    <w:abstractNumId w:val="9"/>
  </w:num>
  <w:num w:numId="24" w16cid:durableId="1600596692">
    <w:abstractNumId w:val="5"/>
  </w:num>
  <w:num w:numId="25" w16cid:durableId="299313538">
    <w:abstractNumId w:val="12"/>
  </w:num>
  <w:num w:numId="26" w16cid:durableId="1520856008">
    <w:abstractNumId w:val="11"/>
  </w:num>
  <w:num w:numId="27" w16cid:durableId="202678413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34991125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62897401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433014698">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858931650">
    <w:abstractNumId w:val="0"/>
  </w:num>
  <w:num w:numId="32" w16cid:durableId="1927496861">
    <w:abstractNumId w:val="0"/>
  </w:num>
  <w:num w:numId="33" w16cid:durableId="403113344">
    <w:abstractNumId w:val="0"/>
  </w:num>
  <w:num w:numId="34" w16cid:durableId="672605935">
    <w:abstractNumId w:val="0"/>
  </w:num>
  <w:num w:numId="35" w16cid:durableId="1903562062">
    <w:abstractNumId w:val="0"/>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bordersDoNotSurroundHeader/>
  <w:bordersDoNotSurroundFooter/>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19"/>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MbM0tTQyNTW0MDI1MzdS0lEKTi0uzszPAykwNK4FANLcE7ItAAAA"/>
  </w:docVars>
  <w:rsids>
    <w:rsidRoot w:val="001448F6"/>
    <w:rsid w:val="00000049"/>
    <w:rsid w:val="00000B28"/>
    <w:rsid w:val="00000FED"/>
    <w:rsid w:val="00001303"/>
    <w:rsid w:val="0000135D"/>
    <w:rsid w:val="00001D0B"/>
    <w:rsid w:val="0000229E"/>
    <w:rsid w:val="00002916"/>
    <w:rsid w:val="00003CD7"/>
    <w:rsid w:val="00003CE4"/>
    <w:rsid w:val="0000434E"/>
    <w:rsid w:val="00004F85"/>
    <w:rsid w:val="00005042"/>
    <w:rsid w:val="00005064"/>
    <w:rsid w:val="00006F4A"/>
    <w:rsid w:val="000070B4"/>
    <w:rsid w:val="00007D14"/>
    <w:rsid w:val="00007FB9"/>
    <w:rsid w:val="00010725"/>
    <w:rsid w:val="0001082B"/>
    <w:rsid w:val="000108AC"/>
    <w:rsid w:val="00011647"/>
    <w:rsid w:val="00011B58"/>
    <w:rsid w:val="00012C07"/>
    <w:rsid w:val="00013650"/>
    <w:rsid w:val="00013759"/>
    <w:rsid w:val="00013E8B"/>
    <w:rsid w:val="00014018"/>
    <w:rsid w:val="0001419A"/>
    <w:rsid w:val="00015039"/>
    <w:rsid w:val="00015711"/>
    <w:rsid w:val="000158F0"/>
    <w:rsid w:val="000166DD"/>
    <w:rsid w:val="000205D9"/>
    <w:rsid w:val="00020D87"/>
    <w:rsid w:val="00020E91"/>
    <w:rsid w:val="000211A9"/>
    <w:rsid w:val="00021238"/>
    <w:rsid w:val="00021FB5"/>
    <w:rsid w:val="00022071"/>
    <w:rsid w:val="00022B68"/>
    <w:rsid w:val="00022DE1"/>
    <w:rsid w:val="000231F4"/>
    <w:rsid w:val="000235BF"/>
    <w:rsid w:val="00024AE8"/>
    <w:rsid w:val="00025389"/>
    <w:rsid w:val="00025EC5"/>
    <w:rsid w:val="00025F5C"/>
    <w:rsid w:val="00026BF2"/>
    <w:rsid w:val="000271F0"/>
    <w:rsid w:val="00027A8D"/>
    <w:rsid w:val="000300D5"/>
    <w:rsid w:val="00031005"/>
    <w:rsid w:val="00031096"/>
    <w:rsid w:val="00031260"/>
    <w:rsid w:val="0003139E"/>
    <w:rsid w:val="00031C55"/>
    <w:rsid w:val="00031EF9"/>
    <w:rsid w:val="00032B2E"/>
    <w:rsid w:val="000337A9"/>
    <w:rsid w:val="00033BB7"/>
    <w:rsid w:val="00034393"/>
    <w:rsid w:val="000346F2"/>
    <w:rsid w:val="00035BFA"/>
    <w:rsid w:val="00035F1B"/>
    <w:rsid w:val="00036050"/>
    <w:rsid w:val="0003681A"/>
    <w:rsid w:val="00036D36"/>
    <w:rsid w:val="0003712B"/>
    <w:rsid w:val="0003716E"/>
    <w:rsid w:val="000372B7"/>
    <w:rsid w:val="0003741D"/>
    <w:rsid w:val="00037744"/>
    <w:rsid w:val="0004007E"/>
    <w:rsid w:val="00040197"/>
    <w:rsid w:val="00041A34"/>
    <w:rsid w:val="000421A2"/>
    <w:rsid w:val="00042201"/>
    <w:rsid w:val="000422F5"/>
    <w:rsid w:val="00042A2A"/>
    <w:rsid w:val="0004334A"/>
    <w:rsid w:val="00043BD1"/>
    <w:rsid w:val="00043FCD"/>
    <w:rsid w:val="000441A9"/>
    <w:rsid w:val="00044D68"/>
    <w:rsid w:val="000457D7"/>
    <w:rsid w:val="000460C6"/>
    <w:rsid w:val="00046678"/>
    <w:rsid w:val="000476C4"/>
    <w:rsid w:val="00047E5C"/>
    <w:rsid w:val="00050017"/>
    <w:rsid w:val="00050094"/>
    <w:rsid w:val="0005013A"/>
    <w:rsid w:val="00050182"/>
    <w:rsid w:val="00050C43"/>
    <w:rsid w:val="00050F6E"/>
    <w:rsid w:val="0005195F"/>
    <w:rsid w:val="00051CE0"/>
    <w:rsid w:val="00052087"/>
    <w:rsid w:val="00052237"/>
    <w:rsid w:val="0005246D"/>
    <w:rsid w:val="00052949"/>
    <w:rsid w:val="00053361"/>
    <w:rsid w:val="0005350E"/>
    <w:rsid w:val="000536C7"/>
    <w:rsid w:val="000544E0"/>
    <w:rsid w:val="00054DA2"/>
    <w:rsid w:val="00054F64"/>
    <w:rsid w:val="00055574"/>
    <w:rsid w:val="00055C10"/>
    <w:rsid w:val="00055D49"/>
    <w:rsid w:val="00056CBB"/>
    <w:rsid w:val="00057202"/>
    <w:rsid w:val="0005764B"/>
    <w:rsid w:val="0006047E"/>
    <w:rsid w:val="00060974"/>
    <w:rsid w:val="000609D3"/>
    <w:rsid w:val="0006122F"/>
    <w:rsid w:val="00061EC2"/>
    <w:rsid w:val="00062343"/>
    <w:rsid w:val="0006262B"/>
    <w:rsid w:val="000629FE"/>
    <w:rsid w:val="00062D8C"/>
    <w:rsid w:val="0006408F"/>
    <w:rsid w:val="00064564"/>
    <w:rsid w:val="00064A66"/>
    <w:rsid w:val="00064B69"/>
    <w:rsid w:val="0006548B"/>
    <w:rsid w:val="0006593A"/>
    <w:rsid w:val="00065C61"/>
    <w:rsid w:val="00066564"/>
    <w:rsid w:val="00066771"/>
    <w:rsid w:val="00066CE8"/>
    <w:rsid w:val="000674D6"/>
    <w:rsid w:val="00067661"/>
    <w:rsid w:val="00071008"/>
    <w:rsid w:val="00071C77"/>
    <w:rsid w:val="00072680"/>
    <w:rsid w:val="00073720"/>
    <w:rsid w:val="00073F38"/>
    <w:rsid w:val="000746D0"/>
    <w:rsid w:val="00075066"/>
    <w:rsid w:val="00075118"/>
    <w:rsid w:val="00075580"/>
    <w:rsid w:val="00075BFE"/>
    <w:rsid w:val="00075FD3"/>
    <w:rsid w:val="00076DB4"/>
    <w:rsid w:val="000772C1"/>
    <w:rsid w:val="000777C6"/>
    <w:rsid w:val="000800AC"/>
    <w:rsid w:val="000804FD"/>
    <w:rsid w:val="0008053C"/>
    <w:rsid w:val="000807C9"/>
    <w:rsid w:val="0008095A"/>
    <w:rsid w:val="00080CDC"/>
    <w:rsid w:val="00080ED0"/>
    <w:rsid w:val="000811B7"/>
    <w:rsid w:val="0008126A"/>
    <w:rsid w:val="00081DB0"/>
    <w:rsid w:val="00082867"/>
    <w:rsid w:val="00082A43"/>
    <w:rsid w:val="00082A80"/>
    <w:rsid w:val="00082B12"/>
    <w:rsid w:val="0008328E"/>
    <w:rsid w:val="0008333C"/>
    <w:rsid w:val="0008336F"/>
    <w:rsid w:val="0008392A"/>
    <w:rsid w:val="00083D05"/>
    <w:rsid w:val="0008480F"/>
    <w:rsid w:val="00084915"/>
    <w:rsid w:val="00084E79"/>
    <w:rsid w:val="00085246"/>
    <w:rsid w:val="0008591A"/>
    <w:rsid w:val="00085A47"/>
    <w:rsid w:val="00085B8F"/>
    <w:rsid w:val="00085C91"/>
    <w:rsid w:val="000861C6"/>
    <w:rsid w:val="0008664B"/>
    <w:rsid w:val="00086996"/>
    <w:rsid w:val="00086D8B"/>
    <w:rsid w:val="000879A4"/>
    <w:rsid w:val="00087BEF"/>
    <w:rsid w:val="000902A0"/>
    <w:rsid w:val="00090481"/>
    <w:rsid w:val="00090C55"/>
    <w:rsid w:val="00091EC4"/>
    <w:rsid w:val="00092211"/>
    <w:rsid w:val="0009227E"/>
    <w:rsid w:val="000938B1"/>
    <w:rsid w:val="00093F97"/>
    <w:rsid w:val="0009441D"/>
    <w:rsid w:val="0009441F"/>
    <w:rsid w:val="00095701"/>
    <w:rsid w:val="00095C22"/>
    <w:rsid w:val="00096169"/>
    <w:rsid w:val="000964ED"/>
    <w:rsid w:val="000969BF"/>
    <w:rsid w:val="00096A18"/>
    <w:rsid w:val="000970EA"/>
    <w:rsid w:val="0009766A"/>
    <w:rsid w:val="00097817"/>
    <w:rsid w:val="0009791C"/>
    <w:rsid w:val="00097968"/>
    <w:rsid w:val="00097D97"/>
    <w:rsid w:val="000A0053"/>
    <w:rsid w:val="000A1002"/>
    <w:rsid w:val="000A127E"/>
    <w:rsid w:val="000A1441"/>
    <w:rsid w:val="000A1D75"/>
    <w:rsid w:val="000A1D85"/>
    <w:rsid w:val="000A2AFC"/>
    <w:rsid w:val="000A2B6E"/>
    <w:rsid w:val="000A366B"/>
    <w:rsid w:val="000A3826"/>
    <w:rsid w:val="000A3829"/>
    <w:rsid w:val="000A3BA5"/>
    <w:rsid w:val="000A3CC7"/>
    <w:rsid w:val="000A4E28"/>
    <w:rsid w:val="000A6280"/>
    <w:rsid w:val="000A6443"/>
    <w:rsid w:val="000A6504"/>
    <w:rsid w:val="000A6C26"/>
    <w:rsid w:val="000A6FCA"/>
    <w:rsid w:val="000A72A2"/>
    <w:rsid w:val="000A7C11"/>
    <w:rsid w:val="000B07C6"/>
    <w:rsid w:val="000B09A1"/>
    <w:rsid w:val="000B0DCB"/>
    <w:rsid w:val="000B1FBA"/>
    <w:rsid w:val="000B25B6"/>
    <w:rsid w:val="000B366C"/>
    <w:rsid w:val="000B36C8"/>
    <w:rsid w:val="000B491E"/>
    <w:rsid w:val="000B4DFD"/>
    <w:rsid w:val="000B4EB3"/>
    <w:rsid w:val="000B50CA"/>
    <w:rsid w:val="000B5847"/>
    <w:rsid w:val="000B5CCE"/>
    <w:rsid w:val="000B5F7D"/>
    <w:rsid w:val="000B6076"/>
    <w:rsid w:val="000B6623"/>
    <w:rsid w:val="000B740A"/>
    <w:rsid w:val="000B741A"/>
    <w:rsid w:val="000C049F"/>
    <w:rsid w:val="000C0B8D"/>
    <w:rsid w:val="000C0CF2"/>
    <w:rsid w:val="000C0E81"/>
    <w:rsid w:val="000C118C"/>
    <w:rsid w:val="000C13EA"/>
    <w:rsid w:val="000C1743"/>
    <w:rsid w:val="000C1765"/>
    <w:rsid w:val="000C2646"/>
    <w:rsid w:val="000C26FE"/>
    <w:rsid w:val="000C27C3"/>
    <w:rsid w:val="000C2EE4"/>
    <w:rsid w:val="000C3185"/>
    <w:rsid w:val="000C370A"/>
    <w:rsid w:val="000C3876"/>
    <w:rsid w:val="000C47D9"/>
    <w:rsid w:val="000C5A04"/>
    <w:rsid w:val="000C5AAB"/>
    <w:rsid w:val="000C6106"/>
    <w:rsid w:val="000C6652"/>
    <w:rsid w:val="000C707C"/>
    <w:rsid w:val="000C79CC"/>
    <w:rsid w:val="000C7AE2"/>
    <w:rsid w:val="000D014F"/>
    <w:rsid w:val="000D0B56"/>
    <w:rsid w:val="000D0F57"/>
    <w:rsid w:val="000D126A"/>
    <w:rsid w:val="000D174C"/>
    <w:rsid w:val="000D1D17"/>
    <w:rsid w:val="000D26F3"/>
    <w:rsid w:val="000D2DC4"/>
    <w:rsid w:val="000D3EAC"/>
    <w:rsid w:val="000D52A4"/>
    <w:rsid w:val="000D5610"/>
    <w:rsid w:val="000D59EE"/>
    <w:rsid w:val="000D644C"/>
    <w:rsid w:val="000D78C3"/>
    <w:rsid w:val="000D7C55"/>
    <w:rsid w:val="000E07BC"/>
    <w:rsid w:val="000E0BC9"/>
    <w:rsid w:val="000E2E21"/>
    <w:rsid w:val="000E35DF"/>
    <w:rsid w:val="000E4562"/>
    <w:rsid w:val="000E4B1D"/>
    <w:rsid w:val="000E57D7"/>
    <w:rsid w:val="000E657B"/>
    <w:rsid w:val="000E6F1F"/>
    <w:rsid w:val="000E72F5"/>
    <w:rsid w:val="000E7520"/>
    <w:rsid w:val="000E761E"/>
    <w:rsid w:val="000E7DED"/>
    <w:rsid w:val="000F099B"/>
    <w:rsid w:val="000F0B39"/>
    <w:rsid w:val="000F0D08"/>
    <w:rsid w:val="000F1087"/>
    <w:rsid w:val="000F17F0"/>
    <w:rsid w:val="000F1CD4"/>
    <w:rsid w:val="000F1E33"/>
    <w:rsid w:val="000F1FCC"/>
    <w:rsid w:val="000F2271"/>
    <w:rsid w:val="000F2BCE"/>
    <w:rsid w:val="000F3166"/>
    <w:rsid w:val="000F3FD0"/>
    <w:rsid w:val="000F4103"/>
    <w:rsid w:val="000F4268"/>
    <w:rsid w:val="000F5CE5"/>
    <w:rsid w:val="000F6F79"/>
    <w:rsid w:val="000F70A7"/>
    <w:rsid w:val="000F7140"/>
    <w:rsid w:val="000F72A1"/>
    <w:rsid w:val="000F7713"/>
    <w:rsid w:val="000F7970"/>
    <w:rsid w:val="000F7ADA"/>
    <w:rsid w:val="00100AB0"/>
    <w:rsid w:val="00100E10"/>
    <w:rsid w:val="00101374"/>
    <w:rsid w:val="00101AEF"/>
    <w:rsid w:val="00102CB0"/>
    <w:rsid w:val="00102E9F"/>
    <w:rsid w:val="001038E2"/>
    <w:rsid w:val="001048D1"/>
    <w:rsid w:val="0010588E"/>
    <w:rsid w:val="001069D5"/>
    <w:rsid w:val="00106C76"/>
    <w:rsid w:val="0010708F"/>
    <w:rsid w:val="001106F2"/>
    <w:rsid w:val="00110EB5"/>
    <w:rsid w:val="0011133D"/>
    <w:rsid w:val="00111676"/>
    <w:rsid w:val="0011185F"/>
    <w:rsid w:val="0011193C"/>
    <w:rsid w:val="001122E5"/>
    <w:rsid w:val="00112725"/>
    <w:rsid w:val="00112AE7"/>
    <w:rsid w:val="00112F30"/>
    <w:rsid w:val="00113876"/>
    <w:rsid w:val="00113CCA"/>
    <w:rsid w:val="00114430"/>
    <w:rsid w:val="001147B1"/>
    <w:rsid w:val="00114D4D"/>
    <w:rsid w:val="00115983"/>
    <w:rsid w:val="00115B0B"/>
    <w:rsid w:val="00116729"/>
    <w:rsid w:val="00117F07"/>
    <w:rsid w:val="001204C6"/>
    <w:rsid w:val="00122BE8"/>
    <w:rsid w:val="00122F25"/>
    <w:rsid w:val="00122FE1"/>
    <w:rsid w:val="001233F9"/>
    <w:rsid w:val="00123548"/>
    <w:rsid w:val="0012579C"/>
    <w:rsid w:val="0012669B"/>
    <w:rsid w:val="00126984"/>
    <w:rsid w:val="00126C4F"/>
    <w:rsid w:val="001276CA"/>
    <w:rsid w:val="00127C44"/>
    <w:rsid w:val="001310B0"/>
    <w:rsid w:val="00131350"/>
    <w:rsid w:val="001315DA"/>
    <w:rsid w:val="00131C24"/>
    <w:rsid w:val="00132325"/>
    <w:rsid w:val="0013248E"/>
    <w:rsid w:val="00132550"/>
    <w:rsid w:val="00132B46"/>
    <w:rsid w:val="00132D9A"/>
    <w:rsid w:val="00133606"/>
    <w:rsid w:val="0013420A"/>
    <w:rsid w:val="0013494F"/>
    <w:rsid w:val="00135980"/>
    <w:rsid w:val="0013672D"/>
    <w:rsid w:val="0013786F"/>
    <w:rsid w:val="0014079E"/>
    <w:rsid w:val="00140AC6"/>
    <w:rsid w:val="00142FE1"/>
    <w:rsid w:val="001437C7"/>
    <w:rsid w:val="00143AC4"/>
    <w:rsid w:val="00143D14"/>
    <w:rsid w:val="001446FB"/>
    <w:rsid w:val="001448F6"/>
    <w:rsid w:val="0014504E"/>
    <w:rsid w:val="001471E5"/>
    <w:rsid w:val="00150732"/>
    <w:rsid w:val="00150743"/>
    <w:rsid w:val="0015095E"/>
    <w:rsid w:val="00150AE3"/>
    <w:rsid w:val="00150D95"/>
    <w:rsid w:val="0015164C"/>
    <w:rsid w:val="001518D3"/>
    <w:rsid w:val="00151BBB"/>
    <w:rsid w:val="00152312"/>
    <w:rsid w:val="001532B7"/>
    <w:rsid w:val="001540F2"/>
    <w:rsid w:val="00154237"/>
    <w:rsid w:val="00154301"/>
    <w:rsid w:val="00154DD6"/>
    <w:rsid w:val="00155096"/>
    <w:rsid w:val="00155380"/>
    <w:rsid w:val="00155921"/>
    <w:rsid w:val="0015717C"/>
    <w:rsid w:val="001571BB"/>
    <w:rsid w:val="001572C9"/>
    <w:rsid w:val="001577FC"/>
    <w:rsid w:val="00157952"/>
    <w:rsid w:val="001579A1"/>
    <w:rsid w:val="001579B1"/>
    <w:rsid w:val="00157E54"/>
    <w:rsid w:val="00161F2D"/>
    <w:rsid w:val="00162623"/>
    <w:rsid w:val="001629A3"/>
    <w:rsid w:val="00162C6A"/>
    <w:rsid w:val="00162D47"/>
    <w:rsid w:val="00162D69"/>
    <w:rsid w:val="00163001"/>
    <w:rsid w:val="001642A0"/>
    <w:rsid w:val="00164719"/>
    <w:rsid w:val="00164A2F"/>
    <w:rsid w:val="00165459"/>
    <w:rsid w:val="00165F0B"/>
    <w:rsid w:val="00165FCB"/>
    <w:rsid w:val="00166FC4"/>
    <w:rsid w:val="00166FEE"/>
    <w:rsid w:val="001670EB"/>
    <w:rsid w:val="001677AC"/>
    <w:rsid w:val="00167FB6"/>
    <w:rsid w:val="00170313"/>
    <w:rsid w:val="00170C12"/>
    <w:rsid w:val="0017138D"/>
    <w:rsid w:val="00171390"/>
    <w:rsid w:val="00171E48"/>
    <w:rsid w:val="00172088"/>
    <w:rsid w:val="001723D3"/>
    <w:rsid w:val="001729A6"/>
    <w:rsid w:val="00173BD9"/>
    <w:rsid w:val="0017472A"/>
    <w:rsid w:val="001747D1"/>
    <w:rsid w:val="00175E60"/>
    <w:rsid w:val="00176124"/>
    <w:rsid w:val="00176B46"/>
    <w:rsid w:val="00176CD6"/>
    <w:rsid w:val="001771CE"/>
    <w:rsid w:val="0018040A"/>
    <w:rsid w:val="001804C6"/>
    <w:rsid w:val="001804EA"/>
    <w:rsid w:val="001817DC"/>
    <w:rsid w:val="00182511"/>
    <w:rsid w:val="0018255C"/>
    <w:rsid w:val="001825B0"/>
    <w:rsid w:val="00183399"/>
    <w:rsid w:val="0018358B"/>
    <w:rsid w:val="001835BA"/>
    <w:rsid w:val="00183CD8"/>
    <w:rsid w:val="001858AD"/>
    <w:rsid w:val="00185E79"/>
    <w:rsid w:val="00186912"/>
    <w:rsid w:val="00186C49"/>
    <w:rsid w:val="00187E6B"/>
    <w:rsid w:val="001909AC"/>
    <w:rsid w:val="00190A61"/>
    <w:rsid w:val="00190BC2"/>
    <w:rsid w:val="00191D9C"/>
    <w:rsid w:val="001928B3"/>
    <w:rsid w:val="00192B6F"/>
    <w:rsid w:val="00192F61"/>
    <w:rsid w:val="00193160"/>
    <w:rsid w:val="00193BF1"/>
    <w:rsid w:val="00193C3E"/>
    <w:rsid w:val="001948B0"/>
    <w:rsid w:val="00194C8F"/>
    <w:rsid w:val="0019519B"/>
    <w:rsid w:val="00197179"/>
    <w:rsid w:val="00197560"/>
    <w:rsid w:val="00197768"/>
    <w:rsid w:val="001A0242"/>
    <w:rsid w:val="001A0371"/>
    <w:rsid w:val="001A039E"/>
    <w:rsid w:val="001A1051"/>
    <w:rsid w:val="001A2215"/>
    <w:rsid w:val="001A28A1"/>
    <w:rsid w:val="001A28C9"/>
    <w:rsid w:val="001A2F8A"/>
    <w:rsid w:val="001A328C"/>
    <w:rsid w:val="001A3342"/>
    <w:rsid w:val="001A342E"/>
    <w:rsid w:val="001A3E3D"/>
    <w:rsid w:val="001A40D1"/>
    <w:rsid w:val="001A4245"/>
    <w:rsid w:val="001A45F5"/>
    <w:rsid w:val="001A485F"/>
    <w:rsid w:val="001A4FFF"/>
    <w:rsid w:val="001A5289"/>
    <w:rsid w:val="001A52E7"/>
    <w:rsid w:val="001A5603"/>
    <w:rsid w:val="001A5698"/>
    <w:rsid w:val="001A5966"/>
    <w:rsid w:val="001A5BDA"/>
    <w:rsid w:val="001A5EF0"/>
    <w:rsid w:val="001A5FDB"/>
    <w:rsid w:val="001A7049"/>
    <w:rsid w:val="001A73EE"/>
    <w:rsid w:val="001A7687"/>
    <w:rsid w:val="001B0D2D"/>
    <w:rsid w:val="001B1198"/>
    <w:rsid w:val="001B1A7F"/>
    <w:rsid w:val="001B1C5F"/>
    <w:rsid w:val="001B1E40"/>
    <w:rsid w:val="001B2626"/>
    <w:rsid w:val="001B3026"/>
    <w:rsid w:val="001B313C"/>
    <w:rsid w:val="001B4A5C"/>
    <w:rsid w:val="001B4D70"/>
    <w:rsid w:val="001B6265"/>
    <w:rsid w:val="001B62E7"/>
    <w:rsid w:val="001B68DC"/>
    <w:rsid w:val="001B699B"/>
    <w:rsid w:val="001B699C"/>
    <w:rsid w:val="001B766C"/>
    <w:rsid w:val="001B777E"/>
    <w:rsid w:val="001B79EB"/>
    <w:rsid w:val="001C040D"/>
    <w:rsid w:val="001C0F41"/>
    <w:rsid w:val="001C27B2"/>
    <w:rsid w:val="001C4C13"/>
    <w:rsid w:val="001C4FA6"/>
    <w:rsid w:val="001C511A"/>
    <w:rsid w:val="001C56D8"/>
    <w:rsid w:val="001C6B07"/>
    <w:rsid w:val="001C6B8C"/>
    <w:rsid w:val="001C70F0"/>
    <w:rsid w:val="001C764E"/>
    <w:rsid w:val="001C7DA5"/>
    <w:rsid w:val="001D0363"/>
    <w:rsid w:val="001D06F7"/>
    <w:rsid w:val="001D0E45"/>
    <w:rsid w:val="001D1B1D"/>
    <w:rsid w:val="001D1E49"/>
    <w:rsid w:val="001D21C4"/>
    <w:rsid w:val="001D2211"/>
    <w:rsid w:val="001D22B1"/>
    <w:rsid w:val="001D2487"/>
    <w:rsid w:val="001D2542"/>
    <w:rsid w:val="001D57D5"/>
    <w:rsid w:val="001D5AB6"/>
    <w:rsid w:val="001D5B23"/>
    <w:rsid w:val="001D62D2"/>
    <w:rsid w:val="001D6D96"/>
    <w:rsid w:val="001D6E0D"/>
    <w:rsid w:val="001D78BF"/>
    <w:rsid w:val="001E035A"/>
    <w:rsid w:val="001E0571"/>
    <w:rsid w:val="001E0B8E"/>
    <w:rsid w:val="001E1052"/>
    <w:rsid w:val="001E1088"/>
    <w:rsid w:val="001E132D"/>
    <w:rsid w:val="001E1D3B"/>
    <w:rsid w:val="001E1E86"/>
    <w:rsid w:val="001E20C8"/>
    <w:rsid w:val="001E21B1"/>
    <w:rsid w:val="001E2249"/>
    <w:rsid w:val="001E26D8"/>
    <w:rsid w:val="001E2940"/>
    <w:rsid w:val="001E2DCA"/>
    <w:rsid w:val="001E2F93"/>
    <w:rsid w:val="001E2FE1"/>
    <w:rsid w:val="001E3128"/>
    <w:rsid w:val="001E377A"/>
    <w:rsid w:val="001E4103"/>
    <w:rsid w:val="001E4281"/>
    <w:rsid w:val="001E4554"/>
    <w:rsid w:val="001E4950"/>
    <w:rsid w:val="001E614A"/>
    <w:rsid w:val="001E6192"/>
    <w:rsid w:val="001E61E5"/>
    <w:rsid w:val="001E6483"/>
    <w:rsid w:val="001E767A"/>
    <w:rsid w:val="001E76D5"/>
    <w:rsid w:val="001E7941"/>
    <w:rsid w:val="001E7A8D"/>
    <w:rsid w:val="001E7D7B"/>
    <w:rsid w:val="001F03EB"/>
    <w:rsid w:val="001F0448"/>
    <w:rsid w:val="001F0739"/>
    <w:rsid w:val="001F0819"/>
    <w:rsid w:val="001F0DC7"/>
    <w:rsid w:val="001F1D65"/>
    <w:rsid w:val="001F1EA6"/>
    <w:rsid w:val="001F2159"/>
    <w:rsid w:val="001F2BB8"/>
    <w:rsid w:val="001F2DD9"/>
    <w:rsid w:val="001F2EAA"/>
    <w:rsid w:val="001F2F26"/>
    <w:rsid w:val="001F3056"/>
    <w:rsid w:val="001F30AD"/>
    <w:rsid w:val="001F4280"/>
    <w:rsid w:val="001F43C5"/>
    <w:rsid w:val="001F4484"/>
    <w:rsid w:val="001F44B3"/>
    <w:rsid w:val="001F4647"/>
    <w:rsid w:val="001F4BFD"/>
    <w:rsid w:val="001F4CF7"/>
    <w:rsid w:val="001F5004"/>
    <w:rsid w:val="001F5171"/>
    <w:rsid w:val="001F53E6"/>
    <w:rsid w:val="001F53FD"/>
    <w:rsid w:val="001F5ECD"/>
    <w:rsid w:val="001F5F70"/>
    <w:rsid w:val="001F5FEE"/>
    <w:rsid w:val="001F6A40"/>
    <w:rsid w:val="001F7444"/>
    <w:rsid w:val="001F7C6C"/>
    <w:rsid w:val="001F7D2F"/>
    <w:rsid w:val="002000CF"/>
    <w:rsid w:val="00201284"/>
    <w:rsid w:val="0020258E"/>
    <w:rsid w:val="002033E0"/>
    <w:rsid w:val="00204420"/>
    <w:rsid w:val="002047D8"/>
    <w:rsid w:val="00205042"/>
    <w:rsid w:val="00205DF7"/>
    <w:rsid w:val="0020613E"/>
    <w:rsid w:val="00206342"/>
    <w:rsid w:val="00206436"/>
    <w:rsid w:val="0020663C"/>
    <w:rsid w:val="00206ADB"/>
    <w:rsid w:val="00207170"/>
    <w:rsid w:val="0020726B"/>
    <w:rsid w:val="002072E5"/>
    <w:rsid w:val="00207359"/>
    <w:rsid w:val="00207B49"/>
    <w:rsid w:val="00210B8B"/>
    <w:rsid w:val="00210CD7"/>
    <w:rsid w:val="0021186C"/>
    <w:rsid w:val="00211AB1"/>
    <w:rsid w:val="00211B4D"/>
    <w:rsid w:val="002120F3"/>
    <w:rsid w:val="002123DF"/>
    <w:rsid w:val="00213216"/>
    <w:rsid w:val="002132FF"/>
    <w:rsid w:val="00213EF8"/>
    <w:rsid w:val="00214863"/>
    <w:rsid w:val="00214B0B"/>
    <w:rsid w:val="002151CC"/>
    <w:rsid w:val="002156B4"/>
    <w:rsid w:val="00217455"/>
    <w:rsid w:val="00217E0B"/>
    <w:rsid w:val="00220CCE"/>
    <w:rsid w:val="0022197B"/>
    <w:rsid w:val="00222559"/>
    <w:rsid w:val="00222657"/>
    <w:rsid w:val="00222EF8"/>
    <w:rsid w:val="0022328B"/>
    <w:rsid w:val="00224E6E"/>
    <w:rsid w:val="00224FCD"/>
    <w:rsid w:val="00225785"/>
    <w:rsid w:val="00225B3D"/>
    <w:rsid w:val="00225E30"/>
    <w:rsid w:val="00226565"/>
    <w:rsid w:val="002265AE"/>
    <w:rsid w:val="00226B2D"/>
    <w:rsid w:val="00226B49"/>
    <w:rsid w:val="00226C89"/>
    <w:rsid w:val="00227640"/>
    <w:rsid w:val="0023002F"/>
    <w:rsid w:val="0023121D"/>
    <w:rsid w:val="0023196D"/>
    <w:rsid w:val="00231B5A"/>
    <w:rsid w:val="00232D73"/>
    <w:rsid w:val="002339CE"/>
    <w:rsid w:val="002347ED"/>
    <w:rsid w:val="002352D3"/>
    <w:rsid w:val="002355BE"/>
    <w:rsid w:val="00235CA8"/>
    <w:rsid w:val="00240AD0"/>
    <w:rsid w:val="00241007"/>
    <w:rsid w:val="00241726"/>
    <w:rsid w:val="0024220E"/>
    <w:rsid w:val="00242A6C"/>
    <w:rsid w:val="002430ED"/>
    <w:rsid w:val="0024366C"/>
    <w:rsid w:val="00245EB3"/>
    <w:rsid w:val="0024621D"/>
    <w:rsid w:val="00246CF7"/>
    <w:rsid w:val="00246EC5"/>
    <w:rsid w:val="00246F8D"/>
    <w:rsid w:val="0024753B"/>
    <w:rsid w:val="00250115"/>
    <w:rsid w:val="00251704"/>
    <w:rsid w:val="00251E0E"/>
    <w:rsid w:val="00252431"/>
    <w:rsid w:val="00253222"/>
    <w:rsid w:val="00253286"/>
    <w:rsid w:val="00253F0D"/>
    <w:rsid w:val="002547A2"/>
    <w:rsid w:val="002549DA"/>
    <w:rsid w:val="00254F8C"/>
    <w:rsid w:val="00256220"/>
    <w:rsid w:val="00256A3C"/>
    <w:rsid w:val="00256A59"/>
    <w:rsid w:val="00256B34"/>
    <w:rsid w:val="00256E8B"/>
    <w:rsid w:val="00257C16"/>
    <w:rsid w:val="00257DB4"/>
    <w:rsid w:val="002610F8"/>
    <w:rsid w:val="002613DB"/>
    <w:rsid w:val="00261815"/>
    <w:rsid w:val="00261C13"/>
    <w:rsid w:val="00261F1F"/>
    <w:rsid w:val="00262847"/>
    <w:rsid w:val="002633A8"/>
    <w:rsid w:val="00264322"/>
    <w:rsid w:val="002646FB"/>
    <w:rsid w:val="00264A7C"/>
    <w:rsid w:val="00264EF6"/>
    <w:rsid w:val="002651BD"/>
    <w:rsid w:val="00265624"/>
    <w:rsid w:val="00265691"/>
    <w:rsid w:val="00265980"/>
    <w:rsid w:val="00265CF4"/>
    <w:rsid w:val="00266157"/>
    <w:rsid w:val="002667D7"/>
    <w:rsid w:val="00266BDC"/>
    <w:rsid w:val="00267795"/>
    <w:rsid w:val="00267804"/>
    <w:rsid w:val="00267949"/>
    <w:rsid w:val="002703FD"/>
    <w:rsid w:val="002707CB"/>
    <w:rsid w:val="00272951"/>
    <w:rsid w:val="00272EF8"/>
    <w:rsid w:val="00273400"/>
    <w:rsid w:val="002744A3"/>
    <w:rsid w:val="002748C9"/>
    <w:rsid w:val="00274DE7"/>
    <w:rsid w:val="00274F69"/>
    <w:rsid w:val="00275598"/>
    <w:rsid w:val="00275697"/>
    <w:rsid w:val="00275D21"/>
    <w:rsid w:val="002761CE"/>
    <w:rsid w:val="0027792F"/>
    <w:rsid w:val="0028008D"/>
    <w:rsid w:val="00280777"/>
    <w:rsid w:val="00281A19"/>
    <w:rsid w:val="00281BB2"/>
    <w:rsid w:val="00281DE5"/>
    <w:rsid w:val="0028266C"/>
    <w:rsid w:val="0028283D"/>
    <w:rsid w:val="002828AA"/>
    <w:rsid w:val="00283A9C"/>
    <w:rsid w:val="00284C01"/>
    <w:rsid w:val="00284FF6"/>
    <w:rsid w:val="00285C4E"/>
    <w:rsid w:val="002862D8"/>
    <w:rsid w:val="00286985"/>
    <w:rsid w:val="00286DBD"/>
    <w:rsid w:val="00286DD7"/>
    <w:rsid w:val="00287400"/>
    <w:rsid w:val="00287726"/>
    <w:rsid w:val="002879A6"/>
    <w:rsid w:val="00291980"/>
    <w:rsid w:val="002919C8"/>
    <w:rsid w:val="00291EDD"/>
    <w:rsid w:val="002922F3"/>
    <w:rsid w:val="002926A8"/>
    <w:rsid w:val="002927AA"/>
    <w:rsid w:val="002929C1"/>
    <w:rsid w:val="00293623"/>
    <w:rsid w:val="00293819"/>
    <w:rsid w:val="00294FBC"/>
    <w:rsid w:val="0029529D"/>
    <w:rsid w:val="00295996"/>
    <w:rsid w:val="00295A4B"/>
    <w:rsid w:val="00295C81"/>
    <w:rsid w:val="002A03C3"/>
    <w:rsid w:val="002A0B24"/>
    <w:rsid w:val="002A0F46"/>
    <w:rsid w:val="002A1714"/>
    <w:rsid w:val="002A1738"/>
    <w:rsid w:val="002A1962"/>
    <w:rsid w:val="002A1F1B"/>
    <w:rsid w:val="002A28EC"/>
    <w:rsid w:val="002A3676"/>
    <w:rsid w:val="002A37AD"/>
    <w:rsid w:val="002A3A9D"/>
    <w:rsid w:val="002A3D9B"/>
    <w:rsid w:val="002A45E3"/>
    <w:rsid w:val="002A4720"/>
    <w:rsid w:val="002A5361"/>
    <w:rsid w:val="002A5D7A"/>
    <w:rsid w:val="002A60DC"/>
    <w:rsid w:val="002A6A1B"/>
    <w:rsid w:val="002A6E1E"/>
    <w:rsid w:val="002A7419"/>
    <w:rsid w:val="002A7D8E"/>
    <w:rsid w:val="002A7FAC"/>
    <w:rsid w:val="002B13E0"/>
    <w:rsid w:val="002B17B3"/>
    <w:rsid w:val="002B1E23"/>
    <w:rsid w:val="002B209F"/>
    <w:rsid w:val="002B2149"/>
    <w:rsid w:val="002B254E"/>
    <w:rsid w:val="002B283E"/>
    <w:rsid w:val="002B298F"/>
    <w:rsid w:val="002B29AA"/>
    <w:rsid w:val="002B3297"/>
    <w:rsid w:val="002B3A00"/>
    <w:rsid w:val="002B4621"/>
    <w:rsid w:val="002B4CE8"/>
    <w:rsid w:val="002B4DCB"/>
    <w:rsid w:val="002B515E"/>
    <w:rsid w:val="002B558D"/>
    <w:rsid w:val="002B614D"/>
    <w:rsid w:val="002B6965"/>
    <w:rsid w:val="002B6B08"/>
    <w:rsid w:val="002B6EAF"/>
    <w:rsid w:val="002B72E9"/>
    <w:rsid w:val="002B758A"/>
    <w:rsid w:val="002B7615"/>
    <w:rsid w:val="002B7618"/>
    <w:rsid w:val="002B78E7"/>
    <w:rsid w:val="002B7D25"/>
    <w:rsid w:val="002C03DE"/>
    <w:rsid w:val="002C08BD"/>
    <w:rsid w:val="002C0E38"/>
    <w:rsid w:val="002C12BB"/>
    <w:rsid w:val="002C1B08"/>
    <w:rsid w:val="002C2207"/>
    <w:rsid w:val="002C2C32"/>
    <w:rsid w:val="002C2F66"/>
    <w:rsid w:val="002C32FC"/>
    <w:rsid w:val="002C3CC0"/>
    <w:rsid w:val="002C4183"/>
    <w:rsid w:val="002C4567"/>
    <w:rsid w:val="002C4892"/>
    <w:rsid w:val="002C52CD"/>
    <w:rsid w:val="002C680A"/>
    <w:rsid w:val="002C6CA5"/>
    <w:rsid w:val="002C6D28"/>
    <w:rsid w:val="002C6E3F"/>
    <w:rsid w:val="002C7962"/>
    <w:rsid w:val="002C7998"/>
    <w:rsid w:val="002D011C"/>
    <w:rsid w:val="002D0E53"/>
    <w:rsid w:val="002D1021"/>
    <w:rsid w:val="002D12F1"/>
    <w:rsid w:val="002D131D"/>
    <w:rsid w:val="002D13BF"/>
    <w:rsid w:val="002D1500"/>
    <w:rsid w:val="002D1A1F"/>
    <w:rsid w:val="002D1B8E"/>
    <w:rsid w:val="002D1C29"/>
    <w:rsid w:val="002D1D41"/>
    <w:rsid w:val="002D1E3B"/>
    <w:rsid w:val="002D2387"/>
    <w:rsid w:val="002D24C2"/>
    <w:rsid w:val="002D2DBA"/>
    <w:rsid w:val="002D326E"/>
    <w:rsid w:val="002D3453"/>
    <w:rsid w:val="002D365E"/>
    <w:rsid w:val="002D4799"/>
    <w:rsid w:val="002D4B8F"/>
    <w:rsid w:val="002D4E1B"/>
    <w:rsid w:val="002D5494"/>
    <w:rsid w:val="002D5CA2"/>
    <w:rsid w:val="002D7107"/>
    <w:rsid w:val="002D76B2"/>
    <w:rsid w:val="002E0054"/>
    <w:rsid w:val="002E0308"/>
    <w:rsid w:val="002E0ADD"/>
    <w:rsid w:val="002E0E74"/>
    <w:rsid w:val="002E0FF3"/>
    <w:rsid w:val="002E107F"/>
    <w:rsid w:val="002E1603"/>
    <w:rsid w:val="002E1F6F"/>
    <w:rsid w:val="002E2BFF"/>
    <w:rsid w:val="002E3BDF"/>
    <w:rsid w:val="002E3F3F"/>
    <w:rsid w:val="002E4AC6"/>
    <w:rsid w:val="002E4E63"/>
    <w:rsid w:val="002E50FB"/>
    <w:rsid w:val="002E5494"/>
    <w:rsid w:val="002E54D1"/>
    <w:rsid w:val="002E5D40"/>
    <w:rsid w:val="002E68EB"/>
    <w:rsid w:val="002E7004"/>
    <w:rsid w:val="002E7650"/>
    <w:rsid w:val="002F03DD"/>
    <w:rsid w:val="002F07B9"/>
    <w:rsid w:val="002F0F62"/>
    <w:rsid w:val="002F1075"/>
    <w:rsid w:val="002F14E3"/>
    <w:rsid w:val="002F1621"/>
    <w:rsid w:val="002F1E53"/>
    <w:rsid w:val="002F2CAA"/>
    <w:rsid w:val="002F3588"/>
    <w:rsid w:val="002F3EA9"/>
    <w:rsid w:val="002F48C2"/>
    <w:rsid w:val="002F492B"/>
    <w:rsid w:val="002F5545"/>
    <w:rsid w:val="002F558B"/>
    <w:rsid w:val="002F5BD6"/>
    <w:rsid w:val="002F5F10"/>
    <w:rsid w:val="002F6803"/>
    <w:rsid w:val="002F69AB"/>
    <w:rsid w:val="002F73C1"/>
    <w:rsid w:val="002F7FCA"/>
    <w:rsid w:val="0030007E"/>
    <w:rsid w:val="0030052C"/>
    <w:rsid w:val="00301037"/>
    <w:rsid w:val="00301376"/>
    <w:rsid w:val="0030224A"/>
    <w:rsid w:val="00302CD7"/>
    <w:rsid w:val="003031FA"/>
    <w:rsid w:val="00303738"/>
    <w:rsid w:val="003039FF"/>
    <w:rsid w:val="0030437E"/>
    <w:rsid w:val="00304C1F"/>
    <w:rsid w:val="00304DBE"/>
    <w:rsid w:val="00305CBA"/>
    <w:rsid w:val="00306571"/>
    <w:rsid w:val="0030673A"/>
    <w:rsid w:val="00306A96"/>
    <w:rsid w:val="00306B43"/>
    <w:rsid w:val="00306E2E"/>
    <w:rsid w:val="00306F16"/>
    <w:rsid w:val="003078ED"/>
    <w:rsid w:val="00310216"/>
    <w:rsid w:val="003106C0"/>
    <w:rsid w:val="0031185E"/>
    <w:rsid w:val="00311A32"/>
    <w:rsid w:val="00311DB0"/>
    <w:rsid w:val="00311E25"/>
    <w:rsid w:val="0031258E"/>
    <w:rsid w:val="003127D6"/>
    <w:rsid w:val="00312AD2"/>
    <w:rsid w:val="003131EB"/>
    <w:rsid w:val="0031348B"/>
    <w:rsid w:val="003134F8"/>
    <w:rsid w:val="003143D5"/>
    <w:rsid w:val="00314A84"/>
    <w:rsid w:val="003153F8"/>
    <w:rsid w:val="0031594A"/>
    <w:rsid w:val="00315D5E"/>
    <w:rsid w:val="00315EEF"/>
    <w:rsid w:val="00317748"/>
    <w:rsid w:val="00317A14"/>
    <w:rsid w:val="00317AD0"/>
    <w:rsid w:val="00321138"/>
    <w:rsid w:val="00321616"/>
    <w:rsid w:val="00321B27"/>
    <w:rsid w:val="00321EB6"/>
    <w:rsid w:val="00323315"/>
    <w:rsid w:val="0032382A"/>
    <w:rsid w:val="00324D08"/>
    <w:rsid w:val="00324EE5"/>
    <w:rsid w:val="00325170"/>
    <w:rsid w:val="00325C2F"/>
    <w:rsid w:val="00326657"/>
    <w:rsid w:val="00326BB1"/>
    <w:rsid w:val="00327501"/>
    <w:rsid w:val="0033014C"/>
    <w:rsid w:val="003306E1"/>
    <w:rsid w:val="00330D34"/>
    <w:rsid w:val="00330F65"/>
    <w:rsid w:val="0033193A"/>
    <w:rsid w:val="003320E4"/>
    <w:rsid w:val="003338E6"/>
    <w:rsid w:val="00333BC2"/>
    <w:rsid w:val="00333F55"/>
    <w:rsid w:val="00334119"/>
    <w:rsid w:val="003348B5"/>
    <w:rsid w:val="00334FA0"/>
    <w:rsid w:val="0033525D"/>
    <w:rsid w:val="00336317"/>
    <w:rsid w:val="00336655"/>
    <w:rsid w:val="00336E41"/>
    <w:rsid w:val="00337C2A"/>
    <w:rsid w:val="00337FB5"/>
    <w:rsid w:val="00340902"/>
    <w:rsid w:val="00340B71"/>
    <w:rsid w:val="00341197"/>
    <w:rsid w:val="003414F3"/>
    <w:rsid w:val="003415A8"/>
    <w:rsid w:val="0034195C"/>
    <w:rsid w:val="00342552"/>
    <w:rsid w:val="00343530"/>
    <w:rsid w:val="00343584"/>
    <w:rsid w:val="00343602"/>
    <w:rsid w:val="0034373C"/>
    <w:rsid w:val="003447E5"/>
    <w:rsid w:val="00344992"/>
    <w:rsid w:val="00345566"/>
    <w:rsid w:val="0034589F"/>
    <w:rsid w:val="00346472"/>
    <w:rsid w:val="003466D0"/>
    <w:rsid w:val="0034689D"/>
    <w:rsid w:val="00347375"/>
    <w:rsid w:val="00347499"/>
    <w:rsid w:val="00347606"/>
    <w:rsid w:val="00347D61"/>
    <w:rsid w:val="00350D41"/>
    <w:rsid w:val="00351035"/>
    <w:rsid w:val="0035107A"/>
    <w:rsid w:val="003510C9"/>
    <w:rsid w:val="00351492"/>
    <w:rsid w:val="00351F28"/>
    <w:rsid w:val="00352472"/>
    <w:rsid w:val="00353118"/>
    <w:rsid w:val="0035613E"/>
    <w:rsid w:val="00356323"/>
    <w:rsid w:val="003570DF"/>
    <w:rsid w:val="00357706"/>
    <w:rsid w:val="003579A4"/>
    <w:rsid w:val="0036037E"/>
    <w:rsid w:val="00361110"/>
    <w:rsid w:val="00362294"/>
    <w:rsid w:val="003622DD"/>
    <w:rsid w:val="0036236C"/>
    <w:rsid w:val="00362900"/>
    <w:rsid w:val="00362D5D"/>
    <w:rsid w:val="00363EE9"/>
    <w:rsid w:val="00365091"/>
    <w:rsid w:val="00365299"/>
    <w:rsid w:val="003659E5"/>
    <w:rsid w:val="003661AD"/>
    <w:rsid w:val="00366C78"/>
    <w:rsid w:val="00366DC8"/>
    <w:rsid w:val="00366ECA"/>
    <w:rsid w:val="0036732C"/>
    <w:rsid w:val="0036732E"/>
    <w:rsid w:val="0036748C"/>
    <w:rsid w:val="003677A5"/>
    <w:rsid w:val="0036792D"/>
    <w:rsid w:val="00367E2A"/>
    <w:rsid w:val="003701EF"/>
    <w:rsid w:val="00370AC1"/>
    <w:rsid w:val="00370C02"/>
    <w:rsid w:val="00371252"/>
    <w:rsid w:val="0037131C"/>
    <w:rsid w:val="00371C56"/>
    <w:rsid w:val="003728B7"/>
    <w:rsid w:val="00374112"/>
    <w:rsid w:val="00375E95"/>
    <w:rsid w:val="00376128"/>
    <w:rsid w:val="0037620F"/>
    <w:rsid w:val="0037636E"/>
    <w:rsid w:val="0037687D"/>
    <w:rsid w:val="00376B0E"/>
    <w:rsid w:val="0037742E"/>
    <w:rsid w:val="00377D56"/>
    <w:rsid w:val="0038035F"/>
    <w:rsid w:val="003803CC"/>
    <w:rsid w:val="00381DCD"/>
    <w:rsid w:val="0038245A"/>
    <w:rsid w:val="003828CC"/>
    <w:rsid w:val="00382D40"/>
    <w:rsid w:val="00382F0E"/>
    <w:rsid w:val="003834B5"/>
    <w:rsid w:val="00383DE5"/>
    <w:rsid w:val="003840E6"/>
    <w:rsid w:val="003847AB"/>
    <w:rsid w:val="00385C1A"/>
    <w:rsid w:val="00385CFC"/>
    <w:rsid w:val="00386537"/>
    <w:rsid w:val="00386AD1"/>
    <w:rsid w:val="00387D82"/>
    <w:rsid w:val="00387F00"/>
    <w:rsid w:val="00391D50"/>
    <w:rsid w:val="00392288"/>
    <w:rsid w:val="00392407"/>
    <w:rsid w:val="0039337A"/>
    <w:rsid w:val="003936E5"/>
    <w:rsid w:val="00393A88"/>
    <w:rsid w:val="003944FB"/>
    <w:rsid w:val="00394972"/>
    <w:rsid w:val="00395C62"/>
    <w:rsid w:val="00396155"/>
    <w:rsid w:val="0039658A"/>
    <w:rsid w:val="00396EB5"/>
    <w:rsid w:val="00397120"/>
    <w:rsid w:val="00397279"/>
    <w:rsid w:val="00397646"/>
    <w:rsid w:val="0039764E"/>
    <w:rsid w:val="003A032B"/>
    <w:rsid w:val="003A0B35"/>
    <w:rsid w:val="003A0BA9"/>
    <w:rsid w:val="003A10B2"/>
    <w:rsid w:val="003A1754"/>
    <w:rsid w:val="003A2042"/>
    <w:rsid w:val="003A3189"/>
    <w:rsid w:val="003A3CA7"/>
    <w:rsid w:val="003A489D"/>
    <w:rsid w:val="003A4917"/>
    <w:rsid w:val="003A5AFC"/>
    <w:rsid w:val="003A5D49"/>
    <w:rsid w:val="003A651E"/>
    <w:rsid w:val="003A654C"/>
    <w:rsid w:val="003A6F33"/>
    <w:rsid w:val="003A742F"/>
    <w:rsid w:val="003A77DE"/>
    <w:rsid w:val="003A7DCF"/>
    <w:rsid w:val="003B01E8"/>
    <w:rsid w:val="003B0975"/>
    <w:rsid w:val="003B1359"/>
    <w:rsid w:val="003B2214"/>
    <w:rsid w:val="003B232B"/>
    <w:rsid w:val="003B33BD"/>
    <w:rsid w:val="003B43ED"/>
    <w:rsid w:val="003B4B55"/>
    <w:rsid w:val="003B51A6"/>
    <w:rsid w:val="003B52F9"/>
    <w:rsid w:val="003B569D"/>
    <w:rsid w:val="003B58CF"/>
    <w:rsid w:val="003B5A1E"/>
    <w:rsid w:val="003B5D37"/>
    <w:rsid w:val="003B6956"/>
    <w:rsid w:val="003B7F93"/>
    <w:rsid w:val="003C0F6B"/>
    <w:rsid w:val="003C1106"/>
    <w:rsid w:val="003C17BC"/>
    <w:rsid w:val="003C20BF"/>
    <w:rsid w:val="003C221A"/>
    <w:rsid w:val="003C2ADC"/>
    <w:rsid w:val="003C2AFA"/>
    <w:rsid w:val="003C354E"/>
    <w:rsid w:val="003C3BC8"/>
    <w:rsid w:val="003C3C0E"/>
    <w:rsid w:val="003C589D"/>
    <w:rsid w:val="003C5EB4"/>
    <w:rsid w:val="003C6556"/>
    <w:rsid w:val="003C7BC0"/>
    <w:rsid w:val="003C7CA3"/>
    <w:rsid w:val="003C7D39"/>
    <w:rsid w:val="003C7DE7"/>
    <w:rsid w:val="003D0702"/>
    <w:rsid w:val="003D1B96"/>
    <w:rsid w:val="003D1F5C"/>
    <w:rsid w:val="003D2F3A"/>
    <w:rsid w:val="003D3B3B"/>
    <w:rsid w:val="003D42A6"/>
    <w:rsid w:val="003D4C12"/>
    <w:rsid w:val="003D4F21"/>
    <w:rsid w:val="003D4FAC"/>
    <w:rsid w:val="003D4FE5"/>
    <w:rsid w:val="003D5314"/>
    <w:rsid w:val="003D55A2"/>
    <w:rsid w:val="003D6657"/>
    <w:rsid w:val="003D687B"/>
    <w:rsid w:val="003D737F"/>
    <w:rsid w:val="003D7689"/>
    <w:rsid w:val="003D7D5E"/>
    <w:rsid w:val="003E036D"/>
    <w:rsid w:val="003E06F5"/>
    <w:rsid w:val="003E0E70"/>
    <w:rsid w:val="003E1462"/>
    <w:rsid w:val="003E1885"/>
    <w:rsid w:val="003E1E49"/>
    <w:rsid w:val="003E1F1C"/>
    <w:rsid w:val="003E1F71"/>
    <w:rsid w:val="003E2132"/>
    <w:rsid w:val="003E27B8"/>
    <w:rsid w:val="003E2BD2"/>
    <w:rsid w:val="003E36FE"/>
    <w:rsid w:val="003E374D"/>
    <w:rsid w:val="003E3EF2"/>
    <w:rsid w:val="003E4319"/>
    <w:rsid w:val="003E4531"/>
    <w:rsid w:val="003E4651"/>
    <w:rsid w:val="003E4FC1"/>
    <w:rsid w:val="003E565B"/>
    <w:rsid w:val="003E5A95"/>
    <w:rsid w:val="003E7078"/>
    <w:rsid w:val="003E7906"/>
    <w:rsid w:val="003E7CCA"/>
    <w:rsid w:val="003F000F"/>
    <w:rsid w:val="003F0AF5"/>
    <w:rsid w:val="003F0B08"/>
    <w:rsid w:val="003F0D50"/>
    <w:rsid w:val="003F0EC0"/>
    <w:rsid w:val="003F28EF"/>
    <w:rsid w:val="003F360D"/>
    <w:rsid w:val="003F3965"/>
    <w:rsid w:val="003F3C50"/>
    <w:rsid w:val="003F4169"/>
    <w:rsid w:val="003F4767"/>
    <w:rsid w:val="003F4823"/>
    <w:rsid w:val="003F49D2"/>
    <w:rsid w:val="003F4ECA"/>
    <w:rsid w:val="003F54B7"/>
    <w:rsid w:val="003F62E7"/>
    <w:rsid w:val="003F62EF"/>
    <w:rsid w:val="003F7281"/>
    <w:rsid w:val="003F759A"/>
    <w:rsid w:val="003F7EF3"/>
    <w:rsid w:val="004003FB"/>
    <w:rsid w:val="00400654"/>
    <w:rsid w:val="0040086F"/>
    <w:rsid w:val="00401329"/>
    <w:rsid w:val="004014CA"/>
    <w:rsid w:val="0040175B"/>
    <w:rsid w:val="00401CD8"/>
    <w:rsid w:val="00401F57"/>
    <w:rsid w:val="00402483"/>
    <w:rsid w:val="00403126"/>
    <w:rsid w:val="0040333E"/>
    <w:rsid w:val="00403A3B"/>
    <w:rsid w:val="00403C27"/>
    <w:rsid w:val="00404233"/>
    <w:rsid w:val="00404A66"/>
    <w:rsid w:val="00404AAE"/>
    <w:rsid w:val="00404BEB"/>
    <w:rsid w:val="00404F85"/>
    <w:rsid w:val="0040541B"/>
    <w:rsid w:val="0040566A"/>
    <w:rsid w:val="004057D1"/>
    <w:rsid w:val="00405F67"/>
    <w:rsid w:val="00406202"/>
    <w:rsid w:val="00406A6A"/>
    <w:rsid w:val="00406B22"/>
    <w:rsid w:val="00407147"/>
    <w:rsid w:val="0040757A"/>
    <w:rsid w:val="004078FA"/>
    <w:rsid w:val="00407961"/>
    <w:rsid w:val="00407D60"/>
    <w:rsid w:val="00410A5B"/>
    <w:rsid w:val="00410DC7"/>
    <w:rsid w:val="00412148"/>
    <w:rsid w:val="00412A42"/>
    <w:rsid w:val="00413B19"/>
    <w:rsid w:val="00413F58"/>
    <w:rsid w:val="004141F5"/>
    <w:rsid w:val="00414887"/>
    <w:rsid w:val="00415AF3"/>
    <w:rsid w:val="00416090"/>
    <w:rsid w:val="004168B4"/>
    <w:rsid w:val="004168FC"/>
    <w:rsid w:val="00416B43"/>
    <w:rsid w:val="00416B81"/>
    <w:rsid w:val="0041719B"/>
    <w:rsid w:val="0041747E"/>
    <w:rsid w:val="004175AD"/>
    <w:rsid w:val="00417AA1"/>
    <w:rsid w:val="00417C48"/>
    <w:rsid w:val="00417D80"/>
    <w:rsid w:val="00417F84"/>
    <w:rsid w:val="00420B95"/>
    <w:rsid w:val="00421C41"/>
    <w:rsid w:val="00421F14"/>
    <w:rsid w:val="00421F58"/>
    <w:rsid w:val="004224DA"/>
    <w:rsid w:val="00422942"/>
    <w:rsid w:val="00424133"/>
    <w:rsid w:val="0042436B"/>
    <w:rsid w:val="00424B02"/>
    <w:rsid w:val="0042556D"/>
    <w:rsid w:val="00425EE0"/>
    <w:rsid w:val="004265F3"/>
    <w:rsid w:val="004275EB"/>
    <w:rsid w:val="0042773B"/>
    <w:rsid w:val="00430362"/>
    <w:rsid w:val="00430369"/>
    <w:rsid w:val="004304E7"/>
    <w:rsid w:val="00430577"/>
    <w:rsid w:val="00430853"/>
    <w:rsid w:val="0043093C"/>
    <w:rsid w:val="00430EE9"/>
    <w:rsid w:val="0043176F"/>
    <w:rsid w:val="00431998"/>
    <w:rsid w:val="00431E08"/>
    <w:rsid w:val="0043271A"/>
    <w:rsid w:val="004328A7"/>
    <w:rsid w:val="00434C74"/>
    <w:rsid w:val="004350ED"/>
    <w:rsid w:val="00435894"/>
    <w:rsid w:val="004358FC"/>
    <w:rsid w:val="004373E1"/>
    <w:rsid w:val="004379B9"/>
    <w:rsid w:val="00440E5F"/>
    <w:rsid w:val="00440E96"/>
    <w:rsid w:val="00441418"/>
    <w:rsid w:val="00441895"/>
    <w:rsid w:val="00442257"/>
    <w:rsid w:val="00442282"/>
    <w:rsid w:val="00442E29"/>
    <w:rsid w:val="0044321B"/>
    <w:rsid w:val="00443267"/>
    <w:rsid w:val="004439A7"/>
    <w:rsid w:val="004439F2"/>
    <w:rsid w:val="00443EC6"/>
    <w:rsid w:val="004444E9"/>
    <w:rsid w:val="00444B1A"/>
    <w:rsid w:val="00445120"/>
    <w:rsid w:val="0044553F"/>
    <w:rsid w:val="0044677D"/>
    <w:rsid w:val="00446E18"/>
    <w:rsid w:val="0044745A"/>
    <w:rsid w:val="0044783B"/>
    <w:rsid w:val="004478D3"/>
    <w:rsid w:val="00447AB1"/>
    <w:rsid w:val="00450376"/>
    <w:rsid w:val="004504CC"/>
    <w:rsid w:val="00450B03"/>
    <w:rsid w:val="00450C06"/>
    <w:rsid w:val="00451B0A"/>
    <w:rsid w:val="0045260F"/>
    <w:rsid w:val="004526C8"/>
    <w:rsid w:val="00452EF4"/>
    <w:rsid w:val="00453253"/>
    <w:rsid w:val="00453A0E"/>
    <w:rsid w:val="00453BD9"/>
    <w:rsid w:val="00453D10"/>
    <w:rsid w:val="00454625"/>
    <w:rsid w:val="004547C3"/>
    <w:rsid w:val="004547D1"/>
    <w:rsid w:val="00454ACF"/>
    <w:rsid w:val="00454ADF"/>
    <w:rsid w:val="00455575"/>
    <w:rsid w:val="00455A03"/>
    <w:rsid w:val="00455E2C"/>
    <w:rsid w:val="0045619C"/>
    <w:rsid w:val="0045639A"/>
    <w:rsid w:val="004567F1"/>
    <w:rsid w:val="00456E90"/>
    <w:rsid w:val="00456EB4"/>
    <w:rsid w:val="004572AA"/>
    <w:rsid w:val="0045757E"/>
    <w:rsid w:val="00457827"/>
    <w:rsid w:val="00457C3E"/>
    <w:rsid w:val="00460327"/>
    <w:rsid w:val="00460896"/>
    <w:rsid w:val="00461896"/>
    <w:rsid w:val="00461DA8"/>
    <w:rsid w:val="004634D7"/>
    <w:rsid w:val="004637BD"/>
    <w:rsid w:val="004638FD"/>
    <w:rsid w:val="00463C94"/>
    <w:rsid w:val="00463CED"/>
    <w:rsid w:val="00464671"/>
    <w:rsid w:val="00464C72"/>
    <w:rsid w:val="00464E61"/>
    <w:rsid w:val="00466171"/>
    <w:rsid w:val="00466353"/>
    <w:rsid w:val="00466393"/>
    <w:rsid w:val="00466574"/>
    <w:rsid w:val="00466FD5"/>
    <w:rsid w:val="00467873"/>
    <w:rsid w:val="004679EF"/>
    <w:rsid w:val="00467AF0"/>
    <w:rsid w:val="004700A9"/>
    <w:rsid w:val="00470190"/>
    <w:rsid w:val="0047095A"/>
    <w:rsid w:val="00470CD5"/>
    <w:rsid w:val="00470D36"/>
    <w:rsid w:val="00471510"/>
    <w:rsid w:val="00471860"/>
    <w:rsid w:val="004718F3"/>
    <w:rsid w:val="00471FDD"/>
    <w:rsid w:val="004725D2"/>
    <w:rsid w:val="00472E96"/>
    <w:rsid w:val="004733EF"/>
    <w:rsid w:val="00473EA0"/>
    <w:rsid w:val="0047464B"/>
    <w:rsid w:val="00475040"/>
    <w:rsid w:val="004750E2"/>
    <w:rsid w:val="00475615"/>
    <w:rsid w:val="0047611F"/>
    <w:rsid w:val="0047686C"/>
    <w:rsid w:val="004769E9"/>
    <w:rsid w:val="00477E19"/>
    <w:rsid w:val="004802C2"/>
    <w:rsid w:val="00480FFB"/>
    <w:rsid w:val="004817C9"/>
    <w:rsid w:val="004819C6"/>
    <w:rsid w:val="00481DC2"/>
    <w:rsid w:val="00482642"/>
    <w:rsid w:val="0048273F"/>
    <w:rsid w:val="004827D6"/>
    <w:rsid w:val="00482B6B"/>
    <w:rsid w:val="00483202"/>
    <w:rsid w:val="00483A09"/>
    <w:rsid w:val="00483BE7"/>
    <w:rsid w:val="0048412C"/>
    <w:rsid w:val="00484452"/>
    <w:rsid w:val="0048469E"/>
    <w:rsid w:val="00486B42"/>
    <w:rsid w:val="00487930"/>
    <w:rsid w:val="004905F6"/>
    <w:rsid w:val="00490C06"/>
    <w:rsid w:val="004916F9"/>
    <w:rsid w:val="00491F14"/>
    <w:rsid w:val="0049205D"/>
    <w:rsid w:val="004924BD"/>
    <w:rsid w:val="00493D40"/>
    <w:rsid w:val="00493EE3"/>
    <w:rsid w:val="0049403A"/>
    <w:rsid w:val="004952C8"/>
    <w:rsid w:val="004957EA"/>
    <w:rsid w:val="00495BDD"/>
    <w:rsid w:val="00495C1F"/>
    <w:rsid w:val="004967B6"/>
    <w:rsid w:val="0049781D"/>
    <w:rsid w:val="00497825"/>
    <w:rsid w:val="004A00CA"/>
    <w:rsid w:val="004A06A2"/>
    <w:rsid w:val="004A35B1"/>
    <w:rsid w:val="004A3A70"/>
    <w:rsid w:val="004A504B"/>
    <w:rsid w:val="004A5539"/>
    <w:rsid w:val="004A58F6"/>
    <w:rsid w:val="004A68F4"/>
    <w:rsid w:val="004A6911"/>
    <w:rsid w:val="004A6D2B"/>
    <w:rsid w:val="004A6EDF"/>
    <w:rsid w:val="004B0098"/>
    <w:rsid w:val="004B0284"/>
    <w:rsid w:val="004B0689"/>
    <w:rsid w:val="004B0892"/>
    <w:rsid w:val="004B0899"/>
    <w:rsid w:val="004B0C0A"/>
    <w:rsid w:val="004B14CB"/>
    <w:rsid w:val="004B210D"/>
    <w:rsid w:val="004B272C"/>
    <w:rsid w:val="004B2AA8"/>
    <w:rsid w:val="004B3652"/>
    <w:rsid w:val="004B3E31"/>
    <w:rsid w:val="004B3F90"/>
    <w:rsid w:val="004B44D2"/>
    <w:rsid w:val="004B4A11"/>
    <w:rsid w:val="004B4EAD"/>
    <w:rsid w:val="004B5312"/>
    <w:rsid w:val="004B546C"/>
    <w:rsid w:val="004B54E0"/>
    <w:rsid w:val="004B5748"/>
    <w:rsid w:val="004B578E"/>
    <w:rsid w:val="004B7384"/>
    <w:rsid w:val="004C0936"/>
    <w:rsid w:val="004C1BB1"/>
    <w:rsid w:val="004C2432"/>
    <w:rsid w:val="004C2BB1"/>
    <w:rsid w:val="004C3C09"/>
    <w:rsid w:val="004C4142"/>
    <w:rsid w:val="004C4239"/>
    <w:rsid w:val="004C4269"/>
    <w:rsid w:val="004C534A"/>
    <w:rsid w:val="004C6124"/>
    <w:rsid w:val="004C71AC"/>
    <w:rsid w:val="004C7490"/>
    <w:rsid w:val="004C7625"/>
    <w:rsid w:val="004D00E8"/>
    <w:rsid w:val="004D1318"/>
    <w:rsid w:val="004D133C"/>
    <w:rsid w:val="004D1E34"/>
    <w:rsid w:val="004D2BF8"/>
    <w:rsid w:val="004D2D96"/>
    <w:rsid w:val="004D317D"/>
    <w:rsid w:val="004D44CE"/>
    <w:rsid w:val="004D456A"/>
    <w:rsid w:val="004D51A4"/>
    <w:rsid w:val="004D606B"/>
    <w:rsid w:val="004D6236"/>
    <w:rsid w:val="004D6974"/>
    <w:rsid w:val="004D6AEF"/>
    <w:rsid w:val="004D7936"/>
    <w:rsid w:val="004D7F90"/>
    <w:rsid w:val="004E08EE"/>
    <w:rsid w:val="004E1058"/>
    <w:rsid w:val="004E1785"/>
    <w:rsid w:val="004E1DB4"/>
    <w:rsid w:val="004E1F8B"/>
    <w:rsid w:val="004E209D"/>
    <w:rsid w:val="004E24A3"/>
    <w:rsid w:val="004E2FD3"/>
    <w:rsid w:val="004E3525"/>
    <w:rsid w:val="004E40D3"/>
    <w:rsid w:val="004E445B"/>
    <w:rsid w:val="004E4DBB"/>
    <w:rsid w:val="004E4E41"/>
    <w:rsid w:val="004E50EA"/>
    <w:rsid w:val="004E56DB"/>
    <w:rsid w:val="004E59DF"/>
    <w:rsid w:val="004E60BC"/>
    <w:rsid w:val="004E733C"/>
    <w:rsid w:val="004E73DB"/>
    <w:rsid w:val="004E7DDA"/>
    <w:rsid w:val="004E7F9C"/>
    <w:rsid w:val="004F016F"/>
    <w:rsid w:val="004F1E66"/>
    <w:rsid w:val="004F1F15"/>
    <w:rsid w:val="004F3153"/>
    <w:rsid w:val="004F3493"/>
    <w:rsid w:val="004F3781"/>
    <w:rsid w:val="004F4404"/>
    <w:rsid w:val="004F4A64"/>
    <w:rsid w:val="004F4B41"/>
    <w:rsid w:val="004F5143"/>
    <w:rsid w:val="004F536F"/>
    <w:rsid w:val="004F547D"/>
    <w:rsid w:val="004F5D10"/>
    <w:rsid w:val="004F71AE"/>
    <w:rsid w:val="004F71E4"/>
    <w:rsid w:val="004F79DE"/>
    <w:rsid w:val="004F7D9E"/>
    <w:rsid w:val="00500626"/>
    <w:rsid w:val="00500AAC"/>
    <w:rsid w:val="00500F59"/>
    <w:rsid w:val="005023D6"/>
    <w:rsid w:val="00502EEF"/>
    <w:rsid w:val="00503F45"/>
    <w:rsid w:val="005047FC"/>
    <w:rsid w:val="00506DC5"/>
    <w:rsid w:val="00510771"/>
    <w:rsid w:val="00510A42"/>
    <w:rsid w:val="00510E5F"/>
    <w:rsid w:val="00510F98"/>
    <w:rsid w:val="0051154C"/>
    <w:rsid w:val="005119EF"/>
    <w:rsid w:val="00511A2E"/>
    <w:rsid w:val="00512B09"/>
    <w:rsid w:val="00512F21"/>
    <w:rsid w:val="00512FC9"/>
    <w:rsid w:val="00514888"/>
    <w:rsid w:val="00514DC9"/>
    <w:rsid w:val="005165C1"/>
    <w:rsid w:val="00516DFA"/>
    <w:rsid w:val="00516F69"/>
    <w:rsid w:val="005173C4"/>
    <w:rsid w:val="0051753F"/>
    <w:rsid w:val="005202DD"/>
    <w:rsid w:val="0052043A"/>
    <w:rsid w:val="005205DE"/>
    <w:rsid w:val="005205F3"/>
    <w:rsid w:val="005216AA"/>
    <w:rsid w:val="005220ED"/>
    <w:rsid w:val="005225D6"/>
    <w:rsid w:val="00522DE2"/>
    <w:rsid w:val="005242BC"/>
    <w:rsid w:val="00524BC0"/>
    <w:rsid w:val="00524C7D"/>
    <w:rsid w:val="00525421"/>
    <w:rsid w:val="005255A2"/>
    <w:rsid w:val="00525D8E"/>
    <w:rsid w:val="005267C6"/>
    <w:rsid w:val="005271AE"/>
    <w:rsid w:val="00527A44"/>
    <w:rsid w:val="00527B33"/>
    <w:rsid w:val="005304D8"/>
    <w:rsid w:val="005306D1"/>
    <w:rsid w:val="00530C6E"/>
    <w:rsid w:val="00531055"/>
    <w:rsid w:val="005312BA"/>
    <w:rsid w:val="00532401"/>
    <w:rsid w:val="00533796"/>
    <w:rsid w:val="00533E40"/>
    <w:rsid w:val="005340F2"/>
    <w:rsid w:val="0053426C"/>
    <w:rsid w:val="00534293"/>
    <w:rsid w:val="00534A36"/>
    <w:rsid w:val="005351CD"/>
    <w:rsid w:val="0053630F"/>
    <w:rsid w:val="005364F4"/>
    <w:rsid w:val="0053699A"/>
    <w:rsid w:val="00537343"/>
    <w:rsid w:val="00540A27"/>
    <w:rsid w:val="00541067"/>
    <w:rsid w:val="005419E5"/>
    <w:rsid w:val="00541EF1"/>
    <w:rsid w:val="0054366E"/>
    <w:rsid w:val="005443D9"/>
    <w:rsid w:val="00544D94"/>
    <w:rsid w:val="00544E91"/>
    <w:rsid w:val="005455DD"/>
    <w:rsid w:val="00545A28"/>
    <w:rsid w:val="00546B20"/>
    <w:rsid w:val="005474CD"/>
    <w:rsid w:val="005502FF"/>
    <w:rsid w:val="00550468"/>
    <w:rsid w:val="005516F3"/>
    <w:rsid w:val="005517FD"/>
    <w:rsid w:val="00552769"/>
    <w:rsid w:val="005527FD"/>
    <w:rsid w:val="00552ADE"/>
    <w:rsid w:val="00552DF8"/>
    <w:rsid w:val="005539ED"/>
    <w:rsid w:val="00553CA8"/>
    <w:rsid w:val="00555A13"/>
    <w:rsid w:val="00555CDB"/>
    <w:rsid w:val="00555D75"/>
    <w:rsid w:val="00555E69"/>
    <w:rsid w:val="0055682A"/>
    <w:rsid w:val="00556973"/>
    <w:rsid w:val="00556BBC"/>
    <w:rsid w:val="0055758E"/>
    <w:rsid w:val="00557B10"/>
    <w:rsid w:val="00560561"/>
    <w:rsid w:val="00560580"/>
    <w:rsid w:val="00560BBC"/>
    <w:rsid w:val="00560DF0"/>
    <w:rsid w:val="005630E8"/>
    <w:rsid w:val="005637D4"/>
    <w:rsid w:val="00563B55"/>
    <w:rsid w:val="005641EF"/>
    <w:rsid w:val="00564FB9"/>
    <w:rsid w:val="0056546E"/>
    <w:rsid w:val="00565C18"/>
    <w:rsid w:val="00566394"/>
    <w:rsid w:val="00566395"/>
    <w:rsid w:val="005663A8"/>
    <w:rsid w:val="00567245"/>
    <w:rsid w:val="0056759C"/>
    <w:rsid w:val="0057098A"/>
    <w:rsid w:val="00570AA8"/>
    <w:rsid w:val="00570B62"/>
    <w:rsid w:val="005710BB"/>
    <w:rsid w:val="0057179C"/>
    <w:rsid w:val="00571A7A"/>
    <w:rsid w:val="0057266D"/>
    <w:rsid w:val="00572AE3"/>
    <w:rsid w:val="00573808"/>
    <w:rsid w:val="00574203"/>
    <w:rsid w:val="00575328"/>
    <w:rsid w:val="005778C1"/>
    <w:rsid w:val="00577EAD"/>
    <w:rsid w:val="00581055"/>
    <w:rsid w:val="0058111A"/>
    <w:rsid w:val="0058152E"/>
    <w:rsid w:val="0058183E"/>
    <w:rsid w:val="0058208B"/>
    <w:rsid w:val="0058283F"/>
    <w:rsid w:val="00584E0B"/>
    <w:rsid w:val="005853C9"/>
    <w:rsid w:val="005853F3"/>
    <w:rsid w:val="00586184"/>
    <w:rsid w:val="00586954"/>
    <w:rsid w:val="005870CA"/>
    <w:rsid w:val="0059271E"/>
    <w:rsid w:val="00592B24"/>
    <w:rsid w:val="0059337F"/>
    <w:rsid w:val="00593527"/>
    <w:rsid w:val="00593DA4"/>
    <w:rsid w:val="00594632"/>
    <w:rsid w:val="00594743"/>
    <w:rsid w:val="00594CCE"/>
    <w:rsid w:val="0059513E"/>
    <w:rsid w:val="0059549E"/>
    <w:rsid w:val="00596A1E"/>
    <w:rsid w:val="00596CBE"/>
    <w:rsid w:val="005970E6"/>
    <w:rsid w:val="00597F1F"/>
    <w:rsid w:val="005A00EB"/>
    <w:rsid w:val="005A0699"/>
    <w:rsid w:val="005A0C8E"/>
    <w:rsid w:val="005A14C3"/>
    <w:rsid w:val="005A1A8C"/>
    <w:rsid w:val="005A25B6"/>
    <w:rsid w:val="005A2E36"/>
    <w:rsid w:val="005A3D86"/>
    <w:rsid w:val="005A4982"/>
    <w:rsid w:val="005A58E2"/>
    <w:rsid w:val="005A5B27"/>
    <w:rsid w:val="005A6AA4"/>
    <w:rsid w:val="005A6D9F"/>
    <w:rsid w:val="005A6E75"/>
    <w:rsid w:val="005A750E"/>
    <w:rsid w:val="005A7B69"/>
    <w:rsid w:val="005A7D5B"/>
    <w:rsid w:val="005B091F"/>
    <w:rsid w:val="005B1005"/>
    <w:rsid w:val="005B10BF"/>
    <w:rsid w:val="005B12B1"/>
    <w:rsid w:val="005B142B"/>
    <w:rsid w:val="005B1794"/>
    <w:rsid w:val="005B21B9"/>
    <w:rsid w:val="005B249D"/>
    <w:rsid w:val="005B31B8"/>
    <w:rsid w:val="005B3D33"/>
    <w:rsid w:val="005B41CD"/>
    <w:rsid w:val="005B451F"/>
    <w:rsid w:val="005B48FF"/>
    <w:rsid w:val="005B4A77"/>
    <w:rsid w:val="005B5637"/>
    <w:rsid w:val="005B5660"/>
    <w:rsid w:val="005B653E"/>
    <w:rsid w:val="005B6B53"/>
    <w:rsid w:val="005B6BDF"/>
    <w:rsid w:val="005B704A"/>
    <w:rsid w:val="005B7760"/>
    <w:rsid w:val="005B7F54"/>
    <w:rsid w:val="005C0F1A"/>
    <w:rsid w:val="005C14F9"/>
    <w:rsid w:val="005C1E32"/>
    <w:rsid w:val="005C1FD2"/>
    <w:rsid w:val="005C3451"/>
    <w:rsid w:val="005C47D7"/>
    <w:rsid w:val="005C4923"/>
    <w:rsid w:val="005C4D9E"/>
    <w:rsid w:val="005C4FBA"/>
    <w:rsid w:val="005C524C"/>
    <w:rsid w:val="005C5ED2"/>
    <w:rsid w:val="005C5F60"/>
    <w:rsid w:val="005C6176"/>
    <w:rsid w:val="005C670D"/>
    <w:rsid w:val="005C6AA5"/>
    <w:rsid w:val="005C6B42"/>
    <w:rsid w:val="005C6C40"/>
    <w:rsid w:val="005C6C7D"/>
    <w:rsid w:val="005C712F"/>
    <w:rsid w:val="005C7AC3"/>
    <w:rsid w:val="005D01C1"/>
    <w:rsid w:val="005D11D4"/>
    <w:rsid w:val="005D1CB6"/>
    <w:rsid w:val="005D20C3"/>
    <w:rsid w:val="005D363F"/>
    <w:rsid w:val="005D4551"/>
    <w:rsid w:val="005D4AA6"/>
    <w:rsid w:val="005D59F8"/>
    <w:rsid w:val="005D60C1"/>
    <w:rsid w:val="005D6562"/>
    <w:rsid w:val="005D6D07"/>
    <w:rsid w:val="005D6D5C"/>
    <w:rsid w:val="005D6EE5"/>
    <w:rsid w:val="005D736B"/>
    <w:rsid w:val="005D74BC"/>
    <w:rsid w:val="005D78B7"/>
    <w:rsid w:val="005D7D69"/>
    <w:rsid w:val="005E05BF"/>
    <w:rsid w:val="005E0780"/>
    <w:rsid w:val="005E0B49"/>
    <w:rsid w:val="005E0F39"/>
    <w:rsid w:val="005E1380"/>
    <w:rsid w:val="005E1690"/>
    <w:rsid w:val="005E2058"/>
    <w:rsid w:val="005E2377"/>
    <w:rsid w:val="005E2A3C"/>
    <w:rsid w:val="005E3527"/>
    <w:rsid w:val="005E3E14"/>
    <w:rsid w:val="005E42F0"/>
    <w:rsid w:val="005E5776"/>
    <w:rsid w:val="005E5E87"/>
    <w:rsid w:val="005E6C5E"/>
    <w:rsid w:val="005E7F93"/>
    <w:rsid w:val="005E7FDE"/>
    <w:rsid w:val="005F0310"/>
    <w:rsid w:val="005F0DA9"/>
    <w:rsid w:val="005F0E29"/>
    <w:rsid w:val="005F2699"/>
    <w:rsid w:val="005F29BA"/>
    <w:rsid w:val="005F2BC6"/>
    <w:rsid w:val="005F3164"/>
    <w:rsid w:val="005F328E"/>
    <w:rsid w:val="005F3DD8"/>
    <w:rsid w:val="005F4085"/>
    <w:rsid w:val="005F4B1C"/>
    <w:rsid w:val="005F4CC6"/>
    <w:rsid w:val="005F4D4C"/>
    <w:rsid w:val="005F4FA7"/>
    <w:rsid w:val="005F5896"/>
    <w:rsid w:val="005F5AAE"/>
    <w:rsid w:val="005F604B"/>
    <w:rsid w:val="005F60EE"/>
    <w:rsid w:val="005F68F9"/>
    <w:rsid w:val="005F7914"/>
    <w:rsid w:val="005F7CDB"/>
    <w:rsid w:val="00600288"/>
    <w:rsid w:val="00600A8D"/>
    <w:rsid w:val="00600C10"/>
    <w:rsid w:val="006019F3"/>
    <w:rsid w:val="006025DF"/>
    <w:rsid w:val="006035FA"/>
    <w:rsid w:val="00603E99"/>
    <w:rsid w:val="006040EE"/>
    <w:rsid w:val="006047F8"/>
    <w:rsid w:val="0060488F"/>
    <w:rsid w:val="006049B3"/>
    <w:rsid w:val="00604C15"/>
    <w:rsid w:val="00604F92"/>
    <w:rsid w:val="0060583A"/>
    <w:rsid w:val="00605B26"/>
    <w:rsid w:val="00605FE4"/>
    <w:rsid w:val="0060671F"/>
    <w:rsid w:val="0060737C"/>
    <w:rsid w:val="0061009B"/>
    <w:rsid w:val="00610E2A"/>
    <w:rsid w:val="00611A83"/>
    <w:rsid w:val="00611CFC"/>
    <w:rsid w:val="0061218F"/>
    <w:rsid w:val="0061239C"/>
    <w:rsid w:val="00612FD8"/>
    <w:rsid w:val="006141BE"/>
    <w:rsid w:val="006141D9"/>
    <w:rsid w:val="00614268"/>
    <w:rsid w:val="0061461F"/>
    <w:rsid w:val="00614CD3"/>
    <w:rsid w:val="006150CB"/>
    <w:rsid w:val="006158D5"/>
    <w:rsid w:val="0061649B"/>
    <w:rsid w:val="006165EE"/>
    <w:rsid w:val="0061676C"/>
    <w:rsid w:val="00616CEC"/>
    <w:rsid w:val="00617175"/>
    <w:rsid w:val="0061775C"/>
    <w:rsid w:val="006177BF"/>
    <w:rsid w:val="00617D88"/>
    <w:rsid w:val="00617F4A"/>
    <w:rsid w:val="006202EA"/>
    <w:rsid w:val="00620AC3"/>
    <w:rsid w:val="00622EF4"/>
    <w:rsid w:val="00623B79"/>
    <w:rsid w:val="00623D7C"/>
    <w:rsid w:val="006241EF"/>
    <w:rsid w:val="006246DB"/>
    <w:rsid w:val="00624A89"/>
    <w:rsid w:val="00624B86"/>
    <w:rsid w:val="00624C88"/>
    <w:rsid w:val="00624C97"/>
    <w:rsid w:val="006256A5"/>
    <w:rsid w:val="00625D83"/>
    <w:rsid w:val="0062618A"/>
    <w:rsid w:val="00626C6D"/>
    <w:rsid w:val="006277A3"/>
    <w:rsid w:val="006277DF"/>
    <w:rsid w:val="006277F0"/>
    <w:rsid w:val="00627C9F"/>
    <w:rsid w:val="0063012F"/>
    <w:rsid w:val="00631E6A"/>
    <w:rsid w:val="0063280A"/>
    <w:rsid w:val="006329CD"/>
    <w:rsid w:val="00633318"/>
    <w:rsid w:val="00633D9E"/>
    <w:rsid w:val="00634F2C"/>
    <w:rsid w:val="00634FCF"/>
    <w:rsid w:val="006357DB"/>
    <w:rsid w:val="0063673B"/>
    <w:rsid w:val="00636928"/>
    <w:rsid w:val="00637108"/>
    <w:rsid w:val="006371C5"/>
    <w:rsid w:val="00637B1C"/>
    <w:rsid w:val="0064042B"/>
    <w:rsid w:val="00640A02"/>
    <w:rsid w:val="0064158C"/>
    <w:rsid w:val="00641A0E"/>
    <w:rsid w:val="00641AEA"/>
    <w:rsid w:val="00641B18"/>
    <w:rsid w:val="00641C2F"/>
    <w:rsid w:val="006430C7"/>
    <w:rsid w:val="00643455"/>
    <w:rsid w:val="006435CE"/>
    <w:rsid w:val="00643909"/>
    <w:rsid w:val="00643CEE"/>
    <w:rsid w:val="0064479C"/>
    <w:rsid w:val="006449A3"/>
    <w:rsid w:val="00644A75"/>
    <w:rsid w:val="00644C03"/>
    <w:rsid w:val="00644E5D"/>
    <w:rsid w:val="00645065"/>
    <w:rsid w:val="00645AF5"/>
    <w:rsid w:val="00646465"/>
    <w:rsid w:val="00646A40"/>
    <w:rsid w:val="00646BD7"/>
    <w:rsid w:val="00646E2A"/>
    <w:rsid w:val="006477E6"/>
    <w:rsid w:val="0064786A"/>
    <w:rsid w:val="0065001B"/>
    <w:rsid w:val="00650458"/>
    <w:rsid w:val="00651697"/>
    <w:rsid w:val="00651984"/>
    <w:rsid w:val="00651B3C"/>
    <w:rsid w:val="00651C9B"/>
    <w:rsid w:val="00652047"/>
    <w:rsid w:val="00652630"/>
    <w:rsid w:val="0065293E"/>
    <w:rsid w:val="00652A0B"/>
    <w:rsid w:val="00653124"/>
    <w:rsid w:val="00653433"/>
    <w:rsid w:val="0065351F"/>
    <w:rsid w:val="00653775"/>
    <w:rsid w:val="00653849"/>
    <w:rsid w:val="006538C5"/>
    <w:rsid w:val="00653E70"/>
    <w:rsid w:val="00654152"/>
    <w:rsid w:val="00654446"/>
    <w:rsid w:val="00654AAB"/>
    <w:rsid w:val="006573C0"/>
    <w:rsid w:val="0065742D"/>
    <w:rsid w:val="00657529"/>
    <w:rsid w:val="006578AF"/>
    <w:rsid w:val="006601A9"/>
    <w:rsid w:val="006603F9"/>
    <w:rsid w:val="00660479"/>
    <w:rsid w:val="006605EC"/>
    <w:rsid w:val="006607C8"/>
    <w:rsid w:val="00660EFC"/>
    <w:rsid w:val="006623E7"/>
    <w:rsid w:val="006625C8"/>
    <w:rsid w:val="006628CA"/>
    <w:rsid w:val="00662B4B"/>
    <w:rsid w:val="00662B80"/>
    <w:rsid w:val="0066316C"/>
    <w:rsid w:val="0066359E"/>
    <w:rsid w:val="00663A56"/>
    <w:rsid w:val="006653CA"/>
    <w:rsid w:val="006666A3"/>
    <w:rsid w:val="006671A7"/>
    <w:rsid w:val="0066768F"/>
    <w:rsid w:val="00670B6F"/>
    <w:rsid w:val="00670D8D"/>
    <w:rsid w:val="00670F6C"/>
    <w:rsid w:val="00670FAD"/>
    <w:rsid w:val="00671975"/>
    <w:rsid w:val="00671CBC"/>
    <w:rsid w:val="006720F7"/>
    <w:rsid w:val="00673129"/>
    <w:rsid w:val="006735A0"/>
    <w:rsid w:val="006735FD"/>
    <w:rsid w:val="00673C71"/>
    <w:rsid w:val="00674B13"/>
    <w:rsid w:val="00674F2F"/>
    <w:rsid w:val="006767E3"/>
    <w:rsid w:val="006769C8"/>
    <w:rsid w:val="00676AD5"/>
    <w:rsid w:val="00676E58"/>
    <w:rsid w:val="00676FAC"/>
    <w:rsid w:val="00677A2B"/>
    <w:rsid w:val="00680542"/>
    <w:rsid w:val="00680913"/>
    <w:rsid w:val="006810E1"/>
    <w:rsid w:val="006811A5"/>
    <w:rsid w:val="00681329"/>
    <w:rsid w:val="00681B7C"/>
    <w:rsid w:val="00682526"/>
    <w:rsid w:val="00682D5E"/>
    <w:rsid w:val="00683410"/>
    <w:rsid w:val="00684568"/>
    <w:rsid w:val="006848B1"/>
    <w:rsid w:val="00684BB8"/>
    <w:rsid w:val="006852C7"/>
    <w:rsid w:val="006852CE"/>
    <w:rsid w:val="00690799"/>
    <w:rsid w:val="00690830"/>
    <w:rsid w:val="00690B4D"/>
    <w:rsid w:val="00690DA6"/>
    <w:rsid w:val="006911F8"/>
    <w:rsid w:val="00691FDD"/>
    <w:rsid w:val="006920DC"/>
    <w:rsid w:val="0069216D"/>
    <w:rsid w:val="0069298A"/>
    <w:rsid w:val="00692D14"/>
    <w:rsid w:val="00693493"/>
    <w:rsid w:val="00693ADA"/>
    <w:rsid w:val="0069407C"/>
    <w:rsid w:val="006951FB"/>
    <w:rsid w:val="00695333"/>
    <w:rsid w:val="00695512"/>
    <w:rsid w:val="00695D42"/>
    <w:rsid w:val="006964E6"/>
    <w:rsid w:val="00697C21"/>
    <w:rsid w:val="006A04A4"/>
    <w:rsid w:val="006A05B6"/>
    <w:rsid w:val="006A092B"/>
    <w:rsid w:val="006A1652"/>
    <w:rsid w:val="006A16DA"/>
    <w:rsid w:val="006A1AC0"/>
    <w:rsid w:val="006A1C50"/>
    <w:rsid w:val="006A3364"/>
    <w:rsid w:val="006A344F"/>
    <w:rsid w:val="006A3D07"/>
    <w:rsid w:val="006A458E"/>
    <w:rsid w:val="006A4B68"/>
    <w:rsid w:val="006A4C5B"/>
    <w:rsid w:val="006A511C"/>
    <w:rsid w:val="006A514E"/>
    <w:rsid w:val="006A5396"/>
    <w:rsid w:val="006A6948"/>
    <w:rsid w:val="006A6BE0"/>
    <w:rsid w:val="006A7758"/>
    <w:rsid w:val="006A7A3B"/>
    <w:rsid w:val="006A7CC5"/>
    <w:rsid w:val="006B018E"/>
    <w:rsid w:val="006B0C7F"/>
    <w:rsid w:val="006B1A37"/>
    <w:rsid w:val="006B23E3"/>
    <w:rsid w:val="006B2D44"/>
    <w:rsid w:val="006B2FF4"/>
    <w:rsid w:val="006B3293"/>
    <w:rsid w:val="006B357B"/>
    <w:rsid w:val="006B3E96"/>
    <w:rsid w:val="006B42FB"/>
    <w:rsid w:val="006B4760"/>
    <w:rsid w:val="006B5E68"/>
    <w:rsid w:val="006B65C7"/>
    <w:rsid w:val="006B66D1"/>
    <w:rsid w:val="006B7A23"/>
    <w:rsid w:val="006C0117"/>
    <w:rsid w:val="006C06C6"/>
    <w:rsid w:val="006C094B"/>
    <w:rsid w:val="006C1169"/>
    <w:rsid w:val="006C1727"/>
    <w:rsid w:val="006C191B"/>
    <w:rsid w:val="006C32FD"/>
    <w:rsid w:val="006C3626"/>
    <w:rsid w:val="006C39CE"/>
    <w:rsid w:val="006C3C42"/>
    <w:rsid w:val="006C3EA8"/>
    <w:rsid w:val="006C4DA7"/>
    <w:rsid w:val="006C4E50"/>
    <w:rsid w:val="006C50EA"/>
    <w:rsid w:val="006C5652"/>
    <w:rsid w:val="006C5F40"/>
    <w:rsid w:val="006C6240"/>
    <w:rsid w:val="006C6244"/>
    <w:rsid w:val="006C6BD0"/>
    <w:rsid w:val="006C6E1D"/>
    <w:rsid w:val="006C7068"/>
    <w:rsid w:val="006C70BB"/>
    <w:rsid w:val="006C71CA"/>
    <w:rsid w:val="006C75C4"/>
    <w:rsid w:val="006C7C51"/>
    <w:rsid w:val="006C7FC3"/>
    <w:rsid w:val="006D0313"/>
    <w:rsid w:val="006D064C"/>
    <w:rsid w:val="006D0C2E"/>
    <w:rsid w:val="006D0C4C"/>
    <w:rsid w:val="006D0FCC"/>
    <w:rsid w:val="006D2014"/>
    <w:rsid w:val="006D21F5"/>
    <w:rsid w:val="006D27F0"/>
    <w:rsid w:val="006D3089"/>
    <w:rsid w:val="006D351C"/>
    <w:rsid w:val="006D35E3"/>
    <w:rsid w:val="006D43BA"/>
    <w:rsid w:val="006D44C9"/>
    <w:rsid w:val="006D47F5"/>
    <w:rsid w:val="006D4E08"/>
    <w:rsid w:val="006D528C"/>
    <w:rsid w:val="006D6CD0"/>
    <w:rsid w:val="006D72BC"/>
    <w:rsid w:val="006D736B"/>
    <w:rsid w:val="006D74F2"/>
    <w:rsid w:val="006D777D"/>
    <w:rsid w:val="006E01F9"/>
    <w:rsid w:val="006E0372"/>
    <w:rsid w:val="006E1022"/>
    <w:rsid w:val="006E126D"/>
    <w:rsid w:val="006E140B"/>
    <w:rsid w:val="006E1583"/>
    <w:rsid w:val="006E1FC3"/>
    <w:rsid w:val="006E356A"/>
    <w:rsid w:val="006E3572"/>
    <w:rsid w:val="006E39BC"/>
    <w:rsid w:val="006E3BD4"/>
    <w:rsid w:val="006E419C"/>
    <w:rsid w:val="006E4411"/>
    <w:rsid w:val="006E794A"/>
    <w:rsid w:val="006F0D55"/>
    <w:rsid w:val="006F0E89"/>
    <w:rsid w:val="006F0F0F"/>
    <w:rsid w:val="006F13DB"/>
    <w:rsid w:val="006F35EE"/>
    <w:rsid w:val="006F4563"/>
    <w:rsid w:val="006F45AB"/>
    <w:rsid w:val="006F47EF"/>
    <w:rsid w:val="006F482C"/>
    <w:rsid w:val="006F48CA"/>
    <w:rsid w:val="006F4FBD"/>
    <w:rsid w:val="006F67BB"/>
    <w:rsid w:val="006F6F81"/>
    <w:rsid w:val="006F6FB8"/>
    <w:rsid w:val="006F795E"/>
    <w:rsid w:val="0070038F"/>
    <w:rsid w:val="007006DA"/>
    <w:rsid w:val="007007B0"/>
    <w:rsid w:val="00700C94"/>
    <w:rsid w:val="00700DF4"/>
    <w:rsid w:val="00701290"/>
    <w:rsid w:val="007012CD"/>
    <w:rsid w:val="00703A74"/>
    <w:rsid w:val="00703FD8"/>
    <w:rsid w:val="0070412F"/>
    <w:rsid w:val="00704257"/>
    <w:rsid w:val="00704CE9"/>
    <w:rsid w:val="00705684"/>
    <w:rsid w:val="0070592A"/>
    <w:rsid w:val="00705AB1"/>
    <w:rsid w:val="00705DAC"/>
    <w:rsid w:val="00705E57"/>
    <w:rsid w:val="0070616B"/>
    <w:rsid w:val="00706295"/>
    <w:rsid w:val="00706302"/>
    <w:rsid w:val="00706676"/>
    <w:rsid w:val="00706A5D"/>
    <w:rsid w:val="00706FDA"/>
    <w:rsid w:val="007071B0"/>
    <w:rsid w:val="007074C8"/>
    <w:rsid w:val="007078B7"/>
    <w:rsid w:val="007101EA"/>
    <w:rsid w:val="007102A3"/>
    <w:rsid w:val="00710715"/>
    <w:rsid w:val="0071122A"/>
    <w:rsid w:val="007112A2"/>
    <w:rsid w:val="00711AD7"/>
    <w:rsid w:val="00711B8B"/>
    <w:rsid w:val="00711BE6"/>
    <w:rsid w:val="00711CFA"/>
    <w:rsid w:val="00711D91"/>
    <w:rsid w:val="00711F9A"/>
    <w:rsid w:val="0071311F"/>
    <w:rsid w:val="00713810"/>
    <w:rsid w:val="00713BC9"/>
    <w:rsid w:val="00713D40"/>
    <w:rsid w:val="00713D89"/>
    <w:rsid w:val="00714020"/>
    <w:rsid w:val="00714216"/>
    <w:rsid w:val="00714B21"/>
    <w:rsid w:val="00715175"/>
    <w:rsid w:val="0071565C"/>
    <w:rsid w:val="00716954"/>
    <w:rsid w:val="00716A3B"/>
    <w:rsid w:val="00717C63"/>
    <w:rsid w:val="007203A5"/>
    <w:rsid w:val="007203D1"/>
    <w:rsid w:val="00720894"/>
    <w:rsid w:val="007211FB"/>
    <w:rsid w:val="0072137D"/>
    <w:rsid w:val="007213B0"/>
    <w:rsid w:val="00721C5D"/>
    <w:rsid w:val="00721FA8"/>
    <w:rsid w:val="00722239"/>
    <w:rsid w:val="0072245E"/>
    <w:rsid w:val="00722A90"/>
    <w:rsid w:val="00722E12"/>
    <w:rsid w:val="00722E60"/>
    <w:rsid w:val="00723407"/>
    <w:rsid w:val="00723625"/>
    <w:rsid w:val="00724198"/>
    <w:rsid w:val="00724B4D"/>
    <w:rsid w:val="00724C0B"/>
    <w:rsid w:val="00725365"/>
    <w:rsid w:val="00725E6D"/>
    <w:rsid w:val="007260BF"/>
    <w:rsid w:val="00727081"/>
    <w:rsid w:val="00727478"/>
    <w:rsid w:val="00727E79"/>
    <w:rsid w:val="007303A5"/>
    <w:rsid w:val="0073059D"/>
    <w:rsid w:val="00730B3E"/>
    <w:rsid w:val="00731032"/>
    <w:rsid w:val="0073174F"/>
    <w:rsid w:val="0073181C"/>
    <w:rsid w:val="00732973"/>
    <w:rsid w:val="00732B8A"/>
    <w:rsid w:val="00732E09"/>
    <w:rsid w:val="0073363C"/>
    <w:rsid w:val="0073420B"/>
    <w:rsid w:val="00734BC3"/>
    <w:rsid w:val="00734CFF"/>
    <w:rsid w:val="0073540B"/>
    <w:rsid w:val="00735621"/>
    <w:rsid w:val="007356C7"/>
    <w:rsid w:val="00736367"/>
    <w:rsid w:val="00736651"/>
    <w:rsid w:val="0073730D"/>
    <w:rsid w:val="00737585"/>
    <w:rsid w:val="00740055"/>
    <w:rsid w:val="007405FB"/>
    <w:rsid w:val="007408D7"/>
    <w:rsid w:val="00740A28"/>
    <w:rsid w:val="00740BDE"/>
    <w:rsid w:val="00741058"/>
    <w:rsid w:val="00741343"/>
    <w:rsid w:val="00741935"/>
    <w:rsid w:val="0074315A"/>
    <w:rsid w:val="00744473"/>
    <w:rsid w:val="007446D2"/>
    <w:rsid w:val="007447A2"/>
    <w:rsid w:val="0074594C"/>
    <w:rsid w:val="007465A9"/>
    <w:rsid w:val="00746969"/>
    <w:rsid w:val="00746E0D"/>
    <w:rsid w:val="0074726F"/>
    <w:rsid w:val="007475D9"/>
    <w:rsid w:val="0074760E"/>
    <w:rsid w:val="0074770D"/>
    <w:rsid w:val="007478C9"/>
    <w:rsid w:val="00747C54"/>
    <w:rsid w:val="0075009E"/>
    <w:rsid w:val="007509A2"/>
    <w:rsid w:val="00750E2D"/>
    <w:rsid w:val="00751100"/>
    <w:rsid w:val="007513F8"/>
    <w:rsid w:val="007528FC"/>
    <w:rsid w:val="00752B47"/>
    <w:rsid w:val="0075349E"/>
    <w:rsid w:val="007537B4"/>
    <w:rsid w:val="00753BE2"/>
    <w:rsid w:val="007548C4"/>
    <w:rsid w:val="00754963"/>
    <w:rsid w:val="00754ABA"/>
    <w:rsid w:val="00754AF5"/>
    <w:rsid w:val="00755229"/>
    <w:rsid w:val="0075522B"/>
    <w:rsid w:val="007565FE"/>
    <w:rsid w:val="00756860"/>
    <w:rsid w:val="00756C9A"/>
    <w:rsid w:val="00757487"/>
    <w:rsid w:val="007577BE"/>
    <w:rsid w:val="00757E54"/>
    <w:rsid w:val="0076164D"/>
    <w:rsid w:val="00761710"/>
    <w:rsid w:val="00761D65"/>
    <w:rsid w:val="007624A2"/>
    <w:rsid w:val="00762525"/>
    <w:rsid w:val="00762BBE"/>
    <w:rsid w:val="00763A19"/>
    <w:rsid w:val="0076540D"/>
    <w:rsid w:val="00765E76"/>
    <w:rsid w:val="007663A9"/>
    <w:rsid w:val="00766AFF"/>
    <w:rsid w:val="0076731B"/>
    <w:rsid w:val="00770370"/>
    <w:rsid w:val="007707AB"/>
    <w:rsid w:val="00770CF6"/>
    <w:rsid w:val="00770F25"/>
    <w:rsid w:val="00771180"/>
    <w:rsid w:val="0077164D"/>
    <w:rsid w:val="007718C4"/>
    <w:rsid w:val="00771EFC"/>
    <w:rsid w:val="007721AA"/>
    <w:rsid w:val="007721EE"/>
    <w:rsid w:val="00772358"/>
    <w:rsid w:val="0077297E"/>
    <w:rsid w:val="00772B29"/>
    <w:rsid w:val="00773495"/>
    <w:rsid w:val="0077514A"/>
    <w:rsid w:val="00775666"/>
    <w:rsid w:val="00775A29"/>
    <w:rsid w:val="00775DB5"/>
    <w:rsid w:val="00775FAA"/>
    <w:rsid w:val="00776DFF"/>
    <w:rsid w:val="0077772F"/>
    <w:rsid w:val="007812A7"/>
    <w:rsid w:val="00781EC9"/>
    <w:rsid w:val="00782B0D"/>
    <w:rsid w:val="00782E90"/>
    <w:rsid w:val="007839B2"/>
    <w:rsid w:val="00783BB2"/>
    <w:rsid w:val="0078454C"/>
    <w:rsid w:val="00784C89"/>
    <w:rsid w:val="00785546"/>
    <w:rsid w:val="00785763"/>
    <w:rsid w:val="00785F5E"/>
    <w:rsid w:val="00786951"/>
    <w:rsid w:val="00786B53"/>
    <w:rsid w:val="00787C1A"/>
    <w:rsid w:val="007909CF"/>
    <w:rsid w:val="007919E7"/>
    <w:rsid w:val="00792257"/>
    <w:rsid w:val="00792AF3"/>
    <w:rsid w:val="00792B73"/>
    <w:rsid w:val="00792C2A"/>
    <w:rsid w:val="00793175"/>
    <w:rsid w:val="0079385A"/>
    <w:rsid w:val="0079399E"/>
    <w:rsid w:val="00793E67"/>
    <w:rsid w:val="0079474C"/>
    <w:rsid w:val="00794799"/>
    <w:rsid w:val="00794E9D"/>
    <w:rsid w:val="007950D5"/>
    <w:rsid w:val="007951F9"/>
    <w:rsid w:val="00795681"/>
    <w:rsid w:val="00795DE6"/>
    <w:rsid w:val="00795DED"/>
    <w:rsid w:val="00795FAE"/>
    <w:rsid w:val="00796537"/>
    <w:rsid w:val="0079749D"/>
    <w:rsid w:val="0079781A"/>
    <w:rsid w:val="007979F2"/>
    <w:rsid w:val="007A0012"/>
    <w:rsid w:val="007A1546"/>
    <w:rsid w:val="007A1EBD"/>
    <w:rsid w:val="007A1EED"/>
    <w:rsid w:val="007A1F7D"/>
    <w:rsid w:val="007A228C"/>
    <w:rsid w:val="007A2422"/>
    <w:rsid w:val="007A2D06"/>
    <w:rsid w:val="007A368E"/>
    <w:rsid w:val="007A38C0"/>
    <w:rsid w:val="007A4960"/>
    <w:rsid w:val="007A4C31"/>
    <w:rsid w:val="007A5868"/>
    <w:rsid w:val="007A5BA6"/>
    <w:rsid w:val="007A6073"/>
    <w:rsid w:val="007B04CE"/>
    <w:rsid w:val="007B20D5"/>
    <w:rsid w:val="007B239C"/>
    <w:rsid w:val="007B2497"/>
    <w:rsid w:val="007B24ED"/>
    <w:rsid w:val="007B28AF"/>
    <w:rsid w:val="007B29D5"/>
    <w:rsid w:val="007B2C76"/>
    <w:rsid w:val="007B2D71"/>
    <w:rsid w:val="007B3655"/>
    <w:rsid w:val="007B3B2A"/>
    <w:rsid w:val="007B3E82"/>
    <w:rsid w:val="007B4B0B"/>
    <w:rsid w:val="007B5A5B"/>
    <w:rsid w:val="007B66E3"/>
    <w:rsid w:val="007B6871"/>
    <w:rsid w:val="007B699B"/>
    <w:rsid w:val="007B7A2F"/>
    <w:rsid w:val="007B7A8F"/>
    <w:rsid w:val="007B7AB2"/>
    <w:rsid w:val="007C04F1"/>
    <w:rsid w:val="007C05AB"/>
    <w:rsid w:val="007C0A60"/>
    <w:rsid w:val="007C0DD0"/>
    <w:rsid w:val="007C11CF"/>
    <w:rsid w:val="007C1AF0"/>
    <w:rsid w:val="007C1C10"/>
    <w:rsid w:val="007C1CC7"/>
    <w:rsid w:val="007C1CCD"/>
    <w:rsid w:val="007C2398"/>
    <w:rsid w:val="007C24C1"/>
    <w:rsid w:val="007C250A"/>
    <w:rsid w:val="007C2B69"/>
    <w:rsid w:val="007C2BC2"/>
    <w:rsid w:val="007C32EE"/>
    <w:rsid w:val="007C37E9"/>
    <w:rsid w:val="007C3986"/>
    <w:rsid w:val="007C3D33"/>
    <w:rsid w:val="007C5258"/>
    <w:rsid w:val="007C582C"/>
    <w:rsid w:val="007C5BBC"/>
    <w:rsid w:val="007C6109"/>
    <w:rsid w:val="007C71CC"/>
    <w:rsid w:val="007C7B92"/>
    <w:rsid w:val="007D0191"/>
    <w:rsid w:val="007D0661"/>
    <w:rsid w:val="007D0C5C"/>
    <w:rsid w:val="007D1060"/>
    <w:rsid w:val="007D1082"/>
    <w:rsid w:val="007D124F"/>
    <w:rsid w:val="007D14DE"/>
    <w:rsid w:val="007D21A9"/>
    <w:rsid w:val="007D21B0"/>
    <w:rsid w:val="007D294A"/>
    <w:rsid w:val="007D2CDD"/>
    <w:rsid w:val="007D370D"/>
    <w:rsid w:val="007D3AA6"/>
    <w:rsid w:val="007D40AA"/>
    <w:rsid w:val="007D43B2"/>
    <w:rsid w:val="007D47D2"/>
    <w:rsid w:val="007D4992"/>
    <w:rsid w:val="007D508B"/>
    <w:rsid w:val="007D55FF"/>
    <w:rsid w:val="007D5858"/>
    <w:rsid w:val="007D5D6C"/>
    <w:rsid w:val="007D6576"/>
    <w:rsid w:val="007D6EC0"/>
    <w:rsid w:val="007D6F71"/>
    <w:rsid w:val="007D7E1D"/>
    <w:rsid w:val="007D7F27"/>
    <w:rsid w:val="007E00CE"/>
    <w:rsid w:val="007E05CF"/>
    <w:rsid w:val="007E11E5"/>
    <w:rsid w:val="007E1ED1"/>
    <w:rsid w:val="007E3084"/>
    <w:rsid w:val="007E3675"/>
    <w:rsid w:val="007E371A"/>
    <w:rsid w:val="007E4885"/>
    <w:rsid w:val="007E4B9A"/>
    <w:rsid w:val="007E503C"/>
    <w:rsid w:val="007E504D"/>
    <w:rsid w:val="007E51C6"/>
    <w:rsid w:val="007E56F5"/>
    <w:rsid w:val="007E6573"/>
    <w:rsid w:val="007E6C8A"/>
    <w:rsid w:val="007E747F"/>
    <w:rsid w:val="007E7506"/>
    <w:rsid w:val="007F074A"/>
    <w:rsid w:val="007F10B9"/>
    <w:rsid w:val="007F177A"/>
    <w:rsid w:val="007F1A87"/>
    <w:rsid w:val="007F1F81"/>
    <w:rsid w:val="007F2153"/>
    <w:rsid w:val="007F25FD"/>
    <w:rsid w:val="007F28CA"/>
    <w:rsid w:val="007F3165"/>
    <w:rsid w:val="007F34AE"/>
    <w:rsid w:val="007F37A6"/>
    <w:rsid w:val="007F38B6"/>
    <w:rsid w:val="007F3E8A"/>
    <w:rsid w:val="007F4911"/>
    <w:rsid w:val="007F50BF"/>
    <w:rsid w:val="007F5A1A"/>
    <w:rsid w:val="007F6194"/>
    <w:rsid w:val="007F634D"/>
    <w:rsid w:val="007F656C"/>
    <w:rsid w:val="0080138A"/>
    <w:rsid w:val="00801DDA"/>
    <w:rsid w:val="0080247E"/>
    <w:rsid w:val="00802C4C"/>
    <w:rsid w:val="0080345C"/>
    <w:rsid w:val="008038E7"/>
    <w:rsid w:val="008042B1"/>
    <w:rsid w:val="008044AE"/>
    <w:rsid w:val="00805822"/>
    <w:rsid w:val="00805FDC"/>
    <w:rsid w:val="008064CF"/>
    <w:rsid w:val="008066C9"/>
    <w:rsid w:val="00807036"/>
    <w:rsid w:val="008100AF"/>
    <w:rsid w:val="008105A1"/>
    <w:rsid w:val="00811551"/>
    <w:rsid w:val="00811881"/>
    <w:rsid w:val="008118E1"/>
    <w:rsid w:val="00813058"/>
    <w:rsid w:val="0081318E"/>
    <w:rsid w:val="0081418D"/>
    <w:rsid w:val="00814647"/>
    <w:rsid w:val="008147E8"/>
    <w:rsid w:val="00814DCE"/>
    <w:rsid w:val="0081588A"/>
    <w:rsid w:val="008159D3"/>
    <w:rsid w:val="00816A1E"/>
    <w:rsid w:val="00816BB7"/>
    <w:rsid w:val="00817C5B"/>
    <w:rsid w:val="00820024"/>
    <w:rsid w:val="008203EE"/>
    <w:rsid w:val="00820D88"/>
    <w:rsid w:val="00821059"/>
    <w:rsid w:val="00821490"/>
    <w:rsid w:val="0082231B"/>
    <w:rsid w:val="00822A07"/>
    <w:rsid w:val="0082328F"/>
    <w:rsid w:val="00823688"/>
    <w:rsid w:val="00823719"/>
    <w:rsid w:val="00823B50"/>
    <w:rsid w:val="00823F19"/>
    <w:rsid w:val="00824890"/>
    <w:rsid w:val="0082522F"/>
    <w:rsid w:val="00826210"/>
    <w:rsid w:val="00827274"/>
    <w:rsid w:val="00827872"/>
    <w:rsid w:val="008300D3"/>
    <w:rsid w:val="0083025D"/>
    <w:rsid w:val="008303E9"/>
    <w:rsid w:val="00831293"/>
    <w:rsid w:val="008314E4"/>
    <w:rsid w:val="00831556"/>
    <w:rsid w:val="00831979"/>
    <w:rsid w:val="00831DC8"/>
    <w:rsid w:val="008326BE"/>
    <w:rsid w:val="0083280A"/>
    <w:rsid w:val="00832F7C"/>
    <w:rsid w:val="0083349C"/>
    <w:rsid w:val="00833AF8"/>
    <w:rsid w:val="00833B95"/>
    <w:rsid w:val="00834C6C"/>
    <w:rsid w:val="00837434"/>
    <w:rsid w:val="008403A5"/>
    <w:rsid w:val="00840A89"/>
    <w:rsid w:val="008414A0"/>
    <w:rsid w:val="00841669"/>
    <w:rsid w:val="008416BD"/>
    <w:rsid w:val="00841C5B"/>
    <w:rsid w:val="00841ED3"/>
    <w:rsid w:val="00843A05"/>
    <w:rsid w:val="00843B63"/>
    <w:rsid w:val="00844070"/>
    <w:rsid w:val="00844091"/>
    <w:rsid w:val="008441B4"/>
    <w:rsid w:val="00844B7B"/>
    <w:rsid w:val="00844DD7"/>
    <w:rsid w:val="00845F6A"/>
    <w:rsid w:val="0084664D"/>
    <w:rsid w:val="00846C8A"/>
    <w:rsid w:val="0084766E"/>
    <w:rsid w:val="00850DEE"/>
    <w:rsid w:val="00850FB3"/>
    <w:rsid w:val="00851352"/>
    <w:rsid w:val="0085153C"/>
    <w:rsid w:val="0085162B"/>
    <w:rsid w:val="008519A0"/>
    <w:rsid w:val="00851F63"/>
    <w:rsid w:val="00851F79"/>
    <w:rsid w:val="00853C3C"/>
    <w:rsid w:val="008542A6"/>
    <w:rsid w:val="008547BD"/>
    <w:rsid w:val="008548DA"/>
    <w:rsid w:val="00854B48"/>
    <w:rsid w:val="00855CF0"/>
    <w:rsid w:val="008566C7"/>
    <w:rsid w:val="00856B59"/>
    <w:rsid w:val="00857077"/>
    <w:rsid w:val="008579A7"/>
    <w:rsid w:val="00857A22"/>
    <w:rsid w:val="00860022"/>
    <w:rsid w:val="00860524"/>
    <w:rsid w:val="0086078A"/>
    <w:rsid w:val="00860897"/>
    <w:rsid w:val="00860BC9"/>
    <w:rsid w:val="0086122A"/>
    <w:rsid w:val="00861759"/>
    <w:rsid w:val="00861918"/>
    <w:rsid w:val="00861F43"/>
    <w:rsid w:val="00862C4A"/>
    <w:rsid w:val="00863230"/>
    <w:rsid w:val="00863405"/>
    <w:rsid w:val="0086357B"/>
    <w:rsid w:val="008646FC"/>
    <w:rsid w:val="00864F72"/>
    <w:rsid w:val="00865026"/>
    <w:rsid w:val="00865BD0"/>
    <w:rsid w:val="00865C31"/>
    <w:rsid w:val="0086699B"/>
    <w:rsid w:val="00867E44"/>
    <w:rsid w:val="00870144"/>
    <w:rsid w:val="00870781"/>
    <w:rsid w:val="0087096F"/>
    <w:rsid w:val="008710C3"/>
    <w:rsid w:val="008717D8"/>
    <w:rsid w:val="00871F10"/>
    <w:rsid w:val="00872120"/>
    <w:rsid w:val="0087215C"/>
    <w:rsid w:val="008722BC"/>
    <w:rsid w:val="00872F04"/>
    <w:rsid w:val="0087310F"/>
    <w:rsid w:val="00873E39"/>
    <w:rsid w:val="0087494E"/>
    <w:rsid w:val="00874A0C"/>
    <w:rsid w:val="00875D25"/>
    <w:rsid w:val="00875E96"/>
    <w:rsid w:val="00877F96"/>
    <w:rsid w:val="00880166"/>
    <w:rsid w:val="0088075A"/>
    <w:rsid w:val="0088084D"/>
    <w:rsid w:val="00880E35"/>
    <w:rsid w:val="00881395"/>
    <w:rsid w:val="00881652"/>
    <w:rsid w:val="008817FB"/>
    <w:rsid w:val="008824FA"/>
    <w:rsid w:val="00882C36"/>
    <w:rsid w:val="00882E6A"/>
    <w:rsid w:val="0088337D"/>
    <w:rsid w:val="00883C38"/>
    <w:rsid w:val="00884362"/>
    <w:rsid w:val="00884577"/>
    <w:rsid w:val="0088468A"/>
    <w:rsid w:val="00884FF9"/>
    <w:rsid w:val="0088501F"/>
    <w:rsid w:val="00885A4A"/>
    <w:rsid w:val="008864FF"/>
    <w:rsid w:val="0088693D"/>
    <w:rsid w:val="0088743A"/>
    <w:rsid w:val="008875FE"/>
    <w:rsid w:val="00887F8E"/>
    <w:rsid w:val="0089070F"/>
    <w:rsid w:val="00890756"/>
    <w:rsid w:val="0089100C"/>
    <w:rsid w:val="00891BB0"/>
    <w:rsid w:val="00892A36"/>
    <w:rsid w:val="008936DF"/>
    <w:rsid w:val="00894034"/>
    <w:rsid w:val="00894163"/>
    <w:rsid w:val="00894682"/>
    <w:rsid w:val="00894991"/>
    <w:rsid w:val="00894AA6"/>
    <w:rsid w:val="00894D05"/>
    <w:rsid w:val="00894EAF"/>
    <w:rsid w:val="00895124"/>
    <w:rsid w:val="00895622"/>
    <w:rsid w:val="00895A4E"/>
    <w:rsid w:val="00896103"/>
    <w:rsid w:val="00896234"/>
    <w:rsid w:val="0089721F"/>
    <w:rsid w:val="008973BD"/>
    <w:rsid w:val="00897C5E"/>
    <w:rsid w:val="00897E43"/>
    <w:rsid w:val="00897F15"/>
    <w:rsid w:val="00897FD2"/>
    <w:rsid w:val="008A06BC"/>
    <w:rsid w:val="008A07A9"/>
    <w:rsid w:val="008A13C3"/>
    <w:rsid w:val="008A1B14"/>
    <w:rsid w:val="008A2C15"/>
    <w:rsid w:val="008A377D"/>
    <w:rsid w:val="008A3780"/>
    <w:rsid w:val="008A3A7F"/>
    <w:rsid w:val="008A3FA2"/>
    <w:rsid w:val="008A45F6"/>
    <w:rsid w:val="008A4827"/>
    <w:rsid w:val="008A498A"/>
    <w:rsid w:val="008A56B3"/>
    <w:rsid w:val="008A5F93"/>
    <w:rsid w:val="008A624D"/>
    <w:rsid w:val="008A63E6"/>
    <w:rsid w:val="008A64B0"/>
    <w:rsid w:val="008A6E24"/>
    <w:rsid w:val="008A7438"/>
    <w:rsid w:val="008B0111"/>
    <w:rsid w:val="008B0482"/>
    <w:rsid w:val="008B23CA"/>
    <w:rsid w:val="008B2549"/>
    <w:rsid w:val="008B3885"/>
    <w:rsid w:val="008B3C14"/>
    <w:rsid w:val="008B45CE"/>
    <w:rsid w:val="008B4CE3"/>
    <w:rsid w:val="008B5245"/>
    <w:rsid w:val="008B53F8"/>
    <w:rsid w:val="008B5631"/>
    <w:rsid w:val="008B6229"/>
    <w:rsid w:val="008B63B5"/>
    <w:rsid w:val="008B6949"/>
    <w:rsid w:val="008B6DC3"/>
    <w:rsid w:val="008B6F57"/>
    <w:rsid w:val="008B7059"/>
    <w:rsid w:val="008B7AFC"/>
    <w:rsid w:val="008C0499"/>
    <w:rsid w:val="008C05FC"/>
    <w:rsid w:val="008C0FE9"/>
    <w:rsid w:val="008C149A"/>
    <w:rsid w:val="008C19CE"/>
    <w:rsid w:val="008C222B"/>
    <w:rsid w:val="008C302D"/>
    <w:rsid w:val="008C362D"/>
    <w:rsid w:val="008C392D"/>
    <w:rsid w:val="008C54B2"/>
    <w:rsid w:val="008C5738"/>
    <w:rsid w:val="008C5E52"/>
    <w:rsid w:val="008C6154"/>
    <w:rsid w:val="008C701C"/>
    <w:rsid w:val="008C7180"/>
    <w:rsid w:val="008C7EAD"/>
    <w:rsid w:val="008D06AC"/>
    <w:rsid w:val="008D0C0B"/>
    <w:rsid w:val="008D0CFE"/>
    <w:rsid w:val="008D1A04"/>
    <w:rsid w:val="008D23CD"/>
    <w:rsid w:val="008D28D5"/>
    <w:rsid w:val="008D323B"/>
    <w:rsid w:val="008D34F0"/>
    <w:rsid w:val="008D38DA"/>
    <w:rsid w:val="008D3931"/>
    <w:rsid w:val="008D4108"/>
    <w:rsid w:val="008D42EE"/>
    <w:rsid w:val="008D46F6"/>
    <w:rsid w:val="008D5364"/>
    <w:rsid w:val="008D58FD"/>
    <w:rsid w:val="008D598E"/>
    <w:rsid w:val="008D6152"/>
    <w:rsid w:val="008D65D3"/>
    <w:rsid w:val="008D6E29"/>
    <w:rsid w:val="008D7BA4"/>
    <w:rsid w:val="008E015D"/>
    <w:rsid w:val="008E062C"/>
    <w:rsid w:val="008E096E"/>
    <w:rsid w:val="008E0F7D"/>
    <w:rsid w:val="008E1B08"/>
    <w:rsid w:val="008E1F19"/>
    <w:rsid w:val="008E2A7C"/>
    <w:rsid w:val="008E34D8"/>
    <w:rsid w:val="008E439D"/>
    <w:rsid w:val="008E4905"/>
    <w:rsid w:val="008E59DC"/>
    <w:rsid w:val="008E5F22"/>
    <w:rsid w:val="008E6B03"/>
    <w:rsid w:val="008E6BB8"/>
    <w:rsid w:val="008E7BA9"/>
    <w:rsid w:val="008F02C3"/>
    <w:rsid w:val="008F0A41"/>
    <w:rsid w:val="008F0DF6"/>
    <w:rsid w:val="008F0F81"/>
    <w:rsid w:val="008F1C18"/>
    <w:rsid w:val="008F2622"/>
    <w:rsid w:val="008F27BF"/>
    <w:rsid w:val="008F2E64"/>
    <w:rsid w:val="008F35E9"/>
    <w:rsid w:val="008F381D"/>
    <w:rsid w:val="008F3D2E"/>
    <w:rsid w:val="008F40B0"/>
    <w:rsid w:val="008F528F"/>
    <w:rsid w:val="008F55AD"/>
    <w:rsid w:val="008F5916"/>
    <w:rsid w:val="008F5C62"/>
    <w:rsid w:val="008F68AE"/>
    <w:rsid w:val="00900813"/>
    <w:rsid w:val="00900A0E"/>
    <w:rsid w:val="00900C73"/>
    <w:rsid w:val="00901A8A"/>
    <w:rsid w:val="0090211B"/>
    <w:rsid w:val="0090388A"/>
    <w:rsid w:val="00903C57"/>
    <w:rsid w:val="00903D59"/>
    <w:rsid w:val="0090514B"/>
    <w:rsid w:val="00905163"/>
    <w:rsid w:val="009054FF"/>
    <w:rsid w:val="00905624"/>
    <w:rsid w:val="00905BC6"/>
    <w:rsid w:val="0090640F"/>
    <w:rsid w:val="00906A27"/>
    <w:rsid w:val="009078CF"/>
    <w:rsid w:val="00907BA7"/>
    <w:rsid w:val="0091032A"/>
    <w:rsid w:val="00910EBE"/>
    <w:rsid w:val="00911541"/>
    <w:rsid w:val="00911A7E"/>
    <w:rsid w:val="0091227F"/>
    <w:rsid w:val="009130DD"/>
    <w:rsid w:val="009132FD"/>
    <w:rsid w:val="00913752"/>
    <w:rsid w:val="009140C6"/>
    <w:rsid w:val="009142EC"/>
    <w:rsid w:val="009145E4"/>
    <w:rsid w:val="009154C3"/>
    <w:rsid w:val="00915B0B"/>
    <w:rsid w:val="00915EA7"/>
    <w:rsid w:val="009160B7"/>
    <w:rsid w:val="009168E5"/>
    <w:rsid w:val="009169FC"/>
    <w:rsid w:val="00916C26"/>
    <w:rsid w:val="00916EB8"/>
    <w:rsid w:val="009174BD"/>
    <w:rsid w:val="00917BCE"/>
    <w:rsid w:val="00917FE3"/>
    <w:rsid w:val="009200B7"/>
    <w:rsid w:val="0092032E"/>
    <w:rsid w:val="00920C42"/>
    <w:rsid w:val="009211CE"/>
    <w:rsid w:val="009217D3"/>
    <w:rsid w:val="009218F7"/>
    <w:rsid w:val="00921D04"/>
    <w:rsid w:val="00922A2B"/>
    <w:rsid w:val="009232C3"/>
    <w:rsid w:val="00923540"/>
    <w:rsid w:val="00924F02"/>
    <w:rsid w:val="00925347"/>
    <w:rsid w:val="00925B70"/>
    <w:rsid w:val="00926767"/>
    <w:rsid w:val="009278AD"/>
    <w:rsid w:val="0092796F"/>
    <w:rsid w:val="00930435"/>
    <w:rsid w:val="009315A9"/>
    <w:rsid w:val="009318AC"/>
    <w:rsid w:val="009333D4"/>
    <w:rsid w:val="00933AB6"/>
    <w:rsid w:val="009345F6"/>
    <w:rsid w:val="0093547E"/>
    <w:rsid w:val="00935757"/>
    <w:rsid w:val="00935D90"/>
    <w:rsid w:val="009361D5"/>
    <w:rsid w:val="00936587"/>
    <w:rsid w:val="00936CC1"/>
    <w:rsid w:val="00936D08"/>
    <w:rsid w:val="00936E39"/>
    <w:rsid w:val="00937F59"/>
    <w:rsid w:val="009405C2"/>
    <w:rsid w:val="009418DC"/>
    <w:rsid w:val="009428A4"/>
    <w:rsid w:val="009428BB"/>
    <w:rsid w:val="009440FA"/>
    <w:rsid w:val="009443AA"/>
    <w:rsid w:val="009444A1"/>
    <w:rsid w:val="00944B4C"/>
    <w:rsid w:val="009456C4"/>
    <w:rsid w:val="0094669E"/>
    <w:rsid w:val="00946F35"/>
    <w:rsid w:val="009473EA"/>
    <w:rsid w:val="00947809"/>
    <w:rsid w:val="00947E3C"/>
    <w:rsid w:val="00947E76"/>
    <w:rsid w:val="009500D4"/>
    <w:rsid w:val="00950423"/>
    <w:rsid w:val="00950890"/>
    <w:rsid w:val="00950924"/>
    <w:rsid w:val="00950D1C"/>
    <w:rsid w:val="00951143"/>
    <w:rsid w:val="009512CD"/>
    <w:rsid w:val="0095160F"/>
    <w:rsid w:val="00952B89"/>
    <w:rsid w:val="00953434"/>
    <w:rsid w:val="00953583"/>
    <w:rsid w:val="00953AE5"/>
    <w:rsid w:val="009547DD"/>
    <w:rsid w:val="00954B07"/>
    <w:rsid w:val="00954BE5"/>
    <w:rsid w:val="009550D4"/>
    <w:rsid w:val="00955D1F"/>
    <w:rsid w:val="00956177"/>
    <w:rsid w:val="00956CB1"/>
    <w:rsid w:val="00956F87"/>
    <w:rsid w:val="00957620"/>
    <w:rsid w:val="00957B5E"/>
    <w:rsid w:val="00957E8F"/>
    <w:rsid w:val="009609B1"/>
    <w:rsid w:val="009609E6"/>
    <w:rsid w:val="00960E33"/>
    <w:rsid w:val="00961022"/>
    <w:rsid w:val="0096106D"/>
    <w:rsid w:val="00961088"/>
    <w:rsid w:val="00961288"/>
    <w:rsid w:val="00961BB3"/>
    <w:rsid w:val="00961D5A"/>
    <w:rsid w:val="0096235C"/>
    <w:rsid w:val="0096265E"/>
    <w:rsid w:val="00964590"/>
    <w:rsid w:val="00964BAD"/>
    <w:rsid w:val="00964F45"/>
    <w:rsid w:val="009650E7"/>
    <w:rsid w:val="0096514F"/>
    <w:rsid w:val="00965569"/>
    <w:rsid w:val="009659E8"/>
    <w:rsid w:val="009659F4"/>
    <w:rsid w:val="00965BDF"/>
    <w:rsid w:val="00965CF0"/>
    <w:rsid w:val="009660BC"/>
    <w:rsid w:val="009664EE"/>
    <w:rsid w:val="00966D80"/>
    <w:rsid w:val="009675A0"/>
    <w:rsid w:val="009679EF"/>
    <w:rsid w:val="009707E0"/>
    <w:rsid w:val="00970867"/>
    <w:rsid w:val="00970D60"/>
    <w:rsid w:val="0097114F"/>
    <w:rsid w:val="00971583"/>
    <w:rsid w:val="00971C3D"/>
    <w:rsid w:val="0097255F"/>
    <w:rsid w:val="0097266D"/>
    <w:rsid w:val="0097295C"/>
    <w:rsid w:val="00972EAF"/>
    <w:rsid w:val="00973058"/>
    <w:rsid w:val="009738AE"/>
    <w:rsid w:val="00973CE8"/>
    <w:rsid w:val="00973F88"/>
    <w:rsid w:val="00974692"/>
    <w:rsid w:val="00974FBB"/>
    <w:rsid w:val="00975255"/>
    <w:rsid w:val="00975C31"/>
    <w:rsid w:val="0097669A"/>
    <w:rsid w:val="00976C05"/>
    <w:rsid w:val="00976F86"/>
    <w:rsid w:val="009774CB"/>
    <w:rsid w:val="0097751C"/>
    <w:rsid w:val="00980FB5"/>
    <w:rsid w:val="00981382"/>
    <w:rsid w:val="00981B8C"/>
    <w:rsid w:val="00981EBB"/>
    <w:rsid w:val="00981EC6"/>
    <w:rsid w:val="00981F4C"/>
    <w:rsid w:val="00982A2E"/>
    <w:rsid w:val="009843E9"/>
    <w:rsid w:val="009844C7"/>
    <w:rsid w:val="00984E3A"/>
    <w:rsid w:val="00984F25"/>
    <w:rsid w:val="00985199"/>
    <w:rsid w:val="00985AED"/>
    <w:rsid w:val="009874D0"/>
    <w:rsid w:val="00987E77"/>
    <w:rsid w:val="00990C55"/>
    <w:rsid w:val="00991723"/>
    <w:rsid w:val="00992699"/>
    <w:rsid w:val="009938C3"/>
    <w:rsid w:val="0099390E"/>
    <w:rsid w:val="009939E4"/>
    <w:rsid w:val="00993DF6"/>
    <w:rsid w:val="00993E87"/>
    <w:rsid w:val="00993F43"/>
    <w:rsid w:val="00993FF3"/>
    <w:rsid w:val="00994EDF"/>
    <w:rsid w:val="009960E5"/>
    <w:rsid w:val="00997235"/>
    <w:rsid w:val="009978D3"/>
    <w:rsid w:val="00997BFA"/>
    <w:rsid w:val="009A0C84"/>
    <w:rsid w:val="009A1B4D"/>
    <w:rsid w:val="009A1E18"/>
    <w:rsid w:val="009A23CA"/>
    <w:rsid w:val="009A24A9"/>
    <w:rsid w:val="009A289A"/>
    <w:rsid w:val="009A29CB"/>
    <w:rsid w:val="009A2A72"/>
    <w:rsid w:val="009A2BEC"/>
    <w:rsid w:val="009A2D7B"/>
    <w:rsid w:val="009A3496"/>
    <w:rsid w:val="009A3961"/>
    <w:rsid w:val="009A3C54"/>
    <w:rsid w:val="009A5040"/>
    <w:rsid w:val="009A5586"/>
    <w:rsid w:val="009A6F2A"/>
    <w:rsid w:val="009A7369"/>
    <w:rsid w:val="009A7606"/>
    <w:rsid w:val="009A7ADC"/>
    <w:rsid w:val="009A7ADD"/>
    <w:rsid w:val="009A7BFB"/>
    <w:rsid w:val="009B0D30"/>
    <w:rsid w:val="009B1044"/>
    <w:rsid w:val="009B1627"/>
    <w:rsid w:val="009B1694"/>
    <w:rsid w:val="009B1D73"/>
    <w:rsid w:val="009B20DD"/>
    <w:rsid w:val="009B28AA"/>
    <w:rsid w:val="009B33A9"/>
    <w:rsid w:val="009B3830"/>
    <w:rsid w:val="009B393D"/>
    <w:rsid w:val="009B3E24"/>
    <w:rsid w:val="009B40FF"/>
    <w:rsid w:val="009B54D3"/>
    <w:rsid w:val="009B59D4"/>
    <w:rsid w:val="009B6133"/>
    <w:rsid w:val="009B61BF"/>
    <w:rsid w:val="009B6210"/>
    <w:rsid w:val="009B6B8F"/>
    <w:rsid w:val="009B6D56"/>
    <w:rsid w:val="009B7BB7"/>
    <w:rsid w:val="009C025C"/>
    <w:rsid w:val="009C0B72"/>
    <w:rsid w:val="009C0BE8"/>
    <w:rsid w:val="009C0FC7"/>
    <w:rsid w:val="009C19B7"/>
    <w:rsid w:val="009C34F0"/>
    <w:rsid w:val="009C4A79"/>
    <w:rsid w:val="009C5497"/>
    <w:rsid w:val="009C5546"/>
    <w:rsid w:val="009C5ABB"/>
    <w:rsid w:val="009C5AE8"/>
    <w:rsid w:val="009C6052"/>
    <w:rsid w:val="009D01AB"/>
    <w:rsid w:val="009D01DD"/>
    <w:rsid w:val="009D18B6"/>
    <w:rsid w:val="009D1D06"/>
    <w:rsid w:val="009D2C3D"/>
    <w:rsid w:val="009D3018"/>
    <w:rsid w:val="009D3CE6"/>
    <w:rsid w:val="009D3FCF"/>
    <w:rsid w:val="009D5FCC"/>
    <w:rsid w:val="009D67B8"/>
    <w:rsid w:val="009D6D6E"/>
    <w:rsid w:val="009D70D8"/>
    <w:rsid w:val="009D7C51"/>
    <w:rsid w:val="009E0205"/>
    <w:rsid w:val="009E0DAF"/>
    <w:rsid w:val="009E13A2"/>
    <w:rsid w:val="009E164E"/>
    <w:rsid w:val="009E1886"/>
    <w:rsid w:val="009E196C"/>
    <w:rsid w:val="009E1A2F"/>
    <w:rsid w:val="009E200C"/>
    <w:rsid w:val="009E238A"/>
    <w:rsid w:val="009E255D"/>
    <w:rsid w:val="009E2EB0"/>
    <w:rsid w:val="009E3209"/>
    <w:rsid w:val="009E327C"/>
    <w:rsid w:val="009E394D"/>
    <w:rsid w:val="009E3A53"/>
    <w:rsid w:val="009E3D6F"/>
    <w:rsid w:val="009E5D24"/>
    <w:rsid w:val="009E6542"/>
    <w:rsid w:val="009E6563"/>
    <w:rsid w:val="009E6A0A"/>
    <w:rsid w:val="009E74C3"/>
    <w:rsid w:val="009E76B5"/>
    <w:rsid w:val="009E7997"/>
    <w:rsid w:val="009F0207"/>
    <w:rsid w:val="009F0B58"/>
    <w:rsid w:val="009F0F55"/>
    <w:rsid w:val="009F13FB"/>
    <w:rsid w:val="009F1774"/>
    <w:rsid w:val="009F1A87"/>
    <w:rsid w:val="009F1C62"/>
    <w:rsid w:val="009F29F6"/>
    <w:rsid w:val="009F2DF7"/>
    <w:rsid w:val="009F3144"/>
    <w:rsid w:val="009F33E6"/>
    <w:rsid w:val="009F36BF"/>
    <w:rsid w:val="009F3D7F"/>
    <w:rsid w:val="009F45B7"/>
    <w:rsid w:val="009F4E9D"/>
    <w:rsid w:val="009F5D50"/>
    <w:rsid w:val="009F6AEF"/>
    <w:rsid w:val="009F7075"/>
    <w:rsid w:val="009F7ED9"/>
    <w:rsid w:val="00A0078C"/>
    <w:rsid w:val="00A00B8B"/>
    <w:rsid w:val="00A01072"/>
    <w:rsid w:val="00A020CB"/>
    <w:rsid w:val="00A024C9"/>
    <w:rsid w:val="00A031E4"/>
    <w:rsid w:val="00A038ED"/>
    <w:rsid w:val="00A0458A"/>
    <w:rsid w:val="00A0481D"/>
    <w:rsid w:val="00A057FB"/>
    <w:rsid w:val="00A06448"/>
    <w:rsid w:val="00A06C95"/>
    <w:rsid w:val="00A06CDB"/>
    <w:rsid w:val="00A06D72"/>
    <w:rsid w:val="00A0725A"/>
    <w:rsid w:val="00A07FCA"/>
    <w:rsid w:val="00A10257"/>
    <w:rsid w:val="00A111B6"/>
    <w:rsid w:val="00A11AE4"/>
    <w:rsid w:val="00A11C83"/>
    <w:rsid w:val="00A11EA8"/>
    <w:rsid w:val="00A12865"/>
    <w:rsid w:val="00A128E4"/>
    <w:rsid w:val="00A1332A"/>
    <w:rsid w:val="00A13784"/>
    <w:rsid w:val="00A1387D"/>
    <w:rsid w:val="00A139DA"/>
    <w:rsid w:val="00A13B56"/>
    <w:rsid w:val="00A14784"/>
    <w:rsid w:val="00A15FEA"/>
    <w:rsid w:val="00A16522"/>
    <w:rsid w:val="00A16AE8"/>
    <w:rsid w:val="00A16DEF"/>
    <w:rsid w:val="00A172E8"/>
    <w:rsid w:val="00A1732E"/>
    <w:rsid w:val="00A176CD"/>
    <w:rsid w:val="00A1783E"/>
    <w:rsid w:val="00A1791B"/>
    <w:rsid w:val="00A179BF"/>
    <w:rsid w:val="00A20724"/>
    <w:rsid w:val="00A20A85"/>
    <w:rsid w:val="00A22BA2"/>
    <w:rsid w:val="00A22C0F"/>
    <w:rsid w:val="00A23760"/>
    <w:rsid w:val="00A23AEE"/>
    <w:rsid w:val="00A24475"/>
    <w:rsid w:val="00A24B4B"/>
    <w:rsid w:val="00A24C9E"/>
    <w:rsid w:val="00A265E1"/>
    <w:rsid w:val="00A26883"/>
    <w:rsid w:val="00A26D27"/>
    <w:rsid w:val="00A278AE"/>
    <w:rsid w:val="00A27E6A"/>
    <w:rsid w:val="00A30297"/>
    <w:rsid w:val="00A304A4"/>
    <w:rsid w:val="00A30695"/>
    <w:rsid w:val="00A33C06"/>
    <w:rsid w:val="00A33EC6"/>
    <w:rsid w:val="00A343EA"/>
    <w:rsid w:val="00A34976"/>
    <w:rsid w:val="00A34DC9"/>
    <w:rsid w:val="00A35D3E"/>
    <w:rsid w:val="00A35D49"/>
    <w:rsid w:val="00A360E4"/>
    <w:rsid w:val="00A366E9"/>
    <w:rsid w:val="00A36990"/>
    <w:rsid w:val="00A36B1E"/>
    <w:rsid w:val="00A37135"/>
    <w:rsid w:val="00A376EE"/>
    <w:rsid w:val="00A4159A"/>
    <w:rsid w:val="00A41633"/>
    <w:rsid w:val="00A4207C"/>
    <w:rsid w:val="00A42388"/>
    <w:rsid w:val="00A42A99"/>
    <w:rsid w:val="00A42B54"/>
    <w:rsid w:val="00A42F5F"/>
    <w:rsid w:val="00A43551"/>
    <w:rsid w:val="00A43A50"/>
    <w:rsid w:val="00A43FF4"/>
    <w:rsid w:val="00A44192"/>
    <w:rsid w:val="00A44D68"/>
    <w:rsid w:val="00A45D01"/>
    <w:rsid w:val="00A467EE"/>
    <w:rsid w:val="00A46B85"/>
    <w:rsid w:val="00A47514"/>
    <w:rsid w:val="00A478B6"/>
    <w:rsid w:val="00A509C2"/>
    <w:rsid w:val="00A50B5E"/>
    <w:rsid w:val="00A51297"/>
    <w:rsid w:val="00A512DE"/>
    <w:rsid w:val="00A5151A"/>
    <w:rsid w:val="00A52A8E"/>
    <w:rsid w:val="00A53CA4"/>
    <w:rsid w:val="00A54094"/>
    <w:rsid w:val="00A55855"/>
    <w:rsid w:val="00A55FD7"/>
    <w:rsid w:val="00A564B8"/>
    <w:rsid w:val="00A56637"/>
    <w:rsid w:val="00A56BD4"/>
    <w:rsid w:val="00A5788B"/>
    <w:rsid w:val="00A57E0A"/>
    <w:rsid w:val="00A6023A"/>
    <w:rsid w:val="00A603FB"/>
    <w:rsid w:val="00A60440"/>
    <w:rsid w:val="00A60882"/>
    <w:rsid w:val="00A60AD9"/>
    <w:rsid w:val="00A60B9D"/>
    <w:rsid w:val="00A60CEE"/>
    <w:rsid w:val="00A611BD"/>
    <w:rsid w:val="00A6120D"/>
    <w:rsid w:val="00A612DE"/>
    <w:rsid w:val="00A6177D"/>
    <w:rsid w:val="00A61AA5"/>
    <w:rsid w:val="00A63196"/>
    <w:rsid w:val="00A6363C"/>
    <w:rsid w:val="00A64ADD"/>
    <w:rsid w:val="00A655E6"/>
    <w:rsid w:val="00A660DE"/>
    <w:rsid w:val="00A668C9"/>
    <w:rsid w:val="00A67504"/>
    <w:rsid w:val="00A67E97"/>
    <w:rsid w:val="00A70056"/>
    <w:rsid w:val="00A7019B"/>
    <w:rsid w:val="00A704CA"/>
    <w:rsid w:val="00A713AC"/>
    <w:rsid w:val="00A71511"/>
    <w:rsid w:val="00A716B4"/>
    <w:rsid w:val="00A71841"/>
    <w:rsid w:val="00A71BE0"/>
    <w:rsid w:val="00A71D95"/>
    <w:rsid w:val="00A72099"/>
    <w:rsid w:val="00A720D6"/>
    <w:rsid w:val="00A7273C"/>
    <w:rsid w:val="00A7321F"/>
    <w:rsid w:val="00A7334B"/>
    <w:rsid w:val="00A73363"/>
    <w:rsid w:val="00A7365A"/>
    <w:rsid w:val="00A73D1D"/>
    <w:rsid w:val="00A73FAC"/>
    <w:rsid w:val="00A74541"/>
    <w:rsid w:val="00A75439"/>
    <w:rsid w:val="00A75494"/>
    <w:rsid w:val="00A75DDB"/>
    <w:rsid w:val="00A76ECD"/>
    <w:rsid w:val="00A77407"/>
    <w:rsid w:val="00A77919"/>
    <w:rsid w:val="00A77B1F"/>
    <w:rsid w:val="00A77DFF"/>
    <w:rsid w:val="00A80601"/>
    <w:rsid w:val="00A809B3"/>
    <w:rsid w:val="00A80A31"/>
    <w:rsid w:val="00A80BA5"/>
    <w:rsid w:val="00A816B0"/>
    <w:rsid w:val="00A81F8A"/>
    <w:rsid w:val="00A823F6"/>
    <w:rsid w:val="00A83570"/>
    <w:rsid w:val="00A83607"/>
    <w:rsid w:val="00A83A1A"/>
    <w:rsid w:val="00A83C0E"/>
    <w:rsid w:val="00A83F74"/>
    <w:rsid w:val="00A84209"/>
    <w:rsid w:val="00A84A0A"/>
    <w:rsid w:val="00A85055"/>
    <w:rsid w:val="00A85452"/>
    <w:rsid w:val="00A85486"/>
    <w:rsid w:val="00A8716E"/>
    <w:rsid w:val="00A8719E"/>
    <w:rsid w:val="00A87482"/>
    <w:rsid w:val="00A90247"/>
    <w:rsid w:val="00A90DEE"/>
    <w:rsid w:val="00A90E6B"/>
    <w:rsid w:val="00A90EB5"/>
    <w:rsid w:val="00A913EB"/>
    <w:rsid w:val="00A9204C"/>
    <w:rsid w:val="00A92824"/>
    <w:rsid w:val="00A92C6A"/>
    <w:rsid w:val="00A9452B"/>
    <w:rsid w:val="00A946BC"/>
    <w:rsid w:val="00A946DD"/>
    <w:rsid w:val="00A94AE9"/>
    <w:rsid w:val="00A94CEF"/>
    <w:rsid w:val="00A95099"/>
    <w:rsid w:val="00A95B4F"/>
    <w:rsid w:val="00A95B9F"/>
    <w:rsid w:val="00A9653E"/>
    <w:rsid w:val="00A96725"/>
    <w:rsid w:val="00A96A69"/>
    <w:rsid w:val="00A978E8"/>
    <w:rsid w:val="00AA0051"/>
    <w:rsid w:val="00AA0A89"/>
    <w:rsid w:val="00AA0D4C"/>
    <w:rsid w:val="00AA2755"/>
    <w:rsid w:val="00AA32C0"/>
    <w:rsid w:val="00AA340C"/>
    <w:rsid w:val="00AA379B"/>
    <w:rsid w:val="00AA5368"/>
    <w:rsid w:val="00AA61E8"/>
    <w:rsid w:val="00AA62A3"/>
    <w:rsid w:val="00AA6429"/>
    <w:rsid w:val="00AA64A2"/>
    <w:rsid w:val="00AA6F96"/>
    <w:rsid w:val="00AB0147"/>
    <w:rsid w:val="00AB1AED"/>
    <w:rsid w:val="00AB1CD6"/>
    <w:rsid w:val="00AB24A5"/>
    <w:rsid w:val="00AB25B9"/>
    <w:rsid w:val="00AB2997"/>
    <w:rsid w:val="00AB2B6C"/>
    <w:rsid w:val="00AB2C90"/>
    <w:rsid w:val="00AB48F0"/>
    <w:rsid w:val="00AB4F57"/>
    <w:rsid w:val="00AB55C5"/>
    <w:rsid w:val="00AB614F"/>
    <w:rsid w:val="00AB6919"/>
    <w:rsid w:val="00AB7157"/>
    <w:rsid w:val="00AB75CA"/>
    <w:rsid w:val="00AB787F"/>
    <w:rsid w:val="00AB7F30"/>
    <w:rsid w:val="00AC01AA"/>
    <w:rsid w:val="00AC06D4"/>
    <w:rsid w:val="00AC1258"/>
    <w:rsid w:val="00AC2513"/>
    <w:rsid w:val="00AC26AD"/>
    <w:rsid w:val="00AC28AE"/>
    <w:rsid w:val="00AC334F"/>
    <w:rsid w:val="00AC3EE9"/>
    <w:rsid w:val="00AC4F72"/>
    <w:rsid w:val="00AC5041"/>
    <w:rsid w:val="00AC508A"/>
    <w:rsid w:val="00AC554E"/>
    <w:rsid w:val="00AC5B98"/>
    <w:rsid w:val="00AC6108"/>
    <w:rsid w:val="00AC6268"/>
    <w:rsid w:val="00AC637E"/>
    <w:rsid w:val="00AC66AA"/>
    <w:rsid w:val="00AC6977"/>
    <w:rsid w:val="00AC777C"/>
    <w:rsid w:val="00AC7B32"/>
    <w:rsid w:val="00AD02CD"/>
    <w:rsid w:val="00AD04DB"/>
    <w:rsid w:val="00AD09D1"/>
    <w:rsid w:val="00AD09F5"/>
    <w:rsid w:val="00AD0F1C"/>
    <w:rsid w:val="00AD15AE"/>
    <w:rsid w:val="00AD161C"/>
    <w:rsid w:val="00AD1EAC"/>
    <w:rsid w:val="00AD2571"/>
    <w:rsid w:val="00AD264C"/>
    <w:rsid w:val="00AD2A28"/>
    <w:rsid w:val="00AD36D5"/>
    <w:rsid w:val="00AD3912"/>
    <w:rsid w:val="00AD3DFA"/>
    <w:rsid w:val="00AD4133"/>
    <w:rsid w:val="00AD49E3"/>
    <w:rsid w:val="00AD4D8B"/>
    <w:rsid w:val="00AD4F38"/>
    <w:rsid w:val="00AD5931"/>
    <w:rsid w:val="00AD791C"/>
    <w:rsid w:val="00AD7A7A"/>
    <w:rsid w:val="00AD7C30"/>
    <w:rsid w:val="00AE0724"/>
    <w:rsid w:val="00AE109E"/>
    <w:rsid w:val="00AE2807"/>
    <w:rsid w:val="00AE2A17"/>
    <w:rsid w:val="00AE336F"/>
    <w:rsid w:val="00AE3DA0"/>
    <w:rsid w:val="00AE42D8"/>
    <w:rsid w:val="00AE482E"/>
    <w:rsid w:val="00AE6BE1"/>
    <w:rsid w:val="00AE752A"/>
    <w:rsid w:val="00AF0478"/>
    <w:rsid w:val="00AF0487"/>
    <w:rsid w:val="00AF06E0"/>
    <w:rsid w:val="00AF1593"/>
    <w:rsid w:val="00AF1B39"/>
    <w:rsid w:val="00AF1EE4"/>
    <w:rsid w:val="00AF2E0A"/>
    <w:rsid w:val="00AF50FF"/>
    <w:rsid w:val="00AF5303"/>
    <w:rsid w:val="00AF59ED"/>
    <w:rsid w:val="00AF5AE6"/>
    <w:rsid w:val="00AF6C4E"/>
    <w:rsid w:val="00AF6DEB"/>
    <w:rsid w:val="00AF741A"/>
    <w:rsid w:val="00AF783C"/>
    <w:rsid w:val="00B006F6"/>
    <w:rsid w:val="00B01ADB"/>
    <w:rsid w:val="00B01C66"/>
    <w:rsid w:val="00B02057"/>
    <w:rsid w:val="00B02ACB"/>
    <w:rsid w:val="00B02BE4"/>
    <w:rsid w:val="00B033D1"/>
    <w:rsid w:val="00B03752"/>
    <w:rsid w:val="00B04161"/>
    <w:rsid w:val="00B04887"/>
    <w:rsid w:val="00B050D7"/>
    <w:rsid w:val="00B05220"/>
    <w:rsid w:val="00B056F9"/>
    <w:rsid w:val="00B06584"/>
    <w:rsid w:val="00B06706"/>
    <w:rsid w:val="00B06DC1"/>
    <w:rsid w:val="00B076E2"/>
    <w:rsid w:val="00B107F8"/>
    <w:rsid w:val="00B11E3D"/>
    <w:rsid w:val="00B125B6"/>
    <w:rsid w:val="00B12FB8"/>
    <w:rsid w:val="00B13E50"/>
    <w:rsid w:val="00B143DB"/>
    <w:rsid w:val="00B14B3A"/>
    <w:rsid w:val="00B14D2C"/>
    <w:rsid w:val="00B15783"/>
    <w:rsid w:val="00B162D6"/>
    <w:rsid w:val="00B16833"/>
    <w:rsid w:val="00B16B5A"/>
    <w:rsid w:val="00B16BAE"/>
    <w:rsid w:val="00B16C4C"/>
    <w:rsid w:val="00B170D6"/>
    <w:rsid w:val="00B17E82"/>
    <w:rsid w:val="00B209B9"/>
    <w:rsid w:val="00B210B4"/>
    <w:rsid w:val="00B21109"/>
    <w:rsid w:val="00B229D8"/>
    <w:rsid w:val="00B2331D"/>
    <w:rsid w:val="00B24224"/>
    <w:rsid w:val="00B24307"/>
    <w:rsid w:val="00B24D0C"/>
    <w:rsid w:val="00B25621"/>
    <w:rsid w:val="00B258DD"/>
    <w:rsid w:val="00B26422"/>
    <w:rsid w:val="00B26768"/>
    <w:rsid w:val="00B26C43"/>
    <w:rsid w:val="00B26EAA"/>
    <w:rsid w:val="00B270AB"/>
    <w:rsid w:val="00B27565"/>
    <w:rsid w:val="00B27737"/>
    <w:rsid w:val="00B277C3"/>
    <w:rsid w:val="00B27BFD"/>
    <w:rsid w:val="00B30608"/>
    <w:rsid w:val="00B32344"/>
    <w:rsid w:val="00B32A5F"/>
    <w:rsid w:val="00B32EFD"/>
    <w:rsid w:val="00B33A8D"/>
    <w:rsid w:val="00B346CC"/>
    <w:rsid w:val="00B34FB5"/>
    <w:rsid w:val="00B35ABC"/>
    <w:rsid w:val="00B35CFC"/>
    <w:rsid w:val="00B35FCB"/>
    <w:rsid w:val="00B36AB6"/>
    <w:rsid w:val="00B376BC"/>
    <w:rsid w:val="00B37830"/>
    <w:rsid w:val="00B40470"/>
    <w:rsid w:val="00B407A0"/>
    <w:rsid w:val="00B40A23"/>
    <w:rsid w:val="00B40BED"/>
    <w:rsid w:val="00B41130"/>
    <w:rsid w:val="00B416F1"/>
    <w:rsid w:val="00B417A6"/>
    <w:rsid w:val="00B41D09"/>
    <w:rsid w:val="00B426B1"/>
    <w:rsid w:val="00B42818"/>
    <w:rsid w:val="00B42A72"/>
    <w:rsid w:val="00B43022"/>
    <w:rsid w:val="00B434DF"/>
    <w:rsid w:val="00B43CC5"/>
    <w:rsid w:val="00B43D37"/>
    <w:rsid w:val="00B44218"/>
    <w:rsid w:val="00B4444F"/>
    <w:rsid w:val="00B44BE8"/>
    <w:rsid w:val="00B450AB"/>
    <w:rsid w:val="00B456CC"/>
    <w:rsid w:val="00B4575A"/>
    <w:rsid w:val="00B46A76"/>
    <w:rsid w:val="00B46B2B"/>
    <w:rsid w:val="00B46CA4"/>
    <w:rsid w:val="00B47443"/>
    <w:rsid w:val="00B50616"/>
    <w:rsid w:val="00B50843"/>
    <w:rsid w:val="00B51719"/>
    <w:rsid w:val="00B51D38"/>
    <w:rsid w:val="00B51D56"/>
    <w:rsid w:val="00B529E3"/>
    <w:rsid w:val="00B52BDD"/>
    <w:rsid w:val="00B53F16"/>
    <w:rsid w:val="00B54145"/>
    <w:rsid w:val="00B5446F"/>
    <w:rsid w:val="00B54A2C"/>
    <w:rsid w:val="00B54B1B"/>
    <w:rsid w:val="00B54CB3"/>
    <w:rsid w:val="00B558EB"/>
    <w:rsid w:val="00B560E3"/>
    <w:rsid w:val="00B5702B"/>
    <w:rsid w:val="00B570B7"/>
    <w:rsid w:val="00B575BA"/>
    <w:rsid w:val="00B57664"/>
    <w:rsid w:val="00B607E2"/>
    <w:rsid w:val="00B60A91"/>
    <w:rsid w:val="00B61A8B"/>
    <w:rsid w:val="00B62AC1"/>
    <w:rsid w:val="00B62B41"/>
    <w:rsid w:val="00B62CE2"/>
    <w:rsid w:val="00B63061"/>
    <w:rsid w:val="00B637D9"/>
    <w:rsid w:val="00B64E8F"/>
    <w:rsid w:val="00B655CB"/>
    <w:rsid w:val="00B66479"/>
    <w:rsid w:val="00B6747F"/>
    <w:rsid w:val="00B67890"/>
    <w:rsid w:val="00B67D86"/>
    <w:rsid w:val="00B67DA5"/>
    <w:rsid w:val="00B70802"/>
    <w:rsid w:val="00B71608"/>
    <w:rsid w:val="00B71D6E"/>
    <w:rsid w:val="00B71EC7"/>
    <w:rsid w:val="00B72173"/>
    <w:rsid w:val="00B72DB6"/>
    <w:rsid w:val="00B73690"/>
    <w:rsid w:val="00B738A1"/>
    <w:rsid w:val="00B73ACD"/>
    <w:rsid w:val="00B740A0"/>
    <w:rsid w:val="00B741E5"/>
    <w:rsid w:val="00B745E2"/>
    <w:rsid w:val="00B76429"/>
    <w:rsid w:val="00B76F25"/>
    <w:rsid w:val="00B7719F"/>
    <w:rsid w:val="00B771D9"/>
    <w:rsid w:val="00B774C8"/>
    <w:rsid w:val="00B7791C"/>
    <w:rsid w:val="00B77D35"/>
    <w:rsid w:val="00B77EA6"/>
    <w:rsid w:val="00B80246"/>
    <w:rsid w:val="00B80430"/>
    <w:rsid w:val="00B80B73"/>
    <w:rsid w:val="00B8163C"/>
    <w:rsid w:val="00B82369"/>
    <w:rsid w:val="00B8246E"/>
    <w:rsid w:val="00B82C5B"/>
    <w:rsid w:val="00B8352E"/>
    <w:rsid w:val="00B835CF"/>
    <w:rsid w:val="00B83780"/>
    <w:rsid w:val="00B84919"/>
    <w:rsid w:val="00B84A7F"/>
    <w:rsid w:val="00B84D73"/>
    <w:rsid w:val="00B853A9"/>
    <w:rsid w:val="00B858C5"/>
    <w:rsid w:val="00B85DB5"/>
    <w:rsid w:val="00B86471"/>
    <w:rsid w:val="00B86C2C"/>
    <w:rsid w:val="00B8721E"/>
    <w:rsid w:val="00B92B2E"/>
    <w:rsid w:val="00B92FCA"/>
    <w:rsid w:val="00B9321C"/>
    <w:rsid w:val="00B93757"/>
    <w:rsid w:val="00B93AE3"/>
    <w:rsid w:val="00B9488D"/>
    <w:rsid w:val="00B94EFB"/>
    <w:rsid w:val="00B94F34"/>
    <w:rsid w:val="00B956D4"/>
    <w:rsid w:val="00B95AB1"/>
    <w:rsid w:val="00B95CBE"/>
    <w:rsid w:val="00B95EFA"/>
    <w:rsid w:val="00B963DF"/>
    <w:rsid w:val="00B96975"/>
    <w:rsid w:val="00B96A74"/>
    <w:rsid w:val="00B971FD"/>
    <w:rsid w:val="00B973E3"/>
    <w:rsid w:val="00B97446"/>
    <w:rsid w:val="00B97A51"/>
    <w:rsid w:val="00BA03A9"/>
    <w:rsid w:val="00BA0AEE"/>
    <w:rsid w:val="00BA0BDE"/>
    <w:rsid w:val="00BA101B"/>
    <w:rsid w:val="00BA147D"/>
    <w:rsid w:val="00BA3168"/>
    <w:rsid w:val="00BA33D9"/>
    <w:rsid w:val="00BA36DF"/>
    <w:rsid w:val="00BA436E"/>
    <w:rsid w:val="00BA5649"/>
    <w:rsid w:val="00BA5A87"/>
    <w:rsid w:val="00BA5D43"/>
    <w:rsid w:val="00BA5E91"/>
    <w:rsid w:val="00BA6741"/>
    <w:rsid w:val="00BA7432"/>
    <w:rsid w:val="00BA7FC6"/>
    <w:rsid w:val="00BB0D7D"/>
    <w:rsid w:val="00BB1D2F"/>
    <w:rsid w:val="00BB2764"/>
    <w:rsid w:val="00BB2C71"/>
    <w:rsid w:val="00BB3532"/>
    <w:rsid w:val="00BB3E7D"/>
    <w:rsid w:val="00BB3F75"/>
    <w:rsid w:val="00BB42D5"/>
    <w:rsid w:val="00BB484A"/>
    <w:rsid w:val="00BB6520"/>
    <w:rsid w:val="00BB6A06"/>
    <w:rsid w:val="00BB6AB1"/>
    <w:rsid w:val="00BB6D68"/>
    <w:rsid w:val="00BB6F02"/>
    <w:rsid w:val="00BB73FF"/>
    <w:rsid w:val="00BC0E0E"/>
    <w:rsid w:val="00BC0F5E"/>
    <w:rsid w:val="00BC11DA"/>
    <w:rsid w:val="00BC1481"/>
    <w:rsid w:val="00BC1900"/>
    <w:rsid w:val="00BC1AA0"/>
    <w:rsid w:val="00BC2495"/>
    <w:rsid w:val="00BC2CF7"/>
    <w:rsid w:val="00BC30BB"/>
    <w:rsid w:val="00BC314A"/>
    <w:rsid w:val="00BC3A51"/>
    <w:rsid w:val="00BC3C07"/>
    <w:rsid w:val="00BC42EB"/>
    <w:rsid w:val="00BC463E"/>
    <w:rsid w:val="00BC4934"/>
    <w:rsid w:val="00BC4FFC"/>
    <w:rsid w:val="00BC50D8"/>
    <w:rsid w:val="00BC7483"/>
    <w:rsid w:val="00BC7505"/>
    <w:rsid w:val="00BC75AA"/>
    <w:rsid w:val="00BC75C4"/>
    <w:rsid w:val="00BC75D9"/>
    <w:rsid w:val="00BC790A"/>
    <w:rsid w:val="00BC7EB9"/>
    <w:rsid w:val="00BD043D"/>
    <w:rsid w:val="00BD050D"/>
    <w:rsid w:val="00BD0A4B"/>
    <w:rsid w:val="00BD0C54"/>
    <w:rsid w:val="00BD0F70"/>
    <w:rsid w:val="00BD12B2"/>
    <w:rsid w:val="00BD1EE4"/>
    <w:rsid w:val="00BD2643"/>
    <w:rsid w:val="00BD3059"/>
    <w:rsid w:val="00BD3537"/>
    <w:rsid w:val="00BD378D"/>
    <w:rsid w:val="00BD3F7F"/>
    <w:rsid w:val="00BD4109"/>
    <w:rsid w:val="00BD4CD0"/>
    <w:rsid w:val="00BD516F"/>
    <w:rsid w:val="00BD56B1"/>
    <w:rsid w:val="00BD6558"/>
    <w:rsid w:val="00BD6777"/>
    <w:rsid w:val="00BD69AB"/>
    <w:rsid w:val="00BD6C75"/>
    <w:rsid w:val="00BD71E1"/>
    <w:rsid w:val="00BD75B7"/>
    <w:rsid w:val="00BD7FA5"/>
    <w:rsid w:val="00BE00FC"/>
    <w:rsid w:val="00BE02E9"/>
    <w:rsid w:val="00BE206D"/>
    <w:rsid w:val="00BE23E7"/>
    <w:rsid w:val="00BE2B78"/>
    <w:rsid w:val="00BE435B"/>
    <w:rsid w:val="00BE5341"/>
    <w:rsid w:val="00BE54E1"/>
    <w:rsid w:val="00BE66DB"/>
    <w:rsid w:val="00BE6A07"/>
    <w:rsid w:val="00BE6CB1"/>
    <w:rsid w:val="00BE6EB4"/>
    <w:rsid w:val="00BE70E7"/>
    <w:rsid w:val="00BE7116"/>
    <w:rsid w:val="00BE7899"/>
    <w:rsid w:val="00BE79CE"/>
    <w:rsid w:val="00BE7A62"/>
    <w:rsid w:val="00BF1197"/>
    <w:rsid w:val="00BF2796"/>
    <w:rsid w:val="00BF2AD7"/>
    <w:rsid w:val="00BF2D84"/>
    <w:rsid w:val="00BF2F76"/>
    <w:rsid w:val="00BF3022"/>
    <w:rsid w:val="00BF3214"/>
    <w:rsid w:val="00BF3636"/>
    <w:rsid w:val="00BF3899"/>
    <w:rsid w:val="00BF38B2"/>
    <w:rsid w:val="00BF51E9"/>
    <w:rsid w:val="00BF5573"/>
    <w:rsid w:val="00BF5842"/>
    <w:rsid w:val="00BF5C7C"/>
    <w:rsid w:val="00BF6257"/>
    <w:rsid w:val="00C00419"/>
    <w:rsid w:val="00C0058E"/>
    <w:rsid w:val="00C0068E"/>
    <w:rsid w:val="00C01499"/>
    <w:rsid w:val="00C01E74"/>
    <w:rsid w:val="00C01F95"/>
    <w:rsid w:val="00C02057"/>
    <w:rsid w:val="00C026E9"/>
    <w:rsid w:val="00C0434F"/>
    <w:rsid w:val="00C04AF7"/>
    <w:rsid w:val="00C05001"/>
    <w:rsid w:val="00C0516C"/>
    <w:rsid w:val="00C06893"/>
    <w:rsid w:val="00C06F27"/>
    <w:rsid w:val="00C073B5"/>
    <w:rsid w:val="00C10B86"/>
    <w:rsid w:val="00C10F7F"/>
    <w:rsid w:val="00C11664"/>
    <w:rsid w:val="00C11C7A"/>
    <w:rsid w:val="00C11E99"/>
    <w:rsid w:val="00C1217E"/>
    <w:rsid w:val="00C123F6"/>
    <w:rsid w:val="00C125A3"/>
    <w:rsid w:val="00C12ACF"/>
    <w:rsid w:val="00C12F49"/>
    <w:rsid w:val="00C13696"/>
    <w:rsid w:val="00C13954"/>
    <w:rsid w:val="00C13D66"/>
    <w:rsid w:val="00C14536"/>
    <w:rsid w:val="00C15442"/>
    <w:rsid w:val="00C15521"/>
    <w:rsid w:val="00C15867"/>
    <w:rsid w:val="00C1607E"/>
    <w:rsid w:val="00C163EE"/>
    <w:rsid w:val="00C17518"/>
    <w:rsid w:val="00C177C1"/>
    <w:rsid w:val="00C17A77"/>
    <w:rsid w:val="00C17EA3"/>
    <w:rsid w:val="00C20009"/>
    <w:rsid w:val="00C22398"/>
    <w:rsid w:val="00C2296D"/>
    <w:rsid w:val="00C22CE9"/>
    <w:rsid w:val="00C23155"/>
    <w:rsid w:val="00C24281"/>
    <w:rsid w:val="00C24506"/>
    <w:rsid w:val="00C24DCE"/>
    <w:rsid w:val="00C264C6"/>
    <w:rsid w:val="00C267E1"/>
    <w:rsid w:val="00C26D09"/>
    <w:rsid w:val="00C26D6F"/>
    <w:rsid w:val="00C27515"/>
    <w:rsid w:val="00C27937"/>
    <w:rsid w:val="00C27AEF"/>
    <w:rsid w:val="00C27C06"/>
    <w:rsid w:val="00C306A4"/>
    <w:rsid w:val="00C314E9"/>
    <w:rsid w:val="00C317B7"/>
    <w:rsid w:val="00C31EDE"/>
    <w:rsid w:val="00C32196"/>
    <w:rsid w:val="00C324BA"/>
    <w:rsid w:val="00C32B79"/>
    <w:rsid w:val="00C33245"/>
    <w:rsid w:val="00C334E6"/>
    <w:rsid w:val="00C336E6"/>
    <w:rsid w:val="00C3379B"/>
    <w:rsid w:val="00C337D9"/>
    <w:rsid w:val="00C34157"/>
    <w:rsid w:val="00C35092"/>
    <w:rsid w:val="00C369B4"/>
    <w:rsid w:val="00C3703C"/>
    <w:rsid w:val="00C37A0A"/>
    <w:rsid w:val="00C37DF6"/>
    <w:rsid w:val="00C401C6"/>
    <w:rsid w:val="00C402CF"/>
    <w:rsid w:val="00C40705"/>
    <w:rsid w:val="00C40C41"/>
    <w:rsid w:val="00C4144C"/>
    <w:rsid w:val="00C4220F"/>
    <w:rsid w:val="00C4303F"/>
    <w:rsid w:val="00C43111"/>
    <w:rsid w:val="00C436C6"/>
    <w:rsid w:val="00C43A2F"/>
    <w:rsid w:val="00C44230"/>
    <w:rsid w:val="00C444E5"/>
    <w:rsid w:val="00C44673"/>
    <w:rsid w:val="00C447E1"/>
    <w:rsid w:val="00C44E35"/>
    <w:rsid w:val="00C45885"/>
    <w:rsid w:val="00C4590B"/>
    <w:rsid w:val="00C46101"/>
    <w:rsid w:val="00C46A9D"/>
    <w:rsid w:val="00C46CD7"/>
    <w:rsid w:val="00C4725D"/>
    <w:rsid w:val="00C476F8"/>
    <w:rsid w:val="00C477A0"/>
    <w:rsid w:val="00C50520"/>
    <w:rsid w:val="00C50AE7"/>
    <w:rsid w:val="00C50AF2"/>
    <w:rsid w:val="00C50F22"/>
    <w:rsid w:val="00C518F6"/>
    <w:rsid w:val="00C519C1"/>
    <w:rsid w:val="00C53CE9"/>
    <w:rsid w:val="00C549D6"/>
    <w:rsid w:val="00C55A55"/>
    <w:rsid w:val="00C55D34"/>
    <w:rsid w:val="00C55F79"/>
    <w:rsid w:val="00C55FFB"/>
    <w:rsid w:val="00C56FA0"/>
    <w:rsid w:val="00C57971"/>
    <w:rsid w:val="00C60037"/>
    <w:rsid w:val="00C6004D"/>
    <w:rsid w:val="00C6035A"/>
    <w:rsid w:val="00C62C54"/>
    <w:rsid w:val="00C62C93"/>
    <w:rsid w:val="00C62DB8"/>
    <w:rsid w:val="00C63030"/>
    <w:rsid w:val="00C63466"/>
    <w:rsid w:val="00C63C32"/>
    <w:rsid w:val="00C63C98"/>
    <w:rsid w:val="00C6405F"/>
    <w:rsid w:val="00C64268"/>
    <w:rsid w:val="00C64541"/>
    <w:rsid w:val="00C64AE3"/>
    <w:rsid w:val="00C6508A"/>
    <w:rsid w:val="00C65388"/>
    <w:rsid w:val="00C6563C"/>
    <w:rsid w:val="00C65AFF"/>
    <w:rsid w:val="00C65BD7"/>
    <w:rsid w:val="00C65BE7"/>
    <w:rsid w:val="00C665A2"/>
    <w:rsid w:val="00C66DC3"/>
    <w:rsid w:val="00C671EE"/>
    <w:rsid w:val="00C6798D"/>
    <w:rsid w:val="00C67A60"/>
    <w:rsid w:val="00C67BF9"/>
    <w:rsid w:val="00C67F51"/>
    <w:rsid w:val="00C70013"/>
    <w:rsid w:val="00C704AE"/>
    <w:rsid w:val="00C70EA1"/>
    <w:rsid w:val="00C71215"/>
    <w:rsid w:val="00C71580"/>
    <w:rsid w:val="00C71634"/>
    <w:rsid w:val="00C7184F"/>
    <w:rsid w:val="00C71EE4"/>
    <w:rsid w:val="00C71F81"/>
    <w:rsid w:val="00C72170"/>
    <w:rsid w:val="00C7236F"/>
    <w:rsid w:val="00C73309"/>
    <w:rsid w:val="00C737C1"/>
    <w:rsid w:val="00C742A6"/>
    <w:rsid w:val="00C74553"/>
    <w:rsid w:val="00C752C3"/>
    <w:rsid w:val="00C75A7E"/>
    <w:rsid w:val="00C75D08"/>
    <w:rsid w:val="00C76BA4"/>
    <w:rsid w:val="00C76F9C"/>
    <w:rsid w:val="00C7703F"/>
    <w:rsid w:val="00C77075"/>
    <w:rsid w:val="00C77ABF"/>
    <w:rsid w:val="00C804FE"/>
    <w:rsid w:val="00C80A83"/>
    <w:rsid w:val="00C80C5D"/>
    <w:rsid w:val="00C814C6"/>
    <w:rsid w:val="00C81D48"/>
    <w:rsid w:val="00C82F86"/>
    <w:rsid w:val="00C83222"/>
    <w:rsid w:val="00C8353F"/>
    <w:rsid w:val="00C83A48"/>
    <w:rsid w:val="00C83F3F"/>
    <w:rsid w:val="00C844C4"/>
    <w:rsid w:val="00C85865"/>
    <w:rsid w:val="00C85B5B"/>
    <w:rsid w:val="00C85D11"/>
    <w:rsid w:val="00C85E85"/>
    <w:rsid w:val="00C87DD1"/>
    <w:rsid w:val="00C9021E"/>
    <w:rsid w:val="00C90306"/>
    <w:rsid w:val="00C903F5"/>
    <w:rsid w:val="00C9098A"/>
    <w:rsid w:val="00C90BB3"/>
    <w:rsid w:val="00C91493"/>
    <w:rsid w:val="00C91A3B"/>
    <w:rsid w:val="00C926C8"/>
    <w:rsid w:val="00C92721"/>
    <w:rsid w:val="00C92D61"/>
    <w:rsid w:val="00C930B5"/>
    <w:rsid w:val="00C930B6"/>
    <w:rsid w:val="00C93E44"/>
    <w:rsid w:val="00C95035"/>
    <w:rsid w:val="00C953BF"/>
    <w:rsid w:val="00C96337"/>
    <w:rsid w:val="00C96406"/>
    <w:rsid w:val="00C96D54"/>
    <w:rsid w:val="00C97E0C"/>
    <w:rsid w:val="00C97F4C"/>
    <w:rsid w:val="00CA003B"/>
    <w:rsid w:val="00CA103D"/>
    <w:rsid w:val="00CA13D7"/>
    <w:rsid w:val="00CA19A8"/>
    <w:rsid w:val="00CA2870"/>
    <w:rsid w:val="00CA2890"/>
    <w:rsid w:val="00CA2EAE"/>
    <w:rsid w:val="00CA3316"/>
    <w:rsid w:val="00CA3A2D"/>
    <w:rsid w:val="00CA48AD"/>
    <w:rsid w:val="00CA4AC1"/>
    <w:rsid w:val="00CA4C53"/>
    <w:rsid w:val="00CA4E9E"/>
    <w:rsid w:val="00CA540F"/>
    <w:rsid w:val="00CA5459"/>
    <w:rsid w:val="00CA5710"/>
    <w:rsid w:val="00CA59FB"/>
    <w:rsid w:val="00CA5F0C"/>
    <w:rsid w:val="00CA5FC3"/>
    <w:rsid w:val="00CA60DB"/>
    <w:rsid w:val="00CA66F1"/>
    <w:rsid w:val="00CB0316"/>
    <w:rsid w:val="00CB048C"/>
    <w:rsid w:val="00CB0860"/>
    <w:rsid w:val="00CB0B11"/>
    <w:rsid w:val="00CB1DBA"/>
    <w:rsid w:val="00CB2818"/>
    <w:rsid w:val="00CB2876"/>
    <w:rsid w:val="00CB2B8B"/>
    <w:rsid w:val="00CB2C96"/>
    <w:rsid w:val="00CB313D"/>
    <w:rsid w:val="00CB33F8"/>
    <w:rsid w:val="00CB3A0B"/>
    <w:rsid w:val="00CB3AF8"/>
    <w:rsid w:val="00CB416E"/>
    <w:rsid w:val="00CB426A"/>
    <w:rsid w:val="00CB42E0"/>
    <w:rsid w:val="00CB4E35"/>
    <w:rsid w:val="00CB5354"/>
    <w:rsid w:val="00CB5CC9"/>
    <w:rsid w:val="00CB68E1"/>
    <w:rsid w:val="00CB6E18"/>
    <w:rsid w:val="00CB7443"/>
    <w:rsid w:val="00CB78F2"/>
    <w:rsid w:val="00CC0044"/>
    <w:rsid w:val="00CC0C9C"/>
    <w:rsid w:val="00CC131D"/>
    <w:rsid w:val="00CC1772"/>
    <w:rsid w:val="00CC1A80"/>
    <w:rsid w:val="00CC1DED"/>
    <w:rsid w:val="00CC2241"/>
    <w:rsid w:val="00CC2898"/>
    <w:rsid w:val="00CC3A0D"/>
    <w:rsid w:val="00CC3C9E"/>
    <w:rsid w:val="00CC48B5"/>
    <w:rsid w:val="00CC48B8"/>
    <w:rsid w:val="00CC6A14"/>
    <w:rsid w:val="00CC6D20"/>
    <w:rsid w:val="00CC70A3"/>
    <w:rsid w:val="00CC727A"/>
    <w:rsid w:val="00CC7469"/>
    <w:rsid w:val="00CC793C"/>
    <w:rsid w:val="00CD06AA"/>
    <w:rsid w:val="00CD0A11"/>
    <w:rsid w:val="00CD1BF2"/>
    <w:rsid w:val="00CD219C"/>
    <w:rsid w:val="00CD28AF"/>
    <w:rsid w:val="00CD3C88"/>
    <w:rsid w:val="00CD3F81"/>
    <w:rsid w:val="00CD4442"/>
    <w:rsid w:val="00CD53C3"/>
    <w:rsid w:val="00CD574E"/>
    <w:rsid w:val="00CD5D8E"/>
    <w:rsid w:val="00CD65FA"/>
    <w:rsid w:val="00CD6946"/>
    <w:rsid w:val="00CD6C3E"/>
    <w:rsid w:val="00CD7572"/>
    <w:rsid w:val="00CD7F39"/>
    <w:rsid w:val="00CE00A0"/>
    <w:rsid w:val="00CE0A9D"/>
    <w:rsid w:val="00CE0C2F"/>
    <w:rsid w:val="00CE0CAD"/>
    <w:rsid w:val="00CE1181"/>
    <w:rsid w:val="00CE202A"/>
    <w:rsid w:val="00CE269D"/>
    <w:rsid w:val="00CE2C87"/>
    <w:rsid w:val="00CE35E2"/>
    <w:rsid w:val="00CE3618"/>
    <w:rsid w:val="00CE376E"/>
    <w:rsid w:val="00CE3ED2"/>
    <w:rsid w:val="00CE46AE"/>
    <w:rsid w:val="00CE4797"/>
    <w:rsid w:val="00CE4AB2"/>
    <w:rsid w:val="00CE4C22"/>
    <w:rsid w:val="00CE5DF9"/>
    <w:rsid w:val="00CE7296"/>
    <w:rsid w:val="00CE73B1"/>
    <w:rsid w:val="00CE76E5"/>
    <w:rsid w:val="00CF0020"/>
    <w:rsid w:val="00CF0945"/>
    <w:rsid w:val="00CF117C"/>
    <w:rsid w:val="00CF1799"/>
    <w:rsid w:val="00CF221F"/>
    <w:rsid w:val="00CF295F"/>
    <w:rsid w:val="00CF31FE"/>
    <w:rsid w:val="00CF3253"/>
    <w:rsid w:val="00CF33AB"/>
    <w:rsid w:val="00CF372A"/>
    <w:rsid w:val="00CF3B42"/>
    <w:rsid w:val="00CF41EC"/>
    <w:rsid w:val="00CF4298"/>
    <w:rsid w:val="00CF4911"/>
    <w:rsid w:val="00CF5D04"/>
    <w:rsid w:val="00CF6194"/>
    <w:rsid w:val="00CF6A04"/>
    <w:rsid w:val="00CF6A0E"/>
    <w:rsid w:val="00CF6C65"/>
    <w:rsid w:val="00CF6F75"/>
    <w:rsid w:val="00CF6F7A"/>
    <w:rsid w:val="00CF70AC"/>
    <w:rsid w:val="00CF71DE"/>
    <w:rsid w:val="00CF7898"/>
    <w:rsid w:val="00CF7C14"/>
    <w:rsid w:val="00D00233"/>
    <w:rsid w:val="00D01372"/>
    <w:rsid w:val="00D0154E"/>
    <w:rsid w:val="00D0163F"/>
    <w:rsid w:val="00D0291D"/>
    <w:rsid w:val="00D03796"/>
    <w:rsid w:val="00D04062"/>
    <w:rsid w:val="00D048CE"/>
    <w:rsid w:val="00D04DE4"/>
    <w:rsid w:val="00D052C2"/>
    <w:rsid w:val="00D063F1"/>
    <w:rsid w:val="00D0690C"/>
    <w:rsid w:val="00D0697A"/>
    <w:rsid w:val="00D06CCF"/>
    <w:rsid w:val="00D06D19"/>
    <w:rsid w:val="00D06F0C"/>
    <w:rsid w:val="00D07314"/>
    <w:rsid w:val="00D11735"/>
    <w:rsid w:val="00D12844"/>
    <w:rsid w:val="00D13558"/>
    <w:rsid w:val="00D14991"/>
    <w:rsid w:val="00D14B93"/>
    <w:rsid w:val="00D14F22"/>
    <w:rsid w:val="00D15BE9"/>
    <w:rsid w:val="00D15D47"/>
    <w:rsid w:val="00D16105"/>
    <w:rsid w:val="00D167FC"/>
    <w:rsid w:val="00D16FDD"/>
    <w:rsid w:val="00D174B8"/>
    <w:rsid w:val="00D200E1"/>
    <w:rsid w:val="00D2088C"/>
    <w:rsid w:val="00D20E24"/>
    <w:rsid w:val="00D21A41"/>
    <w:rsid w:val="00D220E5"/>
    <w:rsid w:val="00D230F1"/>
    <w:rsid w:val="00D232A6"/>
    <w:rsid w:val="00D23CCD"/>
    <w:rsid w:val="00D24293"/>
    <w:rsid w:val="00D24CA0"/>
    <w:rsid w:val="00D253CE"/>
    <w:rsid w:val="00D25BE4"/>
    <w:rsid w:val="00D25C1B"/>
    <w:rsid w:val="00D26291"/>
    <w:rsid w:val="00D267ED"/>
    <w:rsid w:val="00D269DB"/>
    <w:rsid w:val="00D26D68"/>
    <w:rsid w:val="00D310BD"/>
    <w:rsid w:val="00D31344"/>
    <w:rsid w:val="00D31771"/>
    <w:rsid w:val="00D317B1"/>
    <w:rsid w:val="00D3180E"/>
    <w:rsid w:val="00D32109"/>
    <w:rsid w:val="00D33615"/>
    <w:rsid w:val="00D33C9A"/>
    <w:rsid w:val="00D33E32"/>
    <w:rsid w:val="00D342BF"/>
    <w:rsid w:val="00D344C9"/>
    <w:rsid w:val="00D34BCB"/>
    <w:rsid w:val="00D34FBA"/>
    <w:rsid w:val="00D35835"/>
    <w:rsid w:val="00D3597B"/>
    <w:rsid w:val="00D36ED3"/>
    <w:rsid w:val="00D40218"/>
    <w:rsid w:val="00D4284D"/>
    <w:rsid w:val="00D42CB1"/>
    <w:rsid w:val="00D43EEE"/>
    <w:rsid w:val="00D43F59"/>
    <w:rsid w:val="00D44115"/>
    <w:rsid w:val="00D448F8"/>
    <w:rsid w:val="00D45015"/>
    <w:rsid w:val="00D454B5"/>
    <w:rsid w:val="00D45A36"/>
    <w:rsid w:val="00D46FE9"/>
    <w:rsid w:val="00D4741C"/>
    <w:rsid w:val="00D478ED"/>
    <w:rsid w:val="00D47A99"/>
    <w:rsid w:val="00D47ADD"/>
    <w:rsid w:val="00D47D52"/>
    <w:rsid w:val="00D505F2"/>
    <w:rsid w:val="00D50DBA"/>
    <w:rsid w:val="00D5168B"/>
    <w:rsid w:val="00D51829"/>
    <w:rsid w:val="00D52C5E"/>
    <w:rsid w:val="00D536FD"/>
    <w:rsid w:val="00D551D7"/>
    <w:rsid w:val="00D55CF9"/>
    <w:rsid w:val="00D55FB7"/>
    <w:rsid w:val="00D56392"/>
    <w:rsid w:val="00D56EC4"/>
    <w:rsid w:val="00D57469"/>
    <w:rsid w:val="00D57918"/>
    <w:rsid w:val="00D57A7A"/>
    <w:rsid w:val="00D57F22"/>
    <w:rsid w:val="00D6087E"/>
    <w:rsid w:val="00D61355"/>
    <w:rsid w:val="00D61686"/>
    <w:rsid w:val="00D619EC"/>
    <w:rsid w:val="00D62494"/>
    <w:rsid w:val="00D626EB"/>
    <w:rsid w:val="00D631B7"/>
    <w:rsid w:val="00D63931"/>
    <w:rsid w:val="00D65088"/>
    <w:rsid w:val="00D65353"/>
    <w:rsid w:val="00D66E80"/>
    <w:rsid w:val="00D671C6"/>
    <w:rsid w:val="00D67270"/>
    <w:rsid w:val="00D67C09"/>
    <w:rsid w:val="00D67EBE"/>
    <w:rsid w:val="00D70201"/>
    <w:rsid w:val="00D70CDA"/>
    <w:rsid w:val="00D70E44"/>
    <w:rsid w:val="00D71036"/>
    <w:rsid w:val="00D7192E"/>
    <w:rsid w:val="00D71C11"/>
    <w:rsid w:val="00D720C2"/>
    <w:rsid w:val="00D7243C"/>
    <w:rsid w:val="00D7372B"/>
    <w:rsid w:val="00D73799"/>
    <w:rsid w:val="00D739DE"/>
    <w:rsid w:val="00D73AA0"/>
    <w:rsid w:val="00D73B8A"/>
    <w:rsid w:val="00D73C94"/>
    <w:rsid w:val="00D73DC6"/>
    <w:rsid w:val="00D73E49"/>
    <w:rsid w:val="00D743B1"/>
    <w:rsid w:val="00D74C1A"/>
    <w:rsid w:val="00D7538E"/>
    <w:rsid w:val="00D754C1"/>
    <w:rsid w:val="00D75B19"/>
    <w:rsid w:val="00D77393"/>
    <w:rsid w:val="00D77A35"/>
    <w:rsid w:val="00D77E35"/>
    <w:rsid w:val="00D80200"/>
    <w:rsid w:val="00D8033C"/>
    <w:rsid w:val="00D80E60"/>
    <w:rsid w:val="00D81639"/>
    <w:rsid w:val="00D81B3E"/>
    <w:rsid w:val="00D81EED"/>
    <w:rsid w:val="00D82003"/>
    <w:rsid w:val="00D8214F"/>
    <w:rsid w:val="00D83773"/>
    <w:rsid w:val="00D84618"/>
    <w:rsid w:val="00D84692"/>
    <w:rsid w:val="00D852AC"/>
    <w:rsid w:val="00D859D8"/>
    <w:rsid w:val="00D8608F"/>
    <w:rsid w:val="00D865EA"/>
    <w:rsid w:val="00D86B2E"/>
    <w:rsid w:val="00D878E9"/>
    <w:rsid w:val="00D87DEA"/>
    <w:rsid w:val="00D9076D"/>
    <w:rsid w:val="00D90C70"/>
    <w:rsid w:val="00D90E38"/>
    <w:rsid w:val="00D90E49"/>
    <w:rsid w:val="00D91333"/>
    <w:rsid w:val="00D91B8C"/>
    <w:rsid w:val="00D91D27"/>
    <w:rsid w:val="00D91ED4"/>
    <w:rsid w:val="00D92F74"/>
    <w:rsid w:val="00D938AD"/>
    <w:rsid w:val="00D946F8"/>
    <w:rsid w:val="00D947A1"/>
    <w:rsid w:val="00D948C2"/>
    <w:rsid w:val="00D94AA3"/>
    <w:rsid w:val="00D94FFD"/>
    <w:rsid w:val="00D95369"/>
    <w:rsid w:val="00D96909"/>
    <w:rsid w:val="00D96ADD"/>
    <w:rsid w:val="00D96ADE"/>
    <w:rsid w:val="00D97176"/>
    <w:rsid w:val="00DA0246"/>
    <w:rsid w:val="00DA08EC"/>
    <w:rsid w:val="00DA0CE2"/>
    <w:rsid w:val="00DA0E89"/>
    <w:rsid w:val="00DA18D3"/>
    <w:rsid w:val="00DA201C"/>
    <w:rsid w:val="00DA215B"/>
    <w:rsid w:val="00DA2387"/>
    <w:rsid w:val="00DA24CA"/>
    <w:rsid w:val="00DA28B4"/>
    <w:rsid w:val="00DA2941"/>
    <w:rsid w:val="00DA2A55"/>
    <w:rsid w:val="00DA3479"/>
    <w:rsid w:val="00DA4264"/>
    <w:rsid w:val="00DA4B71"/>
    <w:rsid w:val="00DA4C6A"/>
    <w:rsid w:val="00DA54C0"/>
    <w:rsid w:val="00DA5D80"/>
    <w:rsid w:val="00DA65FC"/>
    <w:rsid w:val="00DA66D0"/>
    <w:rsid w:val="00DA6C18"/>
    <w:rsid w:val="00DA6C82"/>
    <w:rsid w:val="00DA7145"/>
    <w:rsid w:val="00DA7CEE"/>
    <w:rsid w:val="00DA7EE1"/>
    <w:rsid w:val="00DB142E"/>
    <w:rsid w:val="00DB160F"/>
    <w:rsid w:val="00DB23D4"/>
    <w:rsid w:val="00DB2436"/>
    <w:rsid w:val="00DB3235"/>
    <w:rsid w:val="00DB442A"/>
    <w:rsid w:val="00DB46DF"/>
    <w:rsid w:val="00DB4F77"/>
    <w:rsid w:val="00DB4FE8"/>
    <w:rsid w:val="00DB5E21"/>
    <w:rsid w:val="00DB6275"/>
    <w:rsid w:val="00DB709B"/>
    <w:rsid w:val="00DB796B"/>
    <w:rsid w:val="00DC0A0A"/>
    <w:rsid w:val="00DC13A6"/>
    <w:rsid w:val="00DC268E"/>
    <w:rsid w:val="00DC2DBE"/>
    <w:rsid w:val="00DC3238"/>
    <w:rsid w:val="00DC32E9"/>
    <w:rsid w:val="00DC3A6C"/>
    <w:rsid w:val="00DC3DDB"/>
    <w:rsid w:val="00DC5FF9"/>
    <w:rsid w:val="00DC62C0"/>
    <w:rsid w:val="00DC651E"/>
    <w:rsid w:val="00DC66E4"/>
    <w:rsid w:val="00DC67C5"/>
    <w:rsid w:val="00DC6A10"/>
    <w:rsid w:val="00DC6BCC"/>
    <w:rsid w:val="00DC795C"/>
    <w:rsid w:val="00DD00B1"/>
    <w:rsid w:val="00DD0BBC"/>
    <w:rsid w:val="00DD155A"/>
    <w:rsid w:val="00DD1C20"/>
    <w:rsid w:val="00DD285C"/>
    <w:rsid w:val="00DD2CC9"/>
    <w:rsid w:val="00DD32C9"/>
    <w:rsid w:val="00DD3C37"/>
    <w:rsid w:val="00DD409F"/>
    <w:rsid w:val="00DD4301"/>
    <w:rsid w:val="00DD4652"/>
    <w:rsid w:val="00DD467D"/>
    <w:rsid w:val="00DD5DB7"/>
    <w:rsid w:val="00DD6205"/>
    <w:rsid w:val="00DD656B"/>
    <w:rsid w:val="00DD676B"/>
    <w:rsid w:val="00DD6B7E"/>
    <w:rsid w:val="00DD77AE"/>
    <w:rsid w:val="00DE0268"/>
    <w:rsid w:val="00DE0980"/>
    <w:rsid w:val="00DE189A"/>
    <w:rsid w:val="00DE278D"/>
    <w:rsid w:val="00DE2D48"/>
    <w:rsid w:val="00DE3B5E"/>
    <w:rsid w:val="00DE3C5B"/>
    <w:rsid w:val="00DE4105"/>
    <w:rsid w:val="00DE45BE"/>
    <w:rsid w:val="00DE5115"/>
    <w:rsid w:val="00DE55C8"/>
    <w:rsid w:val="00DE59B3"/>
    <w:rsid w:val="00DE5FAC"/>
    <w:rsid w:val="00DE634C"/>
    <w:rsid w:val="00DE657E"/>
    <w:rsid w:val="00DE6BCF"/>
    <w:rsid w:val="00DE71B4"/>
    <w:rsid w:val="00DE7A3F"/>
    <w:rsid w:val="00DF04DB"/>
    <w:rsid w:val="00DF0F97"/>
    <w:rsid w:val="00DF11C3"/>
    <w:rsid w:val="00DF13C8"/>
    <w:rsid w:val="00DF18F4"/>
    <w:rsid w:val="00DF1D2F"/>
    <w:rsid w:val="00DF2D2C"/>
    <w:rsid w:val="00DF2D51"/>
    <w:rsid w:val="00DF3642"/>
    <w:rsid w:val="00DF38BB"/>
    <w:rsid w:val="00DF3983"/>
    <w:rsid w:val="00DF3A9D"/>
    <w:rsid w:val="00DF4137"/>
    <w:rsid w:val="00DF4704"/>
    <w:rsid w:val="00DF47F7"/>
    <w:rsid w:val="00DF4E7E"/>
    <w:rsid w:val="00DF6110"/>
    <w:rsid w:val="00DF6157"/>
    <w:rsid w:val="00DF68BB"/>
    <w:rsid w:val="00DF7736"/>
    <w:rsid w:val="00DF7B33"/>
    <w:rsid w:val="00E012E3"/>
    <w:rsid w:val="00E01341"/>
    <w:rsid w:val="00E013B1"/>
    <w:rsid w:val="00E01BF1"/>
    <w:rsid w:val="00E024AA"/>
    <w:rsid w:val="00E0295C"/>
    <w:rsid w:val="00E02CFA"/>
    <w:rsid w:val="00E02F09"/>
    <w:rsid w:val="00E03336"/>
    <w:rsid w:val="00E03DCF"/>
    <w:rsid w:val="00E03EC7"/>
    <w:rsid w:val="00E04E3C"/>
    <w:rsid w:val="00E06720"/>
    <w:rsid w:val="00E06EB0"/>
    <w:rsid w:val="00E0744E"/>
    <w:rsid w:val="00E07A1B"/>
    <w:rsid w:val="00E07A65"/>
    <w:rsid w:val="00E103B0"/>
    <w:rsid w:val="00E104D5"/>
    <w:rsid w:val="00E10E02"/>
    <w:rsid w:val="00E1126F"/>
    <w:rsid w:val="00E11957"/>
    <w:rsid w:val="00E124B9"/>
    <w:rsid w:val="00E13659"/>
    <w:rsid w:val="00E13A59"/>
    <w:rsid w:val="00E13A8A"/>
    <w:rsid w:val="00E13E78"/>
    <w:rsid w:val="00E14A1C"/>
    <w:rsid w:val="00E14D6B"/>
    <w:rsid w:val="00E1505F"/>
    <w:rsid w:val="00E15C77"/>
    <w:rsid w:val="00E16246"/>
    <w:rsid w:val="00E1693E"/>
    <w:rsid w:val="00E16ADF"/>
    <w:rsid w:val="00E173F9"/>
    <w:rsid w:val="00E1743B"/>
    <w:rsid w:val="00E20181"/>
    <w:rsid w:val="00E204E4"/>
    <w:rsid w:val="00E2121C"/>
    <w:rsid w:val="00E21625"/>
    <w:rsid w:val="00E21BBE"/>
    <w:rsid w:val="00E224D1"/>
    <w:rsid w:val="00E248D8"/>
    <w:rsid w:val="00E24907"/>
    <w:rsid w:val="00E24FC8"/>
    <w:rsid w:val="00E250F1"/>
    <w:rsid w:val="00E25146"/>
    <w:rsid w:val="00E26184"/>
    <w:rsid w:val="00E27131"/>
    <w:rsid w:val="00E279EA"/>
    <w:rsid w:val="00E309B1"/>
    <w:rsid w:val="00E33BE9"/>
    <w:rsid w:val="00E33DD5"/>
    <w:rsid w:val="00E34324"/>
    <w:rsid w:val="00E345D5"/>
    <w:rsid w:val="00E346E3"/>
    <w:rsid w:val="00E346ED"/>
    <w:rsid w:val="00E3494A"/>
    <w:rsid w:val="00E3550D"/>
    <w:rsid w:val="00E35C52"/>
    <w:rsid w:val="00E37258"/>
    <w:rsid w:val="00E37FDB"/>
    <w:rsid w:val="00E40A5B"/>
    <w:rsid w:val="00E40A7A"/>
    <w:rsid w:val="00E4158D"/>
    <w:rsid w:val="00E418E7"/>
    <w:rsid w:val="00E41DEB"/>
    <w:rsid w:val="00E427D3"/>
    <w:rsid w:val="00E42A07"/>
    <w:rsid w:val="00E430AD"/>
    <w:rsid w:val="00E43AC5"/>
    <w:rsid w:val="00E44363"/>
    <w:rsid w:val="00E4467D"/>
    <w:rsid w:val="00E44741"/>
    <w:rsid w:val="00E448BF"/>
    <w:rsid w:val="00E453D4"/>
    <w:rsid w:val="00E4574B"/>
    <w:rsid w:val="00E464AB"/>
    <w:rsid w:val="00E4673F"/>
    <w:rsid w:val="00E47C6A"/>
    <w:rsid w:val="00E47F0E"/>
    <w:rsid w:val="00E500D5"/>
    <w:rsid w:val="00E50678"/>
    <w:rsid w:val="00E5072B"/>
    <w:rsid w:val="00E51027"/>
    <w:rsid w:val="00E510AC"/>
    <w:rsid w:val="00E518F9"/>
    <w:rsid w:val="00E51CCB"/>
    <w:rsid w:val="00E521E4"/>
    <w:rsid w:val="00E5252D"/>
    <w:rsid w:val="00E52838"/>
    <w:rsid w:val="00E52CAF"/>
    <w:rsid w:val="00E52DDF"/>
    <w:rsid w:val="00E531EB"/>
    <w:rsid w:val="00E532C7"/>
    <w:rsid w:val="00E53B83"/>
    <w:rsid w:val="00E54DDF"/>
    <w:rsid w:val="00E54FC6"/>
    <w:rsid w:val="00E5581A"/>
    <w:rsid w:val="00E55EAD"/>
    <w:rsid w:val="00E56C3A"/>
    <w:rsid w:val="00E56F6B"/>
    <w:rsid w:val="00E5735D"/>
    <w:rsid w:val="00E57436"/>
    <w:rsid w:val="00E578B3"/>
    <w:rsid w:val="00E60316"/>
    <w:rsid w:val="00E609C5"/>
    <w:rsid w:val="00E60C1B"/>
    <w:rsid w:val="00E60D2F"/>
    <w:rsid w:val="00E61104"/>
    <w:rsid w:val="00E614E0"/>
    <w:rsid w:val="00E615CD"/>
    <w:rsid w:val="00E61AD1"/>
    <w:rsid w:val="00E61F8C"/>
    <w:rsid w:val="00E62167"/>
    <w:rsid w:val="00E63AA3"/>
    <w:rsid w:val="00E63C22"/>
    <w:rsid w:val="00E64000"/>
    <w:rsid w:val="00E6423D"/>
    <w:rsid w:val="00E6540B"/>
    <w:rsid w:val="00E656F9"/>
    <w:rsid w:val="00E6641F"/>
    <w:rsid w:val="00E6647E"/>
    <w:rsid w:val="00E66F04"/>
    <w:rsid w:val="00E70AAA"/>
    <w:rsid w:val="00E70C88"/>
    <w:rsid w:val="00E718ED"/>
    <w:rsid w:val="00E71B94"/>
    <w:rsid w:val="00E723CC"/>
    <w:rsid w:val="00E72979"/>
    <w:rsid w:val="00E73F7F"/>
    <w:rsid w:val="00E745B9"/>
    <w:rsid w:val="00E747B6"/>
    <w:rsid w:val="00E74EA5"/>
    <w:rsid w:val="00E753E8"/>
    <w:rsid w:val="00E754B4"/>
    <w:rsid w:val="00E75BF5"/>
    <w:rsid w:val="00E77898"/>
    <w:rsid w:val="00E77A5D"/>
    <w:rsid w:val="00E77C05"/>
    <w:rsid w:val="00E80394"/>
    <w:rsid w:val="00E80F48"/>
    <w:rsid w:val="00E8157B"/>
    <w:rsid w:val="00E821F6"/>
    <w:rsid w:val="00E82228"/>
    <w:rsid w:val="00E82662"/>
    <w:rsid w:val="00E828FC"/>
    <w:rsid w:val="00E82A9E"/>
    <w:rsid w:val="00E83A15"/>
    <w:rsid w:val="00E8480B"/>
    <w:rsid w:val="00E85409"/>
    <w:rsid w:val="00E8589B"/>
    <w:rsid w:val="00E8756D"/>
    <w:rsid w:val="00E87691"/>
    <w:rsid w:val="00E87F75"/>
    <w:rsid w:val="00E9031C"/>
    <w:rsid w:val="00E904B6"/>
    <w:rsid w:val="00E9079F"/>
    <w:rsid w:val="00E914D2"/>
    <w:rsid w:val="00E91908"/>
    <w:rsid w:val="00E92972"/>
    <w:rsid w:val="00E9339B"/>
    <w:rsid w:val="00E94E7C"/>
    <w:rsid w:val="00E95125"/>
    <w:rsid w:val="00E9546E"/>
    <w:rsid w:val="00E955A1"/>
    <w:rsid w:val="00E95D29"/>
    <w:rsid w:val="00E96266"/>
    <w:rsid w:val="00E96B76"/>
    <w:rsid w:val="00E977C8"/>
    <w:rsid w:val="00E97ED4"/>
    <w:rsid w:val="00EA0B06"/>
    <w:rsid w:val="00EA0E2D"/>
    <w:rsid w:val="00EA1256"/>
    <w:rsid w:val="00EA12A8"/>
    <w:rsid w:val="00EA1C2F"/>
    <w:rsid w:val="00EA3344"/>
    <w:rsid w:val="00EA344C"/>
    <w:rsid w:val="00EA3906"/>
    <w:rsid w:val="00EA390D"/>
    <w:rsid w:val="00EA3A91"/>
    <w:rsid w:val="00EA40CA"/>
    <w:rsid w:val="00EA429F"/>
    <w:rsid w:val="00EA4582"/>
    <w:rsid w:val="00EA4F9E"/>
    <w:rsid w:val="00EA5530"/>
    <w:rsid w:val="00EA5613"/>
    <w:rsid w:val="00EA5B85"/>
    <w:rsid w:val="00EA5EB1"/>
    <w:rsid w:val="00EA63CA"/>
    <w:rsid w:val="00EA68C4"/>
    <w:rsid w:val="00EA6D3B"/>
    <w:rsid w:val="00EA71E7"/>
    <w:rsid w:val="00EA7B88"/>
    <w:rsid w:val="00EA7E47"/>
    <w:rsid w:val="00EB00AD"/>
    <w:rsid w:val="00EB0963"/>
    <w:rsid w:val="00EB11DC"/>
    <w:rsid w:val="00EB136C"/>
    <w:rsid w:val="00EB2E7D"/>
    <w:rsid w:val="00EB2FE1"/>
    <w:rsid w:val="00EB399A"/>
    <w:rsid w:val="00EB39E2"/>
    <w:rsid w:val="00EB39F9"/>
    <w:rsid w:val="00EB3F6E"/>
    <w:rsid w:val="00EB480E"/>
    <w:rsid w:val="00EB4CEB"/>
    <w:rsid w:val="00EB5032"/>
    <w:rsid w:val="00EB528E"/>
    <w:rsid w:val="00EB5687"/>
    <w:rsid w:val="00EB5827"/>
    <w:rsid w:val="00EB5BE4"/>
    <w:rsid w:val="00EB5C85"/>
    <w:rsid w:val="00EB5CC9"/>
    <w:rsid w:val="00EB5EC6"/>
    <w:rsid w:val="00EB6C10"/>
    <w:rsid w:val="00EB741C"/>
    <w:rsid w:val="00EB7B09"/>
    <w:rsid w:val="00EB7CAE"/>
    <w:rsid w:val="00EB7CBF"/>
    <w:rsid w:val="00EB7FC9"/>
    <w:rsid w:val="00EC1342"/>
    <w:rsid w:val="00EC1416"/>
    <w:rsid w:val="00EC193B"/>
    <w:rsid w:val="00EC2659"/>
    <w:rsid w:val="00EC3685"/>
    <w:rsid w:val="00EC37F7"/>
    <w:rsid w:val="00EC3B53"/>
    <w:rsid w:val="00EC46F0"/>
    <w:rsid w:val="00EC5000"/>
    <w:rsid w:val="00EC5828"/>
    <w:rsid w:val="00EC5C1F"/>
    <w:rsid w:val="00EC69A9"/>
    <w:rsid w:val="00EC6A8B"/>
    <w:rsid w:val="00EC71DB"/>
    <w:rsid w:val="00ED034E"/>
    <w:rsid w:val="00ED06B0"/>
    <w:rsid w:val="00ED15EE"/>
    <w:rsid w:val="00ED1919"/>
    <w:rsid w:val="00ED27E8"/>
    <w:rsid w:val="00ED2B9D"/>
    <w:rsid w:val="00ED2BA3"/>
    <w:rsid w:val="00ED2D1E"/>
    <w:rsid w:val="00ED31E9"/>
    <w:rsid w:val="00ED3C0C"/>
    <w:rsid w:val="00ED3E7B"/>
    <w:rsid w:val="00ED4384"/>
    <w:rsid w:val="00ED462C"/>
    <w:rsid w:val="00ED4C65"/>
    <w:rsid w:val="00ED5978"/>
    <w:rsid w:val="00ED5A71"/>
    <w:rsid w:val="00ED6241"/>
    <w:rsid w:val="00ED7137"/>
    <w:rsid w:val="00ED7559"/>
    <w:rsid w:val="00ED7A39"/>
    <w:rsid w:val="00EE0284"/>
    <w:rsid w:val="00EE154B"/>
    <w:rsid w:val="00EE2DB9"/>
    <w:rsid w:val="00EE2DD3"/>
    <w:rsid w:val="00EE2FA2"/>
    <w:rsid w:val="00EE40B3"/>
    <w:rsid w:val="00EE4267"/>
    <w:rsid w:val="00EE5EE5"/>
    <w:rsid w:val="00EE6779"/>
    <w:rsid w:val="00EE7E97"/>
    <w:rsid w:val="00EF06EA"/>
    <w:rsid w:val="00EF1490"/>
    <w:rsid w:val="00EF1836"/>
    <w:rsid w:val="00EF1E1F"/>
    <w:rsid w:val="00EF1E6F"/>
    <w:rsid w:val="00EF3FD1"/>
    <w:rsid w:val="00EF485D"/>
    <w:rsid w:val="00EF4C3A"/>
    <w:rsid w:val="00EF5F58"/>
    <w:rsid w:val="00EF68B3"/>
    <w:rsid w:val="00EF68E9"/>
    <w:rsid w:val="00EF6973"/>
    <w:rsid w:val="00EF7560"/>
    <w:rsid w:val="00EF789F"/>
    <w:rsid w:val="00F01A97"/>
    <w:rsid w:val="00F02299"/>
    <w:rsid w:val="00F02A93"/>
    <w:rsid w:val="00F03626"/>
    <w:rsid w:val="00F044CE"/>
    <w:rsid w:val="00F04A86"/>
    <w:rsid w:val="00F04BF0"/>
    <w:rsid w:val="00F07072"/>
    <w:rsid w:val="00F0728C"/>
    <w:rsid w:val="00F074D1"/>
    <w:rsid w:val="00F07604"/>
    <w:rsid w:val="00F10452"/>
    <w:rsid w:val="00F11130"/>
    <w:rsid w:val="00F11417"/>
    <w:rsid w:val="00F1198F"/>
    <w:rsid w:val="00F11FF3"/>
    <w:rsid w:val="00F13904"/>
    <w:rsid w:val="00F13B6E"/>
    <w:rsid w:val="00F13EEE"/>
    <w:rsid w:val="00F141A8"/>
    <w:rsid w:val="00F14272"/>
    <w:rsid w:val="00F14CF0"/>
    <w:rsid w:val="00F15088"/>
    <w:rsid w:val="00F15865"/>
    <w:rsid w:val="00F163C5"/>
    <w:rsid w:val="00F16B51"/>
    <w:rsid w:val="00F179CC"/>
    <w:rsid w:val="00F20A2D"/>
    <w:rsid w:val="00F21088"/>
    <w:rsid w:val="00F2193D"/>
    <w:rsid w:val="00F2198A"/>
    <w:rsid w:val="00F22060"/>
    <w:rsid w:val="00F228F7"/>
    <w:rsid w:val="00F22DB7"/>
    <w:rsid w:val="00F2356B"/>
    <w:rsid w:val="00F24031"/>
    <w:rsid w:val="00F245CC"/>
    <w:rsid w:val="00F257CF"/>
    <w:rsid w:val="00F25A99"/>
    <w:rsid w:val="00F25FFD"/>
    <w:rsid w:val="00F26B07"/>
    <w:rsid w:val="00F26E41"/>
    <w:rsid w:val="00F27BC2"/>
    <w:rsid w:val="00F300B7"/>
    <w:rsid w:val="00F301D1"/>
    <w:rsid w:val="00F30414"/>
    <w:rsid w:val="00F306BB"/>
    <w:rsid w:val="00F307F2"/>
    <w:rsid w:val="00F30A24"/>
    <w:rsid w:val="00F30D2B"/>
    <w:rsid w:val="00F31508"/>
    <w:rsid w:val="00F3161E"/>
    <w:rsid w:val="00F31830"/>
    <w:rsid w:val="00F31F12"/>
    <w:rsid w:val="00F31F1B"/>
    <w:rsid w:val="00F326BF"/>
    <w:rsid w:val="00F3273F"/>
    <w:rsid w:val="00F327E7"/>
    <w:rsid w:val="00F3310A"/>
    <w:rsid w:val="00F33789"/>
    <w:rsid w:val="00F337A5"/>
    <w:rsid w:val="00F33885"/>
    <w:rsid w:val="00F33ACC"/>
    <w:rsid w:val="00F346EB"/>
    <w:rsid w:val="00F34CA0"/>
    <w:rsid w:val="00F34DFB"/>
    <w:rsid w:val="00F34E20"/>
    <w:rsid w:val="00F35746"/>
    <w:rsid w:val="00F35A51"/>
    <w:rsid w:val="00F36E35"/>
    <w:rsid w:val="00F37579"/>
    <w:rsid w:val="00F37A2E"/>
    <w:rsid w:val="00F37BDF"/>
    <w:rsid w:val="00F412C7"/>
    <w:rsid w:val="00F4171B"/>
    <w:rsid w:val="00F41743"/>
    <w:rsid w:val="00F41E97"/>
    <w:rsid w:val="00F42047"/>
    <w:rsid w:val="00F424C2"/>
    <w:rsid w:val="00F428D0"/>
    <w:rsid w:val="00F4390E"/>
    <w:rsid w:val="00F43AD0"/>
    <w:rsid w:val="00F447C7"/>
    <w:rsid w:val="00F459B4"/>
    <w:rsid w:val="00F4619D"/>
    <w:rsid w:val="00F46B80"/>
    <w:rsid w:val="00F46DFF"/>
    <w:rsid w:val="00F4724F"/>
    <w:rsid w:val="00F47620"/>
    <w:rsid w:val="00F50329"/>
    <w:rsid w:val="00F503B0"/>
    <w:rsid w:val="00F5066F"/>
    <w:rsid w:val="00F514D3"/>
    <w:rsid w:val="00F514DB"/>
    <w:rsid w:val="00F5193D"/>
    <w:rsid w:val="00F5211B"/>
    <w:rsid w:val="00F52DB7"/>
    <w:rsid w:val="00F53091"/>
    <w:rsid w:val="00F539B6"/>
    <w:rsid w:val="00F54FB1"/>
    <w:rsid w:val="00F55038"/>
    <w:rsid w:val="00F554A9"/>
    <w:rsid w:val="00F5676E"/>
    <w:rsid w:val="00F567A8"/>
    <w:rsid w:val="00F56C82"/>
    <w:rsid w:val="00F56FDC"/>
    <w:rsid w:val="00F5781E"/>
    <w:rsid w:val="00F6024B"/>
    <w:rsid w:val="00F6071B"/>
    <w:rsid w:val="00F6141E"/>
    <w:rsid w:val="00F6146A"/>
    <w:rsid w:val="00F6200A"/>
    <w:rsid w:val="00F62078"/>
    <w:rsid w:val="00F63203"/>
    <w:rsid w:val="00F63B94"/>
    <w:rsid w:val="00F63FF9"/>
    <w:rsid w:val="00F64525"/>
    <w:rsid w:val="00F6555D"/>
    <w:rsid w:val="00F66ED4"/>
    <w:rsid w:val="00F677A9"/>
    <w:rsid w:val="00F70A2B"/>
    <w:rsid w:val="00F70B85"/>
    <w:rsid w:val="00F7123B"/>
    <w:rsid w:val="00F71389"/>
    <w:rsid w:val="00F716FD"/>
    <w:rsid w:val="00F727BD"/>
    <w:rsid w:val="00F732D9"/>
    <w:rsid w:val="00F7389F"/>
    <w:rsid w:val="00F74904"/>
    <w:rsid w:val="00F74C80"/>
    <w:rsid w:val="00F753A6"/>
    <w:rsid w:val="00F75A0F"/>
    <w:rsid w:val="00F762CC"/>
    <w:rsid w:val="00F76A98"/>
    <w:rsid w:val="00F76BDB"/>
    <w:rsid w:val="00F77C93"/>
    <w:rsid w:val="00F77CF8"/>
    <w:rsid w:val="00F77D57"/>
    <w:rsid w:val="00F80355"/>
    <w:rsid w:val="00F821E0"/>
    <w:rsid w:val="00F8254D"/>
    <w:rsid w:val="00F828E6"/>
    <w:rsid w:val="00F82A72"/>
    <w:rsid w:val="00F830DD"/>
    <w:rsid w:val="00F835F2"/>
    <w:rsid w:val="00F8385C"/>
    <w:rsid w:val="00F83BF7"/>
    <w:rsid w:val="00F83CD2"/>
    <w:rsid w:val="00F843C4"/>
    <w:rsid w:val="00F84972"/>
    <w:rsid w:val="00F84AB4"/>
    <w:rsid w:val="00F84AC7"/>
    <w:rsid w:val="00F84C4B"/>
    <w:rsid w:val="00F85554"/>
    <w:rsid w:val="00F856D4"/>
    <w:rsid w:val="00F86BE1"/>
    <w:rsid w:val="00F86EC0"/>
    <w:rsid w:val="00F87C07"/>
    <w:rsid w:val="00F87C43"/>
    <w:rsid w:val="00F90215"/>
    <w:rsid w:val="00F9055E"/>
    <w:rsid w:val="00F9065F"/>
    <w:rsid w:val="00F9082A"/>
    <w:rsid w:val="00F910ED"/>
    <w:rsid w:val="00F91EB9"/>
    <w:rsid w:val="00F9229A"/>
    <w:rsid w:val="00F92BA5"/>
    <w:rsid w:val="00F93088"/>
    <w:rsid w:val="00F93E28"/>
    <w:rsid w:val="00F943E2"/>
    <w:rsid w:val="00F94CFE"/>
    <w:rsid w:val="00F9596D"/>
    <w:rsid w:val="00F95B2F"/>
    <w:rsid w:val="00F95C60"/>
    <w:rsid w:val="00F960C8"/>
    <w:rsid w:val="00F9647F"/>
    <w:rsid w:val="00F96945"/>
    <w:rsid w:val="00F96CA2"/>
    <w:rsid w:val="00F96FEB"/>
    <w:rsid w:val="00F97348"/>
    <w:rsid w:val="00F97395"/>
    <w:rsid w:val="00FA0376"/>
    <w:rsid w:val="00FA09AC"/>
    <w:rsid w:val="00FA1151"/>
    <w:rsid w:val="00FA157A"/>
    <w:rsid w:val="00FA1850"/>
    <w:rsid w:val="00FA18FF"/>
    <w:rsid w:val="00FA1EBB"/>
    <w:rsid w:val="00FA2896"/>
    <w:rsid w:val="00FA297B"/>
    <w:rsid w:val="00FA2D24"/>
    <w:rsid w:val="00FA2E6A"/>
    <w:rsid w:val="00FA303A"/>
    <w:rsid w:val="00FA3052"/>
    <w:rsid w:val="00FA359E"/>
    <w:rsid w:val="00FA40BC"/>
    <w:rsid w:val="00FA49A2"/>
    <w:rsid w:val="00FA5422"/>
    <w:rsid w:val="00FA5722"/>
    <w:rsid w:val="00FA5C73"/>
    <w:rsid w:val="00FA674D"/>
    <w:rsid w:val="00FA6F3C"/>
    <w:rsid w:val="00FA73DE"/>
    <w:rsid w:val="00FA79EC"/>
    <w:rsid w:val="00FB009F"/>
    <w:rsid w:val="00FB0473"/>
    <w:rsid w:val="00FB0C81"/>
    <w:rsid w:val="00FB1F2B"/>
    <w:rsid w:val="00FB21D7"/>
    <w:rsid w:val="00FB2763"/>
    <w:rsid w:val="00FB2897"/>
    <w:rsid w:val="00FB4329"/>
    <w:rsid w:val="00FB435C"/>
    <w:rsid w:val="00FB50BC"/>
    <w:rsid w:val="00FB5674"/>
    <w:rsid w:val="00FB5F75"/>
    <w:rsid w:val="00FB602F"/>
    <w:rsid w:val="00FB6A15"/>
    <w:rsid w:val="00FB6A9E"/>
    <w:rsid w:val="00FB7643"/>
    <w:rsid w:val="00FB7690"/>
    <w:rsid w:val="00FC02E5"/>
    <w:rsid w:val="00FC0318"/>
    <w:rsid w:val="00FC0A0B"/>
    <w:rsid w:val="00FC17A0"/>
    <w:rsid w:val="00FC2200"/>
    <w:rsid w:val="00FC2540"/>
    <w:rsid w:val="00FC29AE"/>
    <w:rsid w:val="00FC2C41"/>
    <w:rsid w:val="00FC3211"/>
    <w:rsid w:val="00FC3367"/>
    <w:rsid w:val="00FC440A"/>
    <w:rsid w:val="00FC4989"/>
    <w:rsid w:val="00FC4C4B"/>
    <w:rsid w:val="00FC4DEA"/>
    <w:rsid w:val="00FC5066"/>
    <w:rsid w:val="00FC5AF5"/>
    <w:rsid w:val="00FC736F"/>
    <w:rsid w:val="00FD0686"/>
    <w:rsid w:val="00FD0956"/>
    <w:rsid w:val="00FD0F46"/>
    <w:rsid w:val="00FD10F4"/>
    <w:rsid w:val="00FD24BA"/>
    <w:rsid w:val="00FD30A0"/>
    <w:rsid w:val="00FD3557"/>
    <w:rsid w:val="00FD4393"/>
    <w:rsid w:val="00FD44B9"/>
    <w:rsid w:val="00FD4714"/>
    <w:rsid w:val="00FD4882"/>
    <w:rsid w:val="00FD4FB3"/>
    <w:rsid w:val="00FD50C9"/>
    <w:rsid w:val="00FD56E3"/>
    <w:rsid w:val="00FD581F"/>
    <w:rsid w:val="00FD5CD8"/>
    <w:rsid w:val="00FD60DB"/>
    <w:rsid w:val="00FD633B"/>
    <w:rsid w:val="00FD6476"/>
    <w:rsid w:val="00FD66BC"/>
    <w:rsid w:val="00FD6708"/>
    <w:rsid w:val="00FD7780"/>
    <w:rsid w:val="00FD7C05"/>
    <w:rsid w:val="00FE00C5"/>
    <w:rsid w:val="00FE05BA"/>
    <w:rsid w:val="00FE06CA"/>
    <w:rsid w:val="00FE0CC5"/>
    <w:rsid w:val="00FE0EE0"/>
    <w:rsid w:val="00FE14B7"/>
    <w:rsid w:val="00FE1EA3"/>
    <w:rsid w:val="00FE2650"/>
    <w:rsid w:val="00FE2A2C"/>
    <w:rsid w:val="00FE2DA4"/>
    <w:rsid w:val="00FE3BB3"/>
    <w:rsid w:val="00FE411B"/>
    <w:rsid w:val="00FE4C16"/>
    <w:rsid w:val="00FE5438"/>
    <w:rsid w:val="00FE593A"/>
    <w:rsid w:val="00FE5D7A"/>
    <w:rsid w:val="00FE5F72"/>
    <w:rsid w:val="00FE62D1"/>
    <w:rsid w:val="00FE65EA"/>
    <w:rsid w:val="00FE7CC5"/>
    <w:rsid w:val="00FE7E47"/>
    <w:rsid w:val="00FF0204"/>
    <w:rsid w:val="00FF050C"/>
    <w:rsid w:val="00FF1DD5"/>
    <w:rsid w:val="00FF2432"/>
    <w:rsid w:val="00FF2B24"/>
    <w:rsid w:val="00FF3AED"/>
    <w:rsid w:val="00FF3E52"/>
    <w:rsid w:val="00FF5994"/>
    <w:rsid w:val="00FF5A5C"/>
    <w:rsid w:val="00FF70C8"/>
    <w:rsid w:val="00FF7AF6"/>
    <w:rsid w:val="00FF7B9D"/>
    <w:rsid w:val="36F11820"/>
    <w:rsid w:val="51A9B5B2"/>
  </w:rsids>
  <m:mathPr>
    <m:mathFont m:val="Cambria Math"/>
    <m:brkBin m:val="before"/>
    <m:brkBinSub m:val="--"/>
    <m:smallFrac m:val="0"/>
    <m:dispDef/>
    <m:lMargin m:val="0"/>
    <m:rMargin m:val="0"/>
    <m:defJc m:val="centerGroup"/>
    <m:wrapIndent m:val="1440"/>
    <m:intLim m:val="subSup"/>
    <m:naryLim m:val="undOvr"/>
  </m:mathPr>
  <w:themeFontLang w:val="en-CA"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304B1DF"/>
  <w15:docId w15:val="{CE0E2943-3053-4EAE-A07C-2B736828217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0" w:qFormat="1"/>
    <w:lsdException w:name="heading 4" w:uiPriority="9"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327E7"/>
    <w:pPr>
      <w:jc w:val="both"/>
    </w:pPr>
    <w:rPr>
      <w:sz w:val="22"/>
      <w:szCs w:val="22"/>
      <w:lang w:val="en-CA"/>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rsid w:val="0033525D"/>
    <w:pPr>
      <w:numPr>
        <w:numId w:val="12"/>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uiPriority w:val="9"/>
    <w:qFormat/>
    <w:rsid w:val="0033525D"/>
    <w:pPr>
      <w:widowControl w:val="0"/>
      <w:numPr>
        <w:ilvl w:val="1"/>
        <w:numId w:val="12"/>
      </w:numPr>
      <w:spacing w:after="240"/>
      <w:outlineLvl w:val="1"/>
    </w:pPr>
  </w:style>
  <w:style w:type="paragraph" w:styleId="Heading3">
    <w:name w:val="heading 3"/>
    <w:aliases w:val="Char,Char Char,Heading 3 Char,Heading 3 Char1,Heading 3 Char Char,Char Char Char,Char Char1,Heading 3 Char1 Char,Heading 3 Char Char Char,Char Char Char Char,Char Char1 Char,Heading 3 Char2,Char Char2,Char Char Char1,Heading 3 Char Char1 Char"/>
    <w:basedOn w:val="Normal"/>
    <w:next w:val="Normal"/>
    <w:qFormat/>
    <w:rsid w:val="0033525D"/>
    <w:pPr>
      <w:widowControl w:val="0"/>
      <w:numPr>
        <w:ilvl w:val="2"/>
        <w:numId w:val="12"/>
      </w:numPr>
      <w:spacing w:after="240"/>
      <w:outlineLvl w:val="2"/>
    </w:pPr>
  </w:style>
  <w:style w:type="paragraph" w:styleId="Heading4">
    <w:name w:val="heading 4"/>
    <w:aliases w:val="Heading 11,para 4,Título 41,heading 4,Heading 41,标题 41,He=ding 41,标 题  41"/>
    <w:basedOn w:val="Normal"/>
    <w:next w:val="Heading9"/>
    <w:qFormat/>
    <w:rsid w:val="007B6871"/>
    <w:pPr>
      <w:keepNext/>
      <w:numPr>
        <w:ilvl w:val="3"/>
        <w:numId w:val="12"/>
      </w:numPr>
      <w:spacing w:before="240" w:after="60"/>
      <w:outlineLvl w:val="3"/>
    </w:pPr>
  </w:style>
  <w:style w:type="paragraph" w:styleId="Heading5">
    <w:name w:val="heading 5"/>
    <w:basedOn w:val="Normal"/>
    <w:next w:val="Normal"/>
    <w:qFormat/>
    <w:rsid w:val="00DC6A10"/>
    <w:pPr>
      <w:keepNext/>
      <w:numPr>
        <w:numId w:val="7"/>
      </w:numPr>
      <w:tabs>
        <w:tab w:val="num" w:pos="0"/>
      </w:tabs>
      <w:spacing w:after="240"/>
      <w:ind w:left="3600" w:hanging="720"/>
      <w:outlineLvl w:val="4"/>
    </w:pPr>
  </w:style>
  <w:style w:type="paragraph" w:styleId="Heading6">
    <w:name w:val="heading 6"/>
    <w:basedOn w:val="Normal"/>
    <w:next w:val="Normal"/>
    <w:qFormat/>
    <w:rsid w:val="00A5151A"/>
    <w:pPr>
      <w:numPr>
        <w:ilvl w:val="5"/>
        <w:numId w:val="12"/>
      </w:numPr>
      <w:spacing w:before="240" w:after="60"/>
      <w:outlineLvl w:val="5"/>
    </w:pPr>
    <w:rPr>
      <w:rFonts w:ascii="Arial" w:hAnsi="Arial"/>
      <w:i/>
    </w:rPr>
  </w:style>
  <w:style w:type="paragraph" w:styleId="Heading7">
    <w:name w:val="heading 7"/>
    <w:basedOn w:val="Normal"/>
    <w:next w:val="Normal"/>
    <w:qFormat/>
    <w:rsid w:val="00A5151A"/>
    <w:pPr>
      <w:numPr>
        <w:ilvl w:val="6"/>
        <w:numId w:val="12"/>
      </w:numPr>
      <w:spacing w:before="240" w:after="60"/>
      <w:outlineLvl w:val="6"/>
    </w:pPr>
    <w:rPr>
      <w:rFonts w:ascii="Arial" w:hAnsi="Arial"/>
    </w:rPr>
  </w:style>
  <w:style w:type="paragraph" w:styleId="Heading8">
    <w:name w:val="heading 8"/>
    <w:basedOn w:val="Normal"/>
    <w:next w:val="Normal"/>
    <w:qFormat/>
    <w:rsid w:val="00CC6A14"/>
    <w:pPr>
      <w:outlineLvl w:val="7"/>
    </w:pPr>
    <w:rPr>
      <w:b/>
    </w:rPr>
  </w:style>
  <w:style w:type="paragraph" w:styleId="Heading9">
    <w:name w:val="heading 9"/>
    <w:basedOn w:val="Normal"/>
    <w:next w:val="Normal"/>
    <w:qFormat/>
    <w:rsid w:val="00A5151A"/>
    <w:pPr>
      <w:numPr>
        <w:ilvl w:val="8"/>
        <w:numId w:val="12"/>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493D40"/>
    <w:pPr>
      <w:numPr>
        <w:numId w:val="3"/>
      </w:numPr>
    </w:pPr>
  </w:style>
  <w:style w:type="paragraph" w:styleId="Header">
    <w:name w:val="header"/>
    <w:basedOn w:val="Normal"/>
    <w:rsid w:val="00A5151A"/>
    <w:pPr>
      <w:tabs>
        <w:tab w:val="center" w:pos="4320"/>
        <w:tab w:val="right" w:pos="8640"/>
      </w:tabs>
    </w:pPr>
  </w:style>
  <w:style w:type="paragraph" w:customStyle="1" w:styleId="sub-title">
    <w:name w:val="sub-title"/>
    <w:rsid w:val="0033525D"/>
    <w:pPr>
      <w:jc w:val="both"/>
      <w:outlineLvl w:val="0"/>
    </w:pPr>
    <w:rPr>
      <w:b/>
      <w:noProof/>
      <w:sz w:val="22"/>
      <w:szCs w:val="22"/>
    </w:rPr>
  </w:style>
  <w:style w:type="paragraph" w:customStyle="1" w:styleId="Title1">
    <w:name w:val="Title1"/>
    <w:rsid w:val="0033525D"/>
    <w:pPr>
      <w:jc w:val="center"/>
      <w:outlineLvl w:val="0"/>
    </w:pPr>
    <w:rPr>
      <w:b/>
      <w:caps/>
      <w:sz w:val="22"/>
      <w:szCs w:val="22"/>
      <w:lang w:val="en-GB"/>
    </w:rPr>
  </w:style>
  <w:style w:type="paragraph" w:customStyle="1" w:styleId="Decision">
    <w:name w:val="Decision"/>
    <w:basedOn w:val="Normal"/>
    <w:rsid w:val="0033525D"/>
    <w:pPr>
      <w:keepLines/>
      <w:jc w:val="right"/>
    </w:pPr>
    <w:rPr>
      <w:b/>
    </w:rPr>
  </w:style>
  <w:style w:type="paragraph" w:customStyle="1" w:styleId="0Heading0">
    <w:name w:val="0 Heading 0"/>
    <w:rsid w:val="0033525D"/>
    <w:rPr>
      <w:sz w:val="22"/>
      <w:szCs w:val="22"/>
      <w:lang w:val="en-GB"/>
    </w:rPr>
  </w:style>
  <w:style w:type="paragraph" w:styleId="Footer">
    <w:name w:val="footer"/>
    <w:basedOn w:val="Normal"/>
    <w:link w:val="FooterChar"/>
    <w:uiPriority w:val="99"/>
    <w:rsid w:val="00A5151A"/>
    <w:pPr>
      <w:tabs>
        <w:tab w:val="center" w:pos="4320"/>
        <w:tab w:val="right" w:pos="8640"/>
      </w:tabs>
    </w:pPr>
  </w:style>
  <w:style w:type="numbering" w:styleId="1ai">
    <w:name w:val="Outline List 1"/>
    <w:basedOn w:val="NoList"/>
    <w:semiHidden/>
    <w:rsid w:val="00493D40"/>
    <w:pPr>
      <w:numPr>
        <w:numId w:val="4"/>
      </w:numPr>
    </w:pPr>
  </w:style>
  <w:style w:type="numbering" w:styleId="ArticleSection">
    <w:name w:val="Outline List 3"/>
    <w:basedOn w:val="NoList"/>
    <w:semiHidden/>
    <w:rsid w:val="00493D40"/>
    <w:pPr>
      <w:numPr>
        <w:numId w:val="5"/>
      </w:numPr>
    </w:pPr>
  </w:style>
  <w:style w:type="paragraph" w:styleId="BlockText">
    <w:name w:val="Block Text"/>
    <w:basedOn w:val="Normal"/>
    <w:semiHidden/>
    <w:rsid w:val="00493D40"/>
    <w:pPr>
      <w:spacing w:after="120"/>
      <w:ind w:left="1440" w:right="1440"/>
    </w:pPr>
  </w:style>
  <w:style w:type="paragraph" w:styleId="BodyText3">
    <w:name w:val="Body Text 3"/>
    <w:basedOn w:val="Normal"/>
    <w:semiHidden/>
    <w:rsid w:val="00493D40"/>
    <w:pPr>
      <w:spacing w:after="120"/>
    </w:pPr>
    <w:rPr>
      <w:sz w:val="16"/>
      <w:szCs w:val="16"/>
    </w:rPr>
  </w:style>
  <w:style w:type="paragraph" w:styleId="BodyTextIndent3">
    <w:name w:val="Body Text Indent 3"/>
    <w:basedOn w:val="Normal"/>
    <w:semiHidden/>
    <w:rsid w:val="00493D40"/>
    <w:pPr>
      <w:spacing w:after="120"/>
      <w:ind w:left="360"/>
    </w:pPr>
    <w:rPr>
      <w:sz w:val="16"/>
      <w:szCs w:val="16"/>
    </w:rPr>
  </w:style>
  <w:style w:type="paragraph" w:styleId="PlainText">
    <w:name w:val="Plain Text"/>
    <w:basedOn w:val="Normal"/>
    <w:semiHidden/>
    <w:rsid w:val="00493D40"/>
    <w:rPr>
      <w:rFonts w:ascii="Courier New" w:hAnsi="Courier New" w:cs="Courier New"/>
      <w:sz w:val="20"/>
    </w:rPr>
  </w:style>
  <w:style w:type="table" w:styleId="Table3Deffects1">
    <w:name w:val="Table 3D effects 1"/>
    <w:basedOn w:val="TableNormal"/>
    <w:semiHidden/>
    <w:rsid w:val="00493D40"/>
    <w:pPr>
      <w:jc w:val="both"/>
    </w:pPr>
    <w:tblPr/>
    <w:tcPr>
      <w:tcBorders>
        <w:top w:val="single" w:sz="6" w:space="0" w:color="FFFFFF"/>
        <w:left w:val="single" w:sz="6" w:space="0" w:color="FFFFFF"/>
        <w:bottom w:val="single" w:sz="6" w:space="0" w:color="808080"/>
        <w:right w:val="single" w:sz="6" w:space="0" w:color="808080"/>
      </w:tcBorders>
      <w:shd w:val="solid" w:color="C0C0C0" w:fill="FFFFFF"/>
    </w:tcPr>
    <w:tblStylePr w:type="firstRow">
      <w:rPr>
        <w:b/>
        <w:bCs/>
        <w:color w:val="800080"/>
      </w:rPr>
    </w:tblStylePr>
    <w:tblStylePr w:type="firstCol">
      <w:rPr>
        <w:b/>
        <w:bCs/>
      </w:rPr>
    </w:tblStylePr>
    <w:tblStylePr w:type="swCell">
      <w:rPr>
        <w:color w:val="000080"/>
      </w:rPr>
    </w:tblStylePr>
  </w:style>
  <w:style w:type="table" w:styleId="Table3Deffects2">
    <w:name w:val="Table 3D effects 2"/>
    <w:basedOn w:val="TableNormal"/>
    <w:semiHidden/>
    <w:rsid w:val="00493D40"/>
    <w:pPr>
      <w:jc w:val="both"/>
    </w:pPr>
    <w:tblPr>
      <w:tblStyleRowBandSize w:val="1"/>
    </w:tblPr>
    <w:tcPr>
      <w:tcBorders>
        <w:bottom w:val="single" w:sz="6" w:space="0" w:color="FFFFFF"/>
        <w:right w:val="single" w:sz="6" w:space="0" w:color="FFFFFF"/>
      </w:tcBorders>
      <w:shd w:val="solid" w:color="C0C0C0" w:fill="FFFFFF"/>
    </w:tcPr>
    <w:tblStylePr w:type="firstRow">
      <w:rPr>
        <w:b/>
        <w:bCs/>
      </w:rPr>
    </w:tblStylePr>
    <w:tblStylePr w:type="swCell">
      <w:rPr>
        <w:b/>
        <w:bCs/>
      </w:rPr>
    </w:tblStylePr>
  </w:style>
  <w:style w:type="table" w:styleId="Table3Deffects3">
    <w:name w:val="Table 3D effects 3"/>
    <w:basedOn w:val="TableNormal"/>
    <w:semiHidden/>
    <w:rsid w:val="00493D40"/>
    <w:pPr>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93D40"/>
    <w:pPr>
      <w:jc w:val="both"/>
    </w:pPr>
    <w:tblPr/>
    <w:tcPr>
      <w:tcBorders>
        <w:bottom w:val="single" w:sz="6" w:space="0" w:color="000000"/>
        <w:right w:val="single" w:sz="6" w:space="0" w:color="000000"/>
      </w:tcBorders>
      <w:shd w:val="clear" w:color="auto" w:fill="auto"/>
    </w:tcPr>
    <w:tblStylePr w:type="firstRow">
      <w:rPr>
        <w:i/>
        <w:iCs/>
      </w:rPr>
    </w:tblStylePr>
    <w:tblStylePr w:type="lastRow">
      <w:rPr>
        <w:color w:val="auto"/>
      </w:rPr>
    </w:tblStylePr>
    <w:tblStylePr w:type="neCell">
      <w:rPr>
        <w:b/>
        <w:bCs/>
        <w:i w:val="0"/>
        <w:iCs w:val="0"/>
      </w:rPr>
    </w:tblStylePr>
    <w:tblStylePr w:type="swCell">
      <w:rPr>
        <w:b/>
        <w:bCs/>
      </w:rPr>
    </w:tblStylePr>
  </w:style>
  <w:style w:type="table" w:styleId="TableClassic2">
    <w:name w:val="Table Classic 2"/>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93D40"/>
    <w:pPr>
      <w:jc w:val="both"/>
    </w:pPr>
    <w:rPr>
      <w:color w:val="000080"/>
    </w:rPr>
    <w:tblPr/>
    <w:tcPr>
      <w:tcBorders>
        <w:top w:val="single" w:sz="12" w:space="0" w:color="000000"/>
      </w:tcBorders>
      <w:shd w:val="solid" w:color="C0C0C0" w:fill="FFFFFF"/>
    </w:tcPr>
    <w:tblStylePr w:type="firstRow">
      <w:rPr>
        <w:b/>
        <w:bCs/>
        <w:i/>
        <w:iCs/>
        <w:color w:val="FFFFFF"/>
      </w:rPr>
    </w:tblStylePr>
    <w:tblStylePr w:type="lastRow">
      <w:rPr>
        <w:color w:val="000080"/>
      </w:rPr>
    </w:tblStylePr>
    <w:tblStylePr w:type="firstCol">
      <w:rPr>
        <w:b/>
        <w:bCs/>
        <w:color w:val="000000"/>
      </w:rPr>
    </w:tblStylePr>
  </w:style>
  <w:style w:type="table" w:styleId="TableClassic4">
    <w:name w:val="Table Classic 4"/>
    <w:basedOn w:val="TableNormal"/>
    <w:semiHidden/>
    <w:rsid w:val="00493D40"/>
    <w:pPr>
      <w:jc w:val="both"/>
    </w:pPr>
    <w:tblPr/>
    <w:tcPr>
      <w:tcBorders>
        <w:bottom w:val="single" w:sz="6" w:space="0" w:color="000000"/>
      </w:tcBorders>
      <w:shd w:val="clear" w:color="auto" w:fill="auto"/>
    </w:tcPr>
    <w:tblStylePr w:type="firstRow">
      <w:rPr>
        <w:b/>
        <w:bCs/>
        <w:i/>
        <w:iCs/>
        <w:color w:val="FFFFFF"/>
      </w:r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93D40"/>
    <w:pPr>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semiHidden/>
    <w:rsid w:val="00493D40"/>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93D40"/>
    <w:pPr>
      <w:jc w:val="both"/>
    </w:pPr>
    <w:tblPr/>
    <w:tblStylePr w:type="nwCell">
      <w:rPr>
        <w:b/>
        <w:bCs/>
        <w:color w:val="FFFFFF"/>
      </w:rPr>
    </w:tblStylePr>
  </w:style>
  <w:style w:type="table" w:styleId="TableColumns1">
    <w:name w:val="Table Columns 1"/>
    <w:basedOn w:val="TableNormal"/>
    <w:semiHidden/>
    <w:rsid w:val="00493D40"/>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93D40"/>
    <w:pPr>
      <w:jc w:val="both"/>
    </w:pPr>
    <w:rPr>
      <w:b/>
      <w:bCs/>
    </w:rPr>
    <w:tblPr>
      <w:tblStyleColBandSize w:val="1"/>
    </w:tblPr>
    <w:tcPr>
      <w:shd w:val="pct30" w:color="000000" w:fill="FFFFFF"/>
    </w:tc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93D40"/>
    <w:pPr>
      <w:jc w:val="both"/>
    </w:pPr>
    <w:rPr>
      <w:b/>
      <w:bCs/>
    </w:rPr>
    <w:tblPr/>
    <w:tblStylePr w:type="firstRow">
      <w:rPr>
        <w:color w:val="FFFFFF"/>
      </w:rPr>
    </w:tblStylePr>
    <w:tblStylePr w:type="lastRow">
      <w:rPr>
        <w:b w:val="0"/>
        <w:bCs w:val="0"/>
      </w:rPr>
    </w:tblStylePr>
    <w:tblStylePr w:type="firstCol">
      <w:rPr>
        <w:b w:val="0"/>
        <w:bCs w:val="0"/>
      </w:rPr>
    </w:tblStylePr>
    <w:tblStylePr w:type="lastCol">
      <w:rPr>
        <w:b w:val="0"/>
        <w:bCs w:val="0"/>
      </w:rPr>
    </w:tblStylePr>
    <w:tblStylePr w:type="band1Vert">
      <w:rPr>
        <w:color w:val="auto"/>
      </w:rPr>
    </w:tblStylePr>
    <w:tblStylePr w:type="band2Vert">
      <w:rPr>
        <w:color w:val="auto"/>
      </w:rPr>
    </w:tblStylePr>
    <w:tblStylePr w:type="neCell">
      <w:rPr>
        <w:b/>
        <w:bCs/>
      </w:rPr>
    </w:tblStylePr>
  </w:style>
  <w:style w:type="table" w:styleId="TableColumns4">
    <w:name w:val="Table Columns 4"/>
    <w:basedOn w:val="TableNormal"/>
    <w:semiHidden/>
    <w:rsid w:val="00493D40"/>
    <w:pPr>
      <w:jc w:val="both"/>
    </w:pPr>
    <w:tblPr>
      <w:tblStyleColBandSize w:val="1"/>
    </w:tblPr>
    <w:tcPr>
      <w:shd w:val="pct50" w:color="00808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10" w:color="000000" w:fill="FFFFFF"/>
      </w:tcPr>
    </w:tblStylePr>
  </w:style>
  <w:style w:type="table" w:styleId="TableColumns5">
    <w:name w:val="Table Columns 5"/>
    <w:basedOn w:val="TableNormal"/>
    <w:semiHidden/>
    <w:rsid w:val="00493D40"/>
    <w:pPr>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StylePr>
  </w:style>
  <w:style w:type="table" w:styleId="TableContemporary">
    <w:name w:val="Table Contemporary"/>
    <w:basedOn w:val="TableNormal"/>
    <w:semiHidden/>
    <w:rsid w:val="00493D40"/>
    <w:pPr>
      <w:jc w:val="both"/>
    </w:pPr>
    <w:tblPr/>
    <w:tblStylePr w:type="firstRow">
      <w:rPr>
        <w:b/>
        <w:bCs/>
        <w:color w:val="auto"/>
      </w:rPr>
    </w:tblStylePr>
    <w:tblStylePr w:type="band1Horz">
      <w:rPr>
        <w:color w:val="auto"/>
      </w:rPr>
    </w:tblStylePr>
    <w:tblStylePr w:type="band2Horz">
      <w:rPr>
        <w:color w:val="auto"/>
      </w:rPr>
    </w:tblStylePr>
  </w:style>
  <w:style w:type="table" w:styleId="TableElegant">
    <w:name w:val="Table Elegant"/>
    <w:basedOn w:val="TableNormal"/>
    <w:semiHidden/>
    <w:rsid w:val="00493D40"/>
    <w:pPr>
      <w:jc w:val="both"/>
    </w:pPr>
    <w:tblPr/>
    <w:tblStylePr w:type="firstRow">
      <w:rPr>
        <w:caps/>
        <w:color w:val="auto"/>
      </w:rPr>
    </w:tblStylePr>
  </w:style>
  <w:style w:type="table" w:styleId="TableGrid">
    <w:name w:val="Table Grid"/>
    <w:aliases w:val="学术论文的三线表"/>
    <w:basedOn w:val="TableNormal"/>
    <w:qFormat/>
    <w:rsid w:val="00493D40"/>
    <w:pPr>
      <w:jc w:val="both"/>
    </w:pPr>
    <w:tblPr/>
  </w:style>
  <w:style w:type="table" w:styleId="TableGrid1">
    <w:name w:val="Table Grid 1"/>
    <w:basedOn w:val="TableNormal"/>
    <w:semiHidden/>
    <w:rsid w:val="00493D40"/>
    <w:pPr>
      <w:jc w:val="both"/>
    </w:pPr>
    <w:tblPr/>
    <w:tblStylePr w:type="lastRow">
      <w:rPr>
        <w:i/>
        <w:iCs/>
      </w:rPr>
    </w:tblStylePr>
    <w:tblStylePr w:type="lastCol">
      <w:rPr>
        <w:i/>
        <w:iCs/>
      </w:rPr>
    </w:tblStylePr>
  </w:style>
  <w:style w:type="table" w:styleId="TableGrid2">
    <w:name w:val="Table Grid 2"/>
    <w:basedOn w:val="TableNormal"/>
    <w:semiHidden/>
    <w:rsid w:val="00493D40"/>
    <w:pPr>
      <w:jc w:val="both"/>
    </w:pPr>
    <w:tblPr/>
    <w:tblStylePr w:type="firstRow">
      <w:rPr>
        <w:b/>
        <w:bCs/>
      </w:rPr>
    </w:tblStylePr>
    <w:tblStylePr w:type="lastRow">
      <w:rPr>
        <w:b/>
        <w:bCs/>
      </w:rPr>
    </w:tblStylePr>
    <w:tblStylePr w:type="firstCol">
      <w:rPr>
        <w:b/>
        <w:bCs/>
      </w:rPr>
    </w:tblStylePr>
    <w:tblStylePr w:type="lastCol">
      <w:rPr>
        <w:b/>
        <w:bCs/>
      </w:rPr>
    </w:tblStylePr>
  </w:style>
  <w:style w:type="table" w:styleId="TableGrid3">
    <w:name w:val="Table Grid 3"/>
    <w:basedOn w:val="TableNormal"/>
    <w:semiHidden/>
    <w:rsid w:val="00493D40"/>
    <w:pPr>
      <w:jc w:val="both"/>
    </w:pPr>
    <w:tblPr/>
    <w:tblStylePr w:type="lastRow">
      <w:rPr>
        <w:b/>
        <w:bCs/>
      </w:rPr>
    </w:tblStylePr>
    <w:tblStylePr w:type="lastCol">
      <w:rPr>
        <w:b/>
        <w:bCs/>
      </w:rPr>
    </w:tblStylePr>
  </w:style>
  <w:style w:type="table" w:styleId="TableGrid4">
    <w:name w:val="Table Grid 4"/>
    <w:basedOn w:val="TableNormal"/>
    <w:semiHidden/>
    <w:rsid w:val="00493D40"/>
    <w:pPr>
      <w:jc w:val="both"/>
    </w:pPr>
    <w:tblPr/>
    <w:tblStylePr w:type="firstRow">
      <w:rPr>
        <w:color w:val="auto"/>
      </w:rPr>
    </w:tblStylePr>
    <w:tblStylePr w:type="lastRow">
      <w:rPr>
        <w:b/>
        <w:bCs/>
        <w:color w:val="auto"/>
      </w:rPr>
    </w:tblStylePr>
    <w:tblStylePr w:type="lastCol">
      <w:rPr>
        <w:b/>
        <w:bCs/>
        <w:color w:val="auto"/>
      </w:rPr>
    </w:tblStylePr>
  </w:style>
  <w:style w:type="table" w:styleId="TableGrid5">
    <w:name w:val="Table Grid 5"/>
    <w:basedOn w:val="TableNormal"/>
    <w:semiHidden/>
    <w:rsid w:val="00493D40"/>
    <w:pPr>
      <w:jc w:val="both"/>
    </w:pPr>
    <w:tblPr/>
    <w:tblStylePr w:type="lastRow">
      <w:rPr>
        <w:b/>
        <w:bCs/>
      </w:rPr>
    </w:tblStylePr>
    <w:tblStylePr w:type="lastCol">
      <w:rPr>
        <w:b/>
        <w:bCs/>
      </w:rPr>
    </w:tblStylePr>
  </w:style>
  <w:style w:type="table" w:styleId="TableGrid6">
    <w:name w:val="Table Grid 6"/>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93D40"/>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93D40"/>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93D40"/>
    <w:pPr>
      <w:jc w:val="both"/>
    </w:pPr>
    <w:tblPr/>
    <w:tblStylePr w:type="firstRow">
      <w:rPr>
        <w:b/>
        <w:bCs/>
        <w:i/>
        <w:iCs/>
        <w:color w:val="800000"/>
      </w:rPr>
    </w:tblStylePr>
    <w:tblStylePr w:type="band1Horz">
      <w:rPr>
        <w:color w:val="auto"/>
      </w:rPr>
    </w:tblStylePr>
    <w:tblStylePr w:type="band2Horz">
      <w:rPr>
        <w:color w:val="auto"/>
      </w:rPr>
    </w:tblStylePr>
    <w:tblStylePr w:type="swCell">
      <w:rPr>
        <w:b/>
        <w:bCs/>
      </w:rPr>
    </w:tblStylePr>
  </w:style>
  <w:style w:type="table" w:styleId="TableList2">
    <w:name w:val="Table List 2"/>
    <w:basedOn w:val="TableNormal"/>
    <w:semiHidden/>
    <w:rsid w:val="00493D40"/>
    <w:pPr>
      <w:jc w:val="both"/>
    </w:pPr>
    <w:tblPr/>
    <w:tblStylePr w:type="firstRow">
      <w:rPr>
        <w:b/>
        <w:bCs/>
        <w:color w:val="FFFFFF"/>
      </w:rPr>
    </w:tblStylePr>
    <w:tblStylePr w:type="band1Horz">
      <w:rPr>
        <w:color w:val="auto"/>
      </w:rPr>
    </w:tblStylePr>
    <w:tblStylePr w:type="band2Horz">
      <w:rPr>
        <w:color w:val="auto"/>
      </w:rPr>
    </w:tblStylePr>
    <w:tblStylePr w:type="swCell">
      <w:rPr>
        <w:b/>
        <w:bCs/>
      </w:rPr>
    </w:tblStylePr>
  </w:style>
  <w:style w:type="table" w:styleId="TableList3">
    <w:name w:val="Table List 3"/>
    <w:basedOn w:val="TableNormal"/>
    <w:semiHidden/>
    <w:rsid w:val="00493D40"/>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93D40"/>
    <w:pPr>
      <w:jc w:val="both"/>
    </w:pPr>
    <w:tblPr/>
    <w:tblStylePr w:type="firstRow">
      <w:rPr>
        <w:b/>
        <w:bCs/>
        <w:color w:val="FFFFFF"/>
      </w:rPr>
    </w:tblStylePr>
  </w:style>
  <w:style w:type="table" w:styleId="TableList5">
    <w:name w:val="Table List 5"/>
    <w:basedOn w:val="TableNormal"/>
    <w:semiHidden/>
    <w:rsid w:val="00493D40"/>
    <w:pPr>
      <w:jc w:val="both"/>
    </w:pPr>
    <w:tblPr/>
    <w:tblStylePr w:type="firstRow">
      <w:rPr>
        <w:b/>
        <w:bCs/>
      </w:rPr>
    </w:tblStylePr>
    <w:tblStylePr w:type="firstCol">
      <w:rPr>
        <w:b/>
        <w:bCs/>
      </w:rPr>
    </w:tblStylePr>
  </w:style>
  <w:style w:type="table" w:styleId="TableList6">
    <w:name w:val="Table List 6"/>
    <w:basedOn w:val="TableNormal"/>
    <w:semiHidden/>
    <w:rsid w:val="00493D40"/>
    <w:pPr>
      <w:jc w:val="both"/>
    </w:pPr>
    <w:tblPr>
      <w:tblStyleRowBandSize w:val="1"/>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style>
  <w:style w:type="table" w:styleId="TableList7">
    <w:name w:val="Table List 7"/>
    <w:basedOn w:val="TableNormal"/>
    <w:semiHidden/>
    <w:rsid w:val="00493D40"/>
    <w:pPr>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StylePr>
    <w:tblStylePr w:type="lastCol">
      <w:rPr>
        <w:b/>
        <w:bCs/>
      </w:rPr>
    </w:tblStylePr>
    <w:tblStylePr w:type="band1Horz">
      <w:rPr>
        <w:color w:val="auto"/>
      </w:rPr>
    </w:tblStylePr>
  </w:style>
  <w:style w:type="table" w:styleId="TableList8">
    <w:name w:val="Table List 8"/>
    <w:basedOn w:val="TableNormal"/>
    <w:semiHidden/>
    <w:rsid w:val="00493D40"/>
    <w:pPr>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tblStylePr w:type="band1Horz">
      <w:rPr>
        <w:color w:val="auto"/>
      </w:rPr>
    </w:tblStylePr>
  </w:style>
  <w:style w:type="table" w:styleId="TableProfessional">
    <w:name w:val="Table Professional"/>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93D40"/>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93D40"/>
    <w:pPr>
      <w:jc w:val="both"/>
    </w:pPr>
    <w:tblPr/>
    <w:tblStylePr w:type="firstRow">
      <w:rPr>
        <w:b/>
        <w:bCs/>
      </w:rPr>
    </w:tblStylePr>
    <w:tblStylePr w:type="lastRow">
      <w:rPr>
        <w:b/>
        <w:bCs/>
        <w:color w:val="auto"/>
      </w:rPr>
    </w:tblStylePr>
    <w:tblStylePr w:type="firstCol">
      <w:rPr>
        <w:b/>
        <w:bCs/>
      </w:rPr>
    </w:tblStylePr>
    <w:tblStylePr w:type="lastCol">
      <w:rPr>
        <w:b/>
        <w:bCs/>
      </w:rPr>
    </w:tblStylePr>
    <w:tblStylePr w:type="neCell">
      <w:rPr>
        <w:b/>
        <w:bCs/>
      </w:rPr>
    </w:tblStylePr>
    <w:tblStylePr w:type="swCell">
      <w:rPr>
        <w:b/>
        <w:bCs/>
      </w:rPr>
    </w:tblStylePr>
  </w:style>
  <w:style w:type="table" w:styleId="TableSimple3">
    <w:name w:val="Table Simple 3"/>
    <w:basedOn w:val="TableNormal"/>
    <w:semiHidden/>
    <w:rsid w:val="00493D40"/>
    <w:pPr>
      <w:jc w:val="both"/>
    </w:pPr>
    <w:tblPr/>
    <w:tblStylePr w:type="firstRow">
      <w:rPr>
        <w:b/>
        <w:bCs/>
        <w:color w:val="FFFFFF"/>
      </w:rPr>
    </w:tblStylePr>
  </w:style>
  <w:style w:type="table" w:styleId="TableSubtle1">
    <w:name w:val="Table Subtle 1"/>
    <w:basedOn w:val="TableNormal"/>
    <w:semiHidden/>
    <w:rsid w:val="00493D40"/>
    <w:pPr>
      <w:jc w:val="both"/>
    </w:pPr>
    <w:tblPr>
      <w:tblStyleRowBandSize w:val="1"/>
    </w:tblPr>
    <w:tcPr>
      <w:tcBorders>
        <w:top w:val="single" w:sz="12" w:space="0" w:color="000000"/>
        <w:left w:val="single" w:sz="12" w:space="0" w:color="000000"/>
        <w:bottom w:val="single" w:sz="6" w:space="0" w:color="000000"/>
        <w:right w:val="single" w:sz="12" w:space="0" w:color="000000"/>
      </w:tcBorders>
      <w:shd w:val="pct25" w:color="808000" w:fill="FFFFFF"/>
    </w:tcPr>
    <w:tblStylePr w:type="neCell">
      <w:rPr>
        <w:b/>
        <w:bCs/>
      </w:rPr>
    </w:tblStylePr>
    <w:tblStylePr w:type="swCell">
      <w:rPr>
        <w:b/>
        <w:bCs/>
      </w:rPr>
    </w:tblStylePr>
  </w:style>
  <w:style w:type="table" w:styleId="TableSubtle2">
    <w:name w:val="Table Subtle 2"/>
    <w:basedOn w:val="TableNormal"/>
    <w:semiHidden/>
    <w:rsid w:val="00493D40"/>
    <w:pPr>
      <w:jc w:val="both"/>
    </w:pPr>
    <w:tblPr/>
    <w:tblStylePr w:type="neCell">
      <w:rPr>
        <w:b/>
        <w:bCs/>
      </w:rPr>
    </w:tblStylePr>
    <w:tblStylePr w:type="swCell">
      <w:rPr>
        <w:b/>
        <w:bCs/>
      </w:rPr>
    </w:tblStylePr>
  </w:style>
  <w:style w:type="table" w:styleId="TableTheme">
    <w:name w:val="Table Theme"/>
    <w:basedOn w:val="TableNormal"/>
    <w:semiHidden/>
    <w:rsid w:val="00493D40"/>
    <w:pPr>
      <w:jc w:val="both"/>
    </w:pPr>
    <w:tblPr/>
  </w:style>
  <w:style w:type="table" w:styleId="TableWeb1">
    <w:name w:val="Table Web 1"/>
    <w:basedOn w:val="TableNormal"/>
    <w:semiHidden/>
    <w:rsid w:val="00493D40"/>
    <w:pPr>
      <w:jc w:val="both"/>
    </w:pPr>
    <w:tblPr/>
    <w:tblStylePr w:type="firstRow">
      <w:rPr>
        <w:color w:val="auto"/>
      </w:rPr>
    </w:tblStylePr>
  </w:style>
  <w:style w:type="table" w:styleId="TableWeb2">
    <w:name w:val="Table Web 2"/>
    <w:basedOn w:val="TableNormal"/>
    <w:semiHidden/>
    <w:rsid w:val="00493D40"/>
    <w:pPr>
      <w:jc w:val="both"/>
    </w:pPr>
    <w:tblPr/>
    <w:tblStylePr w:type="firstRow">
      <w:rPr>
        <w:color w:val="auto"/>
      </w:rPr>
    </w:tblStylePr>
  </w:style>
  <w:style w:type="table" w:styleId="TableWeb3">
    <w:name w:val="Table Web 3"/>
    <w:basedOn w:val="TableNormal"/>
    <w:semiHidden/>
    <w:rsid w:val="00493D40"/>
    <w:pPr>
      <w:jc w:val="both"/>
    </w:pPr>
    <w:tblPr/>
    <w:tblStylePr w:type="firstRow">
      <w:rPr>
        <w:color w:val="auto"/>
      </w:r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sid w:val="0033525D"/>
    <w:rPr>
      <w:sz w:val="22"/>
      <w:szCs w:val="22"/>
      <w:lang w:val="en-CA"/>
    </w:rPr>
  </w:style>
  <w:style w:type="paragraph" w:customStyle="1" w:styleId="Header4">
    <w:name w:val="Header4"/>
    <w:aliases w:val="Para 4"/>
    <w:basedOn w:val="Normal"/>
    <w:next w:val="Normal"/>
    <w:rsid w:val="00DC6A10"/>
    <w:pPr>
      <w:widowControl w:val="0"/>
      <w:numPr>
        <w:numId w:val="6"/>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sid w:val="00B04161"/>
    <w:rPr>
      <w:sz w:val="16"/>
      <w:szCs w:val="16"/>
    </w:rPr>
  </w:style>
  <w:style w:type="paragraph" w:styleId="Subtitle">
    <w:name w:val="Subtitle"/>
    <w:basedOn w:val="Normal"/>
    <w:link w:val="SubtitleChar"/>
    <w:uiPriority w:val="11"/>
    <w:qFormat/>
    <w:rsid w:val="0033525D"/>
    <w:pPr>
      <w:spacing w:after="60"/>
      <w:jc w:val="center"/>
      <w:outlineLvl w:val="1"/>
    </w:pPr>
    <w:rPr>
      <w:rFonts w:ascii="Arial" w:hAnsi="Arial" w:cs="Arial"/>
    </w:rPr>
  </w:style>
  <w:style w:type="paragraph" w:styleId="Title">
    <w:name w:val="Title"/>
    <w:basedOn w:val="Normal"/>
    <w:qFormat/>
    <w:rsid w:val="0033525D"/>
    <w:pPr>
      <w:spacing w:before="240" w:after="60"/>
      <w:jc w:val="center"/>
      <w:outlineLvl w:val="0"/>
    </w:pPr>
    <w:rPr>
      <w:rFonts w:ascii="Arial" w:hAnsi="Arial" w:cs="Arial"/>
      <w:b/>
      <w:bCs/>
      <w:kern w:val="28"/>
    </w:rPr>
  </w:style>
  <w:style w:type="paragraph" w:styleId="Date">
    <w:name w:val="Date"/>
    <w:basedOn w:val="Normal"/>
    <w:next w:val="Normal"/>
    <w:rsid w:val="0033525D"/>
  </w:style>
  <w:style w:type="character" w:styleId="PlaceholderText">
    <w:name w:val="Placeholder Text"/>
    <w:basedOn w:val="DefaultParagraphFont"/>
    <w:uiPriority w:val="99"/>
    <w:semiHidden/>
    <w:rsid w:val="00FC2540"/>
    <w:rPr>
      <w:color w:val="808080"/>
    </w:rPr>
  </w:style>
  <w:style w:type="paragraph" w:styleId="BalloonText">
    <w:name w:val="Balloon Text"/>
    <w:basedOn w:val="Normal"/>
    <w:link w:val="BalloonTextChar"/>
    <w:uiPriority w:val="99"/>
    <w:semiHidden/>
    <w:unhideWhenUsed/>
    <w:rsid w:val="00FC2540"/>
    <w:rPr>
      <w:rFonts w:ascii="Tahoma" w:hAnsi="Tahoma" w:cs="Tahoma"/>
      <w:sz w:val="16"/>
      <w:szCs w:val="16"/>
    </w:rPr>
  </w:style>
  <w:style w:type="character" w:customStyle="1" w:styleId="BalloonTextChar">
    <w:name w:val="Balloon Text Char"/>
    <w:basedOn w:val="DefaultParagraphFont"/>
    <w:link w:val="BalloonText"/>
    <w:uiPriority w:val="99"/>
    <w:semiHidden/>
    <w:rsid w:val="00FC2540"/>
    <w:rPr>
      <w:rFonts w:ascii="Tahoma" w:hAnsi="Tahoma" w:cs="Tahoma"/>
      <w:sz w:val="16"/>
      <w:szCs w:val="16"/>
      <w:lang w:val="en-GB"/>
    </w:rPr>
  </w:style>
  <w:style w:type="paragraph" w:styleId="CommentText">
    <w:name w:val="annotation text"/>
    <w:basedOn w:val="Normal"/>
    <w:link w:val="CommentTextChar"/>
    <w:uiPriority w:val="99"/>
    <w:unhideWhenUsed/>
    <w:rsid w:val="00B04161"/>
    <w:rPr>
      <w:sz w:val="20"/>
      <w:szCs w:val="20"/>
    </w:rPr>
  </w:style>
  <w:style w:type="character" w:customStyle="1" w:styleId="CommentTextChar">
    <w:name w:val="Comment Text Char"/>
    <w:basedOn w:val="DefaultParagraphFont"/>
    <w:link w:val="CommentText"/>
    <w:uiPriority w:val="99"/>
    <w:rsid w:val="00B04161"/>
    <w:rPr>
      <w:lang w:val="en-GB"/>
    </w:rPr>
  </w:style>
  <w:style w:type="paragraph" w:styleId="CommentSubject">
    <w:name w:val="annotation subject"/>
    <w:basedOn w:val="CommentText"/>
    <w:next w:val="CommentText"/>
    <w:link w:val="CommentSubjectChar"/>
    <w:uiPriority w:val="99"/>
    <w:semiHidden/>
    <w:unhideWhenUsed/>
    <w:rsid w:val="00B04161"/>
    <w:rPr>
      <w:b/>
      <w:bCs/>
    </w:rPr>
  </w:style>
  <w:style w:type="character" w:customStyle="1" w:styleId="CommentSubjectChar">
    <w:name w:val="Comment Subject Char"/>
    <w:basedOn w:val="CommentTextChar"/>
    <w:link w:val="CommentSubject"/>
    <w:uiPriority w:val="99"/>
    <w:semiHidden/>
    <w:rsid w:val="00B04161"/>
    <w:rPr>
      <w:b/>
      <w:bCs/>
      <w:lang w:val="en-GB"/>
    </w:rPr>
  </w:style>
  <w:style w:type="paragraph" w:customStyle="1" w:styleId="StyleHeader4Para4Left0Firstline0">
    <w:name w:val="Style Header4Para 4 + Left:  0&quot; First line:  0&quot;"/>
    <w:basedOn w:val="Header4"/>
    <w:rsid w:val="004E7F9C"/>
    <w:pPr>
      <w:ind w:left="0" w:firstLine="0"/>
    </w:pPr>
    <w:rPr>
      <w:sz w:val="20"/>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Fußnot"/>
    <w:basedOn w:val="Normal"/>
    <w:link w:val="FootnoteTextChar"/>
    <w:unhideWhenUsed/>
    <w:qFormat/>
    <w:rsid w:val="006E126D"/>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Fußnot Char"/>
    <w:basedOn w:val="DefaultParagraphFont"/>
    <w:link w:val="FootnoteText"/>
    <w:rsid w:val="006E126D"/>
    <w:rPr>
      <w:lang w:val="en-GB"/>
    </w:rPr>
  </w:style>
  <w:style w:type="character" w:styleId="FootnoteReference">
    <w:name w:val="footnote reference"/>
    <w:aliases w:val="Footnote text,Footnote Text1,Footnote Text2,ftref,16 Point,Superscript 6 Point,Superscript 6 Point + 11 pt,BVI fnr,BVI fnr Car Car,BVI fnr Car,BVI fnr Car Car Car Car,-E Fußnotenzeichen,number,Footnote reference number,Footnote symbol"/>
    <w:basedOn w:val="DefaultParagraphFont"/>
    <w:link w:val="CharCharCharCharCarChar"/>
    <w:unhideWhenUsed/>
    <w:qFormat/>
    <w:rsid w:val="006E126D"/>
    <w:rPr>
      <w:vertAlign w:val="superscript"/>
    </w:rPr>
  </w:style>
  <w:style w:type="paragraph" w:customStyle="1" w:styleId="Newheader4">
    <w:name w:val="New header 4"/>
    <w:basedOn w:val="Heading4"/>
    <w:next w:val="Normal"/>
    <w:qFormat/>
    <w:rsid w:val="007C2B69"/>
    <w:pPr>
      <w:spacing w:before="0" w:after="240"/>
      <w:ind w:left="2880" w:hanging="720"/>
    </w:pPr>
  </w:style>
  <w:style w:type="paragraph" w:styleId="ListParagraph">
    <w:name w:val="List Paragraph"/>
    <w:aliases w:val="列出段落YUAN,List Paragraph (numbered (a)) Char,List Paragraph Char Char Char,List Paragraph (numbered (a)),Use Case List Paragraph,List Paragraph2,Numbered List Paragraph,Main numbered paragraph,Bullet paras,ANNEX,lp1,TIT 2 IND,Dot pt,NORMAL"/>
    <w:basedOn w:val="Normal"/>
    <w:link w:val="ListParagraphChar"/>
    <w:uiPriority w:val="34"/>
    <w:qFormat/>
    <w:rsid w:val="00711BE6"/>
    <w:pPr>
      <w:ind w:left="720"/>
      <w:contextualSpacing/>
    </w:pPr>
    <w:rPr>
      <w:lang w:val="en-GB"/>
    </w:rPr>
  </w:style>
  <w:style w:type="character" w:customStyle="1" w:styleId="ListParagraphChar">
    <w:name w:val="List Paragraph Char"/>
    <w:aliases w:val="列出段落YUAN Char,List Paragraph (numbered (a)) Char Char,List Paragraph Char Char Char Char,List Paragraph (numbered (a)) Char1,Use Case List Paragraph Char,List Paragraph2 Char,Numbered List Paragraph Char,Main numbered paragraph Char"/>
    <w:basedOn w:val="DefaultParagraphFont"/>
    <w:link w:val="ListParagraph"/>
    <w:uiPriority w:val="34"/>
    <w:qFormat/>
    <w:locked/>
    <w:rsid w:val="00711BE6"/>
    <w:rPr>
      <w:sz w:val="22"/>
      <w:szCs w:val="22"/>
      <w:lang w:val="en-GB"/>
    </w:rPr>
  </w:style>
  <w:style w:type="paragraph" w:customStyle="1" w:styleId="Default">
    <w:name w:val="Default"/>
    <w:rsid w:val="00711BE6"/>
    <w:pPr>
      <w:widowControl w:val="0"/>
      <w:autoSpaceDE w:val="0"/>
      <w:autoSpaceDN w:val="0"/>
      <w:adjustRightInd w:val="0"/>
    </w:pPr>
    <w:rPr>
      <w:color w:val="000000"/>
      <w:sz w:val="24"/>
      <w:szCs w:val="24"/>
    </w:rPr>
  </w:style>
  <w:style w:type="table" w:customStyle="1" w:styleId="TableGrid10">
    <w:name w:val="Table Grid1"/>
    <w:basedOn w:val="TableNormal"/>
    <w:next w:val="TableGrid"/>
    <w:uiPriority w:val="59"/>
    <w:rsid w:val="00711BE6"/>
    <w:pPr>
      <w:jc w:val="both"/>
    </w:pPr>
    <w:rPr>
      <w:rFonts w:eastAsia="SimSun"/>
    </w:rPr>
    <w:tblPr/>
  </w:style>
  <w:style w:type="paragraph" w:styleId="Revision">
    <w:name w:val="Revision"/>
    <w:hidden/>
    <w:uiPriority w:val="99"/>
    <w:semiHidden/>
    <w:rsid w:val="00711BE6"/>
    <w:rPr>
      <w:sz w:val="22"/>
      <w:szCs w:val="22"/>
      <w:lang w:val="en-GB"/>
    </w:rPr>
  </w:style>
  <w:style w:type="paragraph" w:styleId="NormalWeb">
    <w:name w:val="Normal (Web)"/>
    <w:basedOn w:val="Normal"/>
    <w:uiPriority w:val="99"/>
    <w:semiHidden/>
    <w:unhideWhenUsed/>
    <w:rsid w:val="00711BE6"/>
    <w:pPr>
      <w:jc w:val="left"/>
    </w:pPr>
    <w:rPr>
      <w:rFonts w:eastAsiaTheme="minorHAnsi"/>
      <w:sz w:val="24"/>
      <w:szCs w:val="24"/>
      <w:lang w:val="en-US"/>
    </w:rPr>
  </w:style>
  <w:style w:type="paragraph" w:styleId="EndnoteText">
    <w:name w:val="endnote text"/>
    <w:basedOn w:val="Normal"/>
    <w:link w:val="EndnoteTextChar"/>
    <w:uiPriority w:val="99"/>
    <w:semiHidden/>
    <w:unhideWhenUsed/>
    <w:rsid w:val="00711BE6"/>
    <w:rPr>
      <w:sz w:val="20"/>
      <w:szCs w:val="20"/>
      <w:lang w:val="en-GB"/>
    </w:rPr>
  </w:style>
  <w:style w:type="character" w:customStyle="1" w:styleId="EndnoteTextChar">
    <w:name w:val="Endnote Text Char"/>
    <w:basedOn w:val="DefaultParagraphFont"/>
    <w:link w:val="EndnoteText"/>
    <w:uiPriority w:val="99"/>
    <w:semiHidden/>
    <w:rsid w:val="00711BE6"/>
    <w:rPr>
      <w:lang w:val="en-GB"/>
    </w:rPr>
  </w:style>
  <w:style w:type="character" w:styleId="EndnoteReference">
    <w:name w:val="endnote reference"/>
    <w:basedOn w:val="DefaultParagraphFont"/>
    <w:uiPriority w:val="99"/>
    <w:semiHidden/>
    <w:unhideWhenUsed/>
    <w:rsid w:val="00711BE6"/>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711BE6"/>
    <w:rPr>
      <w:sz w:val="22"/>
      <w:szCs w:val="22"/>
      <w:lang w:val="en-CA"/>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711BE6"/>
    <w:pPr>
      <w:spacing w:after="160" w:line="240" w:lineRule="exact"/>
    </w:pPr>
    <w:rPr>
      <w:sz w:val="20"/>
      <w:szCs w:val="20"/>
      <w:vertAlign w:val="superscript"/>
      <w:lang w:val="en-US"/>
    </w:rPr>
  </w:style>
  <w:style w:type="character" w:customStyle="1" w:styleId="ui-provider">
    <w:name w:val="ui-provider"/>
    <w:basedOn w:val="DefaultParagraphFont"/>
    <w:rsid w:val="00711BE6"/>
  </w:style>
  <w:style w:type="character" w:customStyle="1" w:styleId="FooterChar">
    <w:name w:val="Footer Char"/>
    <w:basedOn w:val="DefaultParagraphFont"/>
    <w:link w:val="Footer"/>
    <w:uiPriority w:val="99"/>
    <w:rsid w:val="00711BE6"/>
    <w:rPr>
      <w:sz w:val="22"/>
      <w:szCs w:val="22"/>
      <w:lang w:val="en-CA"/>
    </w:rPr>
  </w:style>
  <w:style w:type="paragraph" w:styleId="Caption">
    <w:name w:val="caption"/>
    <w:basedOn w:val="Normal"/>
    <w:next w:val="Normal"/>
    <w:qFormat/>
    <w:rsid w:val="00711BE6"/>
    <w:pPr>
      <w:spacing w:after="80"/>
      <w:jc w:val="center"/>
    </w:pPr>
    <w:rPr>
      <w:bCs/>
      <w:color w:val="7F7F7F" w:themeColor="text1" w:themeTint="80"/>
      <w:sz w:val="20"/>
      <w:lang w:val="es-MX" w:eastAsia="es-MX"/>
    </w:rPr>
  </w:style>
  <w:style w:type="paragraph" w:customStyle="1" w:styleId="Footer1">
    <w:name w:val="Footer1"/>
    <w:basedOn w:val="Normal"/>
    <w:rsid w:val="00711BE6"/>
    <w:pPr>
      <w:widowControl w:val="0"/>
      <w:tabs>
        <w:tab w:val="center" w:pos="4320"/>
        <w:tab w:val="right" w:pos="8640"/>
        <w:tab w:val="left" w:pos="9000"/>
      </w:tabs>
      <w:spacing w:after="160" w:line="259" w:lineRule="auto"/>
      <w:jc w:val="left"/>
    </w:pPr>
    <w:rPr>
      <w:rFonts w:asciiTheme="minorHAnsi" w:eastAsiaTheme="minorHAnsi" w:hAnsiTheme="minorHAnsi" w:cstheme="minorBidi"/>
      <w:snapToGrid w:val="0"/>
      <w:sz w:val="20"/>
      <w:szCs w:val="20"/>
      <w:lang w:val="en-US"/>
    </w:rPr>
  </w:style>
  <w:style w:type="character" w:customStyle="1" w:styleId="SubtitleChar">
    <w:name w:val="Subtitle Char"/>
    <w:link w:val="Subtitle"/>
    <w:uiPriority w:val="11"/>
    <w:rsid w:val="00711BE6"/>
    <w:rPr>
      <w:rFonts w:ascii="Arial" w:hAnsi="Arial" w:cs="Arial"/>
      <w:sz w:val="22"/>
      <w:szCs w:val="22"/>
      <w:lang w:val="en-CA"/>
    </w:rPr>
  </w:style>
  <w:style w:type="character" w:customStyle="1" w:styleId="cf01">
    <w:name w:val="cf01"/>
    <w:basedOn w:val="DefaultParagraphFont"/>
    <w:rsid w:val="00711BE6"/>
    <w:rPr>
      <w:rFonts w:ascii="Segoe UI" w:hAnsi="Segoe UI" w:cs="Segoe UI" w:hint="default"/>
      <w:sz w:val="18"/>
      <w:szCs w:val="18"/>
    </w:rPr>
  </w:style>
  <w:style w:type="table" w:customStyle="1" w:styleId="8">
    <w:name w:val="8"/>
    <w:basedOn w:val="TableNormal"/>
    <w:rsid w:val="00711BE6"/>
    <w:pPr>
      <w:jc w:val="both"/>
    </w:pPr>
    <w:rPr>
      <w:sz w:val="22"/>
      <w:szCs w:val="22"/>
      <w:lang w:val="en-CA" w:eastAsia="es-MX"/>
    </w:rPr>
    <w:tblPr/>
  </w:style>
  <w:style w:type="paragraph" w:customStyle="1" w:styleId="paragraph">
    <w:name w:val="paragraph"/>
    <w:basedOn w:val="Normal"/>
    <w:rsid w:val="00711BE6"/>
    <w:pPr>
      <w:spacing w:before="100" w:beforeAutospacing="1" w:after="100" w:afterAutospacing="1"/>
      <w:jc w:val="left"/>
    </w:pPr>
    <w:rPr>
      <w:sz w:val="24"/>
      <w:szCs w:val="24"/>
      <w:lang w:eastAsia="en-CA"/>
    </w:rPr>
  </w:style>
  <w:style w:type="character" w:customStyle="1" w:styleId="normaltextrun">
    <w:name w:val="normaltextrun"/>
    <w:basedOn w:val="DefaultParagraphFont"/>
    <w:rsid w:val="00711BE6"/>
  </w:style>
  <w:style w:type="character" w:customStyle="1" w:styleId="eop">
    <w:name w:val="eop"/>
    <w:basedOn w:val="DefaultParagraphFont"/>
    <w:rsid w:val="00711BE6"/>
  </w:style>
  <w:style w:type="table" w:customStyle="1" w:styleId="1">
    <w:name w:val="学术论文的三线表1"/>
    <w:basedOn w:val="TableNormal"/>
    <w:next w:val="TableGrid"/>
    <w:qFormat/>
    <w:rsid w:val="00711BE6"/>
    <w:pPr>
      <w:jc w:val="both"/>
    </w:pPr>
    <w:tblPr/>
  </w:style>
  <w:style w:type="character" w:styleId="Hyperlink">
    <w:name w:val="Hyperlink"/>
    <w:basedOn w:val="DefaultParagraphFont"/>
    <w:uiPriority w:val="99"/>
    <w:unhideWhenUsed/>
    <w:rsid w:val="004444E9"/>
    <w:rPr>
      <w:color w:val="0000FF" w:themeColor="hyperlink"/>
      <w:u w:val="single"/>
    </w:rPr>
  </w:style>
  <w:style w:type="character" w:customStyle="1" w:styleId="UnresolvedMention1">
    <w:name w:val="Unresolved Mention1"/>
    <w:basedOn w:val="DefaultParagraphFont"/>
    <w:uiPriority w:val="99"/>
    <w:semiHidden/>
    <w:unhideWhenUsed/>
    <w:rsid w:val="00050C43"/>
    <w:rPr>
      <w:color w:val="605E5C"/>
      <w:shd w:val="clear" w:color="auto" w:fill="E1DFDD"/>
    </w:rPr>
  </w:style>
  <w:style w:type="table" w:customStyle="1" w:styleId="2">
    <w:name w:val="学术论文的三线表2"/>
    <w:basedOn w:val="TableNormal"/>
    <w:next w:val="TableGrid"/>
    <w:uiPriority w:val="39"/>
    <w:qFormat/>
    <w:rsid w:val="00F762CC"/>
    <w:pPr>
      <w:jc w:val="both"/>
    </w:pP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280350">
      <w:bodyDiv w:val="1"/>
      <w:marLeft w:val="0"/>
      <w:marRight w:val="0"/>
      <w:marTop w:val="0"/>
      <w:marBottom w:val="0"/>
      <w:divBdr>
        <w:top w:val="none" w:sz="0" w:space="0" w:color="auto"/>
        <w:left w:val="none" w:sz="0" w:space="0" w:color="auto"/>
        <w:bottom w:val="none" w:sz="0" w:space="0" w:color="auto"/>
        <w:right w:val="none" w:sz="0" w:space="0" w:color="auto"/>
      </w:divBdr>
    </w:div>
    <w:div w:id="265623086">
      <w:bodyDiv w:val="1"/>
      <w:marLeft w:val="0"/>
      <w:marRight w:val="0"/>
      <w:marTop w:val="0"/>
      <w:marBottom w:val="0"/>
      <w:divBdr>
        <w:top w:val="none" w:sz="0" w:space="0" w:color="auto"/>
        <w:left w:val="none" w:sz="0" w:space="0" w:color="auto"/>
        <w:bottom w:val="none" w:sz="0" w:space="0" w:color="auto"/>
        <w:right w:val="none" w:sz="0" w:space="0" w:color="auto"/>
      </w:divBdr>
    </w:div>
    <w:div w:id="271474779">
      <w:bodyDiv w:val="1"/>
      <w:marLeft w:val="0"/>
      <w:marRight w:val="0"/>
      <w:marTop w:val="0"/>
      <w:marBottom w:val="0"/>
      <w:divBdr>
        <w:top w:val="none" w:sz="0" w:space="0" w:color="auto"/>
        <w:left w:val="none" w:sz="0" w:space="0" w:color="auto"/>
        <w:bottom w:val="none" w:sz="0" w:space="0" w:color="auto"/>
        <w:right w:val="none" w:sz="0" w:space="0" w:color="auto"/>
      </w:divBdr>
    </w:div>
    <w:div w:id="298220790">
      <w:bodyDiv w:val="1"/>
      <w:marLeft w:val="0"/>
      <w:marRight w:val="0"/>
      <w:marTop w:val="0"/>
      <w:marBottom w:val="0"/>
      <w:divBdr>
        <w:top w:val="none" w:sz="0" w:space="0" w:color="auto"/>
        <w:left w:val="none" w:sz="0" w:space="0" w:color="auto"/>
        <w:bottom w:val="none" w:sz="0" w:space="0" w:color="auto"/>
        <w:right w:val="none" w:sz="0" w:space="0" w:color="auto"/>
      </w:divBdr>
    </w:div>
    <w:div w:id="330988652">
      <w:bodyDiv w:val="1"/>
      <w:marLeft w:val="0"/>
      <w:marRight w:val="0"/>
      <w:marTop w:val="0"/>
      <w:marBottom w:val="0"/>
      <w:divBdr>
        <w:top w:val="none" w:sz="0" w:space="0" w:color="auto"/>
        <w:left w:val="none" w:sz="0" w:space="0" w:color="auto"/>
        <w:bottom w:val="none" w:sz="0" w:space="0" w:color="auto"/>
        <w:right w:val="none" w:sz="0" w:space="0" w:color="auto"/>
      </w:divBdr>
    </w:div>
    <w:div w:id="596788435">
      <w:bodyDiv w:val="1"/>
      <w:marLeft w:val="0"/>
      <w:marRight w:val="0"/>
      <w:marTop w:val="0"/>
      <w:marBottom w:val="0"/>
      <w:divBdr>
        <w:top w:val="none" w:sz="0" w:space="0" w:color="auto"/>
        <w:left w:val="none" w:sz="0" w:space="0" w:color="auto"/>
        <w:bottom w:val="none" w:sz="0" w:space="0" w:color="auto"/>
        <w:right w:val="none" w:sz="0" w:space="0" w:color="auto"/>
      </w:divBdr>
      <w:divsChild>
        <w:div w:id="398676447">
          <w:marLeft w:val="0"/>
          <w:marRight w:val="0"/>
          <w:marTop w:val="0"/>
          <w:marBottom w:val="0"/>
          <w:divBdr>
            <w:top w:val="none" w:sz="0" w:space="0" w:color="auto"/>
            <w:left w:val="none" w:sz="0" w:space="0" w:color="auto"/>
            <w:bottom w:val="none" w:sz="0" w:space="0" w:color="auto"/>
            <w:right w:val="none" w:sz="0" w:space="0" w:color="auto"/>
          </w:divBdr>
          <w:divsChild>
            <w:div w:id="614560644">
              <w:marLeft w:val="0"/>
              <w:marRight w:val="0"/>
              <w:marTop w:val="0"/>
              <w:marBottom w:val="0"/>
              <w:divBdr>
                <w:top w:val="none" w:sz="0" w:space="0" w:color="auto"/>
                <w:left w:val="none" w:sz="0" w:space="0" w:color="auto"/>
                <w:bottom w:val="none" w:sz="0" w:space="0" w:color="auto"/>
                <w:right w:val="none" w:sz="0" w:space="0" w:color="auto"/>
              </w:divBdr>
            </w:div>
            <w:div w:id="765230176">
              <w:marLeft w:val="0"/>
              <w:marRight w:val="0"/>
              <w:marTop w:val="0"/>
              <w:marBottom w:val="0"/>
              <w:divBdr>
                <w:top w:val="none" w:sz="0" w:space="0" w:color="auto"/>
                <w:left w:val="none" w:sz="0" w:space="0" w:color="auto"/>
                <w:bottom w:val="none" w:sz="0" w:space="0" w:color="auto"/>
                <w:right w:val="none" w:sz="0" w:space="0" w:color="auto"/>
              </w:divBdr>
            </w:div>
          </w:divsChild>
        </w:div>
        <w:div w:id="1975022281">
          <w:marLeft w:val="0"/>
          <w:marRight w:val="0"/>
          <w:marTop w:val="0"/>
          <w:marBottom w:val="0"/>
          <w:divBdr>
            <w:top w:val="none" w:sz="0" w:space="0" w:color="auto"/>
            <w:left w:val="none" w:sz="0" w:space="0" w:color="auto"/>
            <w:bottom w:val="none" w:sz="0" w:space="0" w:color="auto"/>
            <w:right w:val="none" w:sz="0" w:space="0" w:color="auto"/>
          </w:divBdr>
          <w:divsChild>
            <w:div w:id="673655047">
              <w:marLeft w:val="0"/>
              <w:marRight w:val="0"/>
              <w:marTop w:val="30"/>
              <w:marBottom w:val="30"/>
              <w:divBdr>
                <w:top w:val="none" w:sz="0" w:space="0" w:color="auto"/>
                <w:left w:val="none" w:sz="0" w:space="0" w:color="auto"/>
                <w:bottom w:val="none" w:sz="0" w:space="0" w:color="auto"/>
                <w:right w:val="none" w:sz="0" w:space="0" w:color="auto"/>
              </w:divBdr>
              <w:divsChild>
                <w:div w:id="11491396">
                  <w:marLeft w:val="0"/>
                  <w:marRight w:val="0"/>
                  <w:marTop w:val="0"/>
                  <w:marBottom w:val="0"/>
                  <w:divBdr>
                    <w:top w:val="none" w:sz="0" w:space="0" w:color="auto"/>
                    <w:left w:val="none" w:sz="0" w:space="0" w:color="auto"/>
                    <w:bottom w:val="none" w:sz="0" w:space="0" w:color="auto"/>
                    <w:right w:val="none" w:sz="0" w:space="0" w:color="auto"/>
                  </w:divBdr>
                  <w:divsChild>
                    <w:div w:id="1467310143">
                      <w:marLeft w:val="0"/>
                      <w:marRight w:val="0"/>
                      <w:marTop w:val="0"/>
                      <w:marBottom w:val="0"/>
                      <w:divBdr>
                        <w:top w:val="none" w:sz="0" w:space="0" w:color="auto"/>
                        <w:left w:val="none" w:sz="0" w:space="0" w:color="auto"/>
                        <w:bottom w:val="none" w:sz="0" w:space="0" w:color="auto"/>
                        <w:right w:val="none" w:sz="0" w:space="0" w:color="auto"/>
                      </w:divBdr>
                    </w:div>
                  </w:divsChild>
                </w:div>
                <w:div w:id="58478767">
                  <w:marLeft w:val="0"/>
                  <w:marRight w:val="0"/>
                  <w:marTop w:val="0"/>
                  <w:marBottom w:val="0"/>
                  <w:divBdr>
                    <w:top w:val="none" w:sz="0" w:space="0" w:color="auto"/>
                    <w:left w:val="none" w:sz="0" w:space="0" w:color="auto"/>
                    <w:bottom w:val="none" w:sz="0" w:space="0" w:color="auto"/>
                    <w:right w:val="none" w:sz="0" w:space="0" w:color="auto"/>
                  </w:divBdr>
                  <w:divsChild>
                    <w:div w:id="1226063359">
                      <w:marLeft w:val="0"/>
                      <w:marRight w:val="0"/>
                      <w:marTop w:val="0"/>
                      <w:marBottom w:val="0"/>
                      <w:divBdr>
                        <w:top w:val="none" w:sz="0" w:space="0" w:color="auto"/>
                        <w:left w:val="none" w:sz="0" w:space="0" w:color="auto"/>
                        <w:bottom w:val="none" w:sz="0" w:space="0" w:color="auto"/>
                        <w:right w:val="none" w:sz="0" w:space="0" w:color="auto"/>
                      </w:divBdr>
                    </w:div>
                  </w:divsChild>
                </w:div>
                <w:div w:id="248275332">
                  <w:marLeft w:val="0"/>
                  <w:marRight w:val="0"/>
                  <w:marTop w:val="0"/>
                  <w:marBottom w:val="0"/>
                  <w:divBdr>
                    <w:top w:val="none" w:sz="0" w:space="0" w:color="auto"/>
                    <w:left w:val="none" w:sz="0" w:space="0" w:color="auto"/>
                    <w:bottom w:val="none" w:sz="0" w:space="0" w:color="auto"/>
                    <w:right w:val="none" w:sz="0" w:space="0" w:color="auto"/>
                  </w:divBdr>
                  <w:divsChild>
                    <w:div w:id="150878853">
                      <w:marLeft w:val="0"/>
                      <w:marRight w:val="0"/>
                      <w:marTop w:val="0"/>
                      <w:marBottom w:val="0"/>
                      <w:divBdr>
                        <w:top w:val="none" w:sz="0" w:space="0" w:color="auto"/>
                        <w:left w:val="none" w:sz="0" w:space="0" w:color="auto"/>
                        <w:bottom w:val="none" w:sz="0" w:space="0" w:color="auto"/>
                        <w:right w:val="none" w:sz="0" w:space="0" w:color="auto"/>
                      </w:divBdr>
                    </w:div>
                  </w:divsChild>
                </w:div>
                <w:div w:id="251357621">
                  <w:marLeft w:val="0"/>
                  <w:marRight w:val="0"/>
                  <w:marTop w:val="0"/>
                  <w:marBottom w:val="0"/>
                  <w:divBdr>
                    <w:top w:val="none" w:sz="0" w:space="0" w:color="auto"/>
                    <w:left w:val="none" w:sz="0" w:space="0" w:color="auto"/>
                    <w:bottom w:val="none" w:sz="0" w:space="0" w:color="auto"/>
                    <w:right w:val="none" w:sz="0" w:space="0" w:color="auto"/>
                  </w:divBdr>
                  <w:divsChild>
                    <w:div w:id="47077849">
                      <w:marLeft w:val="0"/>
                      <w:marRight w:val="0"/>
                      <w:marTop w:val="0"/>
                      <w:marBottom w:val="0"/>
                      <w:divBdr>
                        <w:top w:val="none" w:sz="0" w:space="0" w:color="auto"/>
                        <w:left w:val="none" w:sz="0" w:space="0" w:color="auto"/>
                        <w:bottom w:val="none" w:sz="0" w:space="0" w:color="auto"/>
                        <w:right w:val="none" w:sz="0" w:space="0" w:color="auto"/>
                      </w:divBdr>
                    </w:div>
                  </w:divsChild>
                </w:div>
                <w:div w:id="324552182">
                  <w:marLeft w:val="0"/>
                  <w:marRight w:val="0"/>
                  <w:marTop w:val="0"/>
                  <w:marBottom w:val="0"/>
                  <w:divBdr>
                    <w:top w:val="none" w:sz="0" w:space="0" w:color="auto"/>
                    <w:left w:val="none" w:sz="0" w:space="0" w:color="auto"/>
                    <w:bottom w:val="none" w:sz="0" w:space="0" w:color="auto"/>
                    <w:right w:val="none" w:sz="0" w:space="0" w:color="auto"/>
                  </w:divBdr>
                  <w:divsChild>
                    <w:div w:id="1789153446">
                      <w:marLeft w:val="0"/>
                      <w:marRight w:val="0"/>
                      <w:marTop w:val="0"/>
                      <w:marBottom w:val="0"/>
                      <w:divBdr>
                        <w:top w:val="none" w:sz="0" w:space="0" w:color="auto"/>
                        <w:left w:val="none" w:sz="0" w:space="0" w:color="auto"/>
                        <w:bottom w:val="none" w:sz="0" w:space="0" w:color="auto"/>
                        <w:right w:val="none" w:sz="0" w:space="0" w:color="auto"/>
                      </w:divBdr>
                    </w:div>
                  </w:divsChild>
                </w:div>
                <w:div w:id="331445406">
                  <w:marLeft w:val="0"/>
                  <w:marRight w:val="0"/>
                  <w:marTop w:val="0"/>
                  <w:marBottom w:val="0"/>
                  <w:divBdr>
                    <w:top w:val="none" w:sz="0" w:space="0" w:color="auto"/>
                    <w:left w:val="none" w:sz="0" w:space="0" w:color="auto"/>
                    <w:bottom w:val="none" w:sz="0" w:space="0" w:color="auto"/>
                    <w:right w:val="none" w:sz="0" w:space="0" w:color="auto"/>
                  </w:divBdr>
                  <w:divsChild>
                    <w:div w:id="1904064">
                      <w:marLeft w:val="0"/>
                      <w:marRight w:val="0"/>
                      <w:marTop w:val="0"/>
                      <w:marBottom w:val="0"/>
                      <w:divBdr>
                        <w:top w:val="none" w:sz="0" w:space="0" w:color="auto"/>
                        <w:left w:val="none" w:sz="0" w:space="0" w:color="auto"/>
                        <w:bottom w:val="none" w:sz="0" w:space="0" w:color="auto"/>
                        <w:right w:val="none" w:sz="0" w:space="0" w:color="auto"/>
                      </w:divBdr>
                    </w:div>
                  </w:divsChild>
                </w:div>
                <w:div w:id="382556875">
                  <w:marLeft w:val="0"/>
                  <w:marRight w:val="0"/>
                  <w:marTop w:val="0"/>
                  <w:marBottom w:val="0"/>
                  <w:divBdr>
                    <w:top w:val="none" w:sz="0" w:space="0" w:color="auto"/>
                    <w:left w:val="none" w:sz="0" w:space="0" w:color="auto"/>
                    <w:bottom w:val="none" w:sz="0" w:space="0" w:color="auto"/>
                    <w:right w:val="none" w:sz="0" w:space="0" w:color="auto"/>
                  </w:divBdr>
                  <w:divsChild>
                    <w:div w:id="1743748612">
                      <w:marLeft w:val="0"/>
                      <w:marRight w:val="0"/>
                      <w:marTop w:val="0"/>
                      <w:marBottom w:val="0"/>
                      <w:divBdr>
                        <w:top w:val="none" w:sz="0" w:space="0" w:color="auto"/>
                        <w:left w:val="none" w:sz="0" w:space="0" w:color="auto"/>
                        <w:bottom w:val="none" w:sz="0" w:space="0" w:color="auto"/>
                        <w:right w:val="none" w:sz="0" w:space="0" w:color="auto"/>
                      </w:divBdr>
                    </w:div>
                  </w:divsChild>
                </w:div>
                <w:div w:id="390033259">
                  <w:marLeft w:val="0"/>
                  <w:marRight w:val="0"/>
                  <w:marTop w:val="0"/>
                  <w:marBottom w:val="0"/>
                  <w:divBdr>
                    <w:top w:val="none" w:sz="0" w:space="0" w:color="auto"/>
                    <w:left w:val="none" w:sz="0" w:space="0" w:color="auto"/>
                    <w:bottom w:val="none" w:sz="0" w:space="0" w:color="auto"/>
                    <w:right w:val="none" w:sz="0" w:space="0" w:color="auto"/>
                  </w:divBdr>
                  <w:divsChild>
                    <w:div w:id="473643600">
                      <w:marLeft w:val="0"/>
                      <w:marRight w:val="0"/>
                      <w:marTop w:val="0"/>
                      <w:marBottom w:val="0"/>
                      <w:divBdr>
                        <w:top w:val="none" w:sz="0" w:space="0" w:color="auto"/>
                        <w:left w:val="none" w:sz="0" w:space="0" w:color="auto"/>
                        <w:bottom w:val="none" w:sz="0" w:space="0" w:color="auto"/>
                        <w:right w:val="none" w:sz="0" w:space="0" w:color="auto"/>
                      </w:divBdr>
                    </w:div>
                  </w:divsChild>
                </w:div>
                <w:div w:id="415247762">
                  <w:marLeft w:val="0"/>
                  <w:marRight w:val="0"/>
                  <w:marTop w:val="0"/>
                  <w:marBottom w:val="0"/>
                  <w:divBdr>
                    <w:top w:val="none" w:sz="0" w:space="0" w:color="auto"/>
                    <w:left w:val="none" w:sz="0" w:space="0" w:color="auto"/>
                    <w:bottom w:val="none" w:sz="0" w:space="0" w:color="auto"/>
                    <w:right w:val="none" w:sz="0" w:space="0" w:color="auto"/>
                  </w:divBdr>
                  <w:divsChild>
                    <w:div w:id="1746951235">
                      <w:marLeft w:val="0"/>
                      <w:marRight w:val="0"/>
                      <w:marTop w:val="0"/>
                      <w:marBottom w:val="0"/>
                      <w:divBdr>
                        <w:top w:val="none" w:sz="0" w:space="0" w:color="auto"/>
                        <w:left w:val="none" w:sz="0" w:space="0" w:color="auto"/>
                        <w:bottom w:val="none" w:sz="0" w:space="0" w:color="auto"/>
                        <w:right w:val="none" w:sz="0" w:space="0" w:color="auto"/>
                      </w:divBdr>
                    </w:div>
                  </w:divsChild>
                </w:div>
                <w:div w:id="422341667">
                  <w:marLeft w:val="0"/>
                  <w:marRight w:val="0"/>
                  <w:marTop w:val="0"/>
                  <w:marBottom w:val="0"/>
                  <w:divBdr>
                    <w:top w:val="none" w:sz="0" w:space="0" w:color="auto"/>
                    <w:left w:val="none" w:sz="0" w:space="0" w:color="auto"/>
                    <w:bottom w:val="none" w:sz="0" w:space="0" w:color="auto"/>
                    <w:right w:val="none" w:sz="0" w:space="0" w:color="auto"/>
                  </w:divBdr>
                  <w:divsChild>
                    <w:div w:id="1223057782">
                      <w:marLeft w:val="0"/>
                      <w:marRight w:val="0"/>
                      <w:marTop w:val="0"/>
                      <w:marBottom w:val="0"/>
                      <w:divBdr>
                        <w:top w:val="none" w:sz="0" w:space="0" w:color="auto"/>
                        <w:left w:val="none" w:sz="0" w:space="0" w:color="auto"/>
                        <w:bottom w:val="none" w:sz="0" w:space="0" w:color="auto"/>
                        <w:right w:val="none" w:sz="0" w:space="0" w:color="auto"/>
                      </w:divBdr>
                    </w:div>
                  </w:divsChild>
                </w:div>
                <w:div w:id="580260685">
                  <w:marLeft w:val="0"/>
                  <w:marRight w:val="0"/>
                  <w:marTop w:val="0"/>
                  <w:marBottom w:val="0"/>
                  <w:divBdr>
                    <w:top w:val="none" w:sz="0" w:space="0" w:color="auto"/>
                    <w:left w:val="none" w:sz="0" w:space="0" w:color="auto"/>
                    <w:bottom w:val="none" w:sz="0" w:space="0" w:color="auto"/>
                    <w:right w:val="none" w:sz="0" w:space="0" w:color="auto"/>
                  </w:divBdr>
                  <w:divsChild>
                    <w:div w:id="1775973677">
                      <w:marLeft w:val="0"/>
                      <w:marRight w:val="0"/>
                      <w:marTop w:val="0"/>
                      <w:marBottom w:val="0"/>
                      <w:divBdr>
                        <w:top w:val="none" w:sz="0" w:space="0" w:color="auto"/>
                        <w:left w:val="none" w:sz="0" w:space="0" w:color="auto"/>
                        <w:bottom w:val="none" w:sz="0" w:space="0" w:color="auto"/>
                        <w:right w:val="none" w:sz="0" w:space="0" w:color="auto"/>
                      </w:divBdr>
                    </w:div>
                  </w:divsChild>
                </w:div>
                <w:div w:id="782723964">
                  <w:marLeft w:val="0"/>
                  <w:marRight w:val="0"/>
                  <w:marTop w:val="0"/>
                  <w:marBottom w:val="0"/>
                  <w:divBdr>
                    <w:top w:val="none" w:sz="0" w:space="0" w:color="auto"/>
                    <w:left w:val="none" w:sz="0" w:space="0" w:color="auto"/>
                    <w:bottom w:val="none" w:sz="0" w:space="0" w:color="auto"/>
                    <w:right w:val="none" w:sz="0" w:space="0" w:color="auto"/>
                  </w:divBdr>
                  <w:divsChild>
                    <w:div w:id="113137227">
                      <w:marLeft w:val="0"/>
                      <w:marRight w:val="0"/>
                      <w:marTop w:val="0"/>
                      <w:marBottom w:val="0"/>
                      <w:divBdr>
                        <w:top w:val="none" w:sz="0" w:space="0" w:color="auto"/>
                        <w:left w:val="none" w:sz="0" w:space="0" w:color="auto"/>
                        <w:bottom w:val="none" w:sz="0" w:space="0" w:color="auto"/>
                        <w:right w:val="none" w:sz="0" w:space="0" w:color="auto"/>
                      </w:divBdr>
                    </w:div>
                  </w:divsChild>
                </w:div>
                <w:div w:id="783841061">
                  <w:marLeft w:val="0"/>
                  <w:marRight w:val="0"/>
                  <w:marTop w:val="0"/>
                  <w:marBottom w:val="0"/>
                  <w:divBdr>
                    <w:top w:val="none" w:sz="0" w:space="0" w:color="auto"/>
                    <w:left w:val="none" w:sz="0" w:space="0" w:color="auto"/>
                    <w:bottom w:val="none" w:sz="0" w:space="0" w:color="auto"/>
                    <w:right w:val="none" w:sz="0" w:space="0" w:color="auto"/>
                  </w:divBdr>
                  <w:divsChild>
                    <w:div w:id="1730415658">
                      <w:marLeft w:val="0"/>
                      <w:marRight w:val="0"/>
                      <w:marTop w:val="0"/>
                      <w:marBottom w:val="0"/>
                      <w:divBdr>
                        <w:top w:val="none" w:sz="0" w:space="0" w:color="auto"/>
                        <w:left w:val="none" w:sz="0" w:space="0" w:color="auto"/>
                        <w:bottom w:val="none" w:sz="0" w:space="0" w:color="auto"/>
                        <w:right w:val="none" w:sz="0" w:space="0" w:color="auto"/>
                      </w:divBdr>
                    </w:div>
                  </w:divsChild>
                </w:div>
                <w:div w:id="813058388">
                  <w:marLeft w:val="0"/>
                  <w:marRight w:val="0"/>
                  <w:marTop w:val="0"/>
                  <w:marBottom w:val="0"/>
                  <w:divBdr>
                    <w:top w:val="none" w:sz="0" w:space="0" w:color="auto"/>
                    <w:left w:val="none" w:sz="0" w:space="0" w:color="auto"/>
                    <w:bottom w:val="none" w:sz="0" w:space="0" w:color="auto"/>
                    <w:right w:val="none" w:sz="0" w:space="0" w:color="auto"/>
                  </w:divBdr>
                  <w:divsChild>
                    <w:div w:id="1169056593">
                      <w:marLeft w:val="0"/>
                      <w:marRight w:val="0"/>
                      <w:marTop w:val="0"/>
                      <w:marBottom w:val="0"/>
                      <w:divBdr>
                        <w:top w:val="none" w:sz="0" w:space="0" w:color="auto"/>
                        <w:left w:val="none" w:sz="0" w:space="0" w:color="auto"/>
                        <w:bottom w:val="none" w:sz="0" w:space="0" w:color="auto"/>
                        <w:right w:val="none" w:sz="0" w:space="0" w:color="auto"/>
                      </w:divBdr>
                    </w:div>
                  </w:divsChild>
                </w:div>
                <w:div w:id="879628959">
                  <w:marLeft w:val="0"/>
                  <w:marRight w:val="0"/>
                  <w:marTop w:val="0"/>
                  <w:marBottom w:val="0"/>
                  <w:divBdr>
                    <w:top w:val="none" w:sz="0" w:space="0" w:color="auto"/>
                    <w:left w:val="none" w:sz="0" w:space="0" w:color="auto"/>
                    <w:bottom w:val="none" w:sz="0" w:space="0" w:color="auto"/>
                    <w:right w:val="none" w:sz="0" w:space="0" w:color="auto"/>
                  </w:divBdr>
                  <w:divsChild>
                    <w:div w:id="1330014907">
                      <w:marLeft w:val="0"/>
                      <w:marRight w:val="0"/>
                      <w:marTop w:val="0"/>
                      <w:marBottom w:val="0"/>
                      <w:divBdr>
                        <w:top w:val="none" w:sz="0" w:space="0" w:color="auto"/>
                        <w:left w:val="none" w:sz="0" w:space="0" w:color="auto"/>
                        <w:bottom w:val="none" w:sz="0" w:space="0" w:color="auto"/>
                        <w:right w:val="none" w:sz="0" w:space="0" w:color="auto"/>
                      </w:divBdr>
                    </w:div>
                  </w:divsChild>
                </w:div>
                <w:div w:id="913125495">
                  <w:marLeft w:val="0"/>
                  <w:marRight w:val="0"/>
                  <w:marTop w:val="0"/>
                  <w:marBottom w:val="0"/>
                  <w:divBdr>
                    <w:top w:val="none" w:sz="0" w:space="0" w:color="auto"/>
                    <w:left w:val="none" w:sz="0" w:space="0" w:color="auto"/>
                    <w:bottom w:val="none" w:sz="0" w:space="0" w:color="auto"/>
                    <w:right w:val="none" w:sz="0" w:space="0" w:color="auto"/>
                  </w:divBdr>
                  <w:divsChild>
                    <w:div w:id="469715277">
                      <w:marLeft w:val="0"/>
                      <w:marRight w:val="0"/>
                      <w:marTop w:val="0"/>
                      <w:marBottom w:val="0"/>
                      <w:divBdr>
                        <w:top w:val="none" w:sz="0" w:space="0" w:color="auto"/>
                        <w:left w:val="none" w:sz="0" w:space="0" w:color="auto"/>
                        <w:bottom w:val="none" w:sz="0" w:space="0" w:color="auto"/>
                        <w:right w:val="none" w:sz="0" w:space="0" w:color="auto"/>
                      </w:divBdr>
                    </w:div>
                  </w:divsChild>
                </w:div>
                <w:div w:id="942688223">
                  <w:marLeft w:val="0"/>
                  <w:marRight w:val="0"/>
                  <w:marTop w:val="0"/>
                  <w:marBottom w:val="0"/>
                  <w:divBdr>
                    <w:top w:val="none" w:sz="0" w:space="0" w:color="auto"/>
                    <w:left w:val="none" w:sz="0" w:space="0" w:color="auto"/>
                    <w:bottom w:val="none" w:sz="0" w:space="0" w:color="auto"/>
                    <w:right w:val="none" w:sz="0" w:space="0" w:color="auto"/>
                  </w:divBdr>
                  <w:divsChild>
                    <w:div w:id="1837762492">
                      <w:marLeft w:val="0"/>
                      <w:marRight w:val="0"/>
                      <w:marTop w:val="0"/>
                      <w:marBottom w:val="0"/>
                      <w:divBdr>
                        <w:top w:val="none" w:sz="0" w:space="0" w:color="auto"/>
                        <w:left w:val="none" w:sz="0" w:space="0" w:color="auto"/>
                        <w:bottom w:val="none" w:sz="0" w:space="0" w:color="auto"/>
                        <w:right w:val="none" w:sz="0" w:space="0" w:color="auto"/>
                      </w:divBdr>
                    </w:div>
                  </w:divsChild>
                </w:div>
                <w:div w:id="946350889">
                  <w:marLeft w:val="0"/>
                  <w:marRight w:val="0"/>
                  <w:marTop w:val="0"/>
                  <w:marBottom w:val="0"/>
                  <w:divBdr>
                    <w:top w:val="none" w:sz="0" w:space="0" w:color="auto"/>
                    <w:left w:val="none" w:sz="0" w:space="0" w:color="auto"/>
                    <w:bottom w:val="none" w:sz="0" w:space="0" w:color="auto"/>
                    <w:right w:val="none" w:sz="0" w:space="0" w:color="auto"/>
                  </w:divBdr>
                  <w:divsChild>
                    <w:div w:id="626471978">
                      <w:marLeft w:val="0"/>
                      <w:marRight w:val="0"/>
                      <w:marTop w:val="0"/>
                      <w:marBottom w:val="0"/>
                      <w:divBdr>
                        <w:top w:val="none" w:sz="0" w:space="0" w:color="auto"/>
                        <w:left w:val="none" w:sz="0" w:space="0" w:color="auto"/>
                        <w:bottom w:val="none" w:sz="0" w:space="0" w:color="auto"/>
                        <w:right w:val="none" w:sz="0" w:space="0" w:color="auto"/>
                      </w:divBdr>
                    </w:div>
                  </w:divsChild>
                </w:div>
                <w:div w:id="954099169">
                  <w:marLeft w:val="0"/>
                  <w:marRight w:val="0"/>
                  <w:marTop w:val="0"/>
                  <w:marBottom w:val="0"/>
                  <w:divBdr>
                    <w:top w:val="none" w:sz="0" w:space="0" w:color="auto"/>
                    <w:left w:val="none" w:sz="0" w:space="0" w:color="auto"/>
                    <w:bottom w:val="none" w:sz="0" w:space="0" w:color="auto"/>
                    <w:right w:val="none" w:sz="0" w:space="0" w:color="auto"/>
                  </w:divBdr>
                  <w:divsChild>
                    <w:div w:id="260798787">
                      <w:marLeft w:val="0"/>
                      <w:marRight w:val="0"/>
                      <w:marTop w:val="0"/>
                      <w:marBottom w:val="0"/>
                      <w:divBdr>
                        <w:top w:val="none" w:sz="0" w:space="0" w:color="auto"/>
                        <w:left w:val="none" w:sz="0" w:space="0" w:color="auto"/>
                        <w:bottom w:val="none" w:sz="0" w:space="0" w:color="auto"/>
                        <w:right w:val="none" w:sz="0" w:space="0" w:color="auto"/>
                      </w:divBdr>
                    </w:div>
                  </w:divsChild>
                </w:div>
                <w:div w:id="1063716795">
                  <w:marLeft w:val="0"/>
                  <w:marRight w:val="0"/>
                  <w:marTop w:val="0"/>
                  <w:marBottom w:val="0"/>
                  <w:divBdr>
                    <w:top w:val="none" w:sz="0" w:space="0" w:color="auto"/>
                    <w:left w:val="none" w:sz="0" w:space="0" w:color="auto"/>
                    <w:bottom w:val="none" w:sz="0" w:space="0" w:color="auto"/>
                    <w:right w:val="none" w:sz="0" w:space="0" w:color="auto"/>
                  </w:divBdr>
                  <w:divsChild>
                    <w:div w:id="1628049017">
                      <w:marLeft w:val="0"/>
                      <w:marRight w:val="0"/>
                      <w:marTop w:val="0"/>
                      <w:marBottom w:val="0"/>
                      <w:divBdr>
                        <w:top w:val="none" w:sz="0" w:space="0" w:color="auto"/>
                        <w:left w:val="none" w:sz="0" w:space="0" w:color="auto"/>
                        <w:bottom w:val="none" w:sz="0" w:space="0" w:color="auto"/>
                        <w:right w:val="none" w:sz="0" w:space="0" w:color="auto"/>
                      </w:divBdr>
                    </w:div>
                  </w:divsChild>
                </w:div>
                <w:div w:id="1098984071">
                  <w:marLeft w:val="0"/>
                  <w:marRight w:val="0"/>
                  <w:marTop w:val="0"/>
                  <w:marBottom w:val="0"/>
                  <w:divBdr>
                    <w:top w:val="none" w:sz="0" w:space="0" w:color="auto"/>
                    <w:left w:val="none" w:sz="0" w:space="0" w:color="auto"/>
                    <w:bottom w:val="none" w:sz="0" w:space="0" w:color="auto"/>
                    <w:right w:val="none" w:sz="0" w:space="0" w:color="auto"/>
                  </w:divBdr>
                  <w:divsChild>
                    <w:div w:id="1713068013">
                      <w:marLeft w:val="0"/>
                      <w:marRight w:val="0"/>
                      <w:marTop w:val="0"/>
                      <w:marBottom w:val="0"/>
                      <w:divBdr>
                        <w:top w:val="none" w:sz="0" w:space="0" w:color="auto"/>
                        <w:left w:val="none" w:sz="0" w:space="0" w:color="auto"/>
                        <w:bottom w:val="none" w:sz="0" w:space="0" w:color="auto"/>
                        <w:right w:val="none" w:sz="0" w:space="0" w:color="auto"/>
                      </w:divBdr>
                    </w:div>
                  </w:divsChild>
                </w:div>
                <w:div w:id="1159495614">
                  <w:marLeft w:val="0"/>
                  <w:marRight w:val="0"/>
                  <w:marTop w:val="0"/>
                  <w:marBottom w:val="0"/>
                  <w:divBdr>
                    <w:top w:val="none" w:sz="0" w:space="0" w:color="auto"/>
                    <w:left w:val="none" w:sz="0" w:space="0" w:color="auto"/>
                    <w:bottom w:val="none" w:sz="0" w:space="0" w:color="auto"/>
                    <w:right w:val="none" w:sz="0" w:space="0" w:color="auto"/>
                  </w:divBdr>
                  <w:divsChild>
                    <w:div w:id="1366907965">
                      <w:marLeft w:val="0"/>
                      <w:marRight w:val="0"/>
                      <w:marTop w:val="0"/>
                      <w:marBottom w:val="0"/>
                      <w:divBdr>
                        <w:top w:val="none" w:sz="0" w:space="0" w:color="auto"/>
                        <w:left w:val="none" w:sz="0" w:space="0" w:color="auto"/>
                        <w:bottom w:val="none" w:sz="0" w:space="0" w:color="auto"/>
                        <w:right w:val="none" w:sz="0" w:space="0" w:color="auto"/>
                      </w:divBdr>
                    </w:div>
                  </w:divsChild>
                </w:div>
                <w:div w:id="1192256968">
                  <w:marLeft w:val="0"/>
                  <w:marRight w:val="0"/>
                  <w:marTop w:val="0"/>
                  <w:marBottom w:val="0"/>
                  <w:divBdr>
                    <w:top w:val="none" w:sz="0" w:space="0" w:color="auto"/>
                    <w:left w:val="none" w:sz="0" w:space="0" w:color="auto"/>
                    <w:bottom w:val="none" w:sz="0" w:space="0" w:color="auto"/>
                    <w:right w:val="none" w:sz="0" w:space="0" w:color="auto"/>
                  </w:divBdr>
                  <w:divsChild>
                    <w:div w:id="1410227558">
                      <w:marLeft w:val="0"/>
                      <w:marRight w:val="0"/>
                      <w:marTop w:val="0"/>
                      <w:marBottom w:val="0"/>
                      <w:divBdr>
                        <w:top w:val="none" w:sz="0" w:space="0" w:color="auto"/>
                        <w:left w:val="none" w:sz="0" w:space="0" w:color="auto"/>
                        <w:bottom w:val="none" w:sz="0" w:space="0" w:color="auto"/>
                        <w:right w:val="none" w:sz="0" w:space="0" w:color="auto"/>
                      </w:divBdr>
                    </w:div>
                  </w:divsChild>
                </w:div>
                <w:div w:id="1278029848">
                  <w:marLeft w:val="0"/>
                  <w:marRight w:val="0"/>
                  <w:marTop w:val="0"/>
                  <w:marBottom w:val="0"/>
                  <w:divBdr>
                    <w:top w:val="none" w:sz="0" w:space="0" w:color="auto"/>
                    <w:left w:val="none" w:sz="0" w:space="0" w:color="auto"/>
                    <w:bottom w:val="none" w:sz="0" w:space="0" w:color="auto"/>
                    <w:right w:val="none" w:sz="0" w:space="0" w:color="auto"/>
                  </w:divBdr>
                  <w:divsChild>
                    <w:div w:id="1204370798">
                      <w:marLeft w:val="0"/>
                      <w:marRight w:val="0"/>
                      <w:marTop w:val="0"/>
                      <w:marBottom w:val="0"/>
                      <w:divBdr>
                        <w:top w:val="none" w:sz="0" w:space="0" w:color="auto"/>
                        <w:left w:val="none" w:sz="0" w:space="0" w:color="auto"/>
                        <w:bottom w:val="none" w:sz="0" w:space="0" w:color="auto"/>
                        <w:right w:val="none" w:sz="0" w:space="0" w:color="auto"/>
                      </w:divBdr>
                    </w:div>
                  </w:divsChild>
                </w:div>
                <w:div w:id="1307397057">
                  <w:marLeft w:val="0"/>
                  <w:marRight w:val="0"/>
                  <w:marTop w:val="0"/>
                  <w:marBottom w:val="0"/>
                  <w:divBdr>
                    <w:top w:val="none" w:sz="0" w:space="0" w:color="auto"/>
                    <w:left w:val="none" w:sz="0" w:space="0" w:color="auto"/>
                    <w:bottom w:val="none" w:sz="0" w:space="0" w:color="auto"/>
                    <w:right w:val="none" w:sz="0" w:space="0" w:color="auto"/>
                  </w:divBdr>
                  <w:divsChild>
                    <w:div w:id="1484740543">
                      <w:marLeft w:val="0"/>
                      <w:marRight w:val="0"/>
                      <w:marTop w:val="0"/>
                      <w:marBottom w:val="0"/>
                      <w:divBdr>
                        <w:top w:val="none" w:sz="0" w:space="0" w:color="auto"/>
                        <w:left w:val="none" w:sz="0" w:space="0" w:color="auto"/>
                        <w:bottom w:val="none" w:sz="0" w:space="0" w:color="auto"/>
                        <w:right w:val="none" w:sz="0" w:space="0" w:color="auto"/>
                      </w:divBdr>
                    </w:div>
                  </w:divsChild>
                </w:div>
                <w:div w:id="1326205148">
                  <w:marLeft w:val="0"/>
                  <w:marRight w:val="0"/>
                  <w:marTop w:val="0"/>
                  <w:marBottom w:val="0"/>
                  <w:divBdr>
                    <w:top w:val="none" w:sz="0" w:space="0" w:color="auto"/>
                    <w:left w:val="none" w:sz="0" w:space="0" w:color="auto"/>
                    <w:bottom w:val="none" w:sz="0" w:space="0" w:color="auto"/>
                    <w:right w:val="none" w:sz="0" w:space="0" w:color="auto"/>
                  </w:divBdr>
                  <w:divsChild>
                    <w:div w:id="1370955446">
                      <w:marLeft w:val="0"/>
                      <w:marRight w:val="0"/>
                      <w:marTop w:val="0"/>
                      <w:marBottom w:val="0"/>
                      <w:divBdr>
                        <w:top w:val="none" w:sz="0" w:space="0" w:color="auto"/>
                        <w:left w:val="none" w:sz="0" w:space="0" w:color="auto"/>
                        <w:bottom w:val="none" w:sz="0" w:space="0" w:color="auto"/>
                        <w:right w:val="none" w:sz="0" w:space="0" w:color="auto"/>
                      </w:divBdr>
                    </w:div>
                  </w:divsChild>
                </w:div>
                <w:div w:id="1400204665">
                  <w:marLeft w:val="0"/>
                  <w:marRight w:val="0"/>
                  <w:marTop w:val="0"/>
                  <w:marBottom w:val="0"/>
                  <w:divBdr>
                    <w:top w:val="none" w:sz="0" w:space="0" w:color="auto"/>
                    <w:left w:val="none" w:sz="0" w:space="0" w:color="auto"/>
                    <w:bottom w:val="none" w:sz="0" w:space="0" w:color="auto"/>
                    <w:right w:val="none" w:sz="0" w:space="0" w:color="auto"/>
                  </w:divBdr>
                  <w:divsChild>
                    <w:div w:id="108597848">
                      <w:marLeft w:val="0"/>
                      <w:marRight w:val="0"/>
                      <w:marTop w:val="0"/>
                      <w:marBottom w:val="0"/>
                      <w:divBdr>
                        <w:top w:val="none" w:sz="0" w:space="0" w:color="auto"/>
                        <w:left w:val="none" w:sz="0" w:space="0" w:color="auto"/>
                        <w:bottom w:val="none" w:sz="0" w:space="0" w:color="auto"/>
                        <w:right w:val="none" w:sz="0" w:space="0" w:color="auto"/>
                      </w:divBdr>
                    </w:div>
                  </w:divsChild>
                </w:div>
                <w:div w:id="1490828384">
                  <w:marLeft w:val="0"/>
                  <w:marRight w:val="0"/>
                  <w:marTop w:val="0"/>
                  <w:marBottom w:val="0"/>
                  <w:divBdr>
                    <w:top w:val="none" w:sz="0" w:space="0" w:color="auto"/>
                    <w:left w:val="none" w:sz="0" w:space="0" w:color="auto"/>
                    <w:bottom w:val="none" w:sz="0" w:space="0" w:color="auto"/>
                    <w:right w:val="none" w:sz="0" w:space="0" w:color="auto"/>
                  </w:divBdr>
                  <w:divsChild>
                    <w:div w:id="778262323">
                      <w:marLeft w:val="0"/>
                      <w:marRight w:val="0"/>
                      <w:marTop w:val="0"/>
                      <w:marBottom w:val="0"/>
                      <w:divBdr>
                        <w:top w:val="none" w:sz="0" w:space="0" w:color="auto"/>
                        <w:left w:val="none" w:sz="0" w:space="0" w:color="auto"/>
                        <w:bottom w:val="none" w:sz="0" w:space="0" w:color="auto"/>
                        <w:right w:val="none" w:sz="0" w:space="0" w:color="auto"/>
                      </w:divBdr>
                    </w:div>
                  </w:divsChild>
                </w:div>
                <w:div w:id="1533958121">
                  <w:marLeft w:val="0"/>
                  <w:marRight w:val="0"/>
                  <w:marTop w:val="0"/>
                  <w:marBottom w:val="0"/>
                  <w:divBdr>
                    <w:top w:val="none" w:sz="0" w:space="0" w:color="auto"/>
                    <w:left w:val="none" w:sz="0" w:space="0" w:color="auto"/>
                    <w:bottom w:val="none" w:sz="0" w:space="0" w:color="auto"/>
                    <w:right w:val="none" w:sz="0" w:space="0" w:color="auto"/>
                  </w:divBdr>
                  <w:divsChild>
                    <w:div w:id="486095101">
                      <w:marLeft w:val="0"/>
                      <w:marRight w:val="0"/>
                      <w:marTop w:val="0"/>
                      <w:marBottom w:val="0"/>
                      <w:divBdr>
                        <w:top w:val="none" w:sz="0" w:space="0" w:color="auto"/>
                        <w:left w:val="none" w:sz="0" w:space="0" w:color="auto"/>
                        <w:bottom w:val="none" w:sz="0" w:space="0" w:color="auto"/>
                        <w:right w:val="none" w:sz="0" w:space="0" w:color="auto"/>
                      </w:divBdr>
                    </w:div>
                  </w:divsChild>
                </w:div>
                <w:div w:id="1542325931">
                  <w:marLeft w:val="0"/>
                  <w:marRight w:val="0"/>
                  <w:marTop w:val="0"/>
                  <w:marBottom w:val="0"/>
                  <w:divBdr>
                    <w:top w:val="none" w:sz="0" w:space="0" w:color="auto"/>
                    <w:left w:val="none" w:sz="0" w:space="0" w:color="auto"/>
                    <w:bottom w:val="none" w:sz="0" w:space="0" w:color="auto"/>
                    <w:right w:val="none" w:sz="0" w:space="0" w:color="auto"/>
                  </w:divBdr>
                  <w:divsChild>
                    <w:div w:id="1889878680">
                      <w:marLeft w:val="0"/>
                      <w:marRight w:val="0"/>
                      <w:marTop w:val="0"/>
                      <w:marBottom w:val="0"/>
                      <w:divBdr>
                        <w:top w:val="none" w:sz="0" w:space="0" w:color="auto"/>
                        <w:left w:val="none" w:sz="0" w:space="0" w:color="auto"/>
                        <w:bottom w:val="none" w:sz="0" w:space="0" w:color="auto"/>
                        <w:right w:val="none" w:sz="0" w:space="0" w:color="auto"/>
                      </w:divBdr>
                    </w:div>
                  </w:divsChild>
                </w:div>
                <w:div w:id="1571308548">
                  <w:marLeft w:val="0"/>
                  <w:marRight w:val="0"/>
                  <w:marTop w:val="0"/>
                  <w:marBottom w:val="0"/>
                  <w:divBdr>
                    <w:top w:val="none" w:sz="0" w:space="0" w:color="auto"/>
                    <w:left w:val="none" w:sz="0" w:space="0" w:color="auto"/>
                    <w:bottom w:val="none" w:sz="0" w:space="0" w:color="auto"/>
                    <w:right w:val="none" w:sz="0" w:space="0" w:color="auto"/>
                  </w:divBdr>
                  <w:divsChild>
                    <w:div w:id="586499650">
                      <w:marLeft w:val="0"/>
                      <w:marRight w:val="0"/>
                      <w:marTop w:val="0"/>
                      <w:marBottom w:val="0"/>
                      <w:divBdr>
                        <w:top w:val="none" w:sz="0" w:space="0" w:color="auto"/>
                        <w:left w:val="none" w:sz="0" w:space="0" w:color="auto"/>
                        <w:bottom w:val="none" w:sz="0" w:space="0" w:color="auto"/>
                        <w:right w:val="none" w:sz="0" w:space="0" w:color="auto"/>
                      </w:divBdr>
                    </w:div>
                  </w:divsChild>
                </w:div>
                <w:div w:id="1634367434">
                  <w:marLeft w:val="0"/>
                  <w:marRight w:val="0"/>
                  <w:marTop w:val="0"/>
                  <w:marBottom w:val="0"/>
                  <w:divBdr>
                    <w:top w:val="none" w:sz="0" w:space="0" w:color="auto"/>
                    <w:left w:val="none" w:sz="0" w:space="0" w:color="auto"/>
                    <w:bottom w:val="none" w:sz="0" w:space="0" w:color="auto"/>
                    <w:right w:val="none" w:sz="0" w:space="0" w:color="auto"/>
                  </w:divBdr>
                  <w:divsChild>
                    <w:div w:id="66847913">
                      <w:marLeft w:val="0"/>
                      <w:marRight w:val="0"/>
                      <w:marTop w:val="0"/>
                      <w:marBottom w:val="0"/>
                      <w:divBdr>
                        <w:top w:val="none" w:sz="0" w:space="0" w:color="auto"/>
                        <w:left w:val="none" w:sz="0" w:space="0" w:color="auto"/>
                        <w:bottom w:val="none" w:sz="0" w:space="0" w:color="auto"/>
                        <w:right w:val="none" w:sz="0" w:space="0" w:color="auto"/>
                      </w:divBdr>
                    </w:div>
                  </w:divsChild>
                </w:div>
                <w:div w:id="1673028498">
                  <w:marLeft w:val="0"/>
                  <w:marRight w:val="0"/>
                  <w:marTop w:val="0"/>
                  <w:marBottom w:val="0"/>
                  <w:divBdr>
                    <w:top w:val="none" w:sz="0" w:space="0" w:color="auto"/>
                    <w:left w:val="none" w:sz="0" w:space="0" w:color="auto"/>
                    <w:bottom w:val="none" w:sz="0" w:space="0" w:color="auto"/>
                    <w:right w:val="none" w:sz="0" w:space="0" w:color="auto"/>
                  </w:divBdr>
                  <w:divsChild>
                    <w:div w:id="1584534118">
                      <w:marLeft w:val="0"/>
                      <w:marRight w:val="0"/>
                      <w:marTop w:val="0"/>
                      <w:marBottom w:val="0"/>
                      <w:divBdr>
                        <w:top w:val="none" w:sz="0" w:space="0" w:color="auto"/>
                        <w:left w:val="none" w:sz="0" w:space="0" w:color="auto"/>
                        <w:bottom w:val="none" w:sz="0" w:space="0" w:color="auto"/>
                        <w:right w:val="none" w:sz="0" w:space="0" w:color="auto"/>
                      </w:divBdr>
                    </w:div>
                  </w:divsChild>
                </w:div>
                <w:div w:id="1708602363">
                  <w:marLeft w:val="0"/>
                  <w:marRight w:val="0"/>
                  <w:marTop w:val="0"/>
                  <w:marBottom w:val="0"/>
                  <w:divBdr>
                    <w:top w:val="none" w:sz="0" w:space="0" w:color="auto"/>
                    <w:left w:val="none" w:sz="0" w:space="0" w:color="auto"/>
                    <w:bottom w:val="none" w:sz="0" w:space="0" w:color="auto"/>
                    <w:right w:val="none" w:sz="0" w:space="0" w:color="auto"/>
                  </w:divBdr>
                  <w:divsChild>
                    <w:div w:id="1031566220">
                      <w:marLeft w:val="0"/>
                      <w:marRight w:val="0"/>
                      <w:marTop w:val="0"/>
                      <w:marBottom w:val="0"/>
                      <w:divBdr>
                        <w:top w:val="none" w:sz="0" w:space="0" w:color="auto"/>
                        <w:left w:val="none" w:sz="0" w:space="0" w:color="auto"/>
                        <w:bottom w:val="none" w:sz="0" w:space="0" w:color="auto"/>
                        <w:right w:val="none" w:sz="0" w:space="0" w:color="auto"/>
                      </w:divBdr>
                    </w:div>
                  </w:divsChild>
                </w:div>
                <w:div w:id="1732344713">
                  <w:marLeft w:val="0"/>
                  <w:marRight w:val="0"/>
                  <w:marTop w:val="0"/>
                  <w:marBottom w:val="0"/>
                  <w:divBdr>
                    <w:top w:val="none" w:sz="0" w:space="0" w:color="auto"/>
                    <w:left w:val="none" w:sz="0" w:space="0" w:color="auto"/>
                    <w:bottom w:val="none" w:sz="0" w:space="0" w:color="auto"/>
                    <w:right w:val="none" w:sz="0" w:space="0" w:color="auto"/>
                  </w:divBdr>
                  <w:divsChild>
                    <w:div w:id="1910192398">
                      <w:marLeft w:val="0"/>
                      <w:marRight w:val="0"/>
                      <w:marTop w:val="0"/>
                      <w:marBottom w:val="0"/>
                      <w:divBdr>
                        <w:top w:val="none" w:sz="0" w:space="0" w:color="auto"/>
                        <w:left w:val="none" w:sz="0" w:space="0" w:color="auto"/>
                        <w:bottom w:val="none" w:sz="0" w:space="0" w:color="auto"/>
                        <w:right w:val="none" w:sz="0" w:space="0" w:color="auto"/>
                      </w:divBdr>
                    </w:div>
                  </w:divsChild>
                </w:div>
                <w:div w:id="1809586693">
                  <w:marLeft w:val="0"/>
                  <w:marRight w:val="0"/>
                  <w:marTop w:val="0"/>
                  <w:marBottom w:val="0"/>
                  <w:divBdr>
                    <w:top w:val="none" w:sz="0" w:space="0" w:color="auto"/>
                    <w:left w:val="none" w:sz="0" w:space="0" w:color="auto"/>
                    <w:bottom w:val="none" w:sz="0" w:space="0" w:color="auto"/>
                    <w:right w:val="none" w:sz="0" w:space="0" w:color="auto"/>
                  </w:divBdr>
                  <w:divsChild>
                    <w:div w:id="1367410975">
                      <w:marLeft w:val="0"/>
                      <w:marRight w:val="0"/>
                      <w:marTop w:val="0"/>
                      <w:marBottom w:val="0"/>
                      <w:divBdr>
                        <w:top w:val="none" w:sz="0" w:space="0" w:color="auto"/>
                        <w:left w:val="none" w:sz="0" w:space="0" w:color="auto"/>
                        <w:bottom w:val="none" w:sz="0" w:space="0" w:color="auto"/>
                        <w:right w:val="none" w:sz="0" w:space="0" w:color="auto"/>
                      </w:divBdr>
                    </w:div>
                  </w:divsChild>
                </w:div>
                <w:div w:id="1889028330">
                  <w:marLeft w:val="0"/>
                  <w:marRight w:val="0"/>
                  <w:marTop w:val="0"/>
                  <w:marBottom w:val="0"/>
                  <w:divBdr>
                    <w:top w:val="none" w:sz="0" w:space="0" w:color="auto"/>
                    <w:left w:val="none" w:sz="0" w:space="0" w:color="auto"/>
                    <w:bottom w:val="none" w:sz="0" w:space="0" w:color="auto"/>
                    <w:right w:val="none" w:sz="0" w:space="0" w:color="auto"/>
                  </w:divBdr>
                  <w:divsChild>
                    <w:div w:id="1096751532">
                      <w:marLeft w:val="0"/>
                      <w:marRight w:val="0"/>
                      <w:marTop w:val="0"/>
                      <w:marBottom w:val="0"/>
                      <w:divBdr>
                        <w:top w:val="none" w:sz="0" w:space="0" w:color="auto"/>
                        <w:left w:val="none" w:sz="0" w:space="0" w:color="auto"/>
                        <w:bottom w:val="none" w:sz="0" w:space="0" w:color="auto"/>
                        <w:right w:val="none" w:sz="0" w:space="0" w:color="auto"/>
                      </w:divBdr>
                    </w:div>
                  </w:divsChild>
                </w:div>
                <w:div w:id="1902598608">
                  <w:marLeft w:val="0"/>
                  <w:marRight w:val="0"/>
                  <w:marTop w:val="0"/>
                  <w:marBottom w:val="0"/>
                  <w:divBdr>
                    <w:top w:val="none" w:sz="0" w:space="0" w:color="auto"/>
                    <w:left w:val="none" w:sz="0" w:space="0" w:color="auto"/>
                    <w:bottom w:val="none" w:sz="0" w:space="0" w:color="auto"/>
                    <w:right w:val="none" w:sz="0" w:space="0" w:color="auto"/>
                  </w:divBdr>
                  <w:divsChild>
                    <w:div w:id="898637939">
                      <w:marLeft w:val="0"/>
                      <w:marRight w:val="0"/>
                      <w:marTop w:val="0"/>
                      <w:marBottom w:val="0"/>
                      <w:divBdr>
                        <w:top w:val="none" w:sz="0" w:space="0" w:color="auto"/>
                        <w:left w:val="none" w:sz="0" w:space="0" w:color="auto"/>
                        <w:bottom w:val="none" w:sz="0" w:space="0" w:color="auto"/>
                        <w:right w:val="none" w:sz="0" w:space="0" w:color="auto"/>
                      </w:divBdr>
                    </w:div>
                  </w:divsChild>
                </w:div>
                <w:div w:id="1905136895">
                  <w:marLeft w:val="0"/>
                  <w:marRight w:val="0"/>
                  <w:marTop w:val="0"/>
                  <w:marBottom w:val="0"/>
                  <w:divBdr>
                    <w:top w:val="none" w:sz="0" w:space="0" w:color="auto"/>
                    <w:left w:val="none" w:sz="0" w:space="0" w:color="auto"/>
                    <w:bottom w:val="none" w:sz="0" w:space="0" w:color="auto"/>
                    <w:right w:val="none" w:sz="0" w:space="0" w:color="auto"/>
                  </w:divBdr>
                  <w:divsChild>
                    <w:div w:id="104932277">
                      <w:marLeft w:val="0"/>
                      <w:marRight w:val="0"/>
                      <w:marTop w:val="0"/>
                      <w:marBottom w:val="0"/>
                      <w:divBdr>
                        <w:top w:val="none" w:sz="0" w:space="0" w:color="auto"/>
                        <w:left w:val="none" w:sz="0" w:space="0" w:color="auto"/>
                        <w:bottom w:val="none" w:sz="0" w:space="0" w:color="auto"/>
                        <w:right w:val="none" w:sz="0" w:space="0" w:color="auto"/>
                      </w:divBdr>
                    </w:div>
                  </w:divsChild>
                </w:div>
                <w:div w:id="1912883659">
                  <w:marLeft w:val="0"/>
                  <w:marRight w:val="0"/>
                  <w:marTop w:val="0"/>
                  <w:marBottom w:val="0"/>
                  <w:divBdr>
                    <w:top w:val="none" w:sz="0" w:space="0" w:color="auto"/>
                    <w:left w:val="none" w:sz="0" w:space="0" w:color="auto"/>
                    <w:bottom w:val="none" w:sz="0" w:space="0" w:color="auto"/>
                    <w:right w:val="none" w:sz="0" w:space="0" w:color="auto"/>
                  </w:divBdr>
                  <w:divsChild>
                    <w:div w:id="631181660">
                      <w:marLeft w:val="0"/>
                      <w:marRight w:val="0"/>
                      <w:marTop w:val="0"/>
                      <w:marBottom w:val="0"/>
                      <w:divBdr>
                        <w:top w:val="none" w:sz="0" w:space="0" w:color="auto"/>
                        <w:left w:val="none" w:sz="0" w:space="0" w:color="auto"/>
                        <w:bottom w:val="none" w:sz="0" w:space="0" w:color="auto"/>
                        <w:right w:val="none" w:sz="0" w:space="0" w:color="auto"/>
                      </w:divBdr>
                    </w:div>
                  </w:divsChild>
                </w:div>
                <w:div w:id="1915553277">
                  <w:marLeft w:val="0"/>
                  <w:marRight w:val="0"/>
                  <w:marTop w:val="0"/>
                  <w:marBottom w:val="0"/>
                  <w:divBdr>
                    <w:top w:val="none" w:sz="0" w:space="0" w:color="auto"/>
                    <w:left w:val="none" w:sz="0" w:space="0" w:color="auto"/>
                    <w:bottom w:val="none" w:sz="0" w:space="0" w:color="auto"/>
                    <w:right w:val="none" w:sz="0" w:space="0" w:color="auto"/>
                  </w:divBdr>
                  <w:divsChild>
                    <w:div w:id="135879736">
                      <w:marLeft w:val="0"/>
                      <w:marRight w:val="0"/>
                      <w:marTop w:val="0"/>
                      <w:marBottom w:val="0"/>
                      <w:divBdr>
                        <w:top w:val="none" w:sz="0" w:space="0" w:color="auto"/>
                        <w:left w:val="none" w:sz="0" w:space="0" w:color="auto"/>
                        <w:bottom w:val="none" w:sz="0" w:space="0" w:color="auto"/>
                        <w:right w:val="none" w:sz="0" w:space="0" w:color="auto"/>
                      </w:divBdr>
                    </w:div>
                  </w:divsChild>
                </w:div>
                <w:div w:id="1939752386">
                  <w:marLeft w:val="0"/>
                  <w:marRight w:val="0"/>
                  <w:marTop w:val="0"/>
                  <w:marBottom w:val="0"/>
                  <w:divBdr>
                    <w:top w:val="none" w:sz="0" w:space="0" w:color="auto"/>
                    <w:left w:val="none" w:sz="0" w:space="0" w:color="auto"/>
                    <w:bottom w:val="none" w:sz="0" w:space="0" w:color="auto"/>
                    <w:right w:val="none" w:sz="0" w:space="0" w:color="auto"/>
                  </w:divBdr>
                  <w:divsChild>
                    <w:div w:id="1502157078">
                      <w:marLeft w:val="0"/>
                      <w:marRight w:val="0"/>
                      <w:marTop w:val="0"/>
                      <w:marBottom w:val="0"/>
                      <w:divBdr>
                        <w:top w:val="none" w:sz="0" w:space="0" w:color="auto"/>
                        <w:left w:val="none" w:sz="0" w:space="0" w:color="auto"/>
                        <w:bottom w:val="none" w:sz="0" w:space="0" w:color="auto"/>
                        <w:right w:val="none" w:sz="0" w:space="0" w:color="auto"/>
                      </w:divBdr>
                    </w:div>
                  </w:divsChild>
                </w:div>
                <w:div w:id="1961566944">
                  <w:marLeft w:val="0"/>
                  <w:marRight w:val="0"/>
                  <w:marTop w:val="0"/>
                  <w:marBottom w:val="0"/>
                  <w:divBdr>
                    <w:top w:val="none" w:sz="0" w:space="0" w:color="auto"/>
                    <w:left w:val="none" w:sz="0" w:space="0" w:color="auto"/>
                    <w:bottom w:val="none" w:sz="0" w:space="0" w:color="auto"/>
                    <w:right w:val="none" w:sz="0" w:space="0" w:color="auto"/>
                  </w:divBdr>
                  <w:divsChild>
                    <w:div w:id="482083636">
                      <w:marLeft w:val="0"/>
                      <w:marRight w:val="0"/>
                      <w:marTop w:val="0"/>
                      <w:marBottom w:val="0"/>
                      <w:divBdr>
                        <w:top w:val="none" w:sz="0" w:space="0" w:color="auto"/>
                        <w:left w:val="none" w:sz="0" w:space="0" w:color="auto"/>
                        <w:bottom w:val="none" w:sz="0" w:space="0" w:color="auto"/>
                        <w:right w:val="none" w:sz="0" w:space="0" w:color="auto"/>
                      </w:divBdr>
                    </w:div>
                  </w:divsChild>
                </w:div>
                <w:div w:id="2006282355">
                  <w:marLeft w:val="0"/>
                  <w:marRight w:val="0"/>
                  <w:marTop w:val="0"/>
                  <w:marBottom w:val="0"/>
                  <w:divBdr>
                    <w:top w:val="none" w:sz="0" w:space="0" w:color="auto"/>
                    <w:left w:val="none" w:sz="0" w:space="0" w:color="auto"/>
                    <w:bottom w:val="none" w:sz="0" w:space="0" w:color="auto"/>
                    <w:right w:val="none" w:sz="0" w:space="0" w:color="auto"/>
                  </w:divBdr>
                  <w:divsChild>
                    <w:div w:id="2100446009">
                      <w:marLeft w:val="0"/>
                      <w:marRight w:val="0"/>
                      <w:marTop w:val="0"/>
                      <w:marBottom w:val="0"/>
                      <w:divBdr>
                        <w:top w:val="none" w:sz="0" w:space="0" w:color="auto"/>
                        <w:left w:val="none" w:sz="0" w:space="0" w:color="auto"/>
                        <w:bottom w:val="none" w:sz="0" w:space="0" w:color="auto"/>
                        <w:right w:val="none" w:sz="0" w:space="0" w:color="auto"/>
                      </w:divBdr>
                    </w:div>
                  </w:divsChild>
                </w:div>
                <w:div w:id="2009867254">
                  <w:marLeft w:val="0"/>
                  <w:marRight w:val="0"/>
                  <w:marTop w:val="0"/>
                  <w:marBottom w:val="0"/>
                  <w:divBdr>
                    <w:top w:val="none" w:sz="0" w:space="0" w:color="auto"/>
                    <w:left w:val="none" w:sz="0" w:space="0" w:color="auto"/>
                    <w:bottom w:val="none" w:sz="0" w:space="0" w:color="auto"/>
                    <w:right w:val="none" w:sz="0" w:space="0" w:color="auto"/>
                  </w:divBdr>
                  <w:divsChild>
                    <w:div w:id="1058632675">
                      <w:marLeft w:val="0"/>
                      <w:marRight w:val="0"/>
                      <w:marTop w:val="0"/>
                      <w:marBottom w:val="0"/>
                      <w:divBdr>
                        <w:top w:val="none" w:sz="0" w:space="0" w:color="auto"/>
                        <w:left w:val="none" w:sz="0" w:space="0" w:color="auto"/>
                        <w:bottom w:val="none" w:sz="0" w:space="0" w:color="auto"/>
                        <w:right w:val="none" w:sz="0" w:space="0" w:color="auto"/>
                      </w:divBdr>
                    </w:div>
                  </w:divsChild>
                </w:div>
                <w:div w:id="2032682562">
                  <w:marLeft w:val="0"/>
                  <w:marRight w:val="0"/>
                  <w:marTop w:val="0"/>
                  <w:marBottom w:val="0"/>
                  <w:divBdr>
                    <w:top w:val="none" w:sz="0" w:space="0" w:color="auto"/>
                    <w:left w:val="none" w:sz="0" w:space="0" w:color="auto"/>
                    <w:bottom w:val="none" w:sz="0" w:space="0" w:color="auto"/>
                    <w:right w:val="none" w:sz="0" w:space="0" w:color="auto"/>
                  </w:divBdr>
                  <w:divsChild>
                    <w:div w:id="1196582168">
                      <w:marLeft w:val="0"/>
                      <w:marRight w:val="0"/>
                      <w:marTop w:val="0"/>
                      <w:marBottom w:val="0"/>
                      <w:divBdr>
                        <w:top w:val="none" w:sz="0" w:space="0" w:color="auto"/>
                        <w:left w:val="none" w:sz="0" w:space="0" w:color="auto"/>
                        <w:bottom w:val="none" w:sz="0" w:space="0" w:color="auto"/>
                        <w:right w:val="none" w:sz="0" w:space="0" w:color="auto"/>
                      </w:divBdr>
                    </w:div>
                  </w:divsChild>
                </w:div>
                <w:div w:id="2037340223">
                  <w:marLeft w:val="0"/>
                  <w:marRight w:val="0"/>
                  <w:marTop w:val="0"/>
                  <w:marBottom w:val="0"/>
                  <w:divBdr>
                    <w:top w:val="none" w:sz="0" w:space="0" w:color="auto"/>
                    <w:left w:val="none" w:sz="0" w:space="0" w:color="auto"/>
                    <w:bottom w:val="none" w:sz="0" w:space="0" w:color="auto"/>
                    <w:right w:val="none" w:sz="0" w:space="0" w:color="auto"/>
                  </w:divBdr>
                  <w:divsChild>
                    <w:div w:id="1601372240">
                      <w:marLeft w:val="0"/>
                      <w:marRight w:val="0"/>
                      <w:marTop w:val="0"/>
                      <w:marBottom w:val="0"/>
                      <w:divBdr>
                        <w:top w:val="none" w:sz="0" w:space="0" w:color="auto"/>
                        <w:left w:val="none" w:sz="0" w:space="0" w:color="auto"/>
                        <w:bottom w:val="none" w:sz="0" w:space="0" w:color="auto"/>
                        <w:right w:val="none" w:sz="0" w:space="0" w:color="auto"/>
                      </w:divBdr>
                    </w:div>
                  </w:divsChild>
                </w:div>
                <w:div w:id="2109961508">
                  <w:marLeft w:val="0"/>
                  <w:marRight w:val="0"/>
                  <w:marTop w:val="0"/>
                  <w:marBottom w:val="0"/>
                  <w:divBdr>
                    <w:top w:val="none" w:sz="0" w:space="0" w:color="auto"/>
                    <w:left w:val="none" w:sz="0" w:space="0" w:color="auto"/>
                    <w:bottom w:val="none" w:sz="0" w:space="0" w:color="auto"/>
                    <w:right w:val="none" w:sz="0" w:space="0" w:color="auto"/>
                  </w:divBdr>
                  <w:divsChild>
                    <w:div w:id="6823675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79936601">
      <w:bodyDiv w:val="1"/>
      <w:marLeft w:val="0"/>
      <w:marRight w:val="0"/>
      <w:marTop w:val="0"/>
      <w:marBottom w:val="0"/>
      <w:divBdr>
        <w:top w:val="none" w:sz="0" w:space="0" w:color="auto"/>
        <w:left w:val="none" w:sz="0" w:space="0" w:color="auto"/>
        <w:bottom w:val="none" w:sz="0" w:space="0" w:color="auto"/>
        <w:right w:val="none" w:sz="0" w:space="0" w:color="auto"/>
      </w:divBdr>
    </w:div>
    <w:div w:id="700784782">
      <w:bodyDiv w:val="1"/>
      <w:marLeft w:val="0"/>
      <w:marRight w:val="0"/>
      <w:marTop w:val="0"/>
      <w:marBottom w:val="0"/>
      <w:divBdr>
        <w:top w:val="none" w:sz="0" w:space="0" w:color="auto"/>
        <w:left w:val="none" w:sz="0" w:space="0" w:color="auto"/>
        <w:bottom w:val="none" w:sz="0" w:space="0" w:color="auto"/>
        <w:right w:val="none" w:sz="0" w:space="0" w:color="auto"/>
      </w:divBdr>
    </w:div>
    <w:div w:id="701638400">
      <w:bodyDiv w:val="1"/>
      <w:marLeft w:val="0"/>
      <w:marRight w:val="0"/>
      <w:marTop w:val="0"/>
      <w:marBottom w:val="0"/>
      <w:divBdr>
        <w:top w:val="none" w:sz="0" w:space="0" w:color="auto"/>
        <w:left w:val="none" w:sz="0" w:space="0" w:color="auto"/>
        <w:bottom w:val="none" w:sz="0" w:space="0" w:color="auto"/>
        <w:right w:val="none" w:sz="0" w:space="0" w:color="auto"/>
      </w:divBdr>
    </w:div>
    <w:div w:id="1238787694">
      <w:bodyDiv w:val="1"/>
      <w:marLeft w:val="0"/>
      <w:marRight w:val="0"/>
      <w:marTop w:val="0"/>
      <w:marBottom w:val="0"/>
      <w:divBdr>
        <w:top w:val="none" w:sz="0" w:space="0" w:color="auto"/>
        <w:left w:val="none" w:sz="0" w:space="0" w:color="auto"/>
        <w:bottom w:val="none" w:sz="0" w:space="0" w:color="auto"/>
        <w:right w:val="none" w:sz="0" w:space="0" w:color="auto"/>
      </w:divBdr>
    </w:div>
    <w:div w:id="1674994924">
      <w:bodyDiv w:val="1"/>
      <w:marLeft w:val="0"/>
      <w:marRight w:val="0"/>
      <w:marTop w:val="0"/>
      <w:marBottom w:val="0"/>
      <w:divBdr>
        <w:top w:val="none" w:sz="0" w:space="0" w:color="auto"/>
        <w:left w:val="none" w:sz="0" w:space="0" w:color="auto"/>
        <w:bottom w:val="none" w:sz="0" w:space="0" w:color="auto"/>
        <w:right w:val="none" w:sz="0" w:space="0" w:color="auto"/>
      </w:divBdr>
      <w:divsChild>
        <w:div w:id="1423991332">
          <w:marLeft w:val="0"/>
          <w:marRight w:val="0"/>
          <w:marTop w:val="0"/>
          <w:marBottom w:val="0"/>
          <w:divBdr>
            <w:top w:val="none" w:sz="0" w:space="0" w:color="auto"/>
            <w:left w:val="none" w:sz="0" w:space="0" w:color="auto"/>
            <w:bottom w:val="none" w:sz="0" w:space="0" w:color="auto"/>
            <w:right w:val="none" w:sz="0" w:space="0" w:color="auto"/>
          </w:divBdr>
          <w:divsChild>
            <w:div w:id="173345848">
              <w:marLeft w:val="0"/>
              <w:marRight w:val="0"/>
              <w:marTop w:val="0"/>
              <w:marBottom w:val="0"/>
              <w:divBdr>
                <w:top w:val="none" w:sz="0" w:space="0" w:color="auto"/>
                <w:left w:val="none" w:sz="0" w:space="0" w:color="auto"/>
                <w:bottom w:val="none" w:sz="0" w:space="0" w:color="auto"/>
                <w:right w:val="none" w:sz="0" w:space="0" w:color="auto"/>
              </w:divBdr>
            </w:div>
            <w:div w:id="1631012676">
              <w:marLeft w:val="0"/>
              <w:marRight w:val="0"/>
              <w:marTop w:val="0"/>
              <w:marBottom w:val="0"/>
              <w:divBdr>
                <w:top w:val="none" w:sz="0" w:space="0" w:color="auto"/>
                <w:left w:val="none" w:sz="0" w:space="0" w:color="auto"/>
                <w:bottom w:val="none" w:sz="0" w:space="0" w:color="auto"/>
                <w:right w:val="none" w:sz="0" w:space="0" w:color="auto"/>
              </w:divBdr>
            </w:div>
          </w:divsChild>
        </w:div>
        <w:div w:id="2015647899">
          <w:marLeft w:val="0"/>
          <w:marRight w:val="0"/>
          <w:marTop w:val="0"/>
          <w:marBottom w:val="0"/>
          <w:divBdr>
            <w:top w:val="none" w:sz="0" w:space="0" w:color="auto"/>
            <w:left w:val="none" w:sz="0" w:space="0" w:color="auto"/>
            <w:bottom w:val="none" w:sz="0" w:space="0" w:color="auto"/>
            <w:right w:val="none" w:sz="0" w:space="0" w:color="auto"/>
          </w:divBdr>
          <w:divsChild>
            <w:div w:id="457459133">
              <w:marLeft w:val="0"/>
              <w:marRight w:val="0"/>
              <w:marTop w:val="30"/>
              <w:marBottom w:val="30"/>
              <w:divBdr>
                <w:top w:val="none" w:sz="0" w:space="0" w:color="auto"/>
                <w:left w:val="none" w:sz="0" w:space="0" w:color="auto"/>
                <w:bottom w:val="none" w:sz="0" w:space="0" w:color="auto"/>
                <w:right w:val="none" w:sz="0" w:space="0" w:color="auto"/>
              </w:divBdr>
              <w:divsChild>
                <w:div w:id="70665047">
                  <w:marLeft w:val="0"/>
                  <w:marRight w:val="0"/>
                  <w:marTop w:val="0"/>
                  <w:marBottom w:val="0"/>
                  <w:divBdr>
                    <w:top w:val="none" w:sz="0" w:space="0" w:color="auto"/>
                    <w:left w:val="none" w:sz="0" w:space="0" w:color="auto"/>
                    <w:bottom w:val="none" w:sz="0" w:space="0" w:color="auto"/>
                    <w:right w:val="none" w:sz="0" w:space="0" w:color="auto"/>
                  </w:divBdr>
                  <w:divsChild>
                    <w:div w:id="281115570">
                      <w:marLeft w:val="0"/>
                      <w:marRight w:val="0"/>
                      <w:marTop w:val="0"/>
                      <w:marBottom w:val="0"/>
                      <w:divBdr>
                        <w:top w:val="none" w:sz="0" w:space="0" w:color="auto"/>
                        <w:left w:val="none" w:sz="0" w:space="0" w:color="auto"/>
                        <w:bottom w:val="none" w:sz="0" w:space="0" w:color="auto"/>
                        <w:right w:val="none" w:sz="0" w:space="0" w:color="auto"/>
                      </w:divBdr>
                    </w:div>
                  </w:divsChild>
                </w:div>
                <w:div w:id="120807279">
                  <w:marLeft w:val="0"/>
                  <w:marRight w:val="0"/>
                  <w:marTop w:val="0"/>
                  <w:marBottom w:val="0"/>
                  <w:divBdr>
                    <w:top w:val="none" w:sz="0" w:space="0" w:color="auto"/>
                    <w:left w:val="none" w:sz="0" w:space="0" w:color="auto"/>
                    <w:bottom w:val="none" w:sz="0" w:space="0" w:color="auto"/>
                    <w:right w:val="none" w:sz="0" w:space="0" w:color="auto"/>
                  </w:divBdr>
                  <w:divsChild>
                    <w:div w:id="1594631030">
                      <w:marLeft w:val="0"/>
                      <w:marRight w:val="0"/>
                      <w:marTop w:val="0"/>
                      <w:marBottom w:val="0"/>
                      <w:divBdr>
                        <w:top w:val="none" w:sz="0" w:space="0" w:color="auto"/>
                        <w:left w:val="none" w:sz="0" w:space="0" w:color="auto"/>
                        <w:bottom w:val="none" w:sz="0" w:space="0" w:color="auto"/>
                        <w:right w:val="none" w:sz="0" w:space="0" w:color="auto"/>
                      </w:divBdr>
                    </w:div>
                  </w:divsChild>
                </w:div>
                <w:div w:id="127817675">
                  <w:marLeft w:val="0"/>
                  <w:marRight w:val="0"/>
                  <w:marTop w:val="0"/>
                  <w:marBottom w:val="0"/>
                  <w:divBdr>
                    <w:top w:val="none" w:sz="0" w:space="0" w:color="auto"/>
                    <w:left w:val="none" w:sz="0" w:space="0" w:color="auto"/>
                    <w:bottom w:val="none" w:sz="0" w:space="0" w:color="auto"/>
                    <w:right w:val="none" w:sz="0" w:space="0" w:color="auto"/>
                  </w:divBdr>
                  <w:divsChild>
                    <w:div w:id="1999990258">
                      <w:marLeft w:val="0"/>
                      <w:marRight w:val="0"/>
                      <w:marTop w:val="0"/>
                      <w:marBottom w:val="0"/>
                      <w:divBdr>
                        <w:top w:val="none" w:sz="0" w:space="0" w:color="auto"/>
                        <w:left w:val="none" w:sz="0" w:space="0" w:color="auto"/>
                        <w:bottom w:val="none" w:sz="0" w:space="0" w:color="auto"/>
                        <w:right w:val="none" w:sz="0" w:space="0" w:color="auto"/>
                      </w:divBdr>
                    </w:div>
                  </w:divsChild>
                </w:div>
                <w:div w:id="129639950">
                  <w:marLeft w:val="0"/>
                  <w:marRight w:val="0"/>
                  <w:marTop w:val="0"/>
                  <w:marBottom w:val="0"/>
                  <w:divBdr>
                    <w:top w:val="none" w:sz="0" w:space="0" w:color="auto"/>
                    <w:left w:val="none" w:sz="0" w:space="0" w:color="auto"/>
                    <w:bottom w:val="none" w:sz="0" w:space="0" w:color="auto"/>
                    <w:right w:val="none" w:sz="0" w:space="0" w:color="auto"/>
                  </w:divBdr>
                  <w:divsChild>
                    <w:div w:id="1039861961">
                      <w:marLeft w:val="0"/>
                      <w:marRight w:val="0"/>
                      <w:marTop w:val="0"/>
                      <w:marBottom w:val="0"/>
                      <w:divBdr>
                        <w:top w:val="none" w:sz="0" w:space="0" w:color="auto"/>
                        <w:left w:val="none" w:sz="0" w:space="0" w:color="auto"/>
                        <w:bottom w:val="none" w:sz="0" w:space="0" w:color="auto"/>
                        <w:right w:val="none" w:sz="0" w:space="0" w:color="auto"/>
                      </w:divBdr>
                    </w:div>
                  </w:divsChild>
                </w:div>
                <w:div w:id="224414628">
                  <w:marLeft w:val="0"/>
                  <w:marRight w:val="0"/>
                  <w:marTop w:val="0"/>
                  <w:marBottom w:val="0"/>
                  <w:divBdr>
                    <w:top w:val="none" w:sz="0" w:space="0" w:color="auto"/>
                    <w:left w:val="none" w:sz="0" w:space="0" w:color="auto"/>
                    <w:bottom w:val="none" w:sz="0" w:space="0" w:color="auto"/>
                    <w:right w:val="none" w:sz="0" w:space="0" w:color="auto"/>
                  </w:divBdr>
                  <w:divsChild>
                    <w:div w:id="1254826971">
                      <w:marLeft w:val="0"/>
                      <w:marRight w:val="0"/>
                      <w:marTop w:val="0"/>
                      <w:marBottom w:val="0"/>
                      <w:divBdr>
                        <w:top w:val="none" w:sz="0" w:space="0" w:color="auto"/>
                        <w:left w:val="none" w:sz="0" w:space="0" w:color="auto"/>
                        <w:bottom w:val="none" w:sz="0" w:space="0" w:color="auto"/>
                        <w:right w:val="none" w:sz="0" w:space="0" w:color="auto"/>
                      </w:divBdr>
                    </w:div>
                  </w:divsChild>
                </w:div>
                <w:div w:id="264307928">
                  <w:marLeft w:val="0"/>
                  <w:marRight w:val="0"/>
                  <w:marTop w:val="0"/>
                  <w:marBottom w:val="0"/>
                  <w:divBdr>
                    <w:top w:val="none" w:sz="0" w:space="0" w:color="auto"/>
                    <w:left w:val="none" w:sz="0" w:space="0" w:color="auto"/>
                    <w:bottom w:val="none" w:sz="0" w:space="0" w:color="auto"/>
                    <w:right w:val="none" w:sz="0" w:space="0" w:color="auto"/>
                  </w:divBdr>
                  <w:divsChild>
                    <w:div w:id="175273022">
                      <w:marLeft w:val="0"/>
                      <w:marRight w:val="0"/>
                      <w:marTop w:val="0"/>
                      <w:marBottom w:val="0"/>
                      <w:divBdr>
                        <w:top w:val="none" w:sz="0" w:space="0" w:color="auto"/>
                        <w:left w:val="none" w:sz="0" w:space="0" w:color="auto"/>
                        <w:bottom w:val="none" w:sz="0" w:space="0" w:color="auto"/>
                        <w:right w:val="none" w:sz="0" w:space="0" w:color="auto"/>
                      </w:divBdr>
                    </w:div>
                  </w:divsChild>
                </w:div>
                <w:div w:id="290064845">
                  <w:marLeft w:val="0"/>
                  <w:marRight w:val="0"/>
                  <w:marTop w:val="0"/>
                  <w:marBottom w:val="0"/>
                  <w:divBdr>
                    <w:top w:val="none" w:sz="0" w:space="0" w:color="auto"/>
                    <w:left w:val="none" w:sz="0" w:space="0" w:color="auto"/>
                    <w:bottom w:val="none" w:sz="0" w:space="0" w:color="auto"/>
                    <w:right w:val="none" w:sz="0" w:space="0" w:color="auto"/>
                  </w:divBdr>
                  <w:divsChild>
                    <w:div w:id="562182165">
                      <w:marLeft w:val="0"/>
                      <w:marRight w:val="0"/>
                      <w:marTop w:val="0"/>
                      <w:marBottom w:val="0"/>
                      <w:divBdr>
                        <w:top w:val="none" w:sz="0" w:space="0" w:color="auto"/>
                        <w:left w:val="none" w:sz="0" w:space="0" w:color="auto"/>
                        <w:bottom w:val="none" w:sz="0" w:space="0" w:color="auto"/>
                        <w:right w:val="none" w:sz="0" w:space="0" w:color="auto"/>
                      </w:divBdr>
                    </w:div>
                  </w:divsChild>
                </w:div>
                <w:div w:id="321861402">
                  <w:marLeft w:val="0"/>
                  <w:marRight w:val="0"/>
                  <w:marTop w:val="0"/>
                  <w:marBottom w:val="0"/>
                  <w:divBdr>
                    <w:top w:val="none" w:sz="0" w:space="0" w:color="auto"/>
                    <w:left w:val="none" w:sz="0" w:space="0" w:color="auto"/>
                    <w:bottom w:val="none" w:sz="0" w:space="0" w:color="auto"/>
                    <w:right w:val="none" w:sz="0" w:space="0" w:color="auto"/>
                  </w:divBdr>
                  <w:divsChild>
                    <w:div w:id="219941419">
                      <w:marLeft w:val="0"/>
                      <w:marRight w:val="0"/>
                      <w:marTop w:val="0"/>
                      <w:marBottom w:val="0"/>
                      <w:divBdr>
                        <w:top w:val="none" w:sz="0" w:space="0" w:color="auto"/>
                        <w:left w:val="none" w:sz="0" w:space="0" w:color="auto"/>
                        <w:bottom w:val="none" w:sz="0" w:space="0" w:color="auto"/>
                        <w:right w:val="none" w:sz="0" w:space="0" w:color="auto"/>
                      </w:divBdr>
                    </w:div>
                  </w:divsChild>
                </w:div>
                <w:div w:id="435446072">
                  <w:marLeft w:val="0"/>
                  <w:marRight w:val="0"/>
                  <w:marTop w:val="0"/>
                  <w:marBottom w:val="0"/>
                  <w:divBdr>
                    <w:top w:val="none" w:sz="0" w:space="0" w:color="auto"/>
                    <w:left w:val="none" w:sz="0" w:space="0" w:color="auto"/>
                    <w:bottom w:val="none" w:sz="0" w:space="0" w:color="auto"/>
                    <w:right w:val="none" w:sz="0" w:space="0" w:color="auto"/>
                  </w:divBdr>
                  <w:divsChild>
                    <w:div w:id="955987736">
                      <w:marLeft w:val="0"/>
                      <w:marRight w:val="0"/>
                      <w:marTop w:val="0"/>
                      <w:marBottom w:val="0"/>
                      <w:divBdr>
                        <w:top w:val="none" w:sz="0" w:space="0" w:color="auto"/>
                        <w:left w:val="none" w:sz="0" w:space="0" w:color="auto"/>
                        <w:bottom w:val="none" w:sz="0" w:space="0" w:color="auto"/>
                        <w:right w:val="none" w:sz="0" w:space="0" w:color="auto"/>
                      </w:divBdr>
                    </w:div>
                  </w:divsChild>
                </w:div>
                <w:div w:id="527983502">
                  <w:marLeft w:val="0"/>
                  <w:marRight w:val="0"/>
                  <w:marTop w:val="0"/>
                  <w:marBottom w:val="0"/>
                  <w:divBdr>
                    <w:top w:val="none" w:sz="0" w:space="0" w:color="auto"/>
                    <w:left w:val="none" w:sz="0" w:space="0" w:color="auto"/>
                    <w:bottom w:val="none" w:sz="0" w:space="0" w:color="auto"/>
                    <w:right w:val="none" w:sz="0" w:space="0" w:color="auto"/>
                  </w:divBdr>
                  <w:divsChild>
                    <w:div w:id="1380205306">
                      <w:marLeft w:val="0"/>
                      <w:marRight w:val="0"/>
                      <w:marTop w:val="0"/>
                      <w:marBottom w:val="0"/>
                      <w:divBdr>
                        <w:top w:val="none" w:sz="0" w:space="0" w:color="auto"/>
                        <w:left w:val="none" w:sz="0" w:space="0" w:color="auto"/>
                        <w:bottom w:val="none" w:sz="0" w:space="0" w:color="auto"/>
                        <w:right w:val="none" w:sz="0" w:space="0" w:color="auto"/>
                      </w:divBdr>
                    </w:div>
                  </w:divsChild>
                </w:div>
                <w:div w:id="538202301">
                  <w:marLeft w:val="0"/>
                  <w:marRight w:val="0"/>
                  <w:marTop w:val="0"/>
                  <w:marBottom w:val="0"/>
                  <w:divBdr>
                    <w:top w:val="none" w:sz="0" w:space="0" w:color="auto"/>
                    <w:left w:val="none" w:sz="0" w:space="0" w:color="auto"/>
                    <w:bottom w:val="none" w:sz="0" w:space="0" w:color="auto"/>
                    <w:right w:val="none" w:sz="0" w:space="0" w:color="auto"/>
                  </w:divBdr>
                  <w:divsChild>
                    <w:div w:id="1424300652">
                      <w:marLeft w:val="0"/>
                      <w:marRight w:val="0"/>
                      <w:marTop w:val="0"/>
                      <w:marBottom w:val="0"/>
                      <w:divBdr>
                        <w:top w:val="none" w:sz="0" w:space="0" w:color="auto"/>
                        <w:left w:val="none" w:sz="0" w:space="0" w:color="auto"/>
                        <w:bottom w:val="none" w:sz="0" w:space="0" w:color="auto"/>
                        <w:right w:val="none" w:sz="0" w:space="0" w:color="auto"/>
                      </w:divBdr>
                    </w:div>
                  </w:divsChild>
                </w:div>
                <w:div w:id="561605183">
                  <w:marLeft w:val="0"/>
                  <w:marRight w:val="0"/>
                  <w:marTop w:val="0"/>
                  <w:marBottom w:val="0"/>
                  <w:divBdr>
                    <w:top w:val="none" w:sz="0" w:space="0" w:color="auto"/>
                    <w:left w:val="none" w:sz="0" w:space="0" w:color="auto"/>
                    <w:bottom w:val="none" w:sz="0" w:space="0" w:color="auto"/>
                    <w:right w:val="none" w:sz="0" w:space="0" w:color="auto"/>
                  </w:divBdr>
                  <w:divsChild>
                    <w:div w:id="1878160850">
                      <w:marLeft w:val="0"/>
                      <w:marRight w:val="0"/>
                      <w:marTop w:val="0"/>
                      <w:marBottom w:val="0"/>
                      <w:divBdr>
                        <w:top w:val="none" w:sz="0" w:space="0" w:color="auto"/>
                        <w:left w:val="none" w:sz="0" w:space="0" w:color="auto"/>
                        <w:bottom w:val="none" w:sz="0" w:space="0" w:color="auto"/>
                        <w:right w:val="none" w:sz="0" w:space="0" w:color="auto"/>
                      </w:divBdr>
                    </w:div>
                  </w:divsChild>
                </w:div>
                <w:div w:id="630207611">
                  <w:marLeft w:val="0"/>
                  <w:marRight w:val="0"/>
                  <w:marTop w:val="0"/>
                  <w:marBottom w:val="0"/>
                  <w:divBdr>
                    <w:top w:val="none" w:sz="0" w:space="0" w:color="auto"/>
                    <w:left w:val="none" w:sz="0" w:space="0" w:color="auto"/>
                    <w:bottom w:val="none" w:sz="0" w:space="0" w:color="auto"/>
                    <w:right w:val="none" w:sz="0" w:space="0" w:color="auto"/>
                  </w:divBdr>
                  <w:divsChild>
                    <w:div w:id="118182362">
                      <w:marLeft w:val="0"/>
                      <w:marRight w:val="0"/>
                      <w:marTop w:val="0"/>
                      <w:marBottom w:val="0"/>
                      <w:divBdr>
                        <w:top w:val="none" w:sz="0" w:space="0" w:color="auto"/>
                        <w:left w:val="none" w:sz="0" w:space="0" w:color="auto"/>
                        <w:bottom w:val="none" w:sz="0" w:space="0" w:color="auto"/>
                        <w:right w:val="none" w:sz="0" w:space="0" w:color="auto"/>
                      </w:divBdr>
                    </w:div>
                  </w:divsChild>
                </w:div>
                <w:div w:id="700279386">
                  <w:marLeft w:val="0"/>
                  <w:marRight w:val="0"/>
                  <w:marTop w:val="0"/>
                  <w:marBottom w:val="0"/>
                  <w:divBdr>
                    <w:top w:val="none" w:sz="0" w:space="0" w:color="auto"/>
                    <w:left w:val="none" w:sz="0" w:space="0" w:color="auto"/>
                    <w:bottom w:val="none" w:sz="0" w:space="0" w:color="auto"/>
                    <w:right w:val="none" w:sz="0" w:space="0" w:color="auto"/>
                  </w:divBdr>
                  <w:divsChild>
                    <w:div w:id="1917784496">
                      <w:marLeft w:val="0"/>
                      <w:marRight w:val="0"/>
                      <w:marTop w:val="0"/>
                      <w:marBottom w:val="0"/>
                      <w:divBdr>
                        <w:top w:val="none" w:sz="0" w:space="0" w:color="auto"/>
                        <w:left w:val="none" w:sz="0" w:space="0" w:color="auto"/>
                        <w:bottom w:val="none" w:sz="0" w:space="0" w:color="auto"/>
                        <w:right w:val="none" w:sz="0" w:space="0" w:color="auto"/>
                      </w:divBdr>
                    </w:div>
                  </w:divsChild>
                </w:div>
                <w:div w:id="703750104">
                  <w:marLeft w:val="0"/>
                  <w:marRight w:val="0"/>
                  <w:marTop w:val="0"/>
                  <w:marBottom w:val="0"/>
                  <w:divBdr>
                    <w:top w:val="none" w:sz="0" w:space="0" w:color="auto"/>
                    <w:left w:val="none" w:sz="0" w:space="0" w:color="auto"/>
                    <w:bottom w:val="none" w:sz="0" w:space="0" w:color="auto"/>
                    <w:right w:val="none" w:sz="0" w:space="0" w:color="auto"/>
                  </w:divBdr>
                  <w:divsChild>
                    <w:div w:id="1349990191">
                      <w:marLeft w:val="0"/>
                      <w:marRight w:val="0"/>
                      <w:marTop w:val="0"/>
                      <w:marBottom w:val="0"/>
                      <w:divBdr>
                        <w:top w:val="none" w:sz="0" w:space="0" w:color="auto"/>
                        <w:left w:val="none" w:sz="0" w:space="0" w:color="auto"/>
                        <w:bottom w:val="none" w:sz="0" w:space="0" w:color="auto"/>
                        <w:right w:val="none" w:sz="0" w:space="0" w:color="auto"/>
                      </w:divBdr>
                    </w:div>
                  </w:divsChild>
                </w:div>
                <w:div w:id="766463131">
                  <w:marLeft w:val="0"/>
                  <w:marRight w:val="0"/>
                  <w:marTop w:val="0"/>
                  <w:marBottom w:val="0"/>
                  <w:divBdr>
                    <w:top w:val="none" w:sz="0" w:space="0" w:color="auto"/>
                    <w:left w:val="none" w:sz="0" w:space="0" w:color="auto"/>
                    <w:bottom w:val="none" w:sz="0" w:space="0" w:color="auto"/>
                    <w:right w:val="none" w:sz="0" w:space="0" w:color="auto"/>
                  </w:divBdr>
                  <w:divsChild>
                    <w:div w:id="1633825503">
                      <w:marLeft w:val="0"/>
                      <w:marRight w:val="0"/>
                      <w:marTop w:val="0"/>
                      <w:marBottom w:val="0"/>
                      <w:divBdr>
                        <w:top w:val="none" w:sz="0" w:space="0" w:color="auto"/>
                        <w:left w:val="none" w:sz="0" w:space="0" w:color="auto"/>
                        <w:bottom w:val="none" w:sz="0" w:space="0" w:color="auto"/>
                        <w:right w:val="none" w:sz="0" w:space="0" w:color="auto"/>
                      </w:divBdr>
                    </w:div>
                  </w:divsChild>
                </w:div>
                <w:div w:id="771631380">
                  <w:marLeft w:val="0"/>
                  <w:marRight w:val="0"/>
                  <w:marTop w:val="0"/>
                  <w:marBottom w:val="0"/>
                  <w:divBdr>
                    <w:top w:val="none" w:sz="0" w:space="0" w:color="auto"/>
                    <w:left w:val="none" w:sz="0" w:space="0" w:color="auto"/>
                    <w:bottom w:val="none" w:sz="0" w:space="0" w:color="auto"/>
                    <w:right w:val="none" w:sz="0" w:space="0" w:color="auto"/>
                  </w:divBdr>
                  <w:divsChild>
                    <w:div w:id="751048353">
                      <w:marLeft w:val="0"/>
                      <w:marRight w:val="0"/>
                      <w:marTop w:val="0"/>
                      <w:marBottom w:val="0"/>
                      <w:divBdr>
                        <w:top w:val="none" w:sz="0" w:space="0" w:color="auto"/>
                        <w:left w:val="none" w:sz="0" w:space="0" w:color="auto"/>
                        <w:bottom w:val="none" w:sz="0" w:space="0" w:color="auto"/>
                        <w:right w:val="none" w:sz="0" w:space="0" w:color="auto"/>
                      </w:divBdr>
                    </w:div>
                  </w:divsChild>
                </w:div>
                <w:div w:id="798645041">
                  <w:marLeft w:val="0"/>
                  <w:marRight w:val="0"/>
                  <w:marTop w:val="0"/>
                  <w:marBottom w:val="0"/>
                  <w:divBdr>
                    <w:top w:val="none" w:sz="0" w:space="0" w:color="auto"/>
                    <w:left w:val="none" w:sz="0" w:space="0" w:color="auto"/>
                    <w:bottom w:val="none" w:sz="0" w:space="0" w:color="auto"/>
                    <w:right w:val="none" w:sz="0" w:space="0" w:color="auto"/>
                  </w:divBdr>
                  <w:divsChild>
                    <w:div w:id="951060895">
                      <w:marLeft w:val="0"/>
                      <w:marRight w:val="0"/>
                      <w:marTop w:val="0"/>
                      <w:marBottom w:val="0"/>
                      <w:divBdr>
                        <w:top w:val="none" w:sz="0" w:space="0" w:color="auto"/>
                        <w:left w:val="none" w:sz="0" w:space="0" w:color="auto"/>
                        <w:bottom w:val="none" w:sz="0" w:space="0" w:color="auto"/>
                        <w:right w:val="none" w:sz="0" w:space="0" w:color="auto"/>
                      </w:divBdr>
                    </w:div>
                  </w:divsChild>
                </w:div>
                <w:div w:id="1036350163">
                  <w:marLeft w:val="0"/>
                  <w:marRight w:val="0"/>
                  <w:marTop w:val="0"/>
                  <w:marBottom w:val="0"/>
                  <w:divBdr>
                    <w:top w:val="none" w:sz="0" w:space="0" w:color="auto"/>
                    <w:left w:val="none" w:sz="0" w:space="0" w:color="auto"/>
                    <w:bottom w:val="none" w:sz="0" w:space="0" w:color="auto"/>
                    <w:right w:val="none" w:sz="0" w:space="0" w:color="auto"/>
                  </w:divBdr>
                  <w:divsChild>
                    <w:div w:id="1505239381">
                      <w:marLeft w:val="0"/>
                      <w:marRight w:val="0"/>
                      <w:marTop w:val="0"/>
                      <w:marBottom w:val="0"/>
                      <w:divBdr>
                        <w:top w:val="none" w:sz="0" w:space="0" w:color="auto"/>
                        <w:left w:val="none" w:sz="0" w:space="0" w:color="auto"/>
                        <w:bottom w:val="none" w:sz="0" w:space="0" w:color="auto"/>
                        <w:right w:val="none" w:sz="0" w:space="0" w:color="auto"/>
                      </w:divBdr>
                    </w:div>
                  </w:divsChild>
                </w:div>
                <w:div w:id="1082415012">
                  <w:marLeft w:val="0"/>
                  <w:marRight w:val="0"/>
                  <w:marTop w:val="0"/>
                  <w:marBottom w:val="0"/>
                  <w:divBdr>
                    <w:top w:val="none" w:sz="0" w:space="0" w:color="auto"/>
                    <w:left w:val="none" w:sz="0" w:space="0" w:color="auto"/>
                    <w:bottom w:val="none" w:sz="0" w:space="0" w:color="auto"/>
                    <w:right w:val="none" w:sz="0" w:space="0" w:color="auto"/>
                  </w:divBdr>
                  <w:divsChild>
                    <w:div w:id="492378189">
                      <w:marLeft w:val="0"/>
                      <w:marRight w:val="0"/>
                      <w:marTop w:val="0"/>
                      <w:marBottom w:val="0"/>
                      <w:divBdr>
                        <w:top w:val="none" w:sz="0" w:space="0" w:color="auto"/>
                        <w:left w:val="none" w:sz="0" w:space="0" w:color="auto"/>
                        <w:bottom w:val="none" w:sz="0" w:space="0" w:color="auto"/>
                        <w:right w:val="none" w:sz="0" w:space="0" w:color="auto"/>
                      </w:divBdr>
                    </w:div>
                  </w:divsChild>
                </w:div>
                <w:div w:id="1152676639">
                  <w:marLeft w:val="0"/>
                  <w:marRight w:val="0"/>
                  <w:marTop w:val="0"/>
                  <w:marBottom w:val="0"/>
                  <w:divBdr>
                    <w:top w:val="none" w:sz="0" w:space="0" w:color="auto"/>
                    <w:left w:val="none" w:sz="0" w:space="0" w:color="auto"/>
                    <w:bottom w:val="none" w:sz="0" w:space="0" w:color="auto"/>
                    <w:right w:val="none" w:sz="0" w:space="0" w:color="auto"/>
                  </w:divBdr>
                  <w:divsChild>
                    <w:div w:id="1108508069">
                      <w:marLeft w:val="0"/>
                      <w:marRight w:val="0"/>
                      <w:marTop w:val="0"/>
                      <w:marBottom w:val="0"/>
                      <w:divBdr>
                        <w:top w:val="none" w:sz="0" w:space="0" w:color="auto"/>
                        <w:left w:val="none" w:sz="0" w:space="0" w:color="auto"/>
                        <w:bottom w:val="none" w:sz="0" w:space="0" w:color="auto"/>
                        <w:right w:val="none" w:sz="0" w:space="0" w:color="auto"/>
                      </w:divBdr>
                    </w:div>
                  </w:divsChild>
                </w:div>
                <w:div w:id="1232236103">
                  <w:marLeft w:val="0"/>
                  <w:marRight w:val="0"/>
                  <w:marTop w:val="0"/>
                  <w:marBottom w:val="0"/>
                  <w:divBdr>
                    <w:top w:val="none" w:sz="0" w:space="0" w:color="auto"/>
                    <w:left w:val="none" w:sz="0" w:space="0" w:color="auto"/>
                    <w:bottom w:val="none" w:sz="0" w:space="0" w:color="auto"/>
                    <w:right w:val="none" w:sz="0" w:space="0" w:color="auto"/>
                  </w:divBdr>
                  <w:divsChild>
                    <w:div w:id="649942484">
                      <w:marLeft w:val="0"/>
                      <w:marRight w:val="0"/>
                      <w:marTop w:val="0"/>
                      <w:marBottom w:val="0"/>
                      <w:divBdr>
                        <w:top w:val="none" w:sz="0" w:space="0" w:color="auto"/>
                        <w:left w:val="none" w:sz="0" w:space="0" w:color="auto"/>
                        <w:bottom w:val="none" w:sz="0" w:space="0" w:color="auto"/>
                        <w:right w:val="none" w:sz="0" w:space="0" w:color="auto"/>
                      </w:divBdr>
                    </w:div>
                  </w:divsChild>
                </w:div>
                <w:div w:id="1324815070">
                  <w:marLeft w:val="0"/>
                  <w:marRight w:val="0"/>
                  <w:marTop w:val="0"/>
                  <w:marBottom w:val="0"/>
                  <w:divBdr>
                    <w:top w:val="none" w:sz="0" w:space="0" w:color="auto"/>
                    <w:left w:val="none" w:sz="0" w:space="0" w:color="auto"/>
                    <w:bottom w:val="none" w:sz="0" w:space="0" w:color="auto"/>
                    <w:right w:val="none" w:sz="0" w:space="0" w:color="auto"/>
                  </w:divBdr>
                  <w:divsChild>
                    <w:div w:id="558904242">
                      <w:marLeft w:val="0"/>
                      <w:marRight w:val="0"/>
                      <w:marTop w:val="0"/>
                      <w:marBottom w:val="0"/>
                      <w:divBdr>
                        <w:top w:val="none" w:sz="0" w:space="0" w:color="auto"/>
                        <w:left w:val="none" w:sz="0" w:space="0" w:color="auto"/>
                        <w:bottom w:val="none" w:sz="0" w:space="0" w:color="auto"/>
                        <w:right w:val="none" w:sz="0" w:space="0" w:color="auto"/>
                      </w:divBdr>
                    </w:div>
                  </w:divsChild>
                </w:div>
                <w:div w:id="1510873195">
                  <w:marLeft w:val="0"/>
                  <w:marRight w:val="0"/>
                  <w:marTop w:val="0"/>
                  <w:marBottom w:val="0"/>
                  <w:divBdr>
                    <w:top w:val="none" w:sz="0" w:space="0" w:color="auto"/>
                    <w:left w:val="none" w:sz="0" w:space="0" w:color="auto"/>
                    <w:bottom w:val="none" w:sz="0" w:space="0" w:color="auto"/>
                    <w:right w:val="none" w:sz="0" w:space="0" w:color="auto"/>
                  </w:divBdr>
                  <w:divsChild>
                    <w:div w:id="2094356578">
                      <w:marLeft w:val="0"/>
                      <w:marRight w:val="0"/>
                      <w:marTop w:val="0"/>
                      <w:marBottom w:val="0"/>
                      <w:divBdr>
                        <w:top w:val="none" w:sz="0" w:space="0" w:color="auto"/>
                        <w:left w:val="none" w:sz="0" w:space="0" w:color="auto"/>
                        <w:bottom w:val="none" w:sz="0" w:space="0" w:color="auto"/>
                        <w:right w:val="none" w:sz="0" w:space="0" w:color="auto"/>
                      </w:divBdr>
                    </w:div>
                  </w:divsChild>
                </w:div>
                <w:div w:id="1529224186">
                  <w:marLeft w:val="0"/>
                  <w:marRight w:val="0"/>
                  <w:marTop w:val="0"/>
                  <w:marBottom w:val="0"/>
                  <w:divBdr>
                    <w:top w:val="none" w:sz="0" w:space="0" w:color="auto"/>
                    <w:left w:val="none" w:sz="0" w:space="0" w:color="auto"/>
                    <w:bottom w:val="none" w:sz="0" w:space="0" w:color="auto"/>
                    <w:right w:val="none" w:sz="0" w:space="0" w:color="auto"/>
                  </w:divBdr>
                  <w:divsChild>
                    <w:div w:id="878132694">
                      <w:marLeft w:val="0"/>
                      <w:marRight w:val="0"/>
                      <w:marTop w:val="0"/>
                      <w:marBottom w:val="0"/>
                      <w:divBdr>
                        <w:top w:val="none" w:sz="0" w:space="0" w:color="auto"/>
                        <w:left w:val="none" w:sz="0" w:space="0" w:color="auto"/>
                        <w:bottom w:val="none" w:sz="0" w:space="0" w:color="auto"/>
                        <w:right w:val="none" w:sz="0" w:space="0" w:color="auto"/>
                      </w:divBdr>
                    </w:div>
                  </w:divsChild>
                </w:div>
                <w:div w:id="1603301375">
                  <w:marLeft w:val="0"/>
                  <w:marRight w:val="0"/>
                  <w:marTop w:val="0"/>
                  <w:marBottom w:val="0"/>
                  <w:divBdr>
                    <w:top w:val="none" w:sz="0" w:space="0" w:color="auto"/>
                    <w:left w:val="none" w:sz="0" w:space="0" w:color="auto"/>
                    <w:bottom w:val="none" w:sz="0" w:space="0" w:color="auto"/>
                    <w:right w:val="none" w:sz="0" w:space="0" w:color="auto"/>
                  </w:divBdr>
                  <w:divsChild>
                    <w:div w:id="1400438953">
                      <w:marLeft w:val="0"/>
                      <w:marRight w:val="0"/>
                      <w:marTop w:val="0"/>
                      <w:marBottom w:val="0"/>
                      <w:divBdr>
                        <w:top w:val="none" w:sz="0" w:space="0" w:color="auto"/>
                        <w:left w:val="none" w:sz="0" w:space="0" w:color="auto"/>
                        <w:bottom w:val="none" w:sz="0" w:space="0" w:color="auto"/>
                        <w:right w:val="none" w:sz="0" w:space="0" w:color="auto"/>
                      </w:divBdr>
                    </w:div>
                  </w:divsChild>
                </w:div>
                <w:div w:id="1603757058">
                  <w:marLeft w:val="0"/>
                  <w:marRight w:val="0"/>
                  <w:marTop w:val="0"/>
                  <w:marBottom w:val="0"/>
                  <w:divBdr>
                    <w:top w:val="none" w:sz="0" w:space="0" w:color="auto"/>
                    <w:left w:val="none" w:sz="0" w:space="0" w:color="auto"/>
                    <w:bottom w:val="none" w:sz="0" w:space="0" w:color="auto"/>
                    <w:right w:val="none" w:sz="0" w:space="0" w:color="auto"/>
                  </w:divBdr>
                  <w:divsChild>
                    <w:div w:id="1728067430">
                      <w:marLeft w:val="0"/>
                      <w:marRight w:val="0"/>
                      <w:marTop w:val="0"/>
                      <w:marBottom w:val="0"/>
                      <w:divBdr>
                        <w:top w:val="none" w:sz="0" w:space="0" w:color="auto"/>
                        <w:left w:val="none" w:sz="0" w:space="0" w:color="auto"/>
                        <w:bottom w:val="none" w:sz="0" w:space="0" w:color="auto"/>
                        <w:right w:val="none" w:sz="0" w:space="0" w:color="auto"/>
                      </w:divBdr>
                    </w:div>
                  </w:divsChild>
                </w:div>
                <w:div w:id="1611550109">
                  <w:marLeft w:val="0"/>
                  <w:marRight w:val="0"/>
                  <w:marTop w:val="0"/>
                  <w:marBottom w:val="0"/>
                  <w:divBdr>
                    <w:top w:val="none" w:sz="0" w:space="0" w:color="auto"/>
                    <w:left w:val="none" w:sz="0" w:space="0" w:color="auto"/>
                    <w:bottom w:val="none" w:sz="0" w:space="0" w:color="auto"/>
                    <w:right w:val="none" w:sz="0" w:space="0" w:color="auto"/>
                  </w:divBdr>
                  <w:divsChild>
                    <w:div w:id="951517437">
                      <w:marLeft w:val="0"/>
                      <w:marRight w:val="0"/>
                      <w:marTop w:val="0"/>
                      <w:marBottom w:val="0"/>
                      <w:divBdr>
                        <w:top w:val="none" w:sz="0" w:space="0" w:color="auto"/>
                        <w:left w:val="none" w:sz="0" w:space="0" w:color="auto"/>
                        <w:bottom w:val="none" w:sz="0" w:space="0" w:color="auto"/>
                        <w:right w:val="none" w:sz="0" w:space="0" w:color="auto"/>
                      </w:divBdr>
                    </w:div>
                  </w:divsChild>
                </w:div>
                <w:div w:id="1614314892">
                  <w:marLeft w:val="0"/>
                  <w:marRight w:val="0"/>
                  <w:marTop w:val="0"/>
                  <w:marBottom w:val="0"/>
                  <w:divBdr>
                    <w:top w:val="none" w:sz="0" w:space="0" w:color="auto"/>
                    <w:left w:val="none" w:sz="0" w:space="0" w:color="auto"/>
                    <w:bottom w:val="none" w:sz="0" w:space="0" w:color="auto"/>
                    <w:right w:val="none" w:sz="0" w:space="0" w:color="auto"/>
                  </w:divBdr>
                  <w:divsChild>
                    <w:div w:id="302733344">
                      <w:marLeft w:val="0"/>
                      <w:marRight w:val="0"/>
                      <w:marTop w:val="0"/>
                      <w:marBottom w:val="0"/>
                      <w:divBdr>
                        <w:top w:val="none" w:sz="0" w:space="0" w:color="auto"/>
                        <w:left w:val="none" w:sz="0" w:space="0" w:color="auto"/>
                        <w:bottom w:val="none" w:sz="0" w:space="0" w:color="auto"/>
                        <w:right w:val="none" w:sz="0" w:space="0" w:color="auto"/>
                      </w:divBdr>
                    </w:div>
                  </w:divsChild>
                </w:div>
                <w:div w:id="1626689526">
                  <w:marLeft w:val="0"/>
                  <w:marRight w:val="0"/>
                  <w:marTop w:val="0"/>
                  <w:marBottom w:val="0"/>
                  <w:divBdr>
                    <w:top w:val="none" w:sz="0" w:space="0" w:color="auto"/>
                    <w:left w:val="none" w:sz="0" w:space="0" w:color="auto"/>
                    <w:bottom w:val="none" w:sz="0" w:space="0" w:color="auto"/>
                    <w:right w:val="none" w:sz="0" w:space="0" w:color="auto"/>
                  </w:divBdr>
                  <w:divsChild>
                    <w:div w:id="948926742">
                      <w:marLeft w:val="0"/>
                      <w:marRight w:val="0"/>
                      <w:marTop w:val="0"/>
                      <w:marBottom w:val="0"/>
                      <w:divBdr>
                        <w:top w:val="none" w:sz="0" w:space="0" w:color="auto"/>
                        <w:left w:val="none" w:sz="0" w:space="0" w:color="auto"/>
                        <w:bottom w:val="none" w:sz="0" w:space="0" w:color="auto"/>
                        <w:right w:val="none" w:sz="0" w:space="0" w:color="auto"/>
                      </w:divBdr>
                    </w:div>
                  </w:divsChild>
                </w:div>
                <w:div w:id="1627085038">
                  <w:marLeft w:val="0"/>
                  <w:marRight w:val="0"/>
                  <w:marTop w:val="0"/>
                  <w:marBottom w:val="0"/>
                  <w:divBdr>
                    <w:top w:val="none" w:sz="0" w:space="0" w:color="auto"/>
                    <w:left w:val="none" w:sz="0" w:space="0" w:color="auto"/>
                    <w:bottom w:val="none" w:sz="0" w:space="0" w:color="auto"/>
                    <w:right w:val="none" w:sz="0" w:space="0" w:color="auto"/>
                  </w:divBdr>
                  <w:divsChild>
                    <w:div w:id="295837617">
                      <w:marLeft w:val="0"/>
                      <w:marRight w:val="0"/>
                      <w:marTop w:val="0"/>
                      <w:marBottom w:val="0"/>
                      <w:divBdr>
                        <w:top w:val="none" w:sz="0" w:space="0" w:color="auto"/>
                        <w:left w:val="none" w:sz="0" w:space="0" w:color="auto"/>
                        <w:bottom w:val="none" w:sz="0" w:space="0" w:color="auto"/>
                        <w:right w:val="none" w:sz="0" w:space="0" w:color="auto"/>
                      </w:divBdr>
                    </w:div>
                  </w:divsChild>
                </w:div>
                <w:div w:id="1663193225">
                  <w:marLeft w:val="0"/>
                  <w:marRight w:val="0"/>
                  <w:marTop w:val="0"/>
                  <w:marBottom w:val="0"/>
                  <w:divBdr>
                    <w:top w:val="none" w:sz="0" w:space="0" w:color="auto"/>
                    <w:left w:val="none" w:sz="0" w:space="0" w:color="auto"/>
                    <w:bottom w:val="none" w:sz="0" w:space="0" w:color="auto"/>
                    <w:right w:val="none" w:sz="0" w:space="0" w:color="auto"/>
                  </w:divBdr>
                  <w:divsChild>
                    <w:div w:id="1485973736">
                      <w:marLeft w:val="0"/>
                      <w:marRight w:val="0"/>
                      <w:marTop w:val="0"/>
                      <w:marBottom w:val="0"/>
                      <w:divBdr>
                        <w:top w:val="none" w:sz="0" w:space="0" w:color="auto"/>
                        <w:left w:val="none" w:sz="0" w:space="0" w:color="auto"/>
                        <w:bottom w:val="none" w:sz="0" w:space="0" w:color="auto"/>
                        <w:right w:val="none" w:sz="0" w:space="0" w:color="auto"/>
                      </w:divBdr>
                    </w:div>
                  </w:divsChild>
                </w:div>
                <w:div w:id="1672491097">
                  <w:marLeft w:val="0"/>
                  <w:marRight w:val="0"/>
                  <w:marTop w:val="0"/>
                  <w:marBottom w:val="0"/>
                  <w:divBdr>
                    <w:top w:val="none" w:sz="0" w:space="0" w:color="auto"/>
                    <w:left w:val="none" w:sz="0" w:space="0" w:color="auto"/>
                    <w:bottom w:val="none" w:sz="0" w:space="0" w:color="auto"/>
                    <w:right w:val="none" w:sz="0" w:space="0" w:color="auto"/>
                  </w:divBdr>
                  <w:divsChild>
                    <w:div w:id="2083407899">
                      <w:marLeft w:val="0"/>
                      <w:marRight w:val="0"/>
                      <w:marTop w:val="0"/>
                      <w:marBottom w:val="0"/>
                      <w:divBdr>
                        <w:top w:val="none" w:sz="0" w:space="0" w:color="auto"/>
                        <w:left w:val="none" w:sz="0" w:space="0" w:color="auto"/>
                        <w:bottom w:val="none" w:sz="0" w:space="0" w:color="auto"/>
                        <w:right w:val="none" w:sz="0" w:space="0" w:color="auto"/>
                      </w:divBdr>
                    </w:div>
                  </w:divsChild>
                </w:div>
                <w:div w:id="1699312102">
                  <w:marLeft w:val="0"/>
                  <w:marRight w:val="0"/>
                  <w:marTop w:val="0"/>
                  <w:marBottom w:val="0"/>
                  <w:divBdr>
                    <w:top w:val="none" w:sz="0" w:space="0" w:color="auto"/>
                    <w:left w:val="none" w:sz="0" w:space="0" w:color="auto"/>
                    <w:bottom w:val="none" w:sz="0" w:space="0" w:color="auto"/>
                    <w:right w:val="none" w:sz="0" w:space="0" w:color="auto"/>
                  </w:divBdr>
                  <w:divsChild>
                    <w:div w:id="620040663">
                      <w:marLeft w:val="0"/>
                      <w:marRight w:val="0"/>
                      <w:marTop w:val="0"/>
                      <w:marBottom w:val="0"/>
                      <w:divBdr>
                        <w:top w:val="none" w:sz="0" w:space="0" w:color="auto"/>
                        <w:left w:val="none" w:sz="0" w:space="0" w:color="auto"/>
                        <w:bottom w:val="none" w:sz="0" w:space="0" w:color="auto"/>
                        <w:right w:val="none" w:sz="0" w:space="0" w:color="auto"/>
                      </w:divBdr>
                    </w:div>
                  </w:divsChild>
                </w:div>
                <w:div w:id="1716003621">
                  <w:marLeft w:val="0"/>
                  <w:marRight w:val="0"/>
                  <w:marTop w:val="0"/>
                  <w:marBottom w:val="0"/>
                  <w:divBdr>
                    <w:top w:val="none" w:sz="0" w:space="0" w:color="auto"/>
                    <w:left w:val="none" w:sz="0" w:space="0" w:color="auto"/>
                    <w:bottom w:val="none" w:sz="0" w:space="0" w:color="auto"/>
                    <w:right w:val="none" w:sz="0" w:space="0" w:color="auto"/>
                  </w:divBdr>
                  <w:divsChild>
                    <w:div w:id="1103460006">
                      <w:marLeft w:val="0"/>
                      <w:marRight w:val="0"/>
                      <w:marTop w:val="0"/>
                      <w:marBottom w:val="0"/>
                      <w:divBdr>
                        <w:top w:val="none" w:sz="0" w:space="0" w:color="auto"/>
                        <w:left w:val="none" w:sz="0" w:space="0" w:color="auto"/>
                        <w:bottom w:val="none" w:sz="0" w:space="0" w:color="auto"/>
                        <w:right w:val="none" w:sz="0" w:space="0" w:color="auto"/>
                      </w:divBdr>
                    </w:div>
                  </w:divsChild>
                </w:div>
                <w:div w:id="1718815971">
                  <w:marLeft w:val="0"/>
                  <w:marRight w:val="0"/>
                  <w:marTop w:val="0"/>
                  <w:marBottom w:val="0"/>
                  <w:divBdr>
                    <w:top w:val="none" w:sz="0" w:space="0" w:color="auto"/>
                    <w:left w:val="none" w:sz="0" w:space="0" w:color="auto"/>
                    <w:bottom w:val="none" w:sz="0" w:space="0" w:color="auto"/>
                    <w:right w:val="none" w:sz="0" w:space="0" w:color="auto"/>
                  </w:divBdr>
                  <w:divsChild>
                    <w:div w:id="1864896012">
                      <w:marLeft w:val="0"/>
                      <w:marRight w:val="0"/>
                      <w:marTop w:val="0"/>
                      <w:marBottom w:val="0"/>
                      <w:divBdr>
                        <w:top w:val="none" w:sz="0" w:space="0" w:color="auto"/>
                        <w:left w:val="none" w:sz="0" w:space="0" w:color="auto"/>
                        <w:bottom w:val="none" w:sz="0" w:space="0" w:color="auto"/>
                        <w:right w:val="none" w:sz="0" w:space="0" w:color="auto"/>
                      </w:divBdr>
                    </w:div>
                  </w:divsChild>
                </w:div>
                <w:div w:id="1733043406">
                  <w:marLeft w:val="0"/>
                  <w:marRight w:val="0"/>
                  <w:marTop w:val="0"/>
                  <w:marBottom w:val="0"/>
                  <w:divBdr>
                    <w:top w:val="none" w:sz="0" w:space="0" w:color="auto"/>
                    <w:left w:val="none" w:sz="0" w:space="0" w:color="auto"/>
                    <w:bottom w:val="none" w:sz="0" w:space="0" w:color="auto"/>
                    <w:right w:val="none" w:sz="0" w:space="0" w:color="auto"/>
                  </w:divBdr>
                  <w:divsChild>
                    <w:div w:id="1079793449">
                      <w:marLeft w:val="0"/>
                      <w:marRight w:val="0"/>
                      <w:marTop w:val="0"/>
                      <w:marBottom w:val="0"/>
                      <w:divBdr>
                        <w:top w:val="none" w:sz="0" w:space="0" w:color="auto"/>
                        <w:left w:val="none" w:sz="0" w:space="0" w:color="auto"/>
                        <w:bottom w:val="none" w:sz="0" w:space="0" w:color="auto"/>
                        <w:right w:val="none" w:sz="0" w:space="0" w:color="auto"/>
                      </w:divBdr>
                    </w:div>
                  </w:divsChild>
                </w:div>
                <w:div w:id="1757093274">
                  <w:marLeft w:val="0"/>
                  <w:marRight w:val="0"/>
                  <w:marTop w:val="0"/>
                  <w:marBottom w:val="0"/>
                  <w:divBdr>
                    <w:top w:val="none" w:sz="0" w:space="0" w:color="auto"/>
                    <w:left w:val="none" w:sz="0" w:space="0" w:color="auto"/>
                    <w:bottom w:val="none" w:sz="0" w:space="0" w:color="auto"/>
                    <w:right w:val="none" w:sz="0" w:space="0" w:color="auto"/>
                  </w:divBdr>
                  <w:divsChild>
                    <w:div w:id="2136868817">
                      <w:marLeft w:val="0"/>
                      <w:marRight w:val="0"/>
                      <w:marTop w:val="0"/>
                      <w:marBottom w:val="0"/>
                      <w:divBdr>
                        <w:top w:val="none" w:sz="0" w:space="0" w:color="auto"/>
                        <w:left w:val="none" w:sz="0" w:space="0" w:color="auto"/>
                        <w:bottom w:val="none" w:sz="0" w:space="0" w:color="auto"/>
                        <w:right w:val="none" w:sz="0" w:space="0" w:color="auto"/>
                      </w:divBdr>
                    </w:div>
                  </w:divsChild>
                </w:div>
                <w:div w:id="1765493299">
                  <w:marLeft w:val="0"/>
                  <w:marRight w:val="0"/>
                  <w:marTop w:val="0"/>
                  <w:marBottom w:val="0"/>
                  <w:divBdr>
                    <w:top w:val="none" w:sz="0" w:space="0" w:color="auto"/>
                    <w:left w:val="none" w:sz="0" w:space="0" w:color="auto"/>
                    <w:bottom w:val="none" w:sz="0" w:space="0" w:color="auto"/>
                    <w:right w:val="none" w:sz="0" w:space="0" w:color="auto"/>
                  </w:divBdr>
                  <w:divsChild>
                    <w:div w:id="1506476648">
                      <w:marLeft w:val="0"/>
                      <w:marRight w:val="0"/>
                      <w:marTop w:val="0"/>
                      <w:marBottom w:val="0"/>
                      <w:divBdr>
                        <w:top w:val="none" w:sz="0" w:space="0" w:color="auto"/>
                        <w:left w:val="none" w:sz="0" w:space="0" w:color="auto"/>
                        <w:bottom w:val="none" w:sz="0" w:space="0" w:color="auto"/>
                        <w:right w:val="none" w:sz="0" w:space="0" w:color="auto"/>
                      </w:divBdr>
                    </w:div>
                  </w:divsChild>
                </w:div>
                <w:div w:id="1824931117">
                  <w:marLeft w:val="0"/>
                  <w:marRight w:val="0"/>
                  <w:marTop w:val="0"/>
                  <w:marBottom w:val="0"/>
                  <w:divBdr>
                    <w:top w:val="none" w:sz="0" w:space="0" w:color="auto"/>
                    <w:left w:val="none" w:sz="0" w:space="0" w:color="auto"/>
                    <w:bottom w:val="none" w:sz="0" w:space="0" w:color="auto"/>
                    <w:right w:val="none" w:sz="0" w:space="0" w:color="auto"/>
                  </w:divBdr>
                  <w:divsChild>
                    <w:div w:id="934632871">
                      <w:marLeft w:val="0"/>
                      <w:marRight w:val="0"/>
                      <w:marTop w:val="0"/>
                      <w:marBottom w:val="0"/>
                      <w:divBdr>
                        <w:top w:val="none" w:sz="0" w:space="0" w:color="auto"/>
                        <w:left w:val="none" w:sz="0" w:space="0" w:color="auto"/>
                        <w:bottom w:val="none" w:sz="0" w:space="0" w:color="auto"/>
                        <w:right w:val="none" w:sz="0" w:space="0" w:color="auto"/>
                      </w:divBdr>
                    </w:div>
                  </w:divsChild>
                </w:div>
                <w:div w:id="1869754934">
                  <w:marLeft w:val="0"/>
                  <w:marRight w:val="0"/>
                  <w:marTop w:val="0"/>
                  <w:marBottom w:val="0"/>
                  <w:divBdr>
                    <w:top w:val="none" w:sz="0" w:space="0" w:color="auto"/>
                    <w:left w:val="none" w:sz="0" w:space="0" w:color="auto"/>
                    <w:bottom w:val="none" w:sz="0" w:space="0" w:color="auto"/>
                    <w:right w:val="none" w:sz="0" w:space="0" w:color="auto"/>
                  </w:divBdr>
                  <w:divsChild>
                    <w:div w:id="1952281504">
                      <w:marLeft w:val="0"/>
                      <w:marRight w:val="0"/>
                      <w:marTop w:val="0"/>
                      <w:marBottom w:val="0"/>
                      <w:divBdr>
                        <w:top w:val="none" w:sz="0" w:space="0" w:color="auto"/>
                        <w:left w:val="none" w:sz="0" w:space="0" w:color="auto"/>
                        <w:bottom w:val="none" w:sz="0" w:space="0" w:color="auto"/>
                        <w:right w:val="none" w:sz="0" w:space="0" w:color="auto"/>
                      </w:divBdr>
                    </w:div>
                  </w:divsChild>
                </w:div>
                <w:div w:id="1924995998">
                  <w:marLeft w:val="0"/>
                  <w:marRight w:val="0"/>
                  <w:marTop w:val="0"/>
                  <w:marBottom w:val="0"/>
                  <w:divBdr>
                    <w:top w:val="none" w:sz="0" w:space="0" w:color="auto"/>
                    <w:left w:val="none" w:sz="0" w:space="0" w:color="auto"/>
                    <w:bottom w:val="none" w:sz="0" w:space="0" w:color="auto"/>
                    <w:right w:val="none" w:sz="0" w:space="0" w:color="auto"/>
                  </w:divBdr>
                  <w:divsChild>
                    <w:div w:id="20403766">
                      <w:marLeft w:val="0"/>
                      <w:marRight w:val="0"/>
                      <w:marTop w:val="0"/>
                      <w:marBottom w:val="0"/>
                      <w:divBdr>
                        <w:top w:val="none" w:sz="0" w:space="0" w:color="auto"/>
                        <w:left w:val="none" w:sz="0" w:space="0" w:color="auto"/>
                        <w:bottom w:val="none" w:sz="0" w:space="0" w:color="auto"/>
                        <w:right w:val="none" w:sz="0" w:space="0" w:color="auto"/>
                      </w:divBdr>
                    </w:div>
                  </w:divsChild>
                </w:div>
                <w:div w:id="1934123497">
                  <w:marLeft w:val="0"/>
                  <w:marRight w:val="0"/>
                  <w:marTop w:val="0"/>
                  <w:marBottom w:val="0"/>
                  <w:divBdr>
                    <w:top w:val="none" w:sz="0" w:space="0" w:color="auto"/>
                    <w:left w:val="none" w:sz="0" w:space="0" w:color="auto"/>
                    <w:bottom w:val="none" w:sz="0" w:space="0" w:color="auto"/>
                    <w:right w:val="none" w:sz="0" w:space="0" w:color="auto"/>
                  </w:divBdr>
                  <w:divsChild>
                    <w:div w:id="665596271">
                      <w:marLeft w:val="0"/>
                      <w:marRight w:val="0"/>
                      <w:marTop w:val="0"/>
                      <w:marBottom w:val="0"/>
                      <w:divBdr>
                        <w:top w:val="none" w:sz="0" w:space="0" w:color="auto"/>
                        <w:left w:val="none" w:sz="0" w:space="0" w:color="auto"/>
                        <w:bottom w:val="none" w:sz="0" w:space="0" w:color="auto"/>
                        <w:right w:val="none" w:sz="0" w:space="0" w:color="auto"/>
                      </w:divBdr>
                    </w:div>
                  </w:divsChild>
                </w:div>
                <w:div w:id="1969897711">
                  <w:marLeft w:val="0"/>
                  <w:marRight w:val="0"/>
                  <w:marTop w:val="0"/>
                  <w:marBottom w:val="0"/>
                  <w:divBdr>
                    <w:top w:val="none" w:sz="0" w:space="0" w:color="auto"/>
                    <w:left w:val="none" w:sz="0" w:space="0" w:color="auto"/>
                    <w:bottom w:val="none" w:sz="0" w:space="0" w:color="auto"/>
                    <w:right w:val="none" w:sz="0" w:space="0" w:color="auto"/>
                  </w:divBdr>
                  <w:divsChild>
                    <w:div w:id="1886286669">
                      <w:marLeft w:val="0"/>
                      <w:marRight w:val="0"/>
                      <w:marTop w:val="0"/>
                      <w:marBottom w:val="0"/>
                      <w:divBdr>
                        <w:top w:val="none" w:sz="0" w:space="0" w:color="auto"/>
                        <w:left w:val="none" w:sz="0" w:space="0" w:color="auto"/>
                        <w:bottom w:val="none" w:sz="0" w:space="0" w:color="auto"/>
                        <w:right w:val="none" w:sz="0" w:space="0" w:color="auto"/>
                      </w:divBdr>
                    </w:div>
                  </w:divsChild>
                </w:div>
                <w:div w:id="1976985679">
                  <w:marLeft w:val="0"/>
                  <w:marRight w:val="0"/>
                  <w:marTop w:val="0"/>
                  <w:marBottom w:val="0"/>
                  <w:divBdr>
                    <w:top w:val="none" w:sz="0" w:space="0" w:color="auto"/>
                    <w:left w:val="none" w:sz="0" w:space="0" w:color="auto"/>
                    <w:bottom w:val="none" w:sz="0" w:space="0" w:color="auto"/>
                    <w:right w:val="none" w:sz="0" w:space="0" w:color="auto"/>
                  </w:divBdr>
                  <w:divsChild>
                    <w:div w:id="1318850110">
                      <w:marLeft w:val="0"/>
                      <w:marRight w:val="0"/>
                      <w:marTop w:val="0"/>
                      <w:marBottom w:val="0"/>
                      <w:divBdr>
                        <w:top w:val="none" w:sz="0" w:space="0" w:color="auto"/>
                        <w:left w:val="none" w:sz="0" w:space="0" w:color="auto"/>
                        <w:bottom w:val="none" w:sz="0" w:space="0" w:color="auto"/>
                        <w:right w:val="none" w:sz="0" w:space="0" w:color="auto"/>
                      </w:divBdr>
                    </w:div>
                  </w:divsChild>
                </w:div>
                <w:div w:id="2023167496">
                  <w:marLeft w:val="0"/>
                  <w:marRight w:val="0"/>
                  <w:marTop w:val="0"/>
                  <w:marBottom w:val="0"/>
                  <w:divBdr>
                    <w:top w:val="none" w:sz="0" w:space="0" w:color="auto"/>
                    <w:left w:val="none" w:sz="0" w:space="0" w:color="auto"/>
                    <w:bottom w:val="none" w:sz="0" w:space="0" w:color="auto"/>
                    <w:right w:val="none" w:sz="0" w:space="0" w:color="auto"/>
                  </w:divBdr>
                  <w:divsChild>
                    <w:div w:id="706222669">
                      <w:marLeft w:val="0"/>
                      <w:marRight w:val="0"/>
                      <w:marTop w:val="0"/>
                      <w:marBottom w:val="0"/>
                      <w:divBdr>
                        <w:top w:val="none" w:sz="0" w:space="0" w:color="auto"/>
                        <w:left w:val="none" w:sz="0" w:space="0" w:color="auto"/>
                        <w:bottom w:val="none" w:sz="0" w:space="0" w:color="auto"/>
                        <w:right w:val="none" w:sz="0" w:space="0" w:color="auto"/>
                      </w:divBdr>
                    </w:div>
                  </w:divsChild>
                </w:div>
                <w:div w:id="2049910043">
                  <w:marLeft w:val="0"/>
                  <w:marRight w:val="0"/>
                  <w:marTop w:val="0"/>
                  <w:marBottom w:val="0"/>
                  <w:divBdr>
                    <w:top w:val="none" w:sz="0" w:space="0" w:color="auto"/>
                    <w:left w:val="none" w:sz="0" w:space="0" w:color="auto"/>
                    <w:bottom w:val="none" w:sz="0" w:space="0" w:color="auto"/>
                    <w:right w:val="none" w:sz="0" w:space="0" w:color="auto"/>
                  </w:divBdr>
                  <w:divsChild>
                    <w:div w:id="39478362">
                      <w:marLeft w:val="0"/>
                      <w:marRight w:val="0"/>
                      <w:marTop w:val="0"/>
                      <w:marBottom w:val="0"/>
                      <w:divBdr>
                        <w:top w:val="none" w:sz="0" w:space="0" w:color="auto"/>
                        <w:left w:val="none" w:sz="0" w:space="0" w:color="auto"/>
                        <w:bottom w:val="none" w:sz="0" w:space="0" w:color="auto"/>
                        <w:right w:val="none" w:sz="0" w:space="0" w:color="auto"/>
                      </w:divBdr>
                    </w:div>
                  </w:divsChild>
                </w:div>
                <w:div w:id="2057389020">
                  <w:marLeft w:val="0"/>
                  <w:marRight w:val="0"/>
                  <w:marTop w:val="0"/>
                  <w:marBottom w:val="0"/>
                  <w:divBdr>
                    <w:top w:val="none" w:sz="0" w:space="0" w:color="auto"/>
                    <w:left w:val="none" w:sz="0" w:space="0" w:color="auto"/>
                    <w:bottom w:val="none" w:sz="0" w:space="0" w:color="auto"/>
                    <w:right w:val="none" w:sz="0" w:space="0" w:color="auto"/>
                  </w:divBdr>
                  <w:divsChild>
                    <w:div w:id="601751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 w:id="20371468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7.xml"/><Relationship Id="rId32" Type="http://schemas.openxmlformats.org/officeDocument/2006/relationships/footer" Target="footer11.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5.xml"/><Relationship Id="rId28"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footer" Target="foot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6.xml"/><Relationship Id="rId27" Type="http://schemas.openxmlformats.org/officeDocument/2006/relationships/footer" Target="footer8.xml"/><Relationship Id="rId30" Type="http://schemas.openxmlformats.org/officeDocument/2006/relationships/header" Target="header9.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2" Type="http://schemas.openxmlformats.org/officeDocument/2006/relationships/hyperlink" Target="https://united4efficiency.org/wp-content/uploads/2021/11/U4E_AC_Model-Regulation_EN_2021-11-08.pdf" TargetMode="External"/><Relationship Id="rId1" Type="http://schemas.openxmlformats.org/officeDocument/2006/relationships/hyperlink" Target="https://united4efficiency.org/wp-content/uploads/2019/11/U4E_Refrigerators_Model-Regulation_20191029.pdf"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MCNAMAR\United%20Nations\UNEP-UNMFS-Shared_drives%20-%20General%20(2)\DRIVE%20J%20-%20Meeting\97th\Templates\97th%20ExCom%20KIP%20stage%20template-%20updated.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5F60F8E60516143877F7AC30EFBB2F3" ma:contentTypeVersion="27" ma:contentTypeDescription="Create a new document." ma:contentTypeScope="" ma:versionID="c4682adc7d794b8380fbb6c921ce14f8">
  <xsd:schema xmlns:xsd="http://www.w3.org/2001/XMLSchema" xmlns:xs="http://www.w3.org/2001/XMLSchema" xmlns:p="http://schemas.microsoft.com/office/2006/metadata/properties" xmlns:ns1="http://schemas.microsoft.com/sharepoint/v3" xmlns:ns2="b93c647f-d63b-431a-95c8-8e00048cff23" xmlns:ns3="eb6c2e4c-3f1c-4103-a37b-37c984dbe58f" targetNamespace="http://schemas.microsoft.com/office/2006/metadata/properties" ma:root="true" ma:fieldsID="107fedcb3033128c8e25eb6e3f4dfcce" ns1:_="" ns2:_="" ns3:_="">
    <xsd:import namespace="http://schemas.microsoft.com/sharepoint/v3"/>
    <xsd:import namespace="b93c647f-d63b-431a-95c8-8e00048cff23"/>
    <xsd:import namespace="eb6c2e4c-3f1c-4103-a37b-37c984dbe58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GenerationTime" minOccurs="0"/>
                <xsd:element ref="ns2:MediaServiceEventHashCode" minOccurs="0"/>
                <xsd:element ref="ns2:MediaServiceLocation" minOccurs="0"/>
                <xsd:element ref="ns3:SharedWithUsers" minOccurs="0"/>
                <xsd:element ref="ns3:SharedWithDetails" minOccurs="0"/>
                <xsd:element ref="ns3:TaxCatchAll" minOccurs="0"/>
                <xsd:element ref="ns2:lcf76f155ced4ddcb4097134ff3c332f" minOccurs="0"/>
                <xsd:element ref="ns2:MediaServiceOCR" minOccurs="0"/>
                <xsd:element ref="ns2:MediaServiceObjectDetectorVersions" minOccurs="0"/>
                <xsd:element ref="ns2:MediaServiceSearchProperties"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7" nillable="true" ma:displayName="Unified Compliance Policy Properties" ma:hidden="true" ma:internalName="_ip_UnifiedCompliancePolicyProperties">
      <xsd:simpleType>
        <xsd:restriction base="dms:Note"/>
      </xsd:simpleType>
    </xsd:element>
    <xsd:element name="_ip_UnifiedCompliancePolicyUIAction" ma:index="2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3c647f-d63b-431a-95c8-8e00048cff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6c2e4c-3f1c-4103-a37b-37c984dbe58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5e02fd8-4a4b-4660-97b2-d99d7ad029f8}" ma:internalName="TaxCatchAll" ma:showField="CatchAllData" ma:web="eb6c2e4c-3f1c-4103-a37b-37c984dbe5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eb6c2e4c-3f1c-4103-a37b-37c984dbe58f" xsi:nil="true"/>
    <lcf76f155ced4ddcb4097134ff3c332f xmlns="b93c647f-d63b-431a-95c8-8e00048cff23">
      <Terms xmlns="http://schemas.microsoft.com/office/infopath/2007/PartnerControls"/>
    </lcf76f155ced4ddcb4097134ff3c332f>
    <_ip_UnifiedCompliancePolicyUIAction xmlns="http://schemas.microsoft.com/sharepoint/v3" xsi:nil="true"/>
    <_ip_UnifiedCompliancePolicyProperties xmlns="http://schemas.microsoft.com/sharepoint/v3"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B391E1-9CCF-43FD-BC12-C10D6475EB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93c647f-d63b-431a-95c8-8e00048cff23"/>
    <ds:schemaRef ds:uri="eb6c2e4c-3f1c-4103-a37b-37c984dbe5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0E6A70-B12D-4E8F-9862-49011D065232}">
  <ds:schemaRefs>
    <ds:schemaRef ds:uri="http://schemas.microsoft.com/office/2006/metadata/properties"/>
    <ds:schemaRef ds:uri="http://schemas.microsoft.com/office/infopath/2007/PartnerControls"/>
    <ds:schemaRef ds:uri="eb6c2e4c-3f1c-4103-a37b-37c984dbe58f"/>
    <ds:schemaRef ds:uri="b93c647f-d63b-431a-95c8-8e00048cff23"/>
    <ds:schemaRef ds:uri="http://schemas.microsoft.com/sharepoint/v3"/>
  </ds:schemaRefs>
</ds:datastoreItem>
</file>

<file path=customXml/itemProps3.xml><?xml version="1.0" encoding="utf-8"?>
<ds:datastoreItem xmlns:ds="http://schemas.openxmlformats.org/officeDocument/2006/customXml" ds:itemID="{5764C3BC-47B1-4210-B9A8-0F668A9D32D6}">
  <ds:schemaRefs>
    <ds:schemaRef ds:uri="http://schemas.openxmlformats.org/officeDocument/2006/bibliography"/>
  </ds:schemaRefs>
</ds:datastoreItem>
</file>

<file path=customXml/itemProps4.xml><?xml version="1.0" encoding="utf-8"?>
<ds:datastoreItem xmlns:ds="http://schemas.openxmlformats.org/officeDocument/2006/customXml" ds:itemID="{167F36D6-4402-4DB6-B673-C4A17DD7A266}">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97th ExCom KIP stage template- updated</Template>
  <TotalTime>3060</TotalTime>
  <Pages>51</Pages>
  <Words>8777</Words>
  <Characters>50033</Characters>
  <Application>Microsoft Office Word</Application>
  <DocSecurity>0</DocSecurity>
  <Lines>416</Lines>
  <Paragraphs>117</Paragraphs>
  <ScaleCrop>false</ScaleCrop>
  <HeadingPairs>
    <vt:vector size="2" baseType="variant">
      <vt:variant>
        <vt:lpstr>Title</vt:lpstr>
      </vt:variant>
      <vt:variant>
        <vt:i4>1</vt:i4>
      </vt:variant>
    </vt:vector>
  </HeadingPairs>
  <TitlesOfParts>
    <vt:vector size="1" baseType="lpstr">
      <vt:lpstr>Project proposals: Egypt</vt:lpstr>
    </vt:vector>
  </TitlesOfParts>
  <Company>UNMFS</Company>
  <LinksUpToDate>false</LinksUpToDate>
  <CharactersWithSpaces>58693</CharactersWithSpaces>
  <SharedDoc>false</SharedDoc>
  <HLinks>
    <vt:vector size="12" baseType="variant">
      <vt:variant>
        <vt:i4>7667815</vt:i4>
      </vt:variant>
      <vt:variant>
        <vt:i4>3</vt:i4>
      </vt:variant>
      <vt:variant>
        <vt:i4>0</vt:i4>
      </vt:variant>
      <vt:variant>
        <vt:i4>5</vt:i4>
      </vt:variant>
      <vt:variant>
        <vt:lpwstr>https://united4efficiency.org/wp-content/uploads/2021/11/U4E_AC_Model-Regulation_EN_2021-11-08.pdf</vt:lpwstr>
      </vt:variant>
      <vt:variant>
        <vt:lpwstr/>
      </vt:variant>
      <vt:variant>
        <vt:i4>3866652</vt:i4>
      </vt:variant>
      <vt:variant>
        <vt:i4>0</vt:i4>
      </vt:variant>
      <vt:variant>
        <vt:i4>0</vt:i4>
      </vt:variant>
      <vt:variant>
        <vt:i4>5</vt:i4>
      </vt:variant>
      <vt:variant>
        <vt:lpwstr>https://united4efficiency.org/wp-content/uploads/2019/11/U4E_Refrigerators_Model-Regulation_20191029.pdf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proposals: Egypt</dc:title>
  <dc:subject/>
  <dc:creator>FSM, BN, JS, KM</dc:creator>
  <cp:keywords>97th ExCom</cp:keywords>
  <dc:description>KIP stage I, EE projects</dc:description>
  <cp:lastModifiedBy>Angela Xue He Yan</cp:lastModifiedBy>
  <cp:revision>266</cp:revision>
  <cp:lastPrinted>2025-11-21T18:31:00Z</cp:lastPrinted>
  <dcterms:created xsi:type="dcterms:W3CDTF">2025-11-16T02:52:00Z</dcterms:created>
  <dcterms:modified xsi:type="dcterms:W3CDTF">2025-11-23T17:26:00Z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UNEP/OzL.Pro/ExCom/97/49</vt:lpwstr>
  </property>
  <property fmtid="{D5CDD505-2E9C-101B-9397-08002B2CF9AE}" pid="3" name="Revision date">
    <vt:lpwstr>11/15/2025</vt:lpwstr>
  </property>
  <property fmtid="{D5CDD505-2E9C-101B-9397-08002B2CF9AE}" pid="4" name="ContentTypeId">
    <vt:lpwstr>0x010100C5F60F8E60516143877F7AC30EFBB2F3</vt:lpwstr>
  </property>
  <property fmtid="{D5CDD505-2E9C-101B-9397-08002B2CF9AE}" pid="5" name="Order">
    <vt:r8>4523400</vt:r8>
  </property>
  <property fmtid="{D5CDD505-2E9C-101B-9397-08002B2CF9AE}" pid="6" name="MediaServiceImageTags">
    <vt:lpwstr/>
  </property>
</Properties>
</file>