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7.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10605" w:type="dxa"/>
        <w:tblInd w:w="-432" w:type="dxa"/>
        <w:tblLayout w:type="fixed"/>
        <w:tblLook w:val="0000" w:firstRow="0" w:lastRow="0" w:firstColumn="0" w:lastColumn="0" w:noHBand="0" w:noVBand="0"/>
      </w:tblPr>
      <w:tblGrid>
        <w:gridCol w:w="2070"/>
        <w:gridCol w:w="4991"/>
        <w:gridCol w:w="3544"/>
      </w:tblGrid>
      <w:tr w:rsidR="00441083" w14:paraId="2B0C890B" w14:textId="77777777">
        <w:trPr>
          <w:trHeight w:val="720"/>
        </w:trPr>
        <w:tc>
          <w:tcPr>
            <w:tcW w:w="7061" w:type="dxa"/>
            <w:gridSpan w:val="2"/>
            <w:tcBorders>
              <w:bottom w:val="single" w:sz="18" w:space="0" w:color="auto"/>
            </w:tcBorders>
          </w:tcPr>
          <w:p w14:paraId="29AD8CFA" w14:textId="77777777" w:rsidR="00441083" w:rsidRDefault="00E60D9C">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rPr>
                <w:rFonts w:ascii="Univers" w:hAnsi="Univers"/>
                <w:b/>
                <w:sz w:val="28"/>
                <w:szCs w:val="28"/>
              </w:rPr>
            </w:pPr>
            <w:r>
              <w:rPr>
                <w:rFonts w:ascii="Univers" w:hAnsi="Univers"/>
                <w:b/>
                <w:sz w:val="28"/>
                <w:szCs w:val="28"/>
              </w:rPr>
              <w:t>NATIONS</w:t>
            </w:r>
          </w:p>
          <w:p w14:paraId="02061669" w14:textId="77777777" w:rsidR="00441083" w:rsidRDefault="00E60D9C">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rPr>
                <w:sz w:val="28"/>
                <w:szCs w:val="28"/>
              </w:rPr>
            </w:pPr>
            <w:r>
              <w:rPr>
                <w:rFonts w:ascii="Univers" w:hAnsi="Univers"/>
                <w:b/>
                <w:sz w:val="28"/>
                <w:szCs w:val="28"/>
              </w:rPr>
              <w:t xml:space="preserve">UNIES </w:t>
            </w:r>
          </w:p>
        </w:tc>
        <w:tc>
          <w:tcPr>
            <w:tcW w:w="3544" w:type="dxa"/>
            <w:tcBorders>
              <w:bottom w:val="single" w:sz="18" w:space="0" w:color="auto"/>
            </w:tcBorders>
          </w:tcPr>
          <w:p w14:paraId="3E96677A" w14:textId="77777777" w:rsidR="00441083" w:rsidRDefault="00E60D9C">
            <w:pPr>
              <w:tabs>
                <w:tab w:val="left" w:pos="3010"/>
              </w:tabs>
              <w:jc w:val="center"/>
              <w:rPr>
                <w:sz w:val="52"/>
                <w:szCs w:val="52"/>
              </w:rPr>
            </w:pPr>
            <w:r>
              <w:rPr>
                <w:rFonts w:ascii="Univers Bold" w:hAnsi="Univers Bold"/>
                <w:b/>
                <w:sz w:val="72"/>
                <w:lang w:val="fr-CA"/>
              </w:rPr>
              <w:t xml:space="preserve">          EP</w:t>
            </w:r>
          </w:p>
        </w:tc>
      </w:tr>
      <w:tr w:rsidR="00441083" w:rsidRPr="00A33F91" w14:paraId="1239ECA7"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718"/>
        </w:trPr>
        <w:tc>
          <w:tcPr>
            <w:tcW w:w="2070" w:type="dxa"/>
            <w:tcBorders>
              <w:top w:val="nil"/>
              <w:left w:val="nil"/>
              <w:bottom w:val="single" w:sz="36" w:space="0" w:color="auto"/>
              <w:right w:val="nil"/>
            </w:tcBorders>
          </w:tcPr>
          <w:p w14:paraId="1AF22DAF" w14:textId="77777777" w:rsidR="00441083" w:rsidRPr="00A33F91" w:rsidRDefault="00C6443E">
            <w:pPr>
              <w:spacing w:before="120"/>
              <w:rPr>
                <w:lang w:val="fr-FR"/>
              </w:rPr>
            </w:pPr>
            <w:r w:rsidRPr="00A33F91">
              <w:rPr>
                <w:noProof/>
                <w:lang w:val="fr-FR" w:eastAsia="en-CA"/>
              </w:rPr>
              <w:drawing>
                <wp:anchor distT="0" distB="0" distL="114300" distR="114300" simplePos="0" relativeHeight="251660288" behindDoc="0" locked="0" layoutInCell="1" allowOverlap="1" wp14:anchorId="78E99988" wp14:editId="34B3E7A0">
                  <wp:simplePos x="0" y="0"/>
                  <wp:positionH relativeFrom="column">
                    <wp:posOffset>57785</wp:posOffset>
                  </wp:positionH>
                  <wp:positionV relativeFrom="paragraph">
                    <wp:posOffset>920115</wp:posOffset>
                  </wp:positionV>
                  <wp:extent cx="800100" cy="705485"/>
                  <wp:effectExtent l="0" t="0" r="0" b="0"/>
                  <wp:wrapNone/>
                  <wp:docPr id="2" name="Picture 2" descr="UNE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UNEP"/>
                          <pic:cNvPicPr>
                            <a:picLocks noChangeAspect="1" noChangeArrowheads="1"/>
                          </pic:cNvPicPr>
                        </pic:nvPicPr>
                        <pic:blipFill>
                          <a:blip r:embed="rId11" cstate="print"/>
                          <a:srcRect/>
                          <a:stretch>
                            <a:fillRect/>
                          </a:stretch>
                        </pic:blipFill>
                        <pic:spPr bwMode="auto">
                          <a:xfrm>
                            <a:off x="0" y="0"/>
                            <a:ext cx="800100" cy="705485"/>
                          </a:xfrm>
                          <a:prstGeom prst="rect">
                            <a:avLst/>
                          </a:prstGeom>
                          <a:noFill/>
                        </pic:spPr>
                      </pic:pic>
                    </a:graphicData>
                  </a:graphic>
                </wp:anchor>
              </w:drawing>
            </w:r>
            <w:r w:rsidR="001C3D0C" w:rsidRPr="00A33F91">
              <w:rPr>
                <w:noProof/>
                <w:lang w:val="fr-FR" w:eastAsia="en-CA"/>
              </w:rPr>
              <w:drawing>
                <wp:anchor distT="0" distB="0" distL="114300" distR="114300" simplePos="0" relativeHeight="251661312" behindDoc="1" locked="0" layoutInCell="0" allowOverlap="1" wp14:anchorId="74C9AA48" wp14:editId="77967F18">
                  <wp:simplePos x="0" y="0"/>
                  <wp:positionH relativeFrom="column">
                    <wp:posOffset>72390</wp:posOffset>
                  </wp:positionH>
                  <wp:positionV relativeFrom="paragraph">
                    <wp:posOffset>112395</wp:posOffset>
                  </wp:positionV>
                  <wp:extent cx="760809" cy="676275"/>
                  <wp:effectExtent l="0" t="0" r="1270"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2" cstate="print"/>
                          <a:srcRect/>
                          <a:stretch>
                            <a:fillRect/>
                          </a:stretch>
                        </pic:blipFill>
                        <pic:spPr bwMode="auto">
                          <a:xfrm>
                            <a:off x="0" y="0"/>
                            <a:ext cx="760809" cy="676275"/>
                          </a:xfrm>
                          <a:prstGeom prst="rect">
                            <a:avLst/>
                          </a:prstGeom>
                          <a:noFill/>
                        </pic:spPr>
                      </pic:pic>
                    </a:graphicData>
                  </a:graphic>
                  <wp14:sizeRelH relativeFrom="margin">
                    <wp14:pctWidth>0</wp14:pctWidth>
                  </wp14:sizeRelH>
                  <wp14:sizeRelV relativeFrom="margin">
                    <wp14:pctHeight>0</wp14:pctHeight>
                  </wp14:sizeRelV>
                </wp:anchor>
              </w:drawing>
            </w:r>
          </w:p>
        </w:tc>
        <w:tc>
          <w:tcPr>
            <w:tcW w:w="4991" w:type="dxa"/>
            <w:tcBorders>
              <w:top w:val="nil"/>
              <w:left w:val="nil"/>
              <w:bottom w:val="single" w:sz="36" w:space="0" w:color="auto"/>
              <w:right w:val="nil"/>
            </w:tcBorders>
          </w:tcPr>
          <w:p w14:paraId="57CF5F60" w14:textId="77777777" w:rsidR="00441083" w:rsidRPr="00A33F91" w:rsidRDefault="00441083">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jc w:val="left"/>
              <w:rPr>
                <w:rFonts w:ascii="Univers" w:hAnsi="Univers"/>
                <w:b/>
                <w:sz w:val="32"/>
                <w:lang w:val="fr-FR"/>
              </w:rPr>
            </w:pPr>
          </w:p>
          <w:p w14:paraId="498AC6AF" w14:textId="77777777" w:rsidR="00441083" w:rsidRPr="00A33F91" w:rsidRDefault="00E60D9C">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jc w:val="left"/>
              <w:rPr>
                <w:rFonts w:ascii="Univers" w:hAnsi="Univers"/>
                <w:b/>
                <w:sz w:val="32"/>
                <w:lang w:val="fr-FR"/>
              </w:rPr>
            </w:pPr>
            <w:r w:rsidRPr="00A33F91">
              <w:rPr>
                <w:rFonts w:ascii="Univers" w:hAnsi="Univers"/>
                <w:b/>
                <w:sz w:val="32"/>
                <w:lang w:val="fr-FR"/>
              </w:rPr>
              <w:t>Programme des</w:t>
            </w:r>
          </w:p>
          <w:p w14:paraId="6BF4F51F" w14:textId="77777777" w:rsidR="00441083" w:rsidRPr="00A33F91" w:rsidRDefault="00E60D9C">
            <w:pPr>
              <w:rPr>
                <w:rFonts w:ascii="Univers" w:hAnsi="Univers"/>
                <w:b/>
                <w:sz w:val="32"/>
                <w:lang w:val="fr-FR"/>
              </w:rPr>
            </w:pPr>
            <w:r w:rsidRPr="00A33F91">
              <w:rPr>
                <w:rFonts w:ascii="Univers" w:hAnsi="Univers"/>
                <w:b/>
                <w:sz w:val="32"/>
                <w:lang w:val="fr-FR"/>
              </w:rPr>
              <w:t>Nations Unies pour</w:t>
            </w:r>
          </w:p>
          <w:p w14:paraId="2F6CA664" w14:textId="77777777" w:rsidR="00441083" w:rsidRPr="00A33F91" w:rsidRDefault="00E60D9C">
            <w:pPr>
              <w:rPr>
                <w:rFonts w:ascii="Univers" w:hAnsi="Univers"/>
                <w:b/>
                <w:sz w:val="32"/>
                <w:lang w:val="fr-FR"/>
              </w:rPr>
            </w:pPr>
            <w:proofErr w:type="gramStart"/>
            <w:r w:rsidRPr="00A33F91">
              <w:rPr>
                <w:rFonts w:ascii="Univers" w:hAnsi="Univers"/>
                <w:b/>
                <w:sz w:val="32"/>
                <w:lang w:val="fr-FR"/>
              </w:rPr>
              <w:t>l’environnement</w:t>
            </w:r>
            <w:proofErr w:type="gramEnd"/>
          </w:p>
          <w:p w14:paraId="7638152E" w14:textId="77777777" w:rsidR="00441083" w:rsidRPr="00A33F91" w:rsidRDefault="00E60D9C">
            <w:pPr>
              <w:spacing w:before="720"/>
              <w:ind w:left="158"/>
              <w:rPr>
                <w:lang w:val="fr-FR"/>
              </w:rPr>
            </w:pPr>
            <w:r w:rsidRPr="00A33F91">
              <w:rPr>
                <w:lang w:val="fr-FR"/>
              </w:rPr>
              <w:t xml:space="preserve"> </w:t>
            </w:r>
          </w:p>
        </w:tc>
        <w:tc>
          <w:tcPr>
            <w:tcW w:w="3544" w:type="dxa"/>
            <w:tcBorders>
              <w:top w:val="nil"/>
              <w:left w:val="nil"/>
              <w:bottom w:val="single" w:sz="36" w:space="0" w:color="auto"/>
              <w:right w:val="nil"/>
            </w:tcBorders>
          </w:tcPr>
          <w:p w14:paraId="60917128" w14:textId="77777777" w:rsidR="00441083" w:rsidRPr="00A33F91" w:rsidRDefault="00441083">
            <w:pPr>
              <w:rPr>
                <w:lang w:val="fr-FR"/>
              </w:rPr>
            </w:pPr>
          </w:p>
          <w:p w14:paraId="46AEF7A7" w14:textId="77777777" w:rsidR="00441083" w:rsidRPr="00A33F91" w:rsidRDefault="00E60D9C">
            <w:pPr>
              <w:rPr>
                <w:lang w:val="fr-FR"/>
              </w:rPr>
            </w:pPr>
            <w:proofErr w:type="spellStart"/>
            <w:r w:rsidRPr="00A33F91">
              <w:rPr>
                <w:lang w:val="fr-FR"/>
              </w:rPr>
              <w:t>Distr</w:t>
            </w:r>
            <w:proofErr w:type="spellEnd"/>
            <w:r w:rsidRPr="00A33F91">
              <w:rPr>
                <w:lang w:val="fr-FR"/>
              </w:rPr>
              <w:t>.</w:t>
            </w:r>
          </w:p>
          <w:p w14:paraId="415F9FA1" w14:textId="77777777" w:rsidR="00441083" w:rsidRPr="00A33F91" w:rsidRDefault="00E60D9C" w:rsidP="00DD3433">
            <w:pPr>
              <w:rPr>
                <w:lang w:val="fr-FR"/>
              </w:rPr>
            </w:pPr>
            <w:r w:rsidRPr="00A33F91">
              <w:rPr>
                <w:lang w:val="fr-FR"/>
              </w:rPr>
              <w:t>G</w:t>
            </w:r>
            <w:r w:rsidR="00DD3433" w:rsidRPr="00A33F91">
              <w:rPr>
                <w:lang w:val="fr-FR"/>
              </w:rPr>
              <w:t>É</w:t>
            </w:r>
            <w:r w:rsidRPr="00A33F91">
              <w:rPr>
                <w:lang w:val="fr-FR"/>
              </w:rPr>
              <w:t>N</w:t>
            </w:r>
            <w:r w:rsidR="00DD3433" w:rsidRPr="00A33F91">
              <w:rPr>
                <w:lang w:val="fr-FR"/>
              </w:rPr>
              <w:t>É</w:t>
            </w:r>
            <w:r w:rsidRPr="00A33F91">
              <w:rPr>
                <w:lang w:val="fr-FR"/>
              </w:rPr>
              <w:t>RAL</w:t>
            </w:r>
            <w:r w:rsidR="00FF3CF1" w:rsidRPr="00A33F91">
              <w:rPr>
                <w:lang w:val="fr-FR"/>
              </w:rPr>
              <w:t>E</w:t>
            </w:r>
          </w:p>
          <w:p w14:paraId="0C7BB4CA" w14:textId="77777777" w:rsidR="00441083" w:rsidRPr="00A33F91" w:rsidRDefault="00441083">
            <w:pPr>
              <w:rPr>
                <w:lang w:val="fr-FR"/>
              </w:rPr>
            </w:pPr>
          </w:p>
          <w:p w14:paraId="00D35FEF" w14:textId="7ABE0CC2" w:rsidR="00441083" w:rsidRPr="00CE47AD" w:rsidRDefault="00E60D9C">
            <w:pPr>
              <w:rPr>
                <w:lang w:val="pt-PT"/>
              </w:rPr>
            </w:pPr>
            <w:r w:rsidRPr="00A33F91">
              <w:rPr>
                <w:lang w:val="fr-FR"/>
              </w:rPr>
              <w:fldChar w:fldCharType="begin"/>
            </w:r>
            <w:r w:rsidRPr="00CE47AD">
              <w:rPr>
                <w:lang w:val="pt-PT"/>
              </w:rPr>
              <w:instrText xml:space="preserve"> DOCPROPERTY "Document number"  \* MERGEFORMAT </w:instrText>
            </w:r>
            <w:r w:rsidRPr="00A33F91">
              <w:rPr>
                <w:lang w:val="fr-FR"/>
              </w:rPr>
              <w:fldChar w:fldCharType="separate"/>
            </w:r>
            <w:r w:rsidR="00956C5C" w:rsidRPr="00CE47AD">
              <w:rPr>
                <w:lang w:val="pt-PT"/>
              </w:rPr>
              <w:t>UNEP/OzL.Pro/ExCom/93/</w:t>
            </w:r>
            <w:r w:rsidR="00A33F91" w:rsidRPr="00CE47AD">
              <w:rPr>
                <w:lang w:val="pt-PT"/>
              </w:rPr>
              <w:t>35</w:t>
            </w:r>
            <w:r w:rsidRPr="00A33F91">
              <w:rPr>
                <w:lang w:val="fr-FR"/>
              </w:rPr>
              <w:fldChar w:fldCharType="end"/>
            </w:r>
          </w:p>
          <w:p w14:paraId="4814104B" w14:textId="6077CF18" w:rsidR="002F0B57" w:rsidRPr="00CE47AD" w:rsidRDefault="002F0B57" w:rsidP="00C9547D">
            <w:pPr>
              <w:rPr>
                <w:lang w:val="pt-PT"/>
              </w:rPr>
            </w:pPr>
            <w:r w:rsidRPr="00A33F91">
              <w:rPr>
                <w:lang w:val="fr-FR"/>
              </w:rPr>
              <w:fldChar w:fldCharType="begin"/>
            </w:r>
            <w:r w:rsidRPr="00CE47AD">
              <w:rPr>
                <w:lang w:val="pt-PT"/>
              </w:rPr>
              <w:instrText xml:space="preserve"> DOCPROPERTY "Revision date" \@ "d MMMM YYYY"  \* MERGEFORMAT </w:instrText>
            </w:r>
            <w:r w:rsidRPr="00A33F91">
              <w:rPr>
                <w:lang w:val="fr-FR"/>
              </w:rPr>
              <w:fldChar w:fldCharType="separate"/>
            </w:r>
            <w:r w:rsidR="00A33F91" w:rsidRPr="00CE47AD">
              <w:rPr>
                <w:lang w:val="pt-PT"/>
              </w:rPr>
              <w:t>20</w:t>
            </w:r>
            <w:r w:rsidR="00956C5C" w:rsidRPr="00CE47AD">
              <w:rPr>
                <w:lang w:val="pt-PT"/>
              </w:rPr>
              <w:t xml:space="preserve"> </w:t>
            </w:r>
            <w:r w:rsidR="00A33F91" w:rsidRPr="00CE47AD">
              <w:rPr>
                <w:lang w:val="pt-PT"/>
              </w:rPr>
              <w:t>Novembre</w:t>
            </w:r>
            <w:r w:rsidR="00956C5C" w:rsidRPr="00CE47AD">
              <w:rPr>
                <w:lang w:val="pt-PT"/>
              </w:rPr>
              <w:t xml:space="preserve"> 2023</w:t>
            </w:r>
            <w:r w:rsidRPr="00A33F91">
              <w:rPr>
                <w:lang w:val="fr-FR"/>
              </w:rPr>
              <w:fldChar w:fldCharType="end"/>
            </w:r>
          </w:p>
          <w:p w14:paraId="44C1D720" w14:textId="77777777" w:rsidR="00441083" w:rsidRPr="00A33F91" w:rsidRDefault="00FC5578">
            <w:pPr>
              <w:rPr>
                <w:caps/>
                <w:lang w:val="fr-FR"/>
              </w:rPr>
            </w:pPr>
            <w:r w:rsidRPr="00CE47AD">
              <w:rPr>
                <w:caps/>
                <w:lang w:val="pt-PT"/>
              </w:rPr>
              <w:br/>
            </w:r>
            <w:r w:rsidR="00E60D9C" w:rsidRPr="00A33F91">
              <w:rPr>
                <w:caps/>
                <w:lang w:val="fr-FR"/>
              </w:rPr>
              <w:t>FRANÇAIS</w:t>
            </w:r>
          </w:p>
          <w:p w14:paraId="5B66CFAC" w14:textId="77777777" w:rsidR="00441083" w:rsidRPr="00A33F91" w:rsidRDefault="00E60D9C">
            <w:pPr>
              <w:rPr>
                <w:lang w:val="fr-FR"/>
              </w:rPr>
            </w:pPr>
            <w:proofErr w:type="gramStart"/>
            <w:r w:rsidRPr="00A33F91">
              <w:rPr>
                <w:lang w:val="fr-FR"/>
              </w:rPr>
              <w:t>ORIGINAL:</w:t>
            </w:r>
            <w:proofErr w:type="gramEnd"/>
            <w:r w:rsidRPr="00A33F91">
              <w:rPr>
                <w:lang w:val="fr-FR"/>
              </w:rPr>
              <w:t xml:space="preserve"> </w:t>
            </w:r>
            <w:r w:rsidR="0091161A" w:rsidRPr="00A33F91">
              <w:rPr>
                <w:lang w:val="fr-FR"/>
              </w:rPr>
              <w:t>ANGLAIS</w:t>
            </w:r>
          </w:p>
        </w:tc>
      </w:tr>
    </w:tbl>
    <w:p w14:paraId="39248F16" w14:textId="49E9533A" w:rsidR="00A97E14" w:rsidRPr="00A33F91" w:rsidRDefault="00A97E14" w:rsidP="00A97E14">
      <w:pPr>
        <w:jc w:val="left"/>
        <w:rPr>
          <w:lang w:val="fr-FR"/>
        </w:rPr>
      </w:pPr>
      <w:r w:rsidRPr="00A33F91">
        <w:rPr>
          <w:lang w:val="fr-FR"/>
        </w:rPr>
        <w:t xml:space="preserve">COMITÉ EXÉCUTIF </w:t>
      </w:r>
      <w:r w:rsidRPr="00A33F91">
        <w:rPr>
          <w:lang w:val="fr-FR"/>
        </w:rPr>
        <w:br/>
        <w:t xml:space="preserve">  DU FONDS MULTILATÉRAL AUX FINS </w:t>
      </w:r>
      <w:r w:rsidRPr="00A33F91">
        <w:rPr>
          <w:lang w:val="fr-FR"/>
        </w:rPr>
        <w:br/>
        <w:t xml:space="preserve">  D’APPLICATION DU PROTOCOLE DE MONTRÉAL</w:t>
      </w:r>
      <w:r w:rsidRPr="00A33F91">
        <w:rPr>
          <w:lang w:val="fr-FR"/>
        </w:rPr>
        <w:br/>
        <w:t>Quatre-vingt-</w:t>
      </w:r>
      <w:r w:rsidR="001B7045" w:rsidRPr="00A33F91">
        <w:rPr>
          <w:lang w:val="fr-FR"/>
        </w:rPr>
        <w:t>treiz</w:t>
      </w:r>
      <w:r w:rsidR="00C004D8" w:rsidRPr="00A33F91">
        <w:rPr>
          <w:lang w:val="fr-FR"/>
        </w:rPr>
        <w:t>i</w:t>
      </w:r>
      <w:r w:rsidRPr="00A33F91">
        <w:rPr>
          <w:lang w:val="fr-FR"/>
        </w:rPr>
        <w:t>ème réunion</w:t>
      </w:r>
    </w:p>
    <w:p w14:paraId="4A9218C2" w14:textId="77777777" w:rsidR="00A97E14" w:rsidRPr="00A33F91" w:rsidRDefault="00A97E14" w:rsidP="00A97E14">
      <w:pPr>
        <w:jc w:val="left"/>
        <w:rPr>
          <w:lang w:val="fr-FR"/>
        </w:rPr>
      </w:pPr>
      <w:r w:rsidRPr="00A33F91">
        <w:rPr>
          <w:lang w:val="fr-FR"/>
        </w:rPr>
        <w:t xml:space="preserve">Montréal, </w:t>
      </w:r>
      <w:r w:rsidR="001B7045" w:rsidRPr="00A33F91">
        <w:rPr>
          <w:lang w:val="fr-FR"/>
        </w:rPr>
        <w:t>15</w:t>
      </w:r>
      <w:r w:rsidR="005A7F28" w:rsidRPr="00A33F91">
        <w:rPr>
          <w:lang w:val="fr-FR"/>
        </w:rPr>
        <w:t xml:space="preserve"> – </w:t>
      </w:r>
      <w:r w:rsidR="001B7045" w:rsidRPr="00A33F91">
        <w:rPr>
          <w:lang w:val="fr-FR"/>
        </w:rPr>
        <w:t>19 décembre</w:t>
      </w:r>
      <w:r w:rsidRPr="00A33F91">
        <w:rPr>
          <w:lang w:val="fr-FR"/>
        </w:rPr>
        <w:t xml:space="preserve"> 202</w:t>
      </w:r>
      <w:r w:rsidR="005A7F28" w:rsidRPr="00A33F91">
        <w:rPr>
          <w:lang w:val="fr-FR"/>
        </w:rPr>
        <w:t>3</w:t>
      </w:r>
    </w:p>
    <w:p w14:paraId="0CF0D755" w14:textId="77777777" w:rsidR="00A33F91" w:rsidRPr="00A33F91" w:rsidRDefault="00A33F91" w:rsidP="00A33F91">
      <w:pPr>
        <w:jc w:val="left"/>
        <w:rPr>
          <w:lang w:val="fr-FR"/>
        </w:rPr>
      </w:pPr>
      <w:r w:rsidRPr="00A33F91">
        <w:rPr>
          <w:lang w:val="fr-FR"/>
        </w:rPr>
        <w:t>Points 9 (c) et (d) de l’ordre du jour provisoire</w:t>
      </w:r>
      <w:r w:rsidRPr="00A33F91">
        <w:rPr>
          <w:rStyle w:val="FootnoteReference"/>
          <w:lang w:val="fr-FR"/>
        </w:rPr>
        <w:footnoteReference w:id="1"/>
      </w:r>
    </w:p>
    <w:p w14:paraId="61CC952E" w14:textId="77777777" w:rsidR="005A7F28" w:rsidRPr="00A33F91" w:rsidRDefault="005A7F28" w:rsidP="00A97E14">
      <w:pPr>
        <w:jc w:val="left"/>
        <w:rPr>
          <w:lang w:val="fr-FR"/>
        </w:rPr>
      </w:pPr>
    </w:p>
    <w:p w14:paraId="0083E33A" w14:textId="77777777" w:rsidR="00441083" w:rsidRPr="00A33F91" w:rsidRDefault="00441083">
      <w:pPr>
        <w:pStyle w:val="Heading3"/>
        <w:numPr>
          <w:ilvl w:val="0"/>
          <w:numId w:val="0"/>
        </w:numPr>
        <w:spacing w:after="0"/>
        <w:rPr>
          <w:lang w:val="fr-FR"/>
        </w:rPr>
      </w:pPr>
    </w:p>
    <w:p w14:paraId="5EB0CF8E" w14:textId="77777777" w:rsidR="00441083" w:rsidRPr="00A33F91" w:rsidRDefault="00441083">
      <w:pPr>
        <w:pStyle w:val="Title1"/>
        <w:rPr>
          <w:lang w:val="fr-FR"/>
        </w:rPr>
      </w:pPr>
    </w:p>
    <w:p w14:paraId="4017703A" w14:textId="77777777" w:rsidR="00843511" w:rsidRPr="00A33F91" w:rsidRDefault="00843511">
      <w:pPr>
        <w:pStyle w:val="Title1"/>
        <w:rPr>
          <w:lang w:val="fr-FR"/>
        </w:rPr>
      </w:pPr>
    </w:p>
    <w:p w14:paraId="5E3926C1" w14:textId="77777777" w:rsidR="00441083" w:rsidRPr="00A33F91" w:rsidRDefault="00441083">
      <w:pPr>
        <w:pStyle w:val="Title1"/>
        <w:rPr>
          <w:lang w:val="fr-FR"/>
        </w:rPr>
      </w:pPr>
    </w:p>
    <w:p w14:paraId="430D9CCC" w14:textId="77777777" w:rsidR="008F58F0" w:rsidRDefault="00A33F91" w:rsidP="00A33F91">
      <w:pPr>
        <w:pStyle w:val="StyleHeader4Para4Left0Firstline0"/>
        <w:numPr>
          <w:ilvl w:val="0"/>
          <w:numId w:val="0"/>
        </w:numPr>
        <w:jc w:val="center"/>
        <w:rPr>
          <w:b/>
          <w:sz w:val="22"/>
          <w:lang w:val="fr-FR"/>
        </w:rPr>
      </w:pPr>
      <w:r w:rsidRPr="00A33F91">
        <w:rPr>
          <w:b/>
          <w:sz w:val="22"/>
          <w:lang w:val="fr-FR"/>
        </w:rPr>
        <w:t xml:space="preserve">AMENDEMENTS AU PROGRAMME DE TRAVAIL DU PNUD </w:t>
      </w:r>
    </w:p>
    <w:p w14:paraId="6BACCD89" w14:textId="2DF8F64C" w:rsidR="00A33F91" w:rsidRDefault="00A33F91" w:rsidP="00A33F91">
      <w:pPr>
        <w:pStyle w:val="StyleHeader4Para4Left0Firstline0"/>
        <w:numPr>
          <w:ilvl w:val="0"/>
          <w:numId w:val="0"/>
        </w:numPr>
        <w:jc w:val="center"/>
        <w:rPr>
          <w:b/>
          <w:sz w:val="22"/>
          <w:lang w:val="fr-FR"/>
        </w:rPr>
      </w:pPr>
      <w:r w:rsidRPr="00A33F91">
        <w:rPr>
          <w:b/>
          <w:sz w:val="22"/>
          <w:lang w:val="fr-FR"/>
        </w:rPr>
        <w:t>POUR L’ANNÉE 2023</w:t>
      </w:r>
    </w:p>
    <w:p w14:paraId="5F55F85A" w14:textId="77777777" w:rsidR="00A33F91" w:rsidRPr="00A33F91" w:rsidRDefault="00A33F91" w:rsidP="00BA0E82">
      <w:pPr>
        <w:pStyle w:val="StyleHeader4Para4Left0Firstline0"/>
        <w:numPr>
          <w:ilvl w:val="0"/>
          <w:numId w:val="0"/>
        </w:numPr>
        <w:rPr>
          <w:b/>
          <w:sz w:val="22"/>
          <w:lang w:val="fr-FR"/>
        </w:rPr>
      </w:pPr>
    </w:p>
    <w:p w14:paraId="00259101" w14:textId="77777777" w:rsidR="00A33F91" w:rsidRPr="00A33F91" w:rsidRDefault="00A33F91" w:rsidP="00A1728D">
      <w:pPr>
        <w:pStyle w:val="StyleHeader4Para4Left0Firstline0"/>
        <w:numPr>
          <w:ilvl w:val="0"/>
          <w:numId w:val="0"/>
        </w:numPr>
        <w:tabs>
          <w:tab w:val="left" w:pos="0"/>
        </w:tabs>
        <w:jc w:val="center"/>
        <w:rPr>
          <w:b/>
          <w:sz w:val="22"/>
          <w:lang w:val="fr-FR"/>
        </w:rPr>
      </w:pPr>
      <w:r w:rsidRPr="00A33F91">
        <w:rPr>
          <w:lang w:val="fr-FR"/>
        </w:rPr>
        <w:br w:type="page"/>
      </w:r>
    </w:p>
    <w:p w14:paraId="3C3893F4" w14:textId="77777777" w:rsidR="00A33F91" w:rsidRPr="00A33F91" w:rsidRDefault="00A33F91" w:rsidP="00A33F91">
      <w:pPr>
        <w:spacing w:after="240" w:line="360" w:lineRule="auto"/>
        <w:jc w:val="center"/>
        <w:rPr>
          <w:b/>
          <w:color w:val="000000" w:themeColor="text1"/>
          <w:lang w:val="fr-FR"/>
        </w:rPr>
      </w:pPr>
      <w:r w:rsidRPr="00A33F91">
        <w:rPr>
          <w:b/>
          <w:color w:val="000000" w:themeColor="text1"/>
          <w:lang w:val="fr-FR"/>
        </w:rPr>
        <w:lastRenderedPageBreak/>
        <w:t>OBSERVATIONS ET RECOMMANDATION DU SECRÉTARIAT DU FONDS</w:t>
      </w:r>
    </w:p>
    <w:p w14:paraId="6190C125" w14:textId="5AB24550" w:rsidR="00A33F91" w:rsidRPr="00A33F91" w:rsidRDefault="00A33F91" w:rsidP="00A1728D">
      <w:pPr>
        <w:pStyle w:val="Heading1"/>
        <w:numPr>
          <w:ilvl w:val="0"/>
          <w:numId w:val="26"/>
        </w:numPr>
        <w:ind w:left="0" w:firstLine="0"/>
        <w:rPr>
          <w:lang w:val="fr-FR"/>
        </w:rPr>
      </w:pPr>
      <w:r w:rsidRPr="00A33F91">
        <w:rPr>
          <w:lang w:val="fr-FR"/>
        </w:rPr>
        <w:t>Le PNUD demande au Comité exécutif d’approuver le montant de 5 117 814 $ US, plus les coûts</w:t>
      </w:r>
      <w:r w:rsidR="00A1728D">
        <w:rPr>
          <w:lang w:val="fr-FR"/>
        </w:rPr>
        <w:t xml:space="preserve"> </w:t>
      </w:r>
      <w:r w:rsidRPr="00A33F91">
        <w:rPr>
          <w:lang w:val="fr-FR"/>
        </w:rPr>
        <w:t>d’appui à l’agence de 358 247 $ US, pour les amendements à son programme de travail pour 2023 qui figurent au tableau 1. La communication est jointe au présent document.</w:t>
      </w:r>
    </w:p>
    <w:p w14:paraId="094E97F0" w14:textId="77777777" w:rsidR="00A33F91" w:rsidRPr="00A33F91" w:rsidRDefault="00A33F91" w:rsidP="00A33F91">
      <w:pPr>
        <w:pStyle w:val="Heading1"/>
        <w:numPr>
          <w:ilvl w:val="0"/>
          <w:numId w:val="0"/>
        </w:numPr>
        <w:tabs>
          <w:tab w:val="left" w:pos="720"/>
        </w:tabs>
        <w:spacing w:after="0"/>
        <w:rPr>
          <w:b/>
          <w:lang w:val="fr-FR"/>
        </w:rPr>
      </w:pPr>
      <w:r w:rsidRPr="00A33F91">
        <w:rPr>
          <w:b/>
          <w:lang w:val="fr-FR"/>
        </w:rPr>
        <w:t>Tableau 1 : Amendements au programme de travail du PNUD pour 2023</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30" w:type="dxa"/>
          <w:right w:w="115" w:type="dxa"/>
        </w:tblCellMar>
        <w:tblLook w:val="01E0" w:firstRow="1" w:lastRow="1" w:firstColumn="1" w:lastColumn="1" w:noHBand="0" w:noVBand="0"/>
      </w:tblPr>
      <w:tblGrid>
        <w:gridCol w:w="1838"/>
        <w:gridCol w:w="5023"/>
        <w:gridCol w:w="1245"/>
        <w:gridCol w:w="1244"/>
      </w:tblGrid>
      <w:tr w:rsidR="00A33F91" w:rsidRPr="00A33F91" w14:paraId="3318F9A0" w14:textId="77777777" w:rsidTr="00E61F59">
        <w:trPr>
          <w:trHeight w:val="413"/>
          <w:tblHeader/>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hideMark/>
          </w:tcPr>
          <w:p w14:paraId="27279074" w14:textId="77777777" w:rsidR="00A33F91" w:rsidRPr="00A33F91" w:rsidRDefault="00A33F91" w:rsidP="00E61F59">
            <w:pPr>
              <w:jc w:val="left"/>
              <w:rPr>
                <w:b/>
                <w:color w:val="000000" w:themeColor="text1"/>
                <w:sz w:val="20"/>
                <w:szCs w:val="20"/>
                <w:lang w:val="fr-FR"/>
              </w:rPr>
            </w:pPr>
            <w:r w:rsidRPr="00A33F91">
              <w:rPr>
                <w:b/>
                <w:color w:val="000000" w:themeColor="text1"/>
                <w:sz w:val="20"/>
                <w:lang w:val="fr-FR"/>
              </w:rPr>
              <w:t>Pays</w:t>
            </w:r>
          </w:p>
        </w:tc>
        <w:tc>
          <w:tcPr>
            <w:tcW w:w="2686" w:type="pct"/>
            <w:tcBorders>
              <w:top w:val="single" w:sz="4" w:space="0" w:color="auto"/>
              <w:left w:val="single" w:sz="4" w:space="0" w:color="auto"/>
              <w:bottom w:val="single" w:sz="4" w:space="0" w:color="auto"/>
              <w:right w:val="single" w:sz="4" w:space="0" w:color="auto"/>
            </w:tcBorders>
            <w:vAlign w:val="center"/>
            <w:hideMark/>
          </w:tcPr>
          <w:p w14:paraId="33DD89CF" w14:textId="77777777" w:rsidR="00A33F91" w:rsidRPr="00A33F91" w:rsidRDefault="00A33F91" w:rsidP="00E61F59">
            <w:pPr>
              <w:jc w:val="center"/>
              <w:rPr>
                <w:b/>
                <w:color w:val="000000" w:themeColor="text1"/>
                <w:sz w:val="20"/>
                <w:szCs w:val="20"/>
                <w:lang w:val="fr-FR"/>
              </w:rPr>
            </w:pPr>
            <w:r w:rsidRPr="00A33F91">
              <w:rPr>
                <w:b/>
                <w:color w:val="000000" w:themeColor="text1"/>
                <w:sz w:val="20"/>
                <w:lang w:val="fr-FR"/>
              </w:rPr>
              <w:t>Activité/Projet</w:t>
            </w:r>
          </w:p>
        </w:tc>
        <w:tc>
          <w:tcPr>
            <w:tcW w:w="666" w:type="pct"/>
            <w:tcBorders>
              <w:top w:val="single" w:sz="4" w:space="0" w:color="auto"/>
              <w:left w:val="single" w:sz="4" w:space="0" w:color="auto"/>
              <w:bottom w:val="single" w:sz="4" w:space="0" w:color="auto"/>
              <w:right w:val="single" w:sz="4" w:space="0" w:color="auto"/>
            </w:tcBorders>
            <w:tcMar>
              <w:top w:w="0" w:type="dxa"/>
              <w:left w:w="0" w:type="dxa"/>
              <w:bottom w:w="0" w:type="dxa"/>
              <w:right w:w="0" w:type="dxa"/>
            </w:tcMar>
            <w:vAlign w:val="center"/>
            <w:hideMark/>
          </w:tcPr>
          <w:p w14:paraId="54FC919B" w14:textId="77777777" w:rsidR="00A33F91" w:rsidRPr="00A33F91" w:rsidRDefault="00A33F91" w:rsidP="00E61F59">
            <w:pPr>
              <w:jc w:val="center"/>
              <w:rPr>
                <w:b/>
                <w:color w:val="000000" w:themeColor="text1"/>
                <w:sz w:val="20"/>
                <w:szCs w:val="20"/>
                <w:lang w:val="fr-FR"/>
              </w:rPr>
            </w:pPr>
            <w:r w:rsidRPr="00A33F91">
              <w:rPr>
                <w:b/>
                <w:color w:val="000000" w:themeColor="text1"/>
                <w:sz w:val="20"/>
                <w:lang w:val="fr-FR"/>
              </w:rPr>
              <w:t>Montant demandé ($ US)</w:t>
            </w:r>
          </w:p>
        </w:tc>
        <w:tc>
          <w:tcPr>
            <w:tcW w:w="665" w:type="pct"/>
            <w:tcBorders>
              <w:top w:val="single" w:sz="4" w:space="0" w:color="auto"/>
              <w:left w:val="single" w:sz="4" w:space="0" w:color="auto"/>
              <w:bottom w:val="single" w:sz="4" w:space="0" w:color="auto"/>
              <w:right w:val="single" w:sz="4" w:space="0" w:color="auto"/>
            </w:tcBorders>
            <w:tcMar>
              <w:top w:w="0" w:type="dxa"/>
              <w:left w:w="0" w:type="dxa"/>
              <w:bottom w:w="0" w:type="dxa"/>
              <w:right w:w="0" w:type="dxa"/>
            </w:tcMar>
            <w:vAlign w:val="center"/>
            <w:hideMark/>
          </w:tcPr>
          <w:p w14:paraId="786AC51E" w14:textId="77777777" w:rsidR="00A33F91" w:rsidRPr="00A33F91" w:rsidRDefault="00A33F91" w:rsidP="00E61F59">
            <w:pPr>
              <w:jc w:val="center"/>
              <w:rPr>
                <w:b/>
                <w:color w:val="000000" w:themeColor="text1"/>
                <w:sz w:val="20"/>
                <w:szCs w:val="20"/>
                <w:lang w:val="fr-FR"/>
              </w:rPr>
            </w:pPr>
            <w:r w:rsidRPr="00A33F91">
              <w:rPr>
                <w:b/>
                <w:color w:val="000000" w:themeColor="text1"/>
                <w:sz w:val="20"/>
                <w:lang w:val="fr-FR"/>
              </w:rPr>
              <w:t>Montant recommandé ($ US)</w:t>
            </w:r>
          </w:p>
        </w:tc>
      </w:tr>
      <w:tr w:rsidR="00A33F91" w:rsidRPr="008F58F0" w14:paraId="404A2BF6" w14:textId="77777777" w:rsidTr="00E61F59">
        <w:tc>
          <w:tcPr>
            <w:tcW w:w="5000" w:type="pct"/>
            <w:gridSpan w:val="4"/>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hideMark/>
          </w:tcPr>
          <w:p w14:paraId="602D2DFD" w14:textId="77777777" w:rsidR="00A33F91" w:rsidRPr="00A33F91" w:rsidRDefault="00A33F91" w:rsidP="00E61F59">
            <w:pPr>
              <w:widowControl w:val="0"/>
              <w:rPr>
                <w:color w:val="000000" w:themeColor="text1"/>
                <w:sz w:val="20"/>
                <w:szCs w:val="20"/>
                <w:lang w:val="fr-FR"/>
              </w:rPr>
            </w:pPr>
            <w:r w:rsidRPr="00A33F91">
              <w:rPr>
                <w:b/>
                <w:color w:val="000000" w:themeColor="text1"/>
                <w:sz w:val="20"/>
                <w:lang w:val="fr-FR"/>
              </w:rPr>
              <w:t>SECTION A : ACTIVITÉS RECOMMANDÉES POUR APPROBATION GLOBALE</w:t>
            </w:r>
          </w:p>
        </w:tc>
      </w:tr>
      <w:tr w:rsidR="00A33F91" w:rsidRPr="008F58F0" w14:paraId="2C54D76E" w14:textId="77777777" w:rsidTr="00E61F59">
        <w:tc>
          <w:tcPr>
            <w:tcW w:w="5000" w:type="pct"/>
            <w:gridSpan w:val="4"/>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hideMark/>
          </w:tcPr>
          <w:p w14:paraId="7885492A" w14:textId="77777777" w:rsidR="00A33F91" w:rsidRPr="00A33F91" w:rsidRDefault="00A33F91" w:rsidP="00E61F59">
            <w:pPr>
              <w:widowControl w:val="0"/>
              <w:rPr>
                <w:b/>
                <w:color w:val="000000" w:themeColor="text1"/>
                <w:sz w:val="20"/>
                <w:szCs w:val="20"/>
                <w:lang w:val="fr-FR"/>
              </w:rPr>
            </w:pPr>
            <w:r w:rsidRPr="00A33F91">
              <w:rPr>
                <w:b/>
                <w:color w:val="000000" w:themeColor="text1"/>
                <w:sz w:val="20"/>
                <w:lang w:val="fr-FR"/>
              </w:rPr>
              <w:t>A1 : Renouvellement des projets de renforcement des institutions</w:t>
            </w:r>
          </w:p>
        </w:tc>
      </w:tr>
      <w:tr w:rsidR="00A33F91" w:rsidRPr="00A33F91" w14:paraId="2451E88D" w14:textId="77777777" w:rsidTr="00E61F59">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4DD96483" w14:textId="77777777" w:rsidR="00A33F91" w:rsidRPr="00A33F91" w:rsidRDefault="00A33F91" w:rsidP="00E61F59">
            <w:pPr>
              <w:widowControl w:val="0"/>
              <w:jc w:val="left"/>
              <w:rPr>
                <w:b/>
                <w:bCs/>
                <w:color w:val="000000" w:themeColor="text1"/>
                <w:sz w:val="20"/>
                <w:szCs w:val="20"/>
                <w:lang w:val="fr-FR"/>
              </w:rPr>
            </w:pPr>
            <w:r w:rsidRPr="00A33F91">
              <w:rPr>
                <w:sz w:val="20"/>
                <w:lang w:val="fr-FR"/>
              </w:rPr>
              <w:t>Colombie</w:t>
            </w:r>
          </w:p>
        </w:tc>
        <w:tc>
          <w:tcPr>
            <w:tcW w:w="2686" w:type="pct"/>
            <w:tcBorders>
              <w:top w:val="single" w:sz="4" w:space="0" w:color="auto"/>
              <w:left w:val="single" w:sz="4" w:space="0" w:color="auto"/>
              <w:bottom w:val="single" w:sz="4" w:space="0" w:color="auto"/>
              <w:right w:val="single" w:sz="4" w:space="0" w:color="auto"/>
            </w:tcBorders>
          </w:tcPr>
          <w:p w14:paraId="27F1CF5B" w14:textId="77777777" w:rsidR="00A33F91" w:rsidRPr="00A33F91" w:rsidRDefault="00A33F91" w:rsidP="00E61F59">
            <w:pPr>
              <w:jc w:val="left"/>
              <w:rPr>
                <w:sz w:val="20"/>
                <w:szCs w:val="20"/>
                <w:lang w:val="fr-FR"/>
              </w:rPr>
            </w:pPr>
            <w:r w:rsidRPr="00A33F91">
              <w:rPr>
                <w:color w:val="000000"/>
                <w:sz w:val="20"/>
                <w:lang w:val="fr-FR"/>
              </w:rPr>
              <w:t xml:space="preserve">Renouvellement du projet de renforcement des institutions (phase XIV) </w:t>
            </w:r>
          </w:p>
        </w:tc>
        <w:tc>
          <w:tcPr>
            <w:tcW w:w="666" w:type="pct"/>
            <w:tcBorders>
              <w:top w:val="single" w:sz="4" w:space="0" w:color="auto"/>
              <w:left w:val="single" w:sz="4" w:space="0" w:color="auto"/>
              <w:bottom w:val="single" w:sz="4" w:space="0" w:color="auto"/>
              <w:right w:val="single" w:sz="4" w:space="0" w:color="auto"/>
            </w:tcBorders>
          </w:tcPr>
          <w:p w14:paraId="02ACA0C4"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730 230</w:t>
            </w:r>
          </w:p>
        </w:tc>
        <w:tc>
          <w:tcPr>
            <w:tcW w:w="665" w:type="pct"/>
            <w:tcBorders>
              <w:top w:val="single" w:sz="4" w:space="0" w:color="auto"/>
              <w:left w:val="single" w:sz="4" w:space="0" w:color="auto"/>
              <w:bottom w:val="single" w:sz="4" w:space="0" w:color="auto"/>
              <w:right w:val="single" w:sz="4" w:space="0" w:color="auto"/>
            </w:tcBorders>
          </w:tcPr>
          <w:p w14:paraId="33A0365A"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730 230</w:t>
            </w:r>
          </w:p>
        </w:tc>
      </w:tr>
      <w:tr w:rsidR="00A33F91" w:rsidRPr="00A33F91" w14:paraId="5DE66916" w14:textId="77777777" w:rsidTr="00E61F59">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75532922" w14:textId="77777777" w:rsidR="00A33F91" w:rsidRPr="00A33F91" w:rsidRDefault="00A33F91" w:rsidP="00E61F59">
            <w:pPr>
              <w:jc w:val="left"/>
              <w:rPr>
                <w:color w:val="000000"/>
                <w:sz w:val="20"/>
                <w:szCs w:val="20"/>
                <w:lang w:val="fr-FR"/>
              </w:rPr>
            </w:pPr>
            <w:r w:rsidRPr="00A33F91">
              <w:rPr>
                <w:sz w:val="20"/>
                <w:lang w:val="fr-FR"/>
              </w:rPr>
              <w:t>Costa Rica</w:t>
            </w:r>
          </w:p>
        </w:tc>
        <w:tc>
          <w:tcPr>
            <w:tcW w:w="2686" w:type="pct"/>
            <w:tcBorders>
              <w:top w:val="single" w:sz="4" w:space="0" w:color="auto"/>
              <w:left w:val="single" w:sz="4" w:space="0" w:color="auto"/>
              <w:bottom w:val="single" w:sz="4" w:space="0" w:color="auto"/>
              <w:right w:val="single" w:sz="4" w:space="0" w:color="auto"/>
            </w:tcBorders>
          </w:tcPr>
          <w:p w14:paraId="125DFB3C" w14:textId="77777777" w:rsidR="00A33F91" w:rsidRPr="00A33F91" w:rsidRDefault="00A33F91" w:rsidP="00E61F59">
            <w:pPr>
              <w:jc w:val="left"/>
              <w:rPr>
                <w:sz w:val="20"/>
                <w:szCs w:val="20"/>
                <w:lang w:val="fr-FR"/>
              </w:rPr>
            </w:pPr>
            <w:r w:rsidRPr="00A33F91">
              <w:rPr>
                <w:color w:val="000000"/>
                <w:sz w:val="20"/>
                <w:lang w:val="fr-FR"/>
              </w:rPr>
              <w:t xml:space="preserve">Renouvellement du projet de renforcement des institutions (phase XV) </w:t>
            </w:r>
          </w:p>
        </w:tc>
        <w:tc>
          <w:tcPr>
            <w:tcW w:w="666" w:type="pct"/>
            <w:tcBorders>
              <w:top w:val="single" w:sz="4" w:space="0" w:color="auto"/>
              <w:left w:val="single" w:sz="4" w:space="0" w:color="auto"/>
              <w:bottom w:val="single" w:sz="4" w:space="0" w:color="auto"/>
              <w:right w:val="single" w:sz="4" w:space="0" w:color="auto"/>
            </w:tcBorders>
          </w:tcPr>
          <w:p w14:paraId="3A7BE644"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372 304</w:t>
            </w:r>
          </w:p>
        </w:tc>
        <w:tc>
          <w:tcPr>
            <w:tcW w:w="665" w:type="pct"/>
            <w:tcBorders>
              <w:top w:val="single" w:sz="4" w:space="0" w:color="auto"/>
              <w:left w:val="single" w:sz="4" w:space="0" w:color="auto"/>
              <w:bottom w:val="single" w:sz="4" w:space="0" w:color="auto"/>
              <w:right w:val="single" w:sz="4" w:space="0" w:color="auto"/>
            </w:tcBorders>
          </w:tcPr>
          <w:p w14:paraId="3E3DA4C2"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372 304</w:t>
            </w:r>
          </w:p>
        </w:tc>
      </w:tr>
      <w:tr w:rsidR="00A33F91" w:rsidRPr="00A33F91" w14:paraId="1C7BA0E4" w14:textId="77777777" w:rsidTr="00E61F59">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6B5A5D30" w14:textId="77777777" w:rsidR="00A33F91" w:rsidRPr="00A33F91" w:rsidRDefault="00A33F91" w:rsidP="00E61F59">
            <w:pPr>
              <w:jc w:val="left"/>
              <w:rPr>
                <w:color w:val="000000"/>
                <w:sz w:val="20"/>
                <w:szCs w:val="20"/>
                <w:lang w:val="fr-FR"/>
              </w:rPr>
            </w:pPr>
            <w:r w:rsidRPr="00A33F91">
              <w:rPr>
                <w:sz w:val="20"/>
                <w:lang w:val="fr-FR"/>
              </w:rPr>
              <w:t>Inde</w:t>
            </w:r>
          </w:p>
        </w:tc>
        <w:tc>
          <w:tcPr>
            <w:tcW w:w="2686" w:type="pct"/>
            <w:tcBorders>
              <w:top w:val="single" w:sz="4" w:space="0" w:color="auto"/>
              <w:left w:val="single" w:sz="4" w:space="0" w:color="auto"/>
              <w:bottom w:val="single" w:sz="4" w:space="0" w:color="auto"/>
              <w:right w:val="single" w:sz="4" w:space="0" w:color="auto"/>
            </w:tcBorders>
          </w:tcPr>
          <w:p w14:paraId="04B5DF5F" w14:textId="77777777" w:rsidR="00A33F91" w:rsidRPr="00A33F91" w:rsidRDefault="00A33F91" w:rsidP="00E61F59">
            <w:pPr>
              <w:jc w:val="left"/>
              <w:rPr>
                <w:sz w:val="20"/>
                <w:szCs w:val="20"/>
                <w:lang w:val="fr-FR"/>
              </w:rPr>
            </w:pPr>
            <w:r w:rsidRPr="00A33F91">
              <w:rPr>
                <w:color w:val="000000"/>
                <w:sz w:val="20"/>
                <w:lang w:val="fr-FR"/>
              </w:rPr>
              <w:t xml:space="preserve">Renouvellement du projet de renforcement des institutions (phase XIV) </w:t>
            </w:r>
          </w:p>
        </w:tc>
        <w:tc>
          <w:tcPr>
            <w:tcW w:w="666" w:type="pct"/>
            <w:tcBorders>
              <w:top w:val="single" w:sz="4" w:space="0" w:color="auto"/>
              <w:left w:val="single" w:sz="4" w:space="0" w:color="auto"/>
              <w:bottom w:val="single" w:sz="4" w:space="0" w:color="auto"/>
              <w:right w:val="single" w:sz="4" w:space="0" w:color="auto"/>
            </w:tcBorders>
          </w:tcPr>
          <w:p w14:paraId="5046E666"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988 909</w:t>
            </w:r>
          </w:p>
        </w:tc>
        <w:tc>
          <w:tcPr>
            <w:tcW w:w="665" w:type="pct"/>
            <w:tcBorders>
              <w:top w:val="single" w:sz="4" w:space="0" w:color="auto"/>
              <w:left w:val="single" w:sz="4" w:space="0" w:color="auto"/>
              <w:bottom w:val="single" w:sz="4" w:space="0" w:color="auto"/>
              <w:right w:val="single" w:sz="4" w:space="0" w:color="auto"/>
            </w:tcBorders>
          </w:tcPr>
          <w:p w14:paraId="4B01BB4F"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988 909</w:t>
            </w:r>
          </w:p>
        </w:tc>
      </w:tr>
      <w:tr w:rsidR="00A33F91" w:rsidRPr="00A33F91" w14:paraId="15FA73D3" w14:textId="77777777" w:rsidTr="00E61F59">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4DD8007A" w14:textId="77777777" w:rsidR="00A33F91" w:rsidRPr="00A33F91" w:rsidRDefault="00A33F91" w:rsidP="00E61F59">
            <w:pPr>
              <w:jc w:val="left"/>
              <w:rPr>
                <w:color w:val="000000"/>
                <w:sz w:val="20"/>
                <w:szCs w:val="20"/>
                <w:lang w:val="fr-FR"/>
              </w:rPr>
            </w:pPr>
            <w:r w:rsidRPr="00A33F91">
              <w:rPr>
                <w:sz w:val="20"/>
                <w:lang w:val="fr-FR"/>
              </w:rPr>
              <w:t>Malaisie</w:t>
            </w:r>
          </w:p>
        </w:tc>
        <w:tc>
          <w:tcPr>
            <w:tcW w:w="2686" w:type="pct"/>
            <w:tcBorders>
              <w:top w:val="single" w:sz="4" w:space="0" w:color="auto"/>
              <w:left w:val="single" w:sz="4" w:space="0" w:color="auto"/>
              <w:bottom w:val="single" w:sz="4" w:space="0" w:color="auto"/>
              <w:right w:val="single" w:sz="4" w:space="0" w:color="auto"/>
            </w:tcBorders>
          </w:tcPr>
          <w:p w14:paraId="72972441" w14:textId="77777777" w:rsidR="00A33F91" w:rsidRPr="00A33F91" w:rsidRDefault="00A33F91" w:rsidP="00E61F59">
            <w:pPr>
              <w:jc w:val="left"/>
              <w:rPr>
                <w:sz w:val="20"/>
                <w:szCs w:val="20"/>
                <w:lang w:val="fr-FR"/>
              </w:rPr>
            </w:pPr>
            <w:r w:rsidRPr="00A33F91">
              <w:rPr>
                <w:color w:val="000000"/>
                <w:sz w:val="20"/>
                <w:lang w:val="fr-FR"/>
              </w:rPr>
              <w:t xml:space="preserve">Renouvellement du projet de renforcement des institutions (phase XV) </w:t>
            </w:r>
          </w:p>
        </w:tc>
        <w:tc>
          <w:tcPr>
            <w:tcW w:w="666" w:type="pct"/>
            <w:tcBorders>
              <w:top w:val="single" w:sz="4" w:space="0" w:color="auto"/>
              <w:left w:val="single" w:sz="4" w:space="0" w:color="auto"/>
              <w:bottom w:val="single" w:sz="4" w:space="0" w:color="auto"/>
              <w:right w:val="single" w:sz="4" w:space="0" w:color="auto"/>
            </w:tcBorders>
          </w:tcPr>
          <w:p w14:paraId="2B56CCF2"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740 563</w:t>
            </w:r>
          </w:p>
        </w:tc>
        <w:tc>
          <w:tcPr>
            <w:tcW w:w="665" w:type="pct"/>
            <w:tcBorders>
              <w:top w:val="single" w:sz="4" w:space="0" w:color="auto"/>
              <w:left w:val="single" w:sz="4" w:space="0" w:color="auto"/>
              <w:bottom w:val="single" w:sz="4" w:space="0" w:color="auto"/>
              <w:right w:val="single" w:sz="4" w:space="0" w:color="auto"/>
            </w:tcBorders>
          </w:tcPr>
          <w:p w14:paraId="3C013927"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740 563</w:t>
            </w:r>
          </w:p>
        </w:tc>
      </w:tr>
      <w:tr w:rsidR="00A33F91" w:rsidRPr="00A33F91" w14:paraId="7B7D91DB" w14:textId="77777777" w:rsidTr="00E61F59">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443A1349" w14:textId="77777777" w:rsidR="00A33F91" w:rsidRPr="00A33F91" w:rsidRDefault="00A33F91" w:rsidP="00E61F59">
            <w:pPr>
              <w:jc w:val="left"/>
              <w:rPr>
                <w:color w:val="000000"/>
                <w:sz w:val="20"/>
                <w:szCs w:val="20"/>
                <w:lang w:val="fr-FR"/>
              </w:rPr>
            </w:pPr>
            <w:r w:rsidRPr="00A33F91">
              <w:rPr>
                <w:sz w:val="20"/>
                <w:lang w:val="fr-FR"/>
              </w:rPr>
              <w:t>Pakistan</w:t>
            </w:r>
          </w:p>
        </w:tc>
        <w:tc>
          <w:tcPr>
            <w:tcW w:w="2686" w:type="pct"/>
            <w:tcBorders>
              <w:top w:val="single" w:sz="4" w:space="0" w:color="auto"/>
              <w:left w:val="single" w:sz="4" w:space="0" w:color="auto"/>
              <w:bottom w:val="single" w:sz="4" w:space="0" w:color="auto"/>
              <w:right w:val="single" w:sz="4" w:space="0" w:color="auto"/>
            </w:tcBorders>
          </w:tcPr>
          <w:p w14:paraId="0302A2C0" w14:textId="77777777" w:rsidR="00A33F91" w:rsidRPr="00A33F91" w:rsidRDefault="00A33F91" w:rsidP="00E61F59">
            <w:pPr>
              <w:jc w:val="left"/>
              <w:rPr>
                <w:color w:val="000000"/>
                <w:sz w:val="20"/>
                <w:szCs w:val="20"/>
                <w:lang w:val="fr-FR"/>
              </w:rPr>
            </w:pPr>
            <w:r w:rsidRPr="00A33F91">
              <w:rPr>
                <w:color w:val="000000"/>
                <w:sz w:val="20"/>
                <w:lang w:val="fr-FR"/>
              </w:rPr>
              <w:t xml:space="preserve">Renouvellement du projet de renforcement des institutions (phase XII) </w:t>
            </w:r>
          </w:p>
        </w:tc>
        <w:tc>
          <w:tcPr>
            <w:tcW w:w="666" w:type="pct"/>
            <w:tcBorders>
              <w:top w:val="single" w:sz="4" w:space="0" w:color="auto"/>
              <w:left w:val="single" w:sz="4" w:space="0" w:color="auto"/>
              <w:bottom w:val="single" w:sz="4" w:space="0" w:color="auto"/>
              <w:right w:val="single" w:sz="4" w:space="0" w:color="auto"/>
            </w:tcBorders>
          </w:tcPr>
          <w:p w14:paraId="172A6151"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594 748</w:t>
            </w:r>
          </w:p>
        </w:tc>
        <w:tc>
          <w:tcPr>
            <w:tcW w:w="665" w:type="pct"/>
            <w:tcBorders>
              <w:top w:val="single" w:sz="4" w:space="0" w:color="auto"/>
              <w:left w:val="single" w:sz="4" w:space="0" w:color="auto"/>
              <w:bottom w:val="single" w:sz="4" w:space="0" w:color="auto"/>
              <w:right w:val="single" w:sz="4" w:space="0" w:color="auto"/>
            </w:tcBorders>
          </w:tcPr>
          <w:p w14:paraId="4FE4116E"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594 748</w:t>
            </w:r>
          </w:p>
        </w:tc>
      </w:tr>
      <w:tr w:rsidR="00A33F91" w:rsidRPr="00A33F91" w14:paraId="2C897130" w14:textId="77777777" w:rsidTr="00E61F59">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1B518A27" w14:textId="77777777" w:rsidR="00A33F91" w:rsidRPr="00A33F91" w:rsidRDefault="00A33F91" w:rsidP="00E61F59">
            <w:pPr>
              <w:jc w:val="left"/>
              <w:rPr>
                <w:color w:val="000000"/>
                <w:sz w:val="20"/>
                <w:szCs w:val="20"/>
                <w:lang w:val="fr-FR"/>
              </w:rPr>
            </w:pPr>
            <w:r w:rsidRPr="00A33F91">
              <w:rPr>
                <w:sz w:val="20"/>
                <w:lang w:val="fr-FR"/>
              </w:rPr>
              <w:t>Uruguay</w:t>
            </w:r>
          </w:p>
        </w:tc>
        <w:tc>
          <w:tcPr>
            <w:tcW w:w="2686" w:type="pct"/>
            <w:tcBorders>
              <w:top w:val="single" w:sz="4" w:space="0" w:color="auto"/>
              <w:left w:val="single" w:sz="4" w:space="0" w:color="auto"/>
              <w:bottom w:val="single" w:sz="4" w:space="0" w:color="auto"/>
              <w:right w:val="single" w:sz="4" w:space="0" w:color="auto"/>
            </w:tcBorders>
          </w:tcPr>
          <w:p w14:paraId="222DBCEE" w14:textId="77777777" w:rsidR="00A33F91" w:rsidRPr="00A33F91" w:rsidRDefault="00A33F91" w:rsidP="00E61F59">
            <w:pPr>
              <w:jc w:val="left"/>
              <w:rPr>
                <w:color w:val="000000"/>
                <w:sz w:val="20"/>
                <w:szCs w:val="20"/>
                <w:lang w:val="fr-FR"/>
              </w:rPr>
            </w:pPr>
            <w:r w:rsidRPr="00A33F91">
              <w:rPr>
                <w:color w:val="000000"/>
                <w:sz w:val="20"/>
                <w:lang w:val="fr-FR"/>
              </w:rPr>
              <w:t xml:space="preserve">Renouvellement du projet de renforcement des institutions (phase XV) </w:t>
            </w:r>
          </w:p>
        </w:tc>
        <w:tc>
          <w:tcPr>
            <w:tcW w:w="666" w:type="pct"/>
            <w:tcBorders>
              <w:top w:val="single" w:sz="4" w:space="0" w:color="auto"/>
              <w:left w:val="single" w:sz="4" w:space="0" w:color="auto"/>
              <w:bottom w:val="single" w:sz="4" w:space="0" w:color="auto"/>
              <w:right w:val="single" w:sz="4" w:space="0" w:color="auto"/>
            </w:tcBorders>
          </w:tcPr>
          <w:p w14:paraId="4FB5CA3B"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399 560</w:t>
            </w:r>
          </w:p>
        </w:tc>
        <w:tc>
          <w:tcPr>
            <w:tcW w:w="665" w:type="pct"/>
            <w:tcBorders>
              <w:top w:val="single" w:sz="4" w:space="0" w:color="auto"/>
              <w:left w:val="single" w:sz="4" w:space="0" w:color="auto"/>
              <w:bottom w:val="single" w:sz="4" w:space="0" w:color="auto"/>
              <w:right w:val="single" w:sz="4" w:space="0" w:color="auto"/>
            </w:tcBorders>
          </w:tcPr>
          <w:p w14:paraId="0C1C1620"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399 560</w:t>
            </w:r>
          </w:p>
        </w:tc>
      </w:tr>
      <w:tr w:rsidR="00A33F91" w:rsidRPr="00A33F91" w14:paraId="50432341" w14:textId="77777777" w:rsidTr="00E61F59">
        <w:trPr>
          <w:trHeight w:val="188"/>
        </w:trPr>
        <w:tc>
          <w:tcPr>
            <w:tcW w:w="3669" w:type="pct"/>
            <w:gridSpan w:val="2"/>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hideMark/>
          </w:tcPr>
          <w:p w14:paraId="2FC814AE" w14:textId="77777777" w:rsidR="00A33F91" w:rsidRPr="00A33F91" w:rsidRDefault="00A33F91" w:rsidP="00E61F59">
            <w:pPr>
              <w:widowControl w:val="0"/>
              <w:ind w:right="113"/>
              <w:jc w:val="right"/>
              <w:rPr>
                <w:b/>
                <w:bCs/>
                <w:color w:val="000000" w:themeColor="text1"/>
                <w:sz w:val="20"/>
                <w:szCs w:val="20"/>
                <w:lang w:val="fr-FR"/>
              </w:rPr>
            </w:pPr>
            <w:r w:rsidRPr="00A33F91">
              <w:rPr>
                <w:color w:val="000000" w:themeColor="text1"/>
                <w:sz w:val="20"/>
                <w:lang w:val="fr-FR"/>
              </w:rPr>
              <w:t>Total partiel pour A1</w:t>
            </w:r>
          </w:p>
        </w:tc>
        <w:tc>
          <w:tcPr>
            <w:tcW w:w="666" w:type="pct"/>
            <w:tcBorders>
              <w:top w:val="single" w:sz="4" w:space="0" w:color="auto"/>
              <w:left w:val="single" w:sz="4" w:space="0" w:color="auto"/>
              <w:bottom w:val="single" w:sz="4" w:space="0" w:color="auto"/>
              <w:right w:val="single" w:sz="4" w:space="0" w:color="auto"/>
            </w:tcBorders>
          </w:tcPr>
          <w:p w14:paraId="29CE33AD"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3 826 314</w:t>
            </w:r>
          </w:p>
        </w:tc>
        <w:tc>
          <w:tcPr>
            <w:tcW w:w="665" w:type="pct"/>
            <w:tcBorders>
              <w:top w:val="single" w:sz="4" w:space="0" w:color="auto"/>
              <w:left w:val="single" w:sz="4" w:space="0" w:color="auto"/>
              <w:bottom w:val="single" w:sz="4" w:space="0" w:color="auto"/>
              <w:right w:val="single" w:sz="4" w:space="0" w:color="auto"/>
            </w:tcBorders>
          </w:tcPr>
          <w:p w14:paraId="66A12CDE"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3 826 314</w:t>
            </w:r>
          </w:p>
        </w:tc>
      </w:tr>
      <w:tr w:rsidR="00A33F91" w:rsidRPr="00A33F91" w14:paraId="7467A7FE" w14:textId="77777777" w:rsidTr="00E61F59">
        <w:tc>
          <w:tcPr>
            <w:tcW w:w="3669" w:type="pct"/>
            <w:gridSpan w:val="2"/>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hideMark/>
          </w:tcPr>
          <w:p w14:paraId="3AAC4FF4" w14:textId="77777777" w:rsidR="00A33F91" w:rsidRPr="00A33F91" w:rsidRDefault="00A33F91" w:rsidP="00E61F59">
            <w:pPr>
              <w:widowControl w:val="0"/>
              <w:ind w:right="113"/>
              <w:jc w:val="right"/>
              <w:rPr>
                <w:b/>
                <w:bCs/>
                <w:color w:val="000000" w:themeColor="text1"/>
                <w:sz w:val="20"/>
                <w:szCs w:val="20"/>
                <w:lang w:val="fr-FR"/>
              </w:rPr>
            </w:pPr>
            <w:r w:rsidRPr="00A33F91">
              <w:rPr>
                <w:color w:val="000000" w:themeColor="text1"/>
                <w:sz w:val="20"/>
                <w:lang w:val="fr-FR"/>
              </w:rPr>
              <w:t>Frais d’appui à l’agence</w:t>
            </w:r>
          </w:p>
        </w:tc>
        <w:tc>
          <w:tcPr>
            <w:tcW w:w="666" w:type="pct"/>
            <w:tcBorders>
              <w:top w:val="single" w:sz="4" w:space="0" w:color="auto"/>
              <w:left w:val="single" w:sz="4" w:space="0" w:color="auto"/>
              <w:bottom w:val="single" w:sz="4" w:space="0" w:color="auto"/>
              <w:right w:val="single" w:sz="4" w:space="0" w:color="auto"/>
            </w:tcBorders>
          </w:tcPr>
          <w:p w14:paraId="7F840739" w14:textId="77777777" w:rsidR="00A33F91" w:rsidRPr="00A33F91" w:rsidRDefault="00A33F91" w:rsidP="00E61F59">
            <w:pPr>
              <w:widowControl w:val="0"/>
              <w:jc w:val="right"/>
              <w:rPr>
                <w:color w:val="000000"/>
                <w:sz w:val="20"/>
                <w:szCs w:val="20"/>
                <w:lang w:val="fr-FR"/>
              </w:rPr>
            </w:pPr>
            <w:r w:rsidRPr="00A33F91">
              <w:rPr>
                <w:color w:val="000000"/>
                <w:sz w:val="20"/>
                <w:lang w:val="fr-FR"/>
              </w:rPr>
              <w:t>267 842</w:t>
            </w:r>
          </w:p>
        </w:tc>
        <w:tc>
          <w:tcPr>
            <w:tcW w:w="665" w:type="pct"/>
            <w:tcBorders>
              <w:top w:val="single" w:sz="4" w:space="0" w:color="auto"/>
              <w:left w:val="single" w:sz="4" w:space="0" w:color="auto"/>
              <w:bottom w:val="single" w:sz="4" w:space="0" w:color="auto"/>
              <w:right w:val="single" w:sz="4" w:space="0" w:color="auto"/>
            </w:tcBorders>
          </w:tcPr>
          <w:p w14:paraId="07160FC5" w14:textId="77777777" w:rsidR="00A33F91" w:rsidRPr="00A33F91" w:rsidRDefault="00A33F91" w:rsidP="00E61F59">
            <w:pPr>
              <w:widowControl w:val="0"/>
              <w:jc w:val="right"/>
              <w:rPr>
                <w:color w:val="000000"/>
                <w:sz w:val="20"/>
                <w:szCs w:val="20"/>
                <w:lang w:val="fr-FR"/>
              </w:rPr>
            </w:pPr>
            <w:r w:rsidRPr="00A33F91">
              <w:rPr>
                <w:color w:val="000000"/>
                <w:sz w:val="20"/>
                <w:lang w:val="fr-FR"/>
              </w:rPr>
              <w:t>267 842</w:t>
            </w:r>
          </w:p>
        </w:tc>
      </w:tr>
      <w:tr w:rsidR="00A33F91" w:rsidRPr="00A33F91" w14:paraId="0822C2C2" w14:textId="77777777" w:rsidTr="00E61F59">
        <w:tc>
          <w:tcPr>
            <w:tcW w:w="3669" w:type="pct"/>
            <w:gridSpan w:val="2"/>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hideMark/>
          </w:tcPr>
          <w:p w14:paraId="47A4BAA7" w14:textId="77777777" w:rsidR="00A33F91" w:rsidRPr="00A33F91" w:rsidRDefault="00A33F91" w:rsidP="00E61F59">
            <w:pPr>
              <w:widowControl w:val="0"/>
              <w:ind w:right="113"/>
              <w:jc w:val="right"/>
              <w:rPr>
                <w:b/>
                <w:bCs/>
                <w:color w:val="000000" w:themeColor="text1"/>
                <w:sz w:val="20"/>
                <w:szCs w:val="20"/>
                <w:lang w:val="fr-FR"/>
              </w:rPr>
            </w:pPr>
            <w:r w:rsidRPr="00A33F91">
              <w:rPr>
                <w:color w:val="000000" w:themeColor="text1"/>
                <w:sz w:val="20"/>
                <w:lang w:val="fr-FR"/>
              </w:rPr>
              <w:t>Total pour A1</w:t>
            </w:r>
          </w:p>
        </w:tc>
        <w:tc>
          <w:tcPr>
            <w:tcW w:w="666" w:type="pct"/>
            <w:tcBorders>
              <w:top w:val="single" w:sz="4" w:space="0" w:color="auto"/>
              <w:left w:val="single" w:sz="4" w:space="0" w:color="auto"/>
              <w:bottom w:val="single" w:sz="4" w:space="0" w:color="auto"/>
              <w:right w:val="single" w:sz="4" w:space="0" w:color="auto"/>
            </w:tcBorders>
          </w:tcPr>
          <w:p w14:paraId="15996A6B" w14:textId="77777777" w:rsidR="00A33F91" w:rsidRPr="00A33F91" w:rsidRDefault="00A33F91" w:rsidP="00E61F59">
            <w:pPr>
              <w:widowControl w:val="0"/>
              <w:jc w:val="right"/>
              <w:rPr>
                <w:color w:val="000000"/>
                <w:sz w:val="20"/>
                <w:szCs w:val="20"/>
                <w:lang w:val="fr-FR"/>
              </w:rPr>
            </w:pPr>
            <w:r w:rsidRPr="00A33F91">
              <w:rPr>
                <w:color w:val="000000"/>
                <w:sz w:val="20"/>
                <w:lang w:val="fr-FR"/>
              </w:rPr>
              <w:t>4 094 156</w:t>
            </w:r>
          </w:p>
        </w:tc>
        <w:tc>
          <w:tcPr>
            <w:tcW w:w="665" w:type="pct"/>
            <w:tcBorders>
              <w:top w:val="single" w:sz="4" w:space="0" w:color="auto"/>
              <w:left w:val="single" w:sz="4" w:space="0" w:color="auto"/>
              <w:bottom w:val="single" w:sz="4" w:space="0" w:color="auto"/>
              <w:right w:val="single" w:sz="4" w:space="0" w:color="auto"/>
            </w:tcBorders>
          </w:tcPr>
          <w:p w14:paraId="399444DE" w14:textId="77777777" w:rsidR="00A33F91" w:rsidRPr="00A33F91" w:rsidRDefault="00A33F91" w:rsidP="00E61F59">
            <w:pPr>
              <w:widowControl w:val="0"/>
              <w:jc w:val="right"/>
              <w:rPr>
                <w:color w:val="000000"/>
                <w:sz w:val="20"/>
                <w:szCs w:val="20"/>
                <w:lang w:val="fr-FR"/>
              </w:rPr>
            </w:pPr>
            <w:r w:rsidRPr="00A33F91">
              <w:rPr>
                <w:color w:val="000000"/>
                <w:sz w:val="20"/>
                <w:lang w:val="fr-FR"/>
              </w:rPr>
              <w:t>4 094 156</w:t>
            </w:r>
          </w:p>
        </w:tc>
      </w:tr>
      <w:tr w:rsidR="00A33F91" w:rsidRPr="008F58F0" w14:paraId="75123CFA" w14:textId="77777777" w:rsidTr="00E61F59">
        <w:tc>
          <w:tcPr>
            <w:tcW w:w="5000" w:type="pct"/>
            <w:gridSpan w:val="4"/>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tcPr>
          <w:p w14:paraId="3896323E" w14:textId="77777777" w:rsidR="00A33F91" w:rsidRPr="00A33F91" w:rsidRDefault="00A33F91" w:rsidP="00E61F59">
            <w:pPr>
              <w:widowControl w:val="0"/>
              <w:jc w:val="left"/>
              <w:rPr>
                <w:color w:val="000000"/>
                <w:sz w:val="20"/>
                <w:szCs w:val="20"/>
                <w:lang w:val="fr-FR"/>
              </w:rPr>
            </w:pPr>
            <w:r w:rsidRPr="00A33F91">
              <w:rPr>
                <w:b/>
                <w:color w:val="000000" w:themeColor="text1"/>
                <w:sz w:val="20"/>
                <w:lang w:val="fr-FR"/>
              </w:rPr>
              <w:t>A2 : Activités de préparation de projet pour les plans de gestion de l’élimination des HCFC (PGEH)</w:t>
            </w:r>
          </w:p>
        </w:tc>
      </w:tr>
      <w:tr w:rsidR="00A33F91" w:rsidRPr="00A33F91" w14:paraId="7AFCCB36" w14:textId="77777777" w:rsidTr="00E61F59">
        <w:trPr>
          <w:trHeight w:val="98"/>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57BA3576" w14:textId="77777777" w:rsidR="00A33F91" w:rsidRPr="00A33F91" w:rsidRDefault="00A33F91" w:rsidP="00E61F59">
            <w:pPr>
              <w:jc w:val="left"/>
              <w:rPr>
                <w:color w:val="000000" w:themeColor="text1"/>
                <w:sz w:val="20"/>
                <w:szCs w:val="20"/>
                <w:lang w:val="fr-FR"/>
              </w:rPr>
            </w:pPr>
            <w:r w:rsidRPr="00A33F91">
              <w:rPr>
                <w:sz w:val="20"/>
                <w:lang w:val="fr-FR"/>
              </w:rPr>
              <w:t>Pérou</w:t>
            </w:r>
          </w:p>
        </w:tc>
        <w:tc>
          <w:tcPr>
            <w:tcW w:w="2686" w:type="pct"/>
            <w:tcBorders>
              <w:top w:val="single" w:sz="4" w:space="0" w:color="auto"/>
              <w:left w:val="single" w:sz="4" w:space="0" w:color="auto"/>
              <w:bottom w:val="single" w:sz="4" w:space="0" w:color="auto"/>
              <w:right w:val="single" w:sz="4" w:space="0" w:color="auto"/>
            </w:tcBorders>
          </w:tcPr>
          <w:p w14:paraId="1DA1C669" w14:textId="77777777" w:rsidR="00A33F91" w:rsidRPr="00A33F91" w:rsidRDefault="00A33F91" w:rsidP="00E61F59">
            <w:pPr>
              <w:jc w:val="left"/>
              <w:rPr>
                <w:color w:val="000000" w:themeColor="text1"/>
                <w:sz w:val="20"/>
                <w:szCs w:val="20"/>
                <w:lang w:val="fr-FR"/>
              </w:rPr>
            </w:pPr>
            <w:r w:rsidRPr="00A33F91">
              <w:rPr>
                <w:color w:val="000000" w:themeColor="text1"/>
                <w:sz w:val="20"/>
                <w:lang w:val="fr-FR"/>
              </w:rPr>
              <w:t>Préparation pour un PGEH (phase III)</w:t>
            </w:r>
          </w:p>
        </w:tc>
        <w:tc>
          <w:tcPr>
            <w:tcW w:w="666" w:type="pct"/>
            <w:tcBorders>
              <w:top w:val="single" w:sz="4" w:space="0" w:color="auto"/>
              <w:left w:val="single" w:sz="4" w:space="0" w:color="auto"/>
              <w:bottom w:val="single" w:sz="4" w:space="0" w:color="auto"/>
              <w:right w:val="single" w:sz="4" w:space="0" w:color="auto"/>
            </w:tcBorders>
          </w:tcPr>
          <w:p w14:paraId="62457C1D"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40 000</w:t>
            </w:r>
          </w:p>
        </w:tc>
        <w:tc>
          <w:tcPr>
            <w:tcW w:w="665" w:type="pct"/>
            <w:tcBorders>
              <w:top w:val="single" w:sz="4" w:space="0" w:color="auto"/>
              <w:left w:val="single" w:sz="4" w:space="0" w:color="auto"/>
              <w:bottom w:val="single" w:sz="4" w:space="0" w:color="auto"/>
              <w:right w:val="single" w:sz="4" w:space="0" w:color="auto"/>
            </w:tcBorders>
          </w:tcPr>
          <w:p w14:paraId="1EB759CD"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40 000</w:t>
            </w:r>
          </w:p>
        </w:tc>
      </w:tr>
      <w:tr w:rsidR="00A33F91" w:rsidRPr="00A33F91" w14:paraId="713D285A" w14:textId="77777777" w:rsidTr="00E61F59">
        <w:trPr>
          <w:trHeight w:val="98"/>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4F0CCA3B" w14:textId="77777777" w:rsidR="00A33F91" w:rsidRPr="00A33F91" w:rsidRDefault="00A33F91" w:rsidP="00E61F59">
            <w:pPr>
              <w:jc w:val="left"/>
              <w:rPr>
                <w:color w:val="000000" w:themeColor="text1"/>
                <w:sz w:val="20"/>
                <w:szCs w:val="20"/>
                <w:lang w:val="fr-FR"/>
              </w:rPr>
            </w:pPr>
            <w:r w:rsidRPr="00A33F91">
              <w:rPr>
                <w:sz w:val="20"/>
                <w:lang w:val="fr-FR"/>
              </w:rPr>
              <w:t xml:space="preserve">Soudan du Sud </w:t>
            </w:r>
            <w:r w:rsidRPr="00A33F91">
              <w:rPr>
                <w:sz w:val="20"/>
                <w:vertAlign w:val="superscript"/>
                <w:lang w:val="fr-FR"/>
              </w:rPr>
              <w:t>a</w:t>
            </w:r>
          </w:p>
        </w:tc>
        <w:tc>
          <w:tcPr>
            <w:tcW w:w="2686" w:type="pct"/>
            <w:tcBorders>
              <w:top w:val="single" w:sz="4" w:space="0" w:color="auto"/>
              <w:left w:val="single" w:sz="4" w:space="0" w:color="auto"/>
              <w:bottom w:val="single" w:sz="4" w:space="0" w:color="auto"/>
              <w:right w:val="single" w:sz="4" w:space="0" w:color="auto"/>
            </w:tcBorders>
          </w:tcPr>
          <w:p w14:paraId="38B71DC3" w14:textId="77777777" w:rsidR="00A33F91" w:rsidRPr="00A33F91" w:rsidRDefault="00A33F91" w:rsidP="00E61F59">
            <w:pPr>
              <w:jc w:val="left"/>
              <w:rPr>
                <w:color w:val="000000" w:themeColor="text1"/>
                <w:sz w:val="20"/>
                <w:szCs w:val="20"/>
                <w:lang w:val="fr-FR"/>
              </w:rPr>
            </w:pPr>
            <w:r w:rsidRPr="00A33F91">
              <w:rPr>
                <w:color w:val="000000" w:themeColor="text1"/>
                <w:sz w:val="20"/>
                <w:lang w:val="fr-FR"/>
              </w:rPr>
              <w:t>Préparation pour un PGEH (phase II)</w:t>
            </w:r>
          </w:p>
        </w:tc>
        <w:tc>
          <w:tcPr>
            <w:tcW w:w="666" w:type="pct"/>
            <w:tcBorders>
              <w:top w:val="single" w:sz="4" w:space="0" w:color="auto"/>
              <w:left w:val="single" w:sz="4" w:space="0" w:color="auto"/>
              <w:bottom w:val="single" w:sz="4" w:space="0" w:color="auto"/>
              <w:right w:val="single" w:sz="4" w:space="0" w:color="auto"/>
            </w:tcBorders>
          </w:tcPr>
          <w:p w14:paraId="63FDA3FE"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10 000</w:t>
            </w:r>
          </w:p>
        </w:tc>
        <w:tc>
          <w:tcPr>
            <w:tcW w:w="665" w:type="pct"/>
            <w:tcBorders>
              <w:top w:val="single" w:sz="4" w:space="0" w:color="auto"/>
              <w:left w:val="single" w:sz="4" w:space="0" w:color="auto"/>
              <w:bottom w:val="single" w:sz="4" w:space="0" w:color="auto"/>
              <w:right w:val="single" w:sz="4" w:space="0" w:color="auto"/>
            </w:tcBorders>
          </w:tcPr>
          <w:p w14:paraId="14894588"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10 000</w:t>
            </w:r>
          </w:p>
        </w:tc>
      </w:tr>
      <w:tr w:rsidR="00A33F91" w:rsidRPr="00A33F91" w14:paraId="53C05746" w14:textId="77777777" w:rsidTr="00E61F59">
        <w:tc>
          <w:tcPr>
            <w:tcW w:w="3669" w:type="pct"/>
            <w:gridSpan w:val="2"/>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tcPr>
          <w:p w14:paraId="5241FC81" w14:textId="77777777" w:rsidR="00A33F91" w:rsidRPr="00A33F91" w:rsidRDefault="00A33F91" w:rsidP="00E61F59">
            <w:pPr>
              <w:widowControl w:val="0"/>
              <w:ind w:right="113"/>
              <w:jc w:val="right"/>
              <w:rPr>
                <w:color w:val="000000" w:themeColor="text1"/>
                <w:sz w:val="20"/>
                <w:szCs w:val="20"/>
                <w:lang w:val="fr-FR"/>
              </w:rPr>
            </w:pPr>
            <w:r w:rsidRPr="00A33F91">
              <w:rPr>
                <w:color w:val="000000" w:themeColor="text1"/>
                <w:sz w:val="20"/>
                <w:lang w:val="fr-FR"/>
              </w:rPr>
              <w:t>Total partiel pour A2</w:t>
            </w:r>
          </w:p>
        </w:tc>
        <w:tc>
          <w:tcPr>
            <w:tcW w:w="666" w:type="pct"/>
            <w:tcBorders>
              <w:top w:val="single" w:sz="4" w:space="0" w:color="auto"/>
              <w:left w:val="single" w:sz="4" w:space="0" w:color="auto"/>
              <w:bottom w:val="single" w:sz="4" w:space="0" w:color="auto"/>
              <w:right w:val="single" w:sz="4" w:space="0" w:color="auto"/>
            </w:tcBorders>
          </w:tcPr>
          <w:p w14:paraId="4880CBC9"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50 000</w:t>
            </w:r>
          </w:p>
        </w:tc>
        <w:tc>
          <w:tcPr>
            <w:tcW w:w="665" w:type="pct"/>
            <w:tcBorders>
              <w:top w:val="single" w:sz="4" w:space="0" w:color="auto"/>
              <w:left w:val="single" w:sz="4" w:space="0" w:color="auto"/>
              <w:bottom w:val="single" w:sz="4" w:space="0" w:color="auto"/>
              <w:right w:val="single" w:sz="4" w:space="0" w:color="auto"/>
            </w:tcBorders>
          </w:tcPr>
          <w:p w14:paraId="1016BF94"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50 000</w:t>
            </w:r>
          </w:p>
        </w:tc>
      </w:tr>
      <w:tr w:rsidR="00A33F91" w:rsidRPr="00A33F91" w14:paraId="6616A70A" w14:textId="77777777" w:rsidTr="00E61F59">
        <w:tc>
          <w:tcPr>
            <w:tcW w:w="3669" w:type="pct"/>
            <w:gridSpan w:val="2"/>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tcPr>
          <w:p w14:paraId="14E0EF59" w14:textId="77777777" w:rsidR="00A33F91" w:rsidRPr="00A33F91" w:rsidRDefault="00A33F91" w:rsidP="00E61F59">
            <w:pPr>
              <w:widowControl w:val="0"/>
              <w:ind w:right="113"/>
              <w:jc w:val="right"/>
              <w:rPr>
                <w:color w:val="000000" w:themeColor="text1"/>
                <w:sz w:val="20"/>
                <w:szCs w:val="20"/>
                <w:lang w:val="fr-FR"/>
              </w:rPr>
            </w:pPr>
            <w:r w:rsidRPr="00A33F91">
              <w:rPr>
                <w:color w:val="000000" w:themeColor="text1"/>
                <w:sz w:val="20"/>
                <w:lang w:val="fr-FR"/>
              </w:rPr>
              <w:t>Frais d’appui à l’agence</w:t>
            </w:r>
          </w:p>
        </w:tc>
        <w:tc>
          <w:tcPr>
            <w:tcW w:w="666" w:type="pct"/>
            <w:tcBorders>
              <w:top w:val="single" w:sz="4" w:space="0" w:color="auto"/>
              <w:left w:val="single" w:sz="4" w:space="0" w:color="auto"/>
              <w:bottom w:val="single" w:sz="4" w:space="0" w:color="auto"/>
              <w:right w:val="single" w:sz="4" w:space="0" w:color="auto"/>
            </w:tcBorders>
          </w:tcPr>
          <w:p w14:paraId="144AF7C9"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3 500</w:t>
            </w:r>
          </w:p>
        </w:tc>
        <w:tc>
          <w:tcPr>
            <w:tcW w:w="665" w:type="pct"/>
            <w:tcBorders>
              <w:top w:val="single" w:sz="4" w:space="0" w:color="auto"/>
              <w:left w:val="single" w:sz="4" w:space="0" w:color="auto"/>
              <w:bottom w:val="single" w:sz="4" w:space="0" w:color="auto"/>
              <w:right w:val="single" w:sz="4" w:space="0" w:color="auto"/>
            </w:tcBorders>
          </w:tcPr>
          <w:p w14:paraId="1B109451"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3 500</w:t>
            </w:r>
          </w:p>
        </w:tc>
      </w:tr>
      <w:tr w:rsidR="00A33F91" w:rsidRPr="00A33F91" w14:paraId="3B440011" w14:textId="77777777" w:rsidTr="00E61F59">
        <w:tc>
          <w:tcPr>
            <w:tcW w:w="3669" w:type="pct"/>
            <w:gridSpan w:val="2"/>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tcPr>
          <w:p w14:paraId="0E130CA4" w14:textId="77777777" w:rsidR="00A33F91" w:rsidRPr="00A33F91" w:rsidRDefault="00A33F91" w:rsidP="00E61F59">
            <w:pPr>
              <w:widowControl w:val="0"/>
              <w:ind w:right="113"/>
              <w:jc w:val="right"/>
              <w:rPr>
                <w:color w:val="000000" w:themeColor="text1"/>
                <w:sz w:val="20"/>
                <w:szCs w:val="20"/>
                <w:lang w:val="fr-FR"/>
              </w:rPr>
            </w:pPr>
            <w:r w:rsidRPr="00A33F91">
              <w:rPr>
                <w:color w:val="000000" w:themeColor="text1"/>
                <w:sz w:val="20"/>
                <w:lang w:val="fr-FR"/>
              </w:rPr>
              <w:t>Total pour A2</w:t>
            </w:r>
          </w:p>
        </w:tc>
        <w:tc>
          <w:tcPr>
            <w:tcW w:w="666" w:type="pct"/>
            <w:tcBorders>
              <w:top w:val="single" w:sz="4" w:space="0" w:color="auto"/>
              <w:left w:val="single" w:sz="4" w:space="0" w:color="auto"/>
              <w:bottom w:val="single" w:sz="4" w:space="0" w:color="auto"/>
              <w:right w:val="single" w:sz="4" w:space="0" w:color="auto"/>
            </w:tcBorders>
          </w:tcPr>
          <w:p w14:paraId="0BD8B989"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53 500</w:t>
            </w:r>
          </w:p>
        </w:tc>
        <w:tc>
          <w:tcPr>
            <w:tcW w:w="665" w:type="pct"/>
            <w:tcBorders>
              <w:top w:val="single" w:sz="4" w:space="0" w:color="auto"/>
              <w:left w:val="single" w:sz="4" w:space="0" w:color="auto"/>
              <w:bottom w:val="single" w:sz="4" w:space="0" w:color="auto"/>
              <w:right w:val="single" w:sz="4" w:space="0" w:color="auto"/>
            </w:tcBorders>
          </w:tcPr>
          <w:p w14:paraId="14527AF7"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53 500</w:t>
            </w:r>
          </w:p>
        </w:tc>
      </w:tr>
      <w:tr w:rsidR="00A33F91" w:rsidRPr="008F58F0" w14:paraId="730871D3" w14:textId="77777777" w:rsidTr="00E61F59">
        <w:trPr>
          <w:trHeight w:val="197"/>
        </w:trPr>
        <w:tc>
          <w:tcPr>
            <w:tcW w:w="5000" w:type="pct"/>
            <w:gridSpan w:val="4"/>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hideMark/>
          </w:tcPr>
          <w:p w14:paraId="3AC357B4" w14:textId="77777777" w:rsidR="00A33F91" w:rsidRPr="00A33F91" w:rsidRDefault="00A33F91" w:rsidP="00E61F59">
            <w:pPr>
              <w:rPr>
                <w:b/>
                <w:bCs/>
                <w:color w:val="000000" w:themeColor="text1"/>
                <w:sz w:val="20"/>
                <w:szCs w:val="20"/>
                <w:lang w:val="fr-FR"/>
              </w:rPr>
            </w:pPr>
            <w:r w:rsidRPr="00A33F91">
              <w:rPr>
                <w:b/>
                <w:color w:val="000000" w:themeColor="text1"/>
                <w:sz w:val="20"/>
                <w:lang w:val="fr-FR"/>
              </w:rPr>
              <w:t xml:space="preserve">A3 : </w:t>
            </w:r>
            <w:r w:rsidRPr="00A33F91">
              <w:rPr>
                <w:b/>
                <w:sz w:val="20"/>
                <w:lang w:val="fr-FR"/>
              </w:rPr>
              <w:t>Préparation des projets pour les plans de mise en œuvre de l’Amendement de Kigali pour la réduction des HFC</w:t>
            </w:r>
          </w:p>
        </w:tc>
      </w:tr>
      <w:tr w:rsidR="00A33F91" w:rsidRPr="00A33F91" w14:paraId="0E024149" w14:textId="77777777" w:rsidTr="00E61F59">
        <w:trPr>
          <w:trHeight w:val="260"/>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260398E6" w14:textId="77777777" w:rsidR="00A33F91" w:rsidRPr="00A33F91" w:rsidRDefault="00A33F91" w:rsidP="00E61F59">
            <w:pPr>
              <w:jc w:val="left"/>
              <w:rPr>
                <w:color w:val="000000" w:themeColor="text1"/>
                <w:sz w:val="20"/>
                <w:szCs w:val="20"/>
                <w:lang w:val="fr-FR"/>
              </w:rPr>
            </w:pPr>
            <w:r w:rsidRPr="00A33F91">
              <w:rPr>
                <w:sz w:val="20"/>
                <w:lang w:val="fr-FR"/>
              </w:rPr>
              <w:t xml:space="preserve">Brésil </w:t>
            </w:r>
            <w:r w:rsidRPr="00A33F91">
              <w:rPr>
                <w:sz w:val="20"/>
                <w:vertAlign w:val="superscript"/>
                <w:lang w:val="fr-FR"/>
              </w:rPr>
              <w:t xml:space="preserve">b </w:t>
            </w:r>
          </w:p>
        </w:tc>
        <w:tc>
          <w:tcPr>
            <w:tcW w:w="2686" w:type="pct"/>
            <w:tcBorders>
              <w:top w:val="single" w:sz="4" w:space="0" w:color="auto"/>
              <w:left w:val="single" w:sz="4" w:space="0" w:color="auto"/>
              <w:bottom w:val="single" w:sz="4" w:space="0" w:color="auto"/>
              <w:right w:val="single" w:sz="4" w:space="0" w:color="auto"/>
            </w:tcBorders>
            <w:vAlign w:val="center"/>
          </w:tcPr>
          <w:p w14:paraId="730D8319" w14:textId="77777777" w:rsidR="00A33F91" w:rsidRPr="00A33F91" w:rsidRDefault="00A33F91" w:rsidP="00E61F59">
            <w:pPr>
              <w:snapToGrid w:val="0"/>
              <w:jc w:val="left"/>
              <w:rPr>
                <w:color w:val="000000" w:themeColor="text1"/>
                <w:sz w:val="20"/>
                <w:szCs w:val="20"/>
                <w:lang w:val="fr-FR"/>
              </w:rPr>
            </w:pPr>
            <w:r w:rsidRPr="00A33F91">
              <w:rPr>
                <w:color w:val="000000"/>
                <w:sz w:val="20"/>
                <w:lang w:val="fr-FR"/>
              </w:rPr>
              <w:t>Préparation pour un plan de mise en œuvre de l’Amendement de Kigali (phase I)</w:t>
            </w:r>
          </w:p>
        </w:tc>
        <w:tc>
          <w:tcPr>
            <w:tcW w:w="666" w:type="pct"/>
            <w:tcBorders>
              <w:top w:val="single" w:sz="4" w:space="0" w:color="auto"/>
              <w:left w:val="single" w:sz="4" w:space="0" w:color="auto"/>
              <w:bottom w:val="single" w:sz="4" w:space="0" w:color="auto"/>
              <w:right w:val="single" w:sz="4" w:space="0" w:color="auto"/>
            </w:tcBorders>
          </w:tcPr>
          <w:p w14:paraId="686B4439"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126 500</w:t>
            </w:r>
          </w:p>
        </w:tc>
        <w:tc>
          <w:tcPr>
            <w:tcW w:w="665" w:type="pct"/>
            <w:tcBorders>
              <w:top w:val="single" w:sz="4" w:space="0" w:color="auto"/>
              <w:left w:val="single" w:sz="4" w:space="0" w:color="auto"/>
              <w:bottom w:val="single" w:sz="4" w:space="0" w:color="auto"/>
              <w:right w:val="single" w:sz="4" w:space="0" w:color="auto"/>
            </w:tcBorders>
          </w:tcPr>
          <w:p w14:paraId="76253F81"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126 500</w:t>
            </w:r>
          </w:p>
        </w:tc>
      </w:tr>
      <w:tr w:rsidR="00A33F91" w:rsidRPr="00A33F91" w14:paraId="39882CF9" w14:textId="77777777" w:rsidTr="00E61F59">
        <w:trPr>
          <w:trHeight w:val="368"/>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078F4618" w14:textId="77777777" w:rsidR="00A33F91" w:rsidRPr="00A33F91" w:rsidRDefault="00A33F91" w:rsidP="00E61F59">
            <w:pPr>
              <w:jc w:val="left"/>
              <w:rPr>
                <w:color w:val="000000" w:themeColor="text1"/>
                <w:sz w:val="20"/>
                <w:szCs w:val="20"/>
                <w:lang w:val="fr-FR"/>
              </w:rPr>
            </w:pPr>
            <w:r w:rsidRPr="00A33F91">
              <w:rPr>
                <w:sz w:val="20"/>
                <w:lang w:val="fr-FR"/>
              </w:rPr>
              <w:t>Colombie</w:t>
            </w:r>
          </w:p>
        </w:tc>
        <w:tc>
          <w:tcPr>
            <w:tcW w:w="2686" w:type="pct"/>
            <w:tcBorders>
              <w:top w:val="single" w:sz="4" w:space="0" w:color="auto"/>
              <w:left w:val="single" w:sz="4" w:space="0" w:color="auto"/>
              <w:bottom w:val="single" w:sz="4" w:space="0" w:color="auto"/>
              <w:right w:val="single" w:sz="4" w:space="0" w:color="auto"/>
            </w:tcBorders>
            <w:vAlign w:val="center"/>
          </w:tcPr>
          <w:p w14:paraId="1E80BF84" w14:textId="77777777" w:rsidR="00A33F91" w:rsidRPr="00A33F91" w:rsidRDefault="00A33F91" w:rsidP="00E61F59">
            <w:pPr>
              <w:snapToGrid w:val="0"/>
              <w:jc w:val="left"/>
              <w:rPr>
                <w:color w:val="000000" w:themeColor="text1"/>
                <w:sz w:val="20"/>
                <w:szCs w:val="20"/>
                <w:lang w:val="fr-FR"/>
              </w:rPr>
            </w:pPr>
            <w:r w:rsidRPr="00A33F91">
              <w:rPr>
                <w:color w:val="000000" w:themeColor="text1"/>
                <w:sz w:val="20"/>
                <w:lang w:val="fr-FR"/>
              </w:rPr>
              <w:t>Préparation d’un projet d’investissement dans le cadre du plan de mise en œuvre de l’Amendement de Kigali dans le secteur de la fabrication de climatiseurs</w:t>
            </w:r>
          </w:p>
        </w:tc>
        <w:tc>
          <w:tcPr>
            <w:tcW w:w="666" w:type="pct"/>
            <w:tcBorders>
              <w:top w:val="single" w:sz="4" w:space="0" w:color="auto"/>
              <w:left w:val="single" w:sz="4" w:space="0" w:color="auto"/>
              <w:bottom w:val="single" w:sz="4" w:space="0" w:color="auto"/>
              <w:right w:val="single" w:sz="4" w:space="0" w:color="auto"/>
            </w:tcBorders>
          </w:tcPr>
          <w:p w14:paraId="4C3FF8A7"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50 000</w:t>
            </w:r>
          </w:p>
        </w:tc>
        <w:tc>
          <w:tcPr>
            <w:tcW w:w="665" w:type="pct"/>
            <w:tcBorders>
              <w:top w:val="single" w:sz="4" w:space="0" w:color="auto"/>
              <w:left w:val="single" w:sz="4" w:space="0" w:color="auto"/>
              <w:bottom w:val="single" w:sz="4" w:space="0" w:color="auto"/>
              <w:right w:val="single" w:sz="4" w:space="0" w:color="auto"/>
            </w:tcBorders>
          </w:tcPr>
          <w:p w14:paraId="4D33065E"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50 000</w:t>
            </w:r>
          </w:p>
        </w:tc>
      </w:tr>
      <w:tr w:rsidR="00A33F91" w:rsidRPr="00A33F91" w14:paraId="453FC997" w14:textId="77777777" w:rsidTr="00E61F59">
        <w:trPr>
          <w:trHeight w:val="368"/>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38322AB8" w14:textId="77777777" w:rsidR="00A33F91" w:rsidRPr="00A33F91" w:rsidRDefault="00A33F91" w:rsidP="00E61F59">
            <w:pPr>
              <w:jc w:val="left"/>
              <w:rPr>
                <w:color w:val="000000" w:themeColor="text1"/>
                <w:sz w:val="20"/>
                <w:szCs w:val="20"/>
                <w:lang w:val="fr-FR"/>
              </w:rPr>
            </w:pPr>
            <w:r w:rsidRPr="00A33F91">
              <w:rPr>
                <w:sz w:val="20"/>
                <w:lang w:val="fr-FR"/>
              </w:rPr>
              <w:t>Colombie</w:t>
            </w:r>
          </w:p>
        </w:tc>
        <w:tc>
          <w:tcPr>
            <w:tcW w:w="2686" w:type="pct"/>
            <w:tcBorders>
              <w:top w:val="single" w:sz="4" w:space="0" w:color="auto"/>
              <w:left w:val="single" w:sz="4" w:space="0" w:color="auto"/>
              <w:bottom w:val="single" w:sz="4" w:space="0" w:color="auto"/>
              <w:right w:val="single" w:sz="4" w:space="0" w:color="auto"/>
            </w:tcBorders>
            <w:vAlign w:val="center"/>
          </w:tcPr>
          <w:p w14:paraId="779D9BA6" w14:textId="77777777" w:rsidR="00A33F91" w:rsidRPr="00A33F91" w:rsidRDefault="00A33F91" w:rsidP="00E61F59">
            <w:pPr>
              <w:snapToGrid w:val="0"/>
              <w:jc w:val="left"/>
              <w:rPr>
                <w:color w:val="000000" w:themeColor="text1"/>
                <w:sz w:val="20"/>
                <w:szCs w:val="20"/>
                <w:lang w:val="fr-FR"/>
              </w:rPr>
            </w:pPr>
            <w:r w:rsidRPr="00A33F91">
              <w:rPr>
                <w:color w:val="000000" w:themeColor="text1"/>
                <w:sz w:val="20"/>
                <w:lang w:val="fr-FR"/>
              </w:rPr>
              <w:t>Préparation d’un projet d’investissement dans le cadre du plan de mise en œuvre de l’Amendement de Kigali dans le secteur de la fabrication d’équipements de réfrigération</w:t>
            </w:r>
          </w:p>
        </w:tc>
        <w:tc>
          <w:tcPr>
            <w:tcW w:w="666" w:type="pct"/>
            <w:tcBorders>
              <w:top w:val="single" w:sz="4" w:space="0" w:color="auto"/>
              <w:left w:val="single" w:sz="4" w:space="0" w:color="auto"/>
              <w:bottom w:val="single" w:sz="4" w:space="0" w:color="auto"/>
              <w:right w:val="single" w:sz="4" w:space="0" w:color="auto"/>
            </w:tcBorders>
          </w:tcPr>
          <w:p w14:paraId="74692218"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150 000</w:t>
            </w:r>
          </w:p>
        </w:tc>
        <w:tc>
          <w:tcPr>
            <w:tcW w:w="665" w:type="pct"/>
            <w:tcBorders>
              <w:top w:val="single" w:sz="4" w:space="0" w:color="auto"/>
              <w:left w:val="single" w:sz="4" w:space="0" w:color="auto"/>
              <w:bottom w:val="single" w:sz="4" w:space="0" w:color="auto"/>
              <w:right w:val="single" w:sz="4" w:space="0" w:color="auto"/>
            </w:tcBorders>
          </w:tcPr>
          <w:p w14:paraId="004DD70D"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150 000</w:t>
            </w:r>
          </w:p>
        </w:tc>
      </w:tr>
      <w:tr w:rsidR="00A33F91" w:rsidRPr="00A33F91" w14:paraId="34E6B1AC" w14:textId="77777777" w:rsidTr="00E61F59">
        <w:trPr>
          <w:trHeight w:val="233"/>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3B2584B7" w14:textId="77777777" w:rsidR="00A33F91" w:rsidRPr="00A33F91" w:rsidRDefault="00A33F91" w:rsidP="00E61F59">
            <w:pPr>
              <w:jc w:val="left"/>
              <w:rPr>
                <w:color w:val="000000" w:themeColor="text1"/>
                <w:sz w:val="20"/>
                <w:szCs w:val="20"/>
                <w:lang w:val="fr-FR"/>
              </w:rPr>
            </w:pPr>
            <w:r w:rsidRPr="00A33F91">
              <w:rPr>
                <w:sz w:val="20"/>
                <w:lang w:val="fr-FR"/>
              </w:rPr>
              <w:t xml:space="preserve">Égypte </w:t>
            </w:r>
            <w:r w:rsidRPr="00A33F91">
              <w:rPr>
                <w:sz w:val="20"/>
                <w:vertAlign w:val="superscript"/>
                <w:lang w:val="fr-FR"/>
              </w:rPr>
              <w:t>c</w:t>
            </w:r>
          </w:p>
        </w:tc>
        <w:tc>
          <w:tcPr>
            <w:tcW w:w="2686" w:type="pct"/>
            <w:tcBorders>
              <w:top w:val="single" w:sz="4" w:space="0" w:color="auto"/>
              <w:left w:val="single" w:sz="4" w:space="0" w:color="auto"/>
              <w:bottom w:val="single" w:sz="4" w:space="0" w:color="auto"/>
              <w:right w:val="single" w:sz="4" w:space="0" w:color="auto"/>
            </w:tcBorders>
            <w:vAlign w:val="center"/>
          </w:tcPr>
          <w:p w14:paraId="2961470F" w14:textId="77777777" w:rsidR="00A33F91" w:rsidRPr="00A33F91" w:rsidRDefault="00A33F91" w:rsidP="00E61F59">
            <w:pPr>
              <w:snapToGrid w:val="0"/>
              <w:jc w:val="left"/>
              <w:rPr>
                <w:color w:val="000000" w:themeColor="text1"/>
                <w:sz w:val="20"/>
                <w:szCs w:val="20"/>
                <w:lang w:val="fr-FR"/>
              </w:rPr>
            </w:pPr>
            <w:r w:rsidRPr="00A33F91">
              <w:rPr>
                <w:color w:val="000000"/>
                <w:sz w:val="20"/>
                <w:lang w:val="fr-FR"/>
              </w:rPr>
              <w:t>Préparation pour un plan de mise en œuvre de l’Amendement de Kigali (phase I)</w:t>
            </w:r>
          </w:p>
        </w:tc>
        <w:tc>
          <w:tcPr>
            <w:tcW w:w="666" w:type="pct"/>
            <w:tcBorders>
              <w:top w:val="single" w:sz="4" w:space="0" w:color="auto"/>
              <w:left w:val="single" w:sz="4" w:space="0" w:color="auto"/>
              <w:bottom w:val="single" w:sz="4" w:space="0" w:color="auto"/>
              <w:right w:val="single" w:sz="4" w:space="0" w:color="auto"/>
            </w:tcBorders>
          </w:tcPr>
          <w:p w14:paraId="13EFD77B"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40 000</w:t>
            </w:r>
          </w:p>
        </w:tc>
        <w:tc>
          <w:tcPr>
            <w:tcW w:w="665" w:type="pct"/>
            <w:tcBorders>
              <w:top w:val="single" w:sz="4" w:space="0" w:color="auto"/>
              <w:left w:val="single" w:sz="4" w:space="0" w:color="auto"/>
              <w:bottom w:val="single" w:sz="4" w:space="0" w:color="auto"/>
              <w:right w:val="single" w:sz="4" w:space="0" w:color="auto"/>
            </w:tcBorders>
          </w:tcPr>
          <w:p w14:paraId="732A32AB"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40 000</w:t>
            </w:r>
          </w:p>
        </w:tc>
      </w:tr>
      <w:tr w:rsidR="00A33F91" w:rsidRPr="00A33F91" w14:paraId="6CD9EA5C" w14:textId="77777777" w:rsidTr="00E61F59">
        <w:trPr>
          <w:trHeight w:val="368"/>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113AEE87" w14:textId="77777777" w:rsidR="00A33F91" w:rsidRPr="00A33F91" w:rsidRDefault="00A33F91" w:rsidP="00E61F59">
            <w:pPr>
              <w:jc w:val="left"/>
              <w:rPr>
                <w:color w:val="000000" w:themeColor="text1"/>
                <w:sz w:val="20"/>
                <w:szCs w:val="20"/>
                <w:lang w:val="fr-FR"/>
              </w:rPr>
            </w:pPr>
            <w:r w:rsidRPr="00A33F91">
              <w:rPr>
                <w:sz w:val="20"/>
                <w:lang w:val="fr-FR"/>
              </w:rPr>
              <w:t>Liban</w:t>
            </w:r>
          </w:p>
        </w:tc>
        <w:tc>
          <w:tcPr>
            <w:tcW w:w="2686" w:type="pct"/>
            <w:tcBorders>
              <w:top w:val="single" w:sz="4" w:space="0" w:color="auto"/>
              <w:left w:val="single" w:sz="4" w:space="0" w:color="auto"/>
              <w:bottom w:val="single" w:sz="4" w:space="0" w:color="auto"/>
              <w:right w:val="single" w:sz="4" w:space="0" w:color="auto"/>
            </w:tcBorders>
            <w:vAlign w:val="center"/>
          </w:tcPr>
          <w:p w14:paraId="1CDD58C2" w14:textId="77777777" w:rsidR="00A33F91" w:rsidRPr="00A33F91" w:rsidRDefault="00A33F91" w:rsidP="00E61F59">
            <w:pPr>
              <w:snapToGrid w:val="0"/>
              <w:jc w:val="left"/>
              <w:rPr>
                <w:color w:val="000000" w:themeColor="text1"/>
                <w:sz w:val="20"/>
                <w:szCs w:val="20"/>
                <w:lang w:val="fr-FR"/>
              </w:rPr>
            </w:pPr>
            <w:r w:rsidRPr="00A33F91">
              <w:rPr>
                <w:color w:val="000000" w:themeColor="text1"/>
                <w:sz w:val="20"/>
                <w:lang w:val="fr-FR"/>
              </w:rPr>
              <w:t>Préparation d’un projet d’investissement dans le cadre du plan de mise en œuvre de l’Amendement de Kigali dans le secteur de la fabrication d’équipements de réfrigération</w:t>
            </w:r>
          </w:p>
        </w:tc>
        <w:tc>
          <w:tcPr>
            <w:tcW w:w="666" w:type="pct"/>
            <w:tcBorders>
              <w:top w:val="single" w:sz="4" w:space="0" w:color="auto"/>
              <w:left w:val="single" w:sz="4" w:space="0" w:color="auto"/>
              <w:bottom w:val="single" w:sz="4" w:space="0" w:color="auto"/>
              <w:right w:val="single" w:sz="4" w:space="0" w:color="auto"/>
            </w:tcBorders>
          </w:tcPr>
          <w:p w14:paraId="72A2C84A"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70 000</w:t>
            </w:r>
          </w:p>
        </w:tc>
        <w:tc>
          <w:tcPr>
            <w:tcW w:w="665" w:type="pct"/>
            <w:tcBorders>
              <w:top w:val="single" w:sz="4" w:space="0" w:color="auto"/>
              <w:left w:val="single" w:sz="4" w:space="0" w:color="auto"/>
              <w:bottom w:val="single" w:sz="4" w:space="0" w:color="auto"/>
              <w:right w:val="single" w:sz="4" w:space="0" w:color="auto"/>
            </w:tcBorders>
          </w:tcPr>
          <w:p w14:paraId="69EAB977"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70 000</w:t>
            </w:r>
          </w:p>
        </w:tc>
      </w:tr>
      <w:tr w:rsidR="00A33F91" w:rsidRPr="00A33F91" w14:paraId="733A501A" w14:textId="77777777" w:rsidTr="00E61F59">
        <w:trPr>
          <w:trHeight w:val="215"/>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7F00CD58" w14:textId="77777777" w:rsidR="00A33F91" w:rsidRPr="00A33F91" w:rsidRDefault="00A33F91" w:rsidP="00E61F59">
            <w:pPr>
              <w:jc w:val="left"/>
              <w:rPr>
                <w:color w:val="000000" w:themeColor="text1"/>
                <w:sz w:val="20"/>
                <w:szCs w:val="20"/>
                <w:lang w:val="fr-FR"/>
              </w:rPr>
            </w:pPr>
            <w:r w:rsidRPr="00A33F91">
              <w:rPr>
                <w:sz w:val="20"/>
                <w:lang w:val="fr-FR"/>
              </w:rPr>
              <w:t xml:space="preserve">Mali </w:t>
            </w:r>
            <w:r w:rsidRPr="00A33F91">
              <w:rPr>
                <w:sz w:val="20"/>
                <w:vertAlign w:val="superscript"/>
                <w:lang w:val="fr-FR"/>
              </w:rPr>
              <w:t>a</w:t>
            </w:r>
          </w:p>
        </w:tc>
        <w:tc>
          <w:tcPr>
            <w:tcW w:w="2686" w:type="pct"/>
            <w:tcBorders>
              <w:top w:val="single" w:sz="4" w:space="0" w:color="auto"/>
              <w:left w:val="single" w:sz="4" w:space="0" w:color="auto"/>
              <w:bottom w:val="single" w:sz="4" w:space="0" w:color="auto"/>
              <w:right w:val="single" w:sz="4" w:space="0" w:color="auto"/>
            </w:tcBorders>
            <w:vAlign w:val="center"/>
          </w:tcPr>
          <w:p w14:paraId="5CD2A7F9" w14:textId="77777777" w:rsidR="00A33F91" w:rsidRPr="00A33F91" w:rsidRDefault="00A33F91" w:rsidP="00E61F59">
            <w:pPr>
              <w:snapToGrid w:val="0"/>
              <w:jc w:val="left"/>
              <w:rPr>
                <w:color w:val="000000" w:themeColor="text1"/>
                <w:sz w:val="20"/>
                <w:szCs w:val="20"/>
                <w:lang w:val="fr-FR"/>
              </w:rPr>
            </w:pPr>
            <w:r w:rsidRPr="00A33F91">
              <w:rPr>
                <w:color w:val="000000"/>
                <w:sz w:val="20"/>
                <w:lang w:val="fr-FR"/>
              </w:rPr>
              <w:t>Préparation pour un plan de mise en œuvre de l’Amendement de Kigali (phase I)</w:t>
            </w:r>
          </w:p>
        </w:tc>
        <w:tc>
          <w:tcPr>
            <w:tcW w:w="666" w:type="pct"/>
            <w:tcBorders>
              <w:top w:val="single" w:sz="4" w:space="0" w:color="auto"/>
              <w:left w:val="single" w:sz="4" w:space="0" w:color="auto"/>
              <w:bottom w:val="single" w:sz="4" w:space="0" w:color="auto"/>
              <w:right w:val="single" w:sz="4" w:space="0" w:color="auto"/>
            </w:tcBorders>
          </w:tcPr>
          <w:p w14:paraId="1882D0CE"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35 000</w:t>
            </w:r>
          </w:p>
        </w:tc>
        <w:tc>
          <w:tcPr>
            <w:tcW w:w="665" w:type="pct"/>
            <w:tcBorders>
              <w:top w:val="single" w:sz="4" w:space="0" w:color="auto"/>
              <w:left w:val="single" w:sz="4" w:space="0" w:color="auto"/>
              <w:bottom w:val="single" w:sz="4" w:space="0" w:color="auto"/>
              <w:right w:val="single" w:sz="4" w:space="0" w:color="auto"/>
            </w:tcBorders>
          </w:tcPr>
          <w:p w14:paraId="6D911E0A"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35 000</w:t>
            </w:r>
          </w:p>
        </w:tc>
      </w:tr>
      <w:tr w:rsidR="00A33F91" w:rsidRPr="00A33F91" w14:paraId="00BEC0D4" w14:textId="77777777" w:rsidTr="00E61F59">
        <w:trPr>
          <w:trHeight w:val="368"/>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1F1FF9FF" w14:textId="77777777" w:rsidR="00A33F91" w:rsidRPr="00A33F91" w:rsidRDefault="00A33F91" w:rsidP="00E61F59">
            <w:pPr>
              <w:jc w:val="left"/>
              <w:rPr>
                <w:color w:val="000000" w:themeColor="text1"/>
                <w:sz w:val="20"/>
                <w:szCs w:val="20"/>
                <w:lang w:val="fr-FR"/>
              </w:rPr>
            </w:pPr>
            <w:r w:rsidRPr="00A33F91">
              <w:rPr>
                <w:sz w:val="20"/>
                <w:lang w:val="fr-FR"/>
              </w:rPr>
              <w:t>Sri Lanka</w:t>
            </w:r>
          </w:p>
        </w:tc>
        <w:tc>
          <w:tcPr>
            <w:tcW w:w="2686" w:type="pct"/>
            <w:tcBorders>
              <w:top w:val="single" w:sz="4" w:space="0" w:color="auto"/>
              <w:left w:val="single" w:sz="4" w:space="0" w:color="auto"/>
              <w:bottom w:val="single" w:sz="4" w:space="0" w:color="auto"/>
              <w:right w:val="single" w:sz="4" w:space="0" w:color="auto"/>
            </w:tcBorders>
            <w:vAlign w:val="center"/>
          </w:tcPr>
          <w:p w14:paraId="28C66B8D" w14:textId="77777777" w:rsidR="00A33F91" w:rsidRPr="00A33F91" w:rsidRDefault="00A33F91" w:rsidP="00E61F59">
            <w:pPr>
              <w:snapToGrid w:val="0"/>
              <w:jc w:val="left"/>
              <w:rPr>
                <w:color w:val="000000" w:themeColor="text1"/>
                <w:sz w:val="20"/>
                <w:szCs w:val="20"/>
                <w:lang w:val="fr-FR"/>
              </w:rPr>
            </w:pPr>
            <w:r w:rsidRPr="00A33F91">
              <w:rPr>
                <w:color w:val="000000" w:themeColor="text1"/>
                <w:sz w:val="20"/>
                <w:lang w:val="fr-FR"/>
              </w:rPr>
              <w:t>Préparation d’un projet d’investissement dans le cadre du plan de mise en œuvre de l’Amendement de Kigali dans le secteur de la fabrication d’équipements de réfrigération</w:t>
            </w:r>
          </w:p>
        </w:tc>
        <w:tc>
          <w:tcPr>
            <w:tcW w:w="666" w:type="pct"/>
            <w:tcBorders>
              <w:top w:val="single" w:sz="4" w:space="0" w:color="auto"/>
              <w:left w:val="single" w:sz="4" w:space="0" w:color="auto"/>
              <w:bottom w:val="single" w:sz="4" w:space="0" w:color="auto"/>
              <w:right w:val="single" w:sz="4" w:space="0" w:color="auto"/>
            </w:tcBorders>
          </w:tcPr>
          <w:p w14:paraId="5F18D7BD"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80 000</w:t>
            </w:r>
          </w:p>
        </w:tc>
        <w:tc>
          <w:tcPr>
            <w:tcW w:w="665" w:type="pct"/>
            <w:tcBorders>
              <w:top w:val="single" w:sz="4" w:space="0" w:color="auto"/>
              <w:left w:val="single" w:sz="4" w:space="0" w:color="auto"/>
              <w:bottom w:val="single" w:sz="4" w:space="0" w:color="auto"/>
              <w:right w:val="single" w:sz="4" w:space="0" w:color="auto"/>
            </w:tcBorders>
          </w:tcPr>
          <w:p w14:paraId="57194D7E"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80 000</w:t>
            </w:r>
          </w:p>
        </w:tc>
      </w:tr>
      <w:tr w:rsidR="00A33F91" w:rsidRPr="00A33F91" w14:paraId="4AF34B35" w14:textId="77777777" w:rsidTr="00E61F59">
        <w:tc>
          <w:tcPr>
            <w:tcW w:w="3669" w:type="pct"/>
            <w:gridSpan w:val="2"/>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hideMark/>
          </w:tcPr>
          <w:p w14:paraId="30F847A1" w14:textId="77777777" w:rsidR="00A33F91" w:rsidRPr="00A33F91" w:rsidRDefault="00A33F91" w:rsidP="00E61F59">
            <w:pPr>
              <w:ind w:right="113"/>
              <w:jc w:val="right"/>
              <w:rPr>
                <w:color w:val="000000" w:themeColor="text1"/>
                <w:sz w:val="20"/>
                <w:szCs w:val="20"/>
                <w:lang w:val="fr-FR"/>
              </w:rPr>
            </w:pPr>
            <w:r w:rsidRPr="00A33F91">
              <w:rPr>
                <w:color w:val="000000" w:themeColor="text1"/>
                <w:sz w:val="20"/>
                <w:lang w:val="fr-FR"/>
              </w:rPr>
              <w:t>Total partiel pour A3</w:t>
            </w:r>
          </w:p>
        </w:tc>
        <w:tc>
          <w:tcPr>
            <w:tcW w:w="666" w:type="pct"/>
            <w:tcBorders>
              <w:top w:val="single" w:sz="4" w:space="0" w:color="auto"/>
              <w:left w:val="single" w:sz="4" w:space="0" w:color="auto"/>
              <w:bottom w:val="single" w:sz="4" w:space="0" w:color="auto"/>
              <w:right w:val="single" w:sz="4" w:space="0" w:color="auto"/>
            </w:tcBorders>
          </w:tcPr>
          <w:p w14:paraId="3FE0B153"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551 500</w:t>
            </w:r>
          </w:p>
        </w:tc>
        <w:tc>
          <w:tcPr>
            <w:tcW w:w="665" w:type="pct"/>
            <w:tcBorders>
              <w:top w:val="single" w:sz="4" w:space="0" w:color="auto"/>
              <w:left w:val="single" w:sz="4" w:space="0" w:color="auto"/>
              <w:bottom w:val="single" w:sz="4" w:space="0" w:color="auto"/>
              <w:right w:val="single" w:sz="4" w:space="0" w:color="auto"/>
            </w:tcBorders>
          </w:tcPr>
          <w:p w14:paraId="29FF8738"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551 500</w:t>
            </w:r>
          </w:p>
        </w:tc>
      </w:tr>
      <w:tr w:rsidR="00A33F91" w:rsidRPr="00A33F91" w14:paraId="0BBBAE1C" w14:textId="77777777" w:rsidTr="00E61F59">
        <w:tc>
          <w:tcPr>
            <w:tcW w:w="3669" w:type="pct"/>
            <w:gridSpan w:val="2"/>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hideMark/>
          </w:tcPr>
          <w:p w14:paraId="7298FE40" w14:textId="77777777" w:rsidR="00A33F91" w:rsidRPr="00A33F91" w:rsidRDefault="00A33F91" w:rsidP="00E61F59">
            <w:pPr>
              <w:ind w:right="113"/>
              <w:jc w:val="right"/>
              <w:rPr>
                <w:color w:val="000000" w:themeColor="text1"/>
                <w:sz w:val="20"/>
                <w:szCs w:val="20"/>
                <w:lang w:val="fr-FR"/>
              </w:rPr>
            </w:pPr>
            <w:r w:rsidRPr="00A33F91">
              <w:rPr>
                <w:color w:val="000000" w:themeColor="text1"/>
                <w:sz w:val="20"/>
                <w:lang w:val="fr-FR"/>
              </w:rPr>
              <w:t>Frais d’appui à l’agence</w:t>
            </w:r>
          </w:p>
        </w:tc>
        <w:tc>
          <w:tcPr>
            <w:tcW w:w="666" w:type="pct"/>
            <w:tcBorders>
              <w:top w:val="single" w:sz="4" w:space="0" w:color="auto"/>
              <w:left w:val="single" w:sz="4" w:space="0" w:color="auto"/>
              <w:bottom w:val="single" w:sz="4" w:space="0" w:color="auto"/>
              <w:right w:val="single" w:sz="4" w:space="0" w:color="auto"/>
            </w:tcBorders>
          </w:tcPr>
          <w:p w14:paraId="725EE0D2"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38 605</w:t>
            </w:r>
          </w:p>
        </w:tc>
        <w:tc>
          <w:tcPr>
            <w:tcW w:w="665" w:type="pct"/>
            <w:tcBorders>
              <w:top w:val="single" w:sz="4" w:space="0" w:color="auto"/>
              <w:left w:val="single" w:sz="4" w:space="0" w:color="auto"/>
              <w:bottom w:val="single" w:sz="4" w:space="0" w:color="auto"/>
              <w:right w:val="single" w:sz="4" w:space="0" w:color="auto"/>
            </w:tcBorders>
          </w:tcPr>
          <w:p w14:paraId="3CE3D6FE"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38 605</w:t>
            </w:r>
          </w:p>
        </w:tc>
      </w:tr>
      <w:tr w:rsidR="00A33F91" w:rsidRPr="00A33F91" w14:paraId="118F86E5" w14:textId="77777777" w:rsidTr="00E61F59">
        <w:tc>
          <w:tcPr>
            <w:tcW w:w="3669" w:type="pct"/>
            <w:gridSpan w:val="2"/>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hideMark/>
          </w:tcPr>
          <w:p w14:paraId="3A1327DD" w14:textId="77777777" w:rsidR="00A33F91" w:rsidRPr="00A33F91" w:rsidRDefault="00A33F91" w:rsidP="00E61F59">
            <w:pPr>
              <w:ind w:right="113"/>
              <w:jc w:val="right"/>
              <w:rPr>
                <w:color w:val="000000" w:themeColor="text1"/>
                <w:sz w:val="20"/>
                <w:szCs w:val="20"/>
                <w:lang w:val="fr-FR"/>
              </w:rPr>
            </w:pPr>
            <w:r w:rsidRPr="00A33F91">
              <w:rPr>
                <w:color w:val="000000" w:themeColor="text1"/>
                <w:sz w:val="20"/>
                <w:lang w:val="fr-FR"/>
              </w:rPr>
              <w:t>Total pour A3</w:t>
            </w:r>
          </w:p>
        </w:tc>
        <w:tc>
          <w:tcPr>
            <w:tcW w:w="666" w:type="pct"/>
            <w:tcBorders>
              <w:top w:val="single" w:sz="4" w:space="0" w:color="auto"/>
              <w:left w:val="single" w:sz="4" w:space="0" w:color="auto"/>
              <w:bottom w:val="single" w:sz="4" w:space="0" w:color="auto"/>
              <w:right w:val="single" w:sz="4" w:space="0" w:color="auto"/>
            </w:tcBorders>
          </w:tcPr>
          <w:p w14:paraId="0BED0BE6"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590 105</w:t>
            </w:r>
          </w:p>
        </w:tc>
        <w:tc>
          <w:tcPr>
            <w:tcW w:w="665" w:type="pct"/>
            <w:tcBorders>
              <w:top w:val="single" w:sz="4" w:space="0" w:color="auto"/>
              <w:left w:val="single" w:sz="4" w:space="0" w:color="auto"/>
              <w:bottom w:val="single" w:sz="4" w:space="0" w:color="auto"/>
              <w:right w:val="single" w:sz="4" w:space="0" w:color="auto"/>
            </w:tcBorders>
          </w:tcPr>
          <w:p w14:paraId="1FEE3C64"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590 105</w:t>
            </w:r>
          </w:p>
        </w:tc>
      </w:tr>
      <w:tr w:rsidR="00A33F91" w:rsidRPr="008F58F0" w14:paraId="334B0F6F" w14:textId="77777777" w:rsidTr="00E61F59">
        <w:tc>
          <w:tcPr>
            <w:tcW w:w="5000" w:type="pct"/>
            <w:gridSpan w:val="4"/>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hideMark/>
          </w:tcPr>
          <w:p w14:paraId="4A36CC5E" w14:textId="77777777" w:rsidR="00A33F91" w:rsidRPr="00A33F91" w:rsidRDefault="00A33F91" w:rsidP="00E61F59">
            <w:pPr>
              <w:rPr>
                <w:b/>
                <w:bCs/>
                <w:color w:val="000000" w:themeColor="text1"/>
                <w:sz w:val="20"/>
                <w:szCs w:val="20"/>
                <w:lang w:val="fr-FR"/>
              </w:rPr>
            </w:pPr>
            <w:r w:rsidRPr="00A33F91">
              <w:rPr>
                <w:b/>
                <w:color w:val="000000" w:themeColor="text1"/>
                <w:sz w:val="20"/>
                <w:lang w:val="fr-FR"/>
              </w:rPr>
              <w:lastRenderedPageBreak/>
              <w:t>A4 : Préparation d’inventaires nationaux des stocks de substances réglementées ayant déjà servi ou indésirables et de plans pour la collecte, le transport et l’élimination de ces substances</w:t>
            </w:r>
          </w:p>
        </w:tc>
      </w:tr>
      <w:tr w:rsidR="00A33F91" w:rsidRPr="00A33F91" w14:paraId="5BF9DFEC" w14:textId="77777777" w:rsidTr="00E61F59">
        <w:trPr>
          <w:trHeight w:val="98"/>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619BF4A2" w14:textId="77777777" w:rsidR="00A33F91" w:rsidRPr="00A33F91" w:rsidRDefault="00A33F91" w:rsidP="00E61F59">
            <w:pPr>
              <w:jc w:val="left"/>
              <w:rPr>
                <w:color w:val="000000"/>
                <w:sz w:val="20"/>
                <w:szCs w:val="20"/>
                <w:lang w:val="fr-FR"/>
              </w:rPr>
            </w:pPr>
            <w:r w:rsidRPr="00A33F91">
              <w:rPr>
                <w:sz w:val="20"/>
                <w:lang w:val="fr-FR"/>
              </w:rPr>
              <w:t>Cuba</w:t>
            </w:r>
          </w:p>
        </w:tc>
        <w:tc>
          <w:tcPr>
            <w:tcW w:w="2686" w:type="pct"/>
            <w:tcBorders>
              <w:top w:val="single" w:sz="4" w:space="0" w:color="auto"/>
              <w:left w:val="single" w:sz="4" w:space="0" w:color="auto"/>
              <w:bottom w:val="single" w:sz="4" w:space="0" w:color="auto"/>
              <w:right w:val="single" w:sz="4" w:space="0" w:color="auto"/>
            </w:tcBorders>
            <w:hideMark/>
          </w:tcPr>
          <w:p w14:paraId="3704C67D" w14:textId="77777777" w:rsidR="00A33F91" w:rsidRPr="00A33F91" w:rsidRDefault="00A33F91" w:rsidP="00E61F59">
            <w:pPr>
              <w:jc w:val="left"/>
              <w:rPr>
                <w:color w:val="000000" w:themeColor="text1"/>
                <w:sz w:val="20"/>
                <w:szCs w:val="20"/>
                <w:lang w:val="fr-FR"/>
              </w:rPr>
            </w:pPr>
            <w:r w:rsidRPr="00A33F91">
              <w:rPr>
                <w:color w:val="000000" w:themeColor="text1"/>
                <w:sz w:val="20"/>
                <w:lang w:val="fr-FR"/>
              </w:rPr>
              <w:t>Préparation d’un inventaire national des stocks de substances réglementées ayant déjà servi ou indésirables et d’un plan</w:t>
            </w:r>
          </w:p>
        </w:tc>
        <w:tc>
          <w:tcPr>
            <w:tcW w:w="666" w:type="pct"/>
            <w:tcBorders>
              <w:top w:val="single" w:sz="4" w:space="0" w:color="auto"/>
              <w:left w:val="single" w:sz="4" w:space="0" w:color="auto"/>
              <w:bottom w:val="single" w:sz="4" w:space="0" w:color="auto"/>
              <w:right w:val="single" w:sz="4" w:space="0" w:color="auto"/>
            </w:tcBorders>
          </w:tcPr>
          <w:p w14:paraId="4D3F88DE"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90 000</w:t>
            </w:r>
          </w:p>
        </w:tc>
        <w:tc>
          <w:tcPr>
            <w:tcW w:w="665" w:type="pct"/>
            <w:tcBorders>
              <w:top w:val="single" w:sz="4" w:space="0" w:color="auto"/>
              <w:left w:val="single" w:sz="4" w:space="0" w:color="auto"/>
              <w:bottom w:val="single" w:sz="4" w:space="0" w:color="auto"/>
              <w:right w:val="single" w:sz="4" w:space="0" w:color="auto"/>
            </w:tcBorders>
          </w:tcPr>
          <w:p w14:paraId="1972963A"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90 000</w:t>
            </w:r>
          </w:p>
        </w:tc>
      </w:tr>
      <w:tr w:rsidR="00A33F91" w:rsidRPr="00A33F91" w14:paraId="273E5AE4" w14:textId="77777777" w:rsidTr="00E61F59">
        <w:trPr>
          <w:trHeight w:val="98"/>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1C104B0F" w14:textId="77777777" w:rsidR="00A33F91" w:rsidRPr="00A33F91" w:rsidRDefault="00A33F91" w:rsidP="00E61F59">
            <w:pPr>
              <w:jc w:val="left"/>
              <w:rPr>
                <w:color w:val="000000"/>
                <w:sz w:val="20"/>
                <w:szCs w:val="20"/>
                <w:lang w:val="fr-FR"/>
              </w:rPr>
            </w:pPr>
            <w:r w:rsidRPr="00A33F91">
              <w:rPr>
                <w:sz w:val="20"/>
                <w:lang w:val="fr-FR"/>
              </w:rPr>
              <w:t>Égypte</w:t>
            </w:r>
          </w:p>
        </w:tc>
        <w:tc>
          <w:tcPr>
            <w:tcW w:w="2686" w:type="pct"/>
            <w:tcBorders>
              <w:top w:val="single" w:sz="4" w:space="0" w:color="auto"/>
              <w:left w:val="single" w:sz="4" w:space="0" w:color="auto"/>
              <w:bottom w:val="single" w:sz="4" w:space="0" w:color="auto"/>
              <w:right w:val="single" w:sz="4" w:space="0" w:color="auto"/>
            </w:tcBorders>
          </w:tcPr>
          <w:p w14:paraId="381C4EA0" w14:textId="77777777" w:rsidR="00A33F91" w:rsidRPr="00A33F91" w:rsidRDefault="00A33F91" w:rsidP="00E61F59">
            <w:pPr>
              <w:jc w:val="left"/>
              <w:rPr>
                <w:sz w:val="20"/>
                <w:szCs w:val="20"/>
                <w:lang w:val="fr-FR"/>
              </w:rPr>
            </w:pPr>
            <w:r w:rsidRPr="00A33F91">
              <w:rPr>
                <w:color w:val="000000" w:themeColor="text1"/>
                <w:sz w:val="20"/>
                <w:lang w:val="fr-FR"/>
              </w:rPr>
              <w:t>Préparation d’un inventaire national des stocks de substances réglementées ayant déjà servi ou indésirables et d’un plan</w:t>
            </w:r>
          </w:p>
        </w:tc>
        <w:tc>
          <w:tcPr>
            <w:tcW w:w="666" w:type="pct"/>
            <w:tcBorders>
              <w:top w:val="single" w:sz="4" w:space="0" w:color="auto"/>
              <w:left w:val="single" w:sz="4" w:space="0" w:color="auto"/>
              <w:bottom w:val="single" w:sz="4" w:space="0" w:color="auto"/>
              <w:right w:val="single" w:sz="4" w:space="0" w:color="auto"/>
            </w:tcBorders>
          </w:tcPr>
          <w:p w14:paraId="3101113D"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100 000</w:t>
            </w:r>
          </w:p>
        </w:tc>
        <w:tc>
          <w:tcPr>
            <w:tcW w:w="665" w:type="pct"/>
            <w:tcBorders>
              <w:top w:val="single" w:sz="4" w:space="0" w:color="auto"/>
              <w:left w:val="single" w:sz="4" w:space="0" w:color="auto"/>
              <w:bottom w:val="single" w:sz="4" w:space="0" w:color="auto"/>
              <w:right w:val="single" w:sz="4" w:space="0" w:color="auto"/>
            </w:tcBorders>
          </w:tcPr>
          <w:p w14:paraId="10FF2515"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100 000</w:t>
            </w:r>
          </w:p>
        </w:tc>
      </w:tr>
      <w:tr w:rsidR="00A33F91" w:rsidRPr="00A33F91" w14:paraId="0346EF1F" w14:textId="77777777" w:rsidTr="00E61F59">
        <w:trPr>
          <w:trHeight w:val="98"/>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1E31A284" w14:textId="77777777" w:rsidR="00A33F91" w:rsidRPr="00A33F91" w:rsidRDefault="00A33F91" w:rsidP="00E61F59">
            <w:pPr>
              <w:jc w:val="left"/>
              <w:rPr>
                <w:color w:val="000000"/>
                <w:sz w:val="20"/>
                <w:szCs w:val="20"/>
                <w:lang w:val="fr-FR"/>
              </w:rPr>
            </w:pPr>
            <w:r w:rsidRPr="00A33F91">
              <w:rPr>
                <w:sz w:val="20"/>
                <w:lang w:val="fr-FR"/>
              </w:rPr>
              <w:t>Jamaïque</w:t>
            </w:r>
          </w:p>
        </w:tc>
        <w:tc>
          <w:tcPr>
            <w:tcW w:w="2686" w:type="pct"/>
            <w:tcBorders>
              <w:top w:val="single" w:sz="4" w:space="0" w:color="auto"/>
              <w:left w:val="single" w:sz="4" w:space="0" w:color="auto"/>
              <w:bottom w:val="single" w:sz="4" w:space="0" w:color="auto"/>
              <w:right w:val="single" w:sz="4" w:space="0" w:color="auto"/>
            </w:tcBorders>
          </w:tcPr>
          <w:p w14:paraId="71345294" w14:textId="77777777" w:rsidR="00A33F91" w:rsidRPr="00A33F91" w:rsidRDefault="00A33F91" w:rsidP="00E61F59">
            <w:pPr>
              <w:jc w:val="left"/>
              <w:rPr>
                <w:sz w:val="20"/>
                <w:szCs w:val="20"/>
                <w:lang w:val="fr-FR"/>
              </w:rPr>
            </w:pPr>
            <w:r w:rsidRPr="00A33F91">
              <w:rPr>
                <w:color w:val="000000" w:themeColor="text1"/>
                <w:sz w:val="20"/>
                <w:lang w:val="fr-FR"/>
              </w:rPr>
              <w:t>Préparation d’un inventaire national des stocks de substances réglementées ayant déjà servi ou indésirables et d’un plan</w:t>
            </w:r>
          </w:p>
        </w:tc>
        <w:tc>
          <w:tcPr>
            <w:tcW w:w="666" w:type="pct"/>
            <w:tcBorders>
              <w:top w:val="single" w:sz="4" w:space="0" w:color="auto"/>
              <w:left w:val="single" w:sz="4" w:space="0" w:color="auto"/>
              <w:bottom w:val="single" w:sz="4" w:space="0" w:color="auto"/>
              <w:right w:val="single" w:sz="4" w:space="0" w:color="auto"/>
            </w:tcBorders>
          </w:tcPr>
          <w:p w14:paraId="7F50F38B"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90 000</w:t>
            </w:r>
          </w:p>
        </w:tc>
        <w:tc>
          <w:tcPr>
            <w:tcW w:w="665" w:type="pct"/>
            <w:tcBorders>
              <w:top w:val="single" w:sz="4" w:space="0" w:color="auto"/>
              <w:left w:val="single" w:sz="4" w:space="0" w:color="auto"/>
              <w:bottom w:val="single" w:sz="4" w:space="0" w:color="auto"/>
              <w:right w:val="single" w:sz="4" w:space="0" w:color="auto"/>
            </w:tcBorders>
          </w:tcPr>
          <w:p w14:paraId="5F9C1E65"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90 000</w:t>
            </w:r>
          </w:p>
        </w:tc>
      </w:tr>
      <w:tr w:rsidR="00A33F91" w:rsidRPr="00A33F91" w14:paraId="365471A1" w14:textId="77777777" w:rsidTr="00E61F59">
        <w:trPr>
          <w:trHeight w:val="98"/>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5350375A" w14:textId="77777777" w:rsidR="00A33F91" w:rsidRPr="00A33F91" w:rsidRDefault="00A33F91" w:rsidP="00E61F59">
            <w:pPr>
              <w:jc w:val="left"/>
              <w:rPr>
                <w:color w:val="000000"/>
                <w:sz w:val="20"/>
                <w:szCs w:val="20"/>
                <w:lang w:val="fr-FR"/>
              </w:rPr>
            </w:pPr>
            <w:r w:rsidRPr="00A33F91">
              <w:rPr>
                <w:sz w:val="20"/>
                <w:lang w:val="fr-FR"/>
              </w:rPr>
              <w:t>Pérou</w:t>
            </w:r>
          </w:p>
        </w:tc>
        <w:tc>
          <w:tcPr>
            <w:tcW w:w="2686" w:type="pct"/>
            <w:tcBorders>
              <w:top w:val="single" w:sz="4" w:space="0" w:color="auto"/>
              <w:left w:val="single" w:sz="4" w:space="0" w:color="auto"/>
              <w:bottom w:val="single" w:sz="4" w:space="0" w:color="auto"/>
              <w:right w:val="single" w:sz="4" w:space="0" w:color="auto"/>
            </w:tcBorders>
          </w:tcPr>
          <w:p w14:paraId="47684F4A" w14:textId="77777777" w:rsidR="00A33F91" w:rsidRPr="00A33F91" w:rsidRDefault="00A33F91" w:rsidP="00E61F59">
            <w:pPr>
              <w:jc w:val="left"/>
              <w:rPr>
                <w:sz w:val="20"/>
                <w:szCs w:val="20"/>
                <w:lang w:val="fr-FR"/>
              </w:rPr>
            </w:pPr>
            <w:r w:rsidRPr="00A33F91">
              <w:rPr>
                <w:color w:val="000000" w:themeColor="text1"/>
                <w:sz w:val="20"/>
                <w:lang w:val="fr-FR"/>
              </w:rPr>
              <w:t>Préparation d’un inventaire national des stocks de substances réglementées ayant déjà servi ou indésirables et d’un plan</w:t>
            </w:r>
          </w:p>
        </w:tc>
        <w:tc>
          <w:tcPr>
            <w:tcW w:w="666" w:type="pct"/>
            <w:tcBorders>
              <w:top w:val="single" w:sz="4" w:space="0" w:color="auto"/>
              <w:left w:val="single" w:sz="4" w:space="0" w:color="auto"/>
              <w:bottom w:val="single" w:sz="4" w:space="0" w:color="auto"/>
              <w:right w:val="single" w:sz="4" w:space="0" w:color="auto"/>
            </w:tcBorders>
          </w:tcPr>
          <w:p w14:paraId="07B6A154"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90 000</w:t>
            </w:r>
          </w:p>
        </w:tc>
        <w:tc>
          <w:tcPr>
            <w:tcW w:w="665" w:type="pct"/>
            <w:tcBorders>
              <w:top w:val="single" w:sz="4" w:space="0" w:color="auto"/>
              <w:left w:val="single" w:sz="4" w:space="0" w:color="auto"/>
              <w:bottom w:val="single" w:sz="4" w:space="0" w:color="auto"/>
              <w:right w:val="single" w:sz="4" w:space="0" w:color="auto"/>
            </w:tcBorders>
          </w:tcPr>
          <w:p w14:paraId="0457C605"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90 000</w:t>
            </w:r>
          </w:p>
        </w:tc>
      </w:tr>
      <w:tr w:rsidR="00A33F91" w:rsidRPr="00A33F91" w14:paraId="73FC150A" w14:textId="77777777" w:rsidTr="00E61F59">
        <w:trPr>
          <w:trHeight w:val="98"/>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6097EFB9" w14:textId="77777777" w:rsidR="00A33F91" w:rsidRPr="00A33F91" w:rsidRDefault="00A33F91" w:rsidP="00E61F59">
            <w:pPr>
              <w:jc w:val="left"/>
              <w:rPr>
                <w:color w:val="000000"/>
                <w:sz w:val="20"/>
                <w:szCs w:val="20"/>
                <w:lang w:val="fr-FR"/>
              </w:rPr>
            </w:pPr>
            <w:r w:rsidRPr="00A33F91">
              <w:rPr>
                <w:sz w:val="20"/>
                <w:lang w:val="fr-FR"/>
              </w:rPr>
              <w:t>Trinité-et-Tobago</w:t>
            </w:r>
          </w:p>
        </w:tc>
        <w:tc>
          <w:tcPr>
            <w:tcW w:w="2686" w:type="pct"/>
            <w:tcBorders>
              <w:top w:val="single" w:sz="4" w:space="0" w:color="auto"/>
              <w:left w:val="single" w:sz="4" w:space="0" w:color="auto"/>
              <w:bottom w:val="single" w:sz="4" w:space="0" w:color="auto"/>
              <w:right w:val="single" w:sz="4" w:space="0" w:color="auto"/>
            </w:tcBorders>
          </w:tcPr>
          <w:p w14:paraId="3FD47BED" w14:textId="77777777" w:rsidR="00A33F91" w:rsidRPr="00A33F91" w:rsidRDefault="00A33F91" w:rsidP="00E61F59">
            <w:pPr>
              <w:jc w:val="left"/>
              <w:rPr>
                <w:sz w:val="20"/>
                <w:szCs w:val="20"/>
                <w:lang w:val="fr-FR"/>
              </w:rPr>
            </w:pPr>
            <w:r w:rsidRPr="00A33F91">
              <w:rPr>
                <w:color w:val="000000" w:themeColor="text1"/>
                <w:sz w:val="20"/>
                <w:lang w:val="fr-FR"/>
              </w:rPr>
              <w:t>Préparation d’un inventaire national des stocks de substances réglementées ayant déjà servi ou indésirables et d’un plan</w:t>
            </w:r>
          </w:p>
        </w:tc>
        <w:tc>
          <w:tcPr>
            <w:tcW w:w="666" w:type="pct"/>
            <w:tcBorders>
              <w:top w:val="single" w:sz="4" w:space="0" w:color="auto"/>
              <w:left w:val="single" w:sz="4" w:space="0" w:color="auto"/>
              <w:bottom w:val="single" w:sz="4" w:space="0" w:color="auto"/>
              <w:right w:val="single" w:sz="4" w:space="0" w:color="auto"/>
            </w:tcBorders>
          </w:tcPr>
          <w:p w14:paraId="55A30644"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90 000</w:t>
            </w:r>
          </w:p>
        </w:tc>
        <w:tc>
          <w:tcPr>
            <w:tcW w:w="665" w:type="pct"/>
            <w:tcBorders>
              <w:top w:val="single" w:sz="4" w:space="0" w:color="auto"/>
              <w:left w:val="single" w:sz="4" w:space="0" w:color="auto"/>
              <w:bottom w:val="single" w:sz="4" w:space="0" w:color="auto"/>
              <w:right w:val="single" w:sz="4" w:space="0" w:color="auto"/>
            </w:tcBorders>
          </w:tcPr>
          <w:p w14:paraId="6A34505E"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90 000</w:t>
            </w:r>
          </w:p>
        </w:tc>
      </w:tr>
      <w:tr w:rsidR="00A33F91" w:rsidRPr="00A33F91" w14:paraId="042D3EF6" w14:textId="77777777" w:rsidTr="00E61F59">
        <w:trPr>
          <w:trHeight w:val="98"/>
        </w:trPr>
        <w:tc>
          <w:tcPr>
            <w:tcW w:w="983" w:type="pct"/>
            <w:tcBorders>
              <w:top w:val="single" w:sz="4" w:space="0" w:color="auto"/>
              <w:left w:val="single" w:sz="4" w:space="0" w:color="auto"/>
              <w:bottom w:val="single" w:sz="4" w:space="0" w:color="auto"/>
              <w:right w:val="single" w:sz="4" w:space="0" w:color="auto"/>
            </w:tcBorders>
            <w:tcMar>
              <w:top w:w="0" w:type="dxa"/>
              <w:left w:w="29" w:type="dxa"/>
              <w:bottom w:w="0" w:type="dxa"/>
              <w:right w:w="0" w:type="dxa"/>
            </w:tcMar>
            <w:vAlign w:val="center"/>
          </w:tcPr>
          <w:p w14:paraId="28C01A3E" w14:textId="77777777" w:rsidR="00A33F91" w:rsidRPr="00A33F91" w:rsidRDefault="00A33F91" w:rsidP="00E61F59">
            <w:pPr>
              <w:jc w:val="left"/>
              <w:rPr>
                <w:color w:val="000000"/>
                <w:sz w:val="20"/>
                <w:szCs w:val="20"/>
                <w:lang w:val="fr-FR"/>
              </w:rPr>
            </w:pPr>
            <w:r w:rsidRPr="00A33F91">
              <w:rPr>
                <w:sz w:val="20"/>
                <w:lang w:val="fr-FR"/>
              </w:rPr>
              <w:t>Uruguay</w:t>
            </w:r>
          </w:p>
        </w:tc>
        <w:tc>
          <w:tcPr>
            <w:tcW w:w="2686" w:type="pct"/>
            <w:tcBorders>
              <w:top w:val="single" w:sz="4" w:space="0" w:color="auto"/>
              <w:left w:val="single" w:sz="4" w:space="0" w:color="auto"/>
              <w:bottom w:val="single" w:sz="4" w:space="0" w:color="auto"/>
              <w:right w:val="single" w:sz="4" w:space="0" w:color="auto"/>
            </w:tcBorders>
          </w:tcPr>
          <w:p w14:paraId="6CBB8EDE" w14:textId="77777777" w:rsidR="00A33F91" w:rsidRPr="00A33F91" w:rsidRDefault="00A33F91" w:rsidP="00E61F59">
            <w:pPr>
              <w:jc w:val="left"/>
              <w:rPr>
                <w:sz w:val="20"/>
                <w:szCs w:val="20"/>
                <w:lang w:val="fr-FR"/>
              </w:rPr>
            </w:pPr>
            <w:r w:rsidRPr="00A33F91">
              <w:rPr>
                <w:color w:val="000000" w:themeColor="text1"/>
                <w:sz w:val="20"/>
                <w:lang w:val="fr-FR"/>
              </w:rPr>
              <w:t>Préparation d’un inventaire national des stocks de substances réglementées ayant déjà servi ou indésirables et d’un plan</w:t>
            </w:r>
          </w:p>
        </w:tc>
        <w:tc>
          <w:tcPr>
            <w:tcW w:w="666" w:type="pct"/>
            <w:tcBorders>
              <w:top w:val="single" w:sz="4" w:space="0" w:color="auto"/>
              <w:left w:val="single" w:sz="4" w:space="0" w:color="auto"/>
              <w:bottom w:val="single" w:sz="4" w:space="0" w:color="auto"/>
              <w:right w:val="single" w:sz="4" w:space="0" w:color="auto"/>
            </w:tcBorders>
          </w:tcPr>
          <w:p w14:paraId="7264CC63"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90 000</w:t>
            </w:r>
          </w:p>
        </w:tc>
        <w:tc>
          <w:tcPr>
            <w:tcW w:w="665" w:type="pct"/>
            <w:tcBorders>
              <w:top w:val="single" w:sz="4" w:space="0" w:color="auto"/>
              <w:left w:val="single" w:sz="4" w:space="0" w:color="auto"/>
              <w:bottom w:val="single" w:sz="4" w:space="0" w:color="auto"/>
              <w:right w:val="single" w:sz="4" w:space="0" w:color="auto"/>
            </w:tcBorders>
          </w:tcPr>
          <w:p w14:paraId="2001E7FB"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90 000</w:t>
            </w:r>
          </w:p>
        </w:tc>
      </w:tr>
      <w:tr w:rsidR="00A33F91" w:rsidRPr="00A33F91" w14:paraId="018806E9" w14:textId="77777777" w:rsidTr="00E61F59">
        <w:tc>
          <w:tcPr>
            <w:tcW w:w="3669" w:type="pct"/>
            <w:gridSpan w:val="2"/>
            <w:tcBorders>
              <w:top w:val="single" w:sz="4" w:space="0" w:color="auto"/>
              <w:left w:val="single" w:sz="4" w:space="0" w:color="auto"/>
              <w:bottom w:val="single" w:sz="4" w:space="0" w:color="auto"/>
              <w:right w:val="single" w:sz="4" w:space="0" w:color="auto"/>
            </w:tcBorders>
            <w:hideMark/>
          </w:tcPr>
          <w:p w14:paraId="56D50E60"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Total partiel pour A4</w:t>
            </w:r>
          </w:p>
        </w:tc>
        <w:tc>
          <w:tcPr>
            <w:tcW w:w="666" w:type="pct"/>
            <w:tcBorders>
              <w:top w:val="single" w:sz="4" w:space="0" w:color="auto"/>
              <w:left w:val="single" w:sz="4" w:space="0" w:color="auto"/>
              <w:bottom w:val="single" w:sz="4" w:space="0" w:color="auto"/>
              <w:right w:val="single" w:sz="4" w:space="0" w:color="auto"/>
            </w:tcBorders>
          </w:tcPr>
          <w:p w14:paraId="46955CC1"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550 000</w:t>
            </w:r>
          </w:p>
        </w:tc>
        <w:tc>
          <w:tcPr>
            <w:tcW w:w="665" w:type="pct"/>
            <w:tcBorders>
              <w:top w:val="single" w:sz="4" w:space="0" w:color="auto"/>
              <w:left w:val="single" w:sz="4" w:space="0" w:color="auto"/>
              <w:bottom w:val="single" w:sz="4" w:space="0" w:color="auto"/>
              <w:right w:val="single" w:sz="4" w:space="0" w:color="auto"/>
            </w:tcBorders>
          </w:tcPr>
          <w:p w14:paraId="6B1436D2"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550 000</w:t>
            </w:r>
          </w:p>
        </w:tc>
      </w:tr>
      <w:tr w:rsidR="00A33F91" w:rsidRPr="00A33F91" w14:paraId="22907D3B" w14:textId="77777777" w:rsidTr="00E61F59">
        <w:trPr>
          <w:trHeight w:val="188"/>
        </w:trPr>
        <w:tc>
          <w:tcPr>
            <w:tcW w:w="3669" w:type="pct"/>
            <w:gridSpan w:val="2"/>
            <w:tcBorders>
              <w:top w:val="single" w:sz="4" w:space="0" w:color="auto"/>
              <w:left w:val="single" w:sz="4" w:space="0" w:color="auto"/>
              <w:bottom w:val="single" w:sz="4" w:space="0" w:color="auto"/>
              <w:right w:val="single" w:sz="4" w:space="0" w:color="auto"/>
            </w:tcBorders>
            <w:hideMark/>
          </w:tcPr>
          <w:p w14:paraId="5A7DCC6B"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Frais d’appui à l’agence</w:t>
            </w:r>
          </w:p>
        </w:tc>
        <w:tc>
          <w:tcPr>
            <w:tcW w:w="666" w:type="pct"/>
            <w:tcBorders>
              <w:top w:val="single" w:sz="4" w:space="0" w:color="auto"/>
              <w:left w:val="single" w:sz="4" w:space="0" w:color="auto"/>
              <w:bottom w:val="single" w:sz="4" w:space="0" w:color="auto"/>
              <w:right w:val="single" w:sz="4" w:space="0" w:color="auto"/>
            </w:tcBorders>
          </w:tcPr>
          <w:p w14:paraId="2718126B" w14:textId="77777777" w:rsidR="00A33F91" w:rsidRPr="00A33F91" w:rsidRDefault="00A33F91" w:rsidP="00E61F59">
            <w:pPr>
              <w:jc w:val="right"/>
              <w:rPr>
                <w:color w:val="000000"/>
                <w:sz w:val="20"/>
                <w:szCs w:val="20"/>
                <w:lang w:val="fr-FR"/>
              </w:rPr>
            </w:pPr>
            <w:r w:rsidRPr="00A33F91">
              <w:rPr>
                <w:color w:val="000000"/>
                <w:sz w:val="20"/>
                <w:lang w:val="fr-FR"/>
              </w:rPr>
              <w:t>38 500</w:t>
            </w:r>
          </w:p>
        </w:tc>
        <w:tc>
          <w:tcPr>
            <w:tcW w:w="665" w:type="pct"/>
            <w:tcBorders>
              <w:top w:val="single" w:sz="4" w:space="0" w:color="auto"/>
              <w:left w:val="single" w:sz="4" w:space="0" w:color="auto"/>
              <w:bottom w:val="single" w:sz="4" w:space="0" w:color="auto"/>
              <w:right w:val="single" w:sz="4" w:space="0" w:color="auto"/>
            </w:tcBorders>
          </w:tcPr>
          <w:p w14:paraId="6187673D" w14:textId="77777777" w:rsidR="00A33F91" w:rsidRPr="00A33F91" w:rsidRDefault="00A33F91" w:rsidP="00E61F59">
            <w:pPr>
              <w:jc w:val="right"/>
              <w:rPr>
                <w:color w:val="000000"/>
                <w:sz w:val="20"/>
                <w:szCs w:val="20"/>
                <w:lang w:val="fr-FR"/>
              </w:rPr>
            </w:pPr>
            <w:r w:rsidRPr="00A33F91">
              <w:rPr>
                <w:color w:val="000000"/>
                <w:sz w:val="20"/>
                <w:lang w:val="fr-FR"/>
              </w:rPr>
              <w:t>38 500</w:t>
            </w:r>
          </w:p>
        </w:tc>
      </w:tr>
      <w:tr w:rsidR="00A33F91" w:rsidRPr="00A33F91" w14:paraId="101C2D54" w14:textId="77777777" w:rsidTr="00E61F59">
        <w:tc>
          <w:tcPr>
            <w:tcW w:w="3669" w:type="pct"/>
            <w:gridSpan w:val="2"/>
            <w:tcBorders>
              <w:top w:val="single" w:sz="4" w:space="0" w:color="auto"/>
              <w:left w:val="single" w:sz="4" w:space="0" w:color="auto"/>
              <w:bottom w:val="single" w:sz="4" w:space="0" w:color="auto"/>
              <w:right w:val="single" w:sz="4" w:space="0" w:color="auto"/>
            </w:tcBorders>
            <w:hideMark/>
          </w:tcPr>
          <w:p w14:paraId="1C2113C2"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 xml:space="preserve"> Total pour A4</w:t>
            </w:r>
          </w:p>
        </w:tc>
        <w:tc>
          <w:tcPr>
            <w:tcW w:w="666" w:type="pct"/>
            <w:tcBorders>
              <w:top w:val="single" w:sz="4" w:space="0" w:color="auto"/>
              <w:left w:val="single" w:sz="4" w:space="0" w:color="auto"/>
              <w:bottom w:val="single" w:sz="4" w:space="0" w:color="auto"/>
              <w:right w:val="single" w:sz="4" w:space="0" w:color="auto"/>
            </w:tcBorders>
          </w:tcPr>
          <w:p w14:paraId="3BFFAC5A" w14:textId="77777777" w:rsidR="00A33F91" w:rsidRPr="00A33F91" w:rsidRDefault="00A33F91" w:rsidP="00E61F59">
            <w:pPr>
              <w:jc w:val="right"/>
              <w:rPr>
                <w:color w:val="000000"/>
                <w:sz w:val="20"/>
                <w:szCs w:val="20"/>
                <w:lang w:val="fr-FR"/>
              </w:rPr>
            </w:pPr>
            <w:r w:rsidRPr="00A33F91">
              <w:rPr>
                <w:color w:val="000000"/>
                <w:sz w:val="20"/>
                <w:lang w:val="fr-FR"/>
              </w:rPr>
              <w:t>588 500</w:t>
            </w:r>
          </w:p>
        </w:tc>
        <w:tc>
          <w:tcPr>
            <w:tcW w:w="665" w:type="pct"/>
            <w:tcBorders>
              <w:top w:val="single" w:sz="4" w:space="0" w:color="auto"/>
              <w:left w:val="single" w:sz="4" w:space="0" w:color="auto"/>
              <w:bottom w:val="single" w:sz="4" w:space="0" w:color="auto"/>
              <w:right w:val="single" w:sz="4" w:space="0" w:color="auto"/>
            </w:tcBorders>
          </w:tcPr>
          <w:p w14:paraId="5A83DF59" w14:textId="77777777" w:rsidR="00A33F91" w:rsidRPr="00A33F91" w:rsidRDefault="00A33F91" w:rsidP="00E61F59">
            <w:pPr>
              <w:jc w:val="right"/>
              <w:rPr>
                <w:color w:val="000000"/>
                <w:sz w:val="20"/>
                <w:szCs w:val="20"/>
                <w:lang w:val="fr-FR"/>
              </w:rPr>
            </w:pPr>
            <w:r w:rsidRPr="00A33F91">
              <w:rPr>
                <w:color w:val="000000"/>
                <w:sz w:val="20"/>
                <w:lang w:val="fr-FR"/>
              </w:rPr>
              <w:t>588 500</w:t>
            </w:r>
          </w:p>
        </w:tc>
      </w:tr>
      <w:tr w:rsidR="00A33F91" w:rsidRPr="008F58F0" w14:paraId="3E1FF2F3" w14:textId="77777777" w:rsidTr="00E61F59">
        <w:trPr>
          <w:trHeight w:val="557"/>
        </w:trPr>
        <w:tc>
          <w:tcPr>
            <w:tcW w:w="5000" w:type="pct"/>
            <w:gridSpan w:val="4"/>
            <w:tcBorders>
              <w:top w:val="single" w:sz="4" w:space="0" w:color="auto"/>
              <w:left w:val="single" w:sz="4" w:space="0" w:color="auto"/>
              <w:bottom w:val="single" w:sz="4" w:space="0" w:color="auto"/>
              <w:right w:val="single" w:sz="4" w:space="0" w:color="auto"/>
            </w:tcBorders>
          </w:tcPr>
          <w:p w14:paraId="2403BABF" w14:textId="77777777" w:rsidR="00A33F91" w:rsidRPr="00A33F91" w:rsidRDefault="00A33F91" w:rsidP="00E61F59">
            <w:pPr>
              <w:jc w:val="left"/>
              <w:rPr>
                <w:b/>
                <w:bCs/>
                <w:color w:val="000000"/>
                <w:sz w:val="20"/>
                <w:szCs w:val="20"/>
                <w:lang w:val="fr-FR"/>
              </w:rPr>
            </w:pPr>
            <w:r w:rsidRPr="00A33F91">
              <w:rPr>
                <w:b/>
                <w:sz w:val="20"/>
                <w:lang w:val="fr-FR"/>
              </w:rPr>
              <w:t>A5 : Préparation d’un projet pilote visant à maintenir et/ou améliorer l’efficacité énergétique des technologies et équipements de remplacement dans le contexte de la réduction progressive des HFC</w:t>
            </w:r>
            <w:r w:rsidRPr="00A33F91">
              <w:rPr>
                <w:rStyle w:val="FootnoteReference"/>
                <w:b/>
                <w:bCs/>
                <w:sz w:val="20"/>
                <w:szCs w:val="20"/>
                <w:lang w:val="fr-FR"/>
              </w:rPr>
              <w:footnoteReference w:id="2"/>
            </w:r>
          </w:p>
        </w:tc>
      </w:tr>
      <w:tr w:rsidR="00A33F91" w:rsidRPr="00A33F91" w14:paraId="23444404" w14:textId="77777777" w:rsidTr="00E61F59">
        <w:tc>
          <w:tcPr>
            <w:tcW w:w="983" w:type="pct"/>
            <w:tcBorders>
              <w:top w:val="single" w:sz="4" w:space="0" w:color="auto"/>
              <w:left w:val="single" w:sz="4" w:space="0" w:color="auto"/>
              <w:bottom w:val="single" w:sz="4" w:space="0" w:color="auto"/>
              <w:right w:val="single" w:sz="4" w:space="0" w:color="auto"/>
            </w:tcBorders>
          </w:tcPr>
          <w:p w14:paraId="6AB82BA4" w14:textId="77777777" w:rsidR="00A33F91" w:rsidRPr="00A33F91" w:rsidRDefault="00A33F91" w:rsidP="00E61F59">
            <w:pPr>
              <w:tabs>
                <w:tab w:val="left" w:pos="1320"/>
              </w:tabs>
              <w:jc w:val="left"/>
              <w:rPr>
                <w:color w:val="000000" w:themeColor="text1"/>
                <w:sz w:val="20"/>
                <w:szCs w:val="20"/>
                <w:lang w:val="fr-FR"/>
              </w:rPr>
            </w:pPr>
            <w:r w:rsidRPr="00A33F91">
              <w:rPr>
                <w:color w:val="000000" w:themeColor="text1"/>
                <w:sz w:val="20"/>
                <w:lang w:val="fr-FR"/>
              </w:rPr>
              <w:t>Chili</w:t>
            </w:r>
          </w:p>
        </w:tc>
        <w:tc>
          <w:tcPr>
            <w:tcW w:w="2686" w:type="pct"/>
            <w:tcBorders>
              <w:top w:val="single" w:sz="4" w:space="0" w:color="auto"/>
              <w:left w:val="single" w:sz="4" w:space="0" w:color="auto"/>
              <w:bottom w:val="single" w:sz="4" w:space="0" w:color="auto"/>
              <w:right w:val="single" w:sz="4" w:space="0" w:color="auto"/>
            </w:tcBorders>
          </w:tcPr>
          <w:p w14:paraId="366F2AD7" w14:textId="77777777" w:rsidR="00A33F91" w:rsidRPr="00A33F91" w:rsidRDefault="00A33F91" w:rsidP="00E61F59">
            <w:pPr>
              <w:jc w:val="left"/>
              <w:rPr>
                <w:color w:val="000000" w:themeColor="text1"/>
                <w:sz w:val="20"/>
                <w:szCs w:val="20"/>
                <w:lang w:val="fr-FR"/>
              </w:rPr>
            </w:pPr>
            <w:r w:rsidRPr="00A33F91">
              <w:rPr>
                <w:color w:val="000000" w:themeColor="text1"/>
                <w:sz w:val="20"/>
                <w:lang w:val="fr-FR"/>
              </w:rPr>
              <w:t xml:space="preserve">Préparation d’un projet pilote </w:t>
            </w:r>
            <w:r w:rsidRPr="00A33F91">
              <w:rPr>
                <w:color w:val="000000"/>
                <w:sz w:val="20"/>
                <w:lang w:val="fr-FR"/>
              </w:rPr>
              <w:t xml:space="preserve">visant à </w:t>
            </w:r>
            <w:r w:rsidRPr="00A33F91">
              <w:rPr>
                <w:color w:val="000000" w:themeColor="text1"/>
                <w:sz w:val="20"/>
                <w:lang w:val="fr-FR"/>
              </w:rPr>
              <w:t>maintenir et/ou améliorer l’efficacité énergétique</w:t>
            </w:r>
            <w:r w:rsidRPr="00A33F91">
              <w:rPr>
                <w:color w:val="000000"/>
                <w:sz w:val="20"/>
                <w:lang w:val="fr-FR"/>
              </w:rPr>
              <w:t xml:space="preserve"> dans la réfrigération industrielle</w:t>
            </w:r>
          </w:p>
        </w:tc>
        <w:tc>
          <w:tcPr>
            <w:tcW w:w="666" w:type="pct"/>
            <w:tcBorders>
              <w:top w:val="single" w:sz="4" w:space="0" w:color="auto"/>
              <w:left w:val="single" w:sz="4" w:space="0" w:color="auto"/>
              <w:bottom w:val="single" w:sz="4" w:space="0" w:color="auto"/>
              <w:right w:val="single" w:sz="4" w:space="0" w:color="auto"/>
            </w:tcBorders>
          </w:tcPr>
          <w:p w14:paraId="61CB4209"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30 000</w:t>
            </w:r>
          </w:p>
        </w:tc>
        <w:tc>
          <w:tcPr>
            <w:tcW w:w="665" w:type="pct"/>
            <w:tcBorders>
              <w:top w:val="single" w:sz="4" w:space="0" w:color="auto"/>
              <w:left w:val="single" w:sz="4" w:space="0" w:color="auto"/>
              <w:bottom w:val="single" w:sz="4" w:space="0" w:color="auto"/>
              <w:right w:val="single" w:sz="4" w:space="0" w:color="auto"/>
            </w:tcBorders>
          </w:tcPr>
          <w:p w14:paraId="4DB13B7F"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30 000</w:t>
            </w:r>
          </w:p>
        </w:tc>
      </w:tr>
      <w:tr w:rsidR="00A33F91" w:rsidRPr="00A33F91" w14:paraId="793D75F6" w14:textId="77777777" w:rsidTr="00E61F59">
        <w:tc>
          <w:tcPr>
            <w:tcW w:w="3669" w:type="pct"/>
            <w:gridSpan w:val="2"/>
            <w:tcBorders>
              <w:top w:val="single" w:sz="4" w:space="0" w:color="auto"/>
              <w:left w:val="single" w:sz="4" w:space="0" w:color="auto"/>
              <w:bottom w:val="single" w:sz="4" w:space="0" w:color="auto"/>
              <w:right w:val="single" w:sz="4" w:space="0" w:color="auto"/>
            </w:tcBorders>
          </w:tcPr>
          <w:p w14:paraId="0CF20EDE"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Total partiel pour A5</w:t>
            </w:r>
          </w:p>
        </w:tc>
        <w:tc>
          <w:tcPr>
            <w:tcW w:w="666" w:type="pct"/>
            <w:tcBorders>
              <w:top w:val="single" w:sz="4" w:space="0" w:color="auto"/>
              <w:left w:val="single" w:sz="4" w:space="0" w:color="auto"/>
              <w:bottom w:val="single" w:sz="4" w:space="0" w:color="auto"/>
              <w:right w:val="single" w:sz="4" w:space="0" w:color="auto"/>
            </w:tcBorders>
          </w:tcPr>
          <w:p w14:paraId="3D312414" w14:textId="77777777" w:rsidR="00A33F91" w:rsidRPr="00A33F91" w:rsidRDefault="00A33F91" w:rsidP="00E61F59">
            <w:pPr>
              <w:jc w:val="right"/>
              <w:rPr>
                <w:color w:val="000000"/>
                <w:sz w:val="20"/>
                <w:szCs w:val="20"/>
                <w:lang w:val="fr-FR"/>
              </w:rPr>
            </w:pPr>
            <w:r w:rsidRPr="00A33F91">
              <w:rPr>
                <w:color w:val="000000"/>
                <w:sz w:val="20"/>
                <w:lang w:val="fr-FR"/>
              </w:rPr>
              <w:t>30 000</w:t>
            </w:r>
          </w:p>
        </w:tc>
        <w:tc>
          <w:tcPr>
            <w:tcW w:w="665" w:type="pct"/>
            <w:tcBorders>
              <w:top w:val="single" w:sz="4" w:space="0" w:color="auto"/>
              <w:left w:val="single" w:sz="4" w:space="0" w:color="auto"/>
              <w:bottom w:val="single" w:sz="4" w:space="0" w:color="auto"/>
              <w:right w:val="single" w:sz="4" w:space="0" w:color="auto"/>
            </w:tcBorders>
          </w:tcPr>
          <w:p w14:paraId="2141ED68" w14:textId="77777777" w:rsidR="00A33F91" w:rsidRPr="00A33F91" w:rsidRDefault="00A33F91" w:rsidP="00E61F59">
            <w:pPr>
              <w:jc w:val="right"/>
              <w:rPr>
                <w:color w:val="000000"/>
                <w:sz w:val="20"/>
                <w:szCs w:val="20"/>
                <w:lang w:val="fr-FR"/>
              </w:rPr>
            </w:pPr>
            <w:r w:rsidRPr="00A33F91">
              <w:rPr>
                <w:color w:val="000000"/>
                <w:sz w:val="20"/>
                <w:lang w:val="fr-FR"/>
              </w:rPr>
              <w:t>30 000</w:t>
            </w:r>
          </w:p>
        </w:tc>
      </w:tr>
      <w:tr w:rsidR="00A33F91" w:rsidRPr="00A33F91" w14:paraId="24BDC085" w14:textId="77777777" w:rsidTr="00E61F59">
        <w:tc>
          <w:tcPr>
            <w:tcW w:w="3669" w:type="pct"/>
            <w:gridSpan w:val="2"/>
            <w:tcBorders>
              <w:top w:val="single" w:sz="4" w:space="0" w:color="auto"/>
              <w:left w:val="single" w:sz="4" w:space="0" w:color="auto"/>
              <w:bottom w:val="single" w:sz="4" w:space="0" w:color="auto"/>
              <w:right w:val="single" w:sz="4" w:space="0" w:color="auto"/>
            </w:tcBorders>
          </w:tcPr>
          <w:p w14:paraId="45E34DA3"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Frais d’appui à l’agence</w:t>
            </w:r>
          </w:p>
        </w:tc>
        <w:tc>
          <w:tcPr>
            <w:tcW w:w="666" w:type="pct"/>
            <w:tcBorders>
              <w:top w:val="single" w:sz="4" w:space="0" w:color="auto"/>
              <w:left w:val="single" w:sz="4" w:space="0" w:color="auto"/>
              <w:bottom w:val="single" w:sz="4" w:space="0" w:color="auto"/>
              <w:right w:val="single" w:sz="4" w:space="0" w:color="auto"/>
            </w:tcBorders>
          </w:tcPr>
          <w:p w14:paraId="3C263604" w14:textId="77777777" w:rsidR="00A33F91" w:rsidRPr="00A33F91" w:rsidRDefault="00A33F91" w:rsidP="00E61F59">
            <w:pPr>
              <w:jc w:val="right"/>
              <w:rPr>
                <w:color w:val="000000"/>
                <w:sz w:val="20"/>
                <w:szCs w:val="20"/>
                <w:lang w:val="fr-FR"/>
              </w:rPr>
            </w:pPr>
            <w:r w:rsidRPr="00A33F91">
              <w:rPr>
                <w:color w:val="000000"/>
                <w:sz w:val="20"/>
                <w:lang w:val="fr-FR"/>
              </w:rPr>
              <w:t>2 100</w:t>
            </w:r>
          </w:p>
        </w:tc>
        <w:tc>
          <w:tcPr>
            <w:tcW w:w="665" w:type="pct"/>
            <w:tcBorders>
              <w:top w:val="single" w:sz="4" w:space="0" w:color="auto"/>
              <w:left w:val="single" w:sz="4" w:space="0" w:color="auto"/>
              <w:bottom w:val="single" w:sz="4" w:space="0" w:color="auto"/>
              <w:right w:val="single" w:sz="4" w:space="0" w:color="auto"/>
            </w:tcBorders>
          </w:tcPr>
          <w:p w14:paraId="20F2FC17" w14:textId="77777777" w:rsidR="00A33F91" w:rsidRPr="00A33F91" w:rsidRDefault="00A33F91" w:rsidP="00E61F59">
            <w:pPr>
              <w:jc w:val="right"/>
              <w:rPr>
                <w:color w:val="000000"/>
                <w:sz w:val="20"/>
                <w:szCs w:val="20"/>
                <w:lang w:val="fr-FR"/>
              </w:rPr>
            </w:pPr>
            <w:r w:rsidRPr="00A33F91">
              <w:rPr>
                <w:color w:val="000000"/>
                <w:sz w:val="20"/>
                <w:lang w:val="fr-FR"/>
              </w:rPr>
              <w:t>2 100</w:t>
            </w:r>
          </w:p>
        </w:tc>
      </w:tr>
      <w:tr w:rsidR="00A33F91" w:rsidRPr="00A33F91" w14:paraId="220414EB" w14:textId="77777777" w:rsidTr="00E61F59">
        <w:tc>
          <w:tcPr>
            <w:tcW w:w="3669" w:type="pct"/>
            <w:gridSpan w:val="2"/>
            <w:tcBorders>
              <w:top w:val="single" w:sz="4" w:space="0" w:color="auto"/>
              <w:left w:val="single" w:sz="4" w:space="0" w:color="auto"/>
              <w:bottom w:val="single" w:sz="4" w:space="0" w:color="auto"/>
              <w:right w:val="single" w:sz="4" w:space="0" w:color="auto"/>
            </w:tcBorders>
          </w:tcPr>
          <w:p w14:paraId="1E8F70B5"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Total pour A5</w:t>
            </w:r>
          </w:p>
        </w:tc>
        <w:tc>
          <w:tcPr>
            <w:tcW w:w="666" w:type="pct"/>
            <w:tcBorders>
              <w:top w:val="single" w:sz="4" w:space="0" w:color="auto"/>
              <w:left w:val="single" w:sz="4" w:space="0" w:color="auto"/>
              <w:bottom w:val="single" w:sz="4" w:space="0" w:color="auto"/>
              <w:right w:val="single" w:sz="4" w:space="0" w:color="auto"/>
            </w:tcBorders>
          </w:tcPr>
          <w:p w14:paraId="7FE380AE" w14:textId="77777777" w:rsidR="00A33F91" w:rsidRPr="00A33F91" w:rsidRDefault="00A33F91" w:rsidP="00E61F59">
            <w:pPr>
              <w:jc w:val="right"/>
              <w:rPr>
                <w:color w:val="000000"/>
                <w:sz w:val="20"/>
                <w:szCs w:val="20"/>
                <w:lang w:val="fr-FR"/>
              </w:rPr>
            </w:pPr>
            <w:r w:rsidRPr="00A33F91">
              <w:rPr>
                <w:color w:val="000000"/>
                <w:sz w:val="20"/>
                <w:lang w:val="fr-FR"/>
              </w:rPr>
              <w:t>32 100</w:t>
            </w:r>
          </w:p>
        </w:tc>
        <w:tc>
          <w:tcPr>
            <w:tcW w:w="665" w:type="pct"/>
            <w:tcBorders>
              <w:top w:val="single" w:sz="4" w:space="0" w:color="auto"/>
              <w:left w:val="single" w:sz="4" w:space="0" w:color="auto"/>
              <w:bottom w:val="single" w:sz="4" w:space="0" w:color="auto"/>
              <w:right w:val="single" w:sz="4" w:space="0" w:color="auto"/>
            </w:tcBorders>
          </w:tcPr>
          <w:p w14:paraId="55CC8480" w14:textId="77777777" w:rsidR="00A33F91" w:rsidRPr="00A33F91" w:rsidRDefault="00A33F91" w:rsidP="00E61F59">
            <w:pPr>
              <w:jc w:val="right"/>
              <w:rPr>
                <w:color w:val="000000"/>
                <w:sz w:val="20"/>
                <w:szCs w:val="20"/>
                <w:lang w:val="fr-FR"/>
              </w:rPr>
            </w:pPr>
            <w:r w:rsidRPr="00A33F91">
              <w:rPr>
                <w:color w:val="000000"/>
                <w:sz w:val="20"/>
                <w:lang w:val="fr-FR"/>
              </w:rPr>
              <w:t>32 100</w:t>
            </w:r>
          </w:p>
        </w:tc>
      </w:tr>
      <w:tr w:rsidR="00A33F91" w:rsidRPr="008F58F0" w14:paraId="3E629452" w14:textId="77777777" w:rsidTr="00E61F59">
        <w:tc>
          <w:tcPr>
            <w:tcW w:w="5000" w:type="pct"/>
            <w:gridSpan w:val="4"/>
            <w:tcBorders>
              <w:top w:val="single" w:sz="4" w:space="0" w:color="auto"/>
              <w:left w:val="single" w:sz="4" w:space="0" w:color="auto"/>
              <w:bottom w:val="single" w:sz="4" w:space="0" w:color="auto"/>
              <w:right w:val="single" w:sz="4" w:space="0" w:color="auto"/>
            </w:tcBorders>
          </w:tcPr>
          <w:p w14:paraId="11A33CDD" w14:textId="77777777" w:rsidR="00A33F91" w:rsidRPr="00A33F91" w:rsidRDefault="00A33F91" w:rsidP="00E61F59">
            <w:pPr>
              <w:jc w:val="left"/>
              <w:rPr>
                <w:color w:val="000000"/>
                <w:sz w:val="20"/>
                <w:szCs w:val="20"/>
                <w:lang w:val="fr-FR"/>
              </w:rPr>
            </w:pPr>
            <w:r w:rsidRPr="00A33F91">
              <w:rPr>
                <w:b/>
                <w:color w:val="000000" w:themeColor="text1"/>
                <w:sz w:val="20"/>
                <w:lang w:val="fr-FR"/>
              </w:rPr>
              <w:t>SECTION B : ACTIVITÉS RECOMMANDÉES POUR EXAMEN INDIVIDUEL</w:t>
            </w:r>
          </w:p>
        </w:tc>
      </w:tr>
      <w:tr w:rsidR="00A33F91" w:rsidRPr="008F58F0" w14:paraId="5C9043C1" w14:textId="77777777" w:rsidTr="00E61F59">
        <w:tc>
          <w:tcPr>
            <w:tcW w:w="5000" w:type="pct"/>
            <w:gridSpan w:val="4"/>
            <w:tcBorders>
              <w:top w:val="single" w:sz="4" w:space="0" w:color="auto"/>
              <w:left w:val="single" w:sz="4" w:space="0" w:color="auto"/>
              <w:bottom w:val="single" w:sz="4" w:space="0" w:color="auto"/>
              <w:right w:val="single" w:sz="4" w:space="0" w:color="auto"/>
            </w:tcBorders>
          </w:tcPr>
          <w:p w14:paraId="66E0E3CE" w14:textId="77777777" w:rsidR="00A33F91" w:rsidRPr="00A33F91" w:rsidRDefault="00A33F91" w:rsidP="00E61F59">
            <w:pPr>
              <w:jc w:val="left"/>
              <w:rPr>
                <w:color w:val="000000" w:themeColor="text1"/>
                <w:sz w:val="20"/>
                <w:szCs w:val="20"/>
                <w:lang w:val="fr-FR"/>
              </w:rPr>
            </w:pPr>
            <w:r w:rsidRPr="00A33F91">
              <w:rPr>
                <w:b/>
                <w:color w:val="000000" w:themeColor="text1"/>
                <w:sz w:val="20"/>
                <w:lang w:val="fr-FR"/>
              </w:rPr>
              <w:t xml:space="preserve">B1 : </w:t>
            </w:r>
            <w:r w:rsidRPr="00A33F91">
              <w:rPr>
                <w:b/>
                <w:sz w:val="20"/>
                <w:lang w:val="fr-FR"/>
              </w:rPr>
              <w:t>Préparation des projets pour les plans de mise en œuvre de l’Amendement de Kigali pour la réduction des HFC</w:t>
            </w:r>
          </w:p>
        </w:tc>
      </w:tr>
      <w:tr w:rsidR="00A33F91" w:rsidRPr="00A33F91" w14:paraId="117F2F18" w14:textId="77777777" w:rsidTr="00E61F59">
        <w:tc>
          <w:tcPr>
            <w:tcW w:w="983" w:type="pct"/>
            <w:tcBorders>
              <w:top w:val="single" w:sz="4" w:space="0" w:color="auto"/>
              <w:left w:val="single" w:sz="4" w:space="0" w:color="auto"/>
              <w:bottom w:val="single" w:sz="4" w:space="0" w:color="auto"/>
              <w:right w:val="single" w:sz="4" w:space="0" w:color="auto"/>
            </w:tcBorders>
          </w:tcPr>
          <w:p w14:paraId="25842EDD" w14:textId="77777777" w:rsidR="00A33F91" w:rsidRPr="00A33F91" w:rsidRDefault="00A33F91" w:rsidP="00E61F59">
            <w:pPr>
              <w:jc w:val="left"/>
              <w:rPr>
                <w:color w:val="000000" w:themeColor="text1"/>
                <w:sz w:val="20"/>
                <w:szCs w:val="20"/>
                <w:lang w:val="fr-FR"/>
              </w:rPr>
            </w:pPr>
            <w:r w:rsidRPr="00A33F91">
              <w:rPr>
                <w:sz w:val="20"/>
                <w:lang w:val="fr-FR"/>
              </w:rPr>
              <w:t>Inde</w:t>
            </w:r>
          </w:p>
        </w:tc>
        <w:tc>
          <w:tcPr>
            <w:tcW w:w="2686" w:type="pct"/>
            <w:tcBorders>
              <w:top w:val="single" w:sz="4" w:space="0" w:color="auto"/>
              <w:left w:val="single" w:sz="4" w:space="0" w:color="auto"/>
              <w:bottom w:val="single" w:sz="4" w:space="0" w:color="auto"/>
              <w:right w:val="single" w:sz="4" w:space="0" w:color="auto"/>
            </w:tcBorders>
          </w:tcPr>
          <w:p w14:paraId="5B068F67" w14:textId="77777777" w:rsidR="00A33F91" w:rsidRPr="00A33F91" w:rsidRDefault="00A33F91" w:rsidP="00E61F59">
            <w:pPr>
              <w:jc w:val="left"/>
              <w:rPr>
                <w:color w:val="000000" w:themeColor="text1"/>
                <w:sz w:val="20"/>
                <w:szCs w:val="20"/>
                <w:lang w:val="fr-FR"/>
              </w:rPr>
            </w:pPr>
            <w:r w:rsidRPr="00A33F91">
              <w:rPr>
                <w:color w:val="000000" w:themeColor="text1"/>
                <w:sz w:val="20"/>
                <w:lang w:val="fr-FR"/>
              </w:rPr>
              <w:t>Préparation d’un projet de démonstration dans la fabrication de compresseurs pour le secteur de la fabrication de climatiseurs mobiles</w:t>
            </w:r>
          </w:p>
        </w:tc>
        <w:tc>
          <w:tcPr>
            <w:tcW w:w="666" w:type="pct"/>
            <w:tcBorders>
              <w:top w:val="single" w:sz="4" w:space="0" w:color="auto"/>
              <w:left w:val="single" w:sz="4" w:space="0" w:color="auto"/>
              <w:bottom w:val="single" w:sz="4" w:space="0" w:color="auto"/>
              <w:right w:val="single" w:sz="4" w:space="0" w:color="auto"/>
            </w:tcBorders>
          </w:tcPr>
          <w:p w14:paraId="25B84853" w14:textId="77777777" w:rsidR="00A33F91" w:rsidRPr="00A33F91" w:rsidRDefault="00A33F91" w:rsidP="00E61F59">
            <w:pPr>
              <w:jc w:val="right"/>
              <w:rPr>
                <w:color w:val="000000"/>
                <w:sz w:val="20"/>
                <w:szCs w:val="20"/>
                <w:lang w:val="fr-FR"/>
              </w:rPr>
            </w:pPr>
            <w:r w:rsidRPr="00A33F91">
              <w:rPr>
                <w:color w:val="000000" w:themeColor="text1"/>
                <w:sz w:val="20"/>
                <w:lang w:val="fr-FR"/>
              </w:rPr>
              <w:t>30 000</w:t>
            </w:r>
          </w:p>
        </w:tc>
        <w:tc>
          <w:tcPr>
            <w:tcW w:w="665" w:type="pct"/>
            <w:tcBorders>
              <w:top w:val="single" w:sz="4" w:space="0" w:color="auto"/>
              <w:left w:val="single" w:sz="4" w:space="0" w:color="auto"/>
              <w:bottom w:val="single" w:sz="4" w:space="0" w:color="auto"/>
              <w:right w:val="single" w:sz="4" w:space="0" w:color="auto"/>
            </w:tcBorders>
          </w:tcPr>
          <w:p w14:paraId="29BB4CD4" w14:textId="77777777" w:rsidR="00A33F91" w:rsidRPr="00A33F91" w:rsidRDefault="00A33F91" w:rsidP="00E61F59">
            <w:pPr>
              <w:jc w:val="right"/>
              <w:rPr>
                <w:color w:val="000000"/>
                <w:sz w:val="20"/>
                <w:szCs w:val="20"/>
                <w:lang w:val="fr-FR"/>
              </w:rPr>
            </w:pPr>
            <w:r w:rsidRPr="00A33F91">
              <w:rPr>
                <w:color w:val="000000"/>
                <w:sz w:val="20"/>
                <w:lang w:val="fr-FR"/>
              </w:rPr>
              <w:t>*</w:t>
            </w:r>
          </w:p>
        </w:tc>
      </w:tr>
      <w:tr w:rsidR="00A33F91" w:rsidRPr="00A33F91" w14:paraId="5A1D638F" w14:textId="77777777" w:rsidTr="00E61F59">
        <w:tc>
          <w:tcPr>
            <w:tcW w:w="3669" w:type="pct"/>
            <w:gridSpan w:val="2"/>
            <w:tcBorders>
              <w:top w:val="single" w:sz="4" w:space="0" w:color="auto"/>
              <w:left w:val="single" w:sz="4" w:space="0" w:color="auto"/>
              <w:bottom w:val="single" w:sz="4" w:space="0" w:color="auto"/>
              <w:right w:val="single" w:sz="4" w:space="0" w:color="auto"/>
            </w:tcBorders>
          </w:tcPr>
          <w:p w14:paraId="573E6989"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Total partiel pour B1</w:t>
            </w:r>
          </w:p>
        </w:tc>
        <w:tc>
          <w:tcPr>
            <w:tcW w:w="666" w:type="pct"/>
            <w:tcBorders>
              <w:top w:val="single" w:sz="4" w:space="0" w:color="auto"/>
              <w:left w:val="single" w:sz="4" w:space="0" w:color="auto"/>
              <w:bottom w:val="single" w:sz="4" w:space="0" w:color="auto"/>
              <w:right w:val="single" w:sz="4" w:space="0" w:color="auto"/>
            </w:tcBorders>
          </w:tcPr>
          <w:p w14:paraId="106380FE" w14:textId="77777777" w:rsidR="00A33F91" w:rsidRPr="00A33F91" w:rsidRDefault="00A33F91" w:rsidP="00E61F59">
            <w:pPr>
              <w:jc w:val="right"/>
              <w:rPr>
                <w:color w:val="000000"/>
                <w:sz w:val="20"/>
                <w:szCs w:val="20"/>
                <w:lang w:val="fr-FR"/>
              </w:rPr>
            </w:pPr>
            <w:r w:rsidRPr="00A33F91">
              <w:rPr>
                <w:color w:val="000000" w:themeColor="text1"/>
                <w:sz w:val="20"/>
                <w:lang w:val="fr-FR"/>
              </w:rPr>
              <w:t>30 000</w:t>
            </w:r>
          </w:p>
        </w:tc>
        <w:tc>
          <w:tcPr>
            <w:tcW w:w="665" w:type="pct"/>
            <w:tcBorders>
              <w:top w:val="single" w:sz="4" w:space="0" w:color="auto"/>
              <w:left w:val="single" w:sz="4" w:space="0" w:color="auto"/>
              <w:bottom w:val="single" w:sz="4" w:space="0" w:color="auto"/>
              <w:right w:val="single" w:sz="4" w:space="0" w:color="auto"/>
            </w:tcBorders>
          </w:tcPr>
          <w:p w14:paraId="54584A0B" w14:textId="77777777" w:rsidR="00A33F91" w:rsidRPr="00A33F91" w:rsidRDefault="00A33F91" w:rsidP="00E61F59">
            <w:pPr>
              <w:jc w:val="right"/>
              <w:rPr>
                <w:color w:val="000000"/>
                <w:sz w:val="20"/>
                <w:szCs w:val="20"/>
                <w:lang w:val="fr-FR"/>
              </w:rPr>
            </w:pPr>
            <w:r w:rsidRPr="00A33F91">
              <w:rPr>
                <w:color w:val="000000"/>
                <w:sz w:val="20"/>
                <w:lang w:val="fr-FR"/>
              </w:rPr>
              <w:t>*</w:t>
            </w:r>
          </w:p>
        </w:tc>
      </w:tr>
      <w:tr w:rsidR="00A33F91" w:rsidRPr="00A33F91" w14:paraId="52E1A1E5" w14:textId="77777777" w:rsidTr="00E61F59">
        <w:tc>
          <w:tcPr>
            <w:tcW w:w="3669" w:type="pct"/>
            <w:gridSpan w:val="2"/>
            <w:tcBorders>
              <w:top w:val="single" w:sz="4" w:space="0" w:color="auto"/>
              <w:left w:val="single" w:sz="4" w:space="0" w:color="auto"/>
              <w:bottom w:val="single" w:sz="4" w:space="0" w:color="auto"/>
              <w:right w:val="single" w:sz="4" w:space="0" w:color="auto"/>
            </w:tcBorders>
          </w:tcPr>
          <w:p w14:paraId="34813D71"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Frais d’appui à l’agence B1</w:t>
            </w:r>
          </w:p>
        </w:tc>
        <w:tc>
          <w:tcPr>
            <w:tcW w:w="666" w:type="pct"/>
            <w:tcBorders>
              <w:top w:val="single" w:sz="4" w:space="0" w:color="auto"/>
              <w:left w:val="single" w:sz="4" w:space="0" w:color="auto"/>
              <w:bottom w:val="single" w:sz="4" w:space="0" w:color="auto"/>
              <w:right w:val="single" w:sz="4" w:space="0" w:color="auto"/>
            </w:tcBorders>
          </w:tcPr>
          <w:p w14:paraId="5D1EDF62" w14:textId="77777777" w:rsidR="00A33F91" w:rsidRPr="00A33F91" w:rsidRDefault="00A33F91" w:rsidP="00E61F59">
            <w:pPr>
              <w:jc w:val="right"/>
              <w:rPr>
                <w:color w:val="000000"/>
                <w:sz w:val="20"/>
                <w:szCs w:val="20"/>
                <w:lang w:val="fr-FR"/>
              </w:rPr>
            </w:pPr>
            <w:r w:rsidRPr="00A33F91">
              <w:rPr>
                <w:color w:val="000000"/>
                <w:sz w:val="20"/>
                <w:lang w:val="fr-FR"/>
              </w:rPr>
              <w:t>2 100</w:t>
            </w:r>
          </w:p>
        </w:tc>
        <w:tc>
          <w:tcPr>
            <w:tcW w:w="665" w:type="pct"/>
            <w:tcBorders>
              <w:top w:val="single" w:sz="4" w:space="0" w:color="auto"/>
              <w:left w:val="single" w:sz="4" w:space="0" w:color="auto"/>
              <w:bottom w:val="single" w:sz="4" w:space="0" w:color="auto"/>
              <w:right w:val="single" w:sz="4" w:space="0" w:color="auto"/>
            </w:tcBorders>
          </w:tcPr>
          <w:p w14:paraId="046C8973" w14:textId="77777777" w:rsidR="00A33F91" w:rsidRPr="00A33F91" w:rsidRDefault="00A33F91" w:rsidP="00E61F59">
            <w:pPr>
              <w:jc w:val="right"/>
              <w:rPr>
                <w:color w:val="000000"/>
                <w:sz w:val="20"/>
                <w:szCs w:val="20"/>
                <w:lang w:val="fr-FR"/>
              </w:rPr>
            </w:pPr>
            <w:r w:rsidRPr="00A33F91">
              <w:rPr>
                <w:color w:val="000000"/>
                <w:sz w:val="20"/>
                <w:lang w:val="fr-FR"/>
              </w:rPr>
              <w:t>*</w:t>
            </w:r>
          </w:p>
        </w:tc>
      </w:tr>
      <w:tr w:rsidR="00A33F91" w:rsidRPr="00A33F91" w14:paraId="02D0815D" w14:textId="77777777" w:rsidTr="00E61F59">
        <w:tc>
          <w:tcPr>
            <w:tcW w:w="3669" w:type="pct"/>
            <w:gridSpan w:val="2"/>
            <w:tcBorders>
              <w:top w:val="single" w:sz="4" w:space="0" w:color="auto"/>
              <w:left w:val="single" w:sz="4" w:space="0" w:color="auto"/>
              <w:bottom w:val="single" w:sz="4" w:space="0" w:color="auto"/>
              <w:right w:val="single" w:sz="4" w:space="0" w:color="auto"/>
            </w:tcBorders>
          </w:tcPr>
          <w:p w14:paraId="350CB2F9"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Total pour B1</w:t>
            </w:r>
          </w:p>
        </w:tc>
        <w:tc>
          <w:tcPr>
            <w:tcW w:w="666" w:type="pct"/>
            <w:tcBorders>
              <w:top w:val="single" w:sz="4" w:space="0" w:color="auto"/>
              <w:left w:val="single" w:sz="4" w:space="0" w:color="auto"/>
              <w:bottom w:val="single" w:sz="4" w:space="0" w:color="auto"/>
              <w:right w:val="single" w:sz="4" w:space="0" w:color="auto"/>
            </w:tcBorders>
          </w:tcPr>
          <w:p w14:paraId="433AB9B2" w14:textId="77777777" w:rsidR="00A33F91" w:rsidRPr="00A33F91" w:rsidRDefault="00A33F91" w:rsidP="00E61F59">
            <w:pPr>
              <w:jc w:val="right"/>
              <w:rPr>
                <w:color w:val="000000"/>
                <w:sz w:val="20"/>
                <w:szCs w:val="20"/>
                <w:lang w:val="fr-FR"/>
              </w:rPr>
            </w:pPr>
            <w:r w:rsidRPr="00A33F91">
              <w:rPr>
                <w:color w:val="000000"/>
                <w:sz w:val="20"/>
                <w:lang w:val="fr-FR"/>
              </w:rPr>
              <w:t>32 100</w:t>
            </w:r>
          </w:p>
        </w:tc>
        <w:tc>
          <w:tcPr>
            <w:tcW w:w="665" w:type="pct"/>
            <w:tcBorders>
              <w:top w:val="single" w:sz="4" w:space="0" w:color="auto"/>
              <w:left w:val="single" w:sz="4" w:space="0" w:color="auto"/>
              <w:bottom w:val="single" w:sz="4" w:space="0" w:color="auto"/>
              <w:right w:val="single" w:sz="4" w:space="0" w:color="auto"/>
            </w:tcBorders>
          </w:tcPr>
          <w:p w14:paraId="3EF2C731" w14:textId="77777777" w:rsidR="00A33F91" w:rsidRPr="00A33F91" w:rsidRDefault="00A33F91" w:rsidP="00E61F59">
            <w:pPr>
              <w:jc w:val="right"/>
              <w:rPr>
                <w:color w:val="000000"/>
                <w:sz w:val="20"/>
                <w:szCs w:val="20"/>
                <w:lang w:val="fr-FR"/>
              </w:rPr>
            </w:pPr>
            <w:r w:rsidRPr="00A33F91">
              <w:rPr>
                <w:color w:val="000000"/>
                <w:sz w:val="20"/>
                <w:lang w:val="fr-FR"/>
              </w:rPr>
              <w:t>*</w:t>
            </w:r>
          </w:p>
        </w:tc>
      </w:tr>
      <w:tr w:rsidR="00A33F91" w:rsidRPr="008F58F0" w14:paraId="4D3B8CC1" w14:textId="77777777" w:rsidTr="00E61F59">
        <w:tc>
          <w:tcPr>
            <w:tcW w:w="5000" w:type="pct"/>
            <w:gridSpan w:val="4"/>
            <w:tcBorders>
              <w:top w:val="single" w:sz="4" w:space="0" w:color="auto"/>
              <w:left w:val="single" w:sz="4" w:space="0" w:color="auto"/>
              <w:bottom w:val="single" w:sz="4" w:space="0" w:color="auto"/>
              <w:right w:val="single" w:sz="4" w:space="0" w:color="auto"/>
            </w:tcBorders>
          </w:tcPr>
          <w:p w14:paraId="13FF891B" w14:textId="77777777" w:rsidR="00A33F91" w:rsidRPr="00A33F91" w:rsidRDefault="00A33F91" w:rsidP="00E61F59">
            <w:pPr>
              <w:jc w:val="left"/>
              <w:rPr>
                <w:color w:val="000000"/>
                <w:sz w:val="20"/>
                <w:szCs w:val="20"/>
                <w:lang w:val="fr-FR"/>
              </w:rPr>
            </w:pPr>
            <w:r w:rsidRPr="00A33F91">
              <w:rPr>
                <w:b/>
                <w:sz w:val="20"/>
                <w:lang w:val="fr-FR"/>
              </w:rPr>
              <w:t>B2 : Préparation d’un projet pilote visant à maintenir et/ou améliorer l’efficacité énergétique des technologies et équipements de remplacement dans le contexte de la réduction progressive des HFC</w:t>
            </w:r>
          </w:p>
        </w:tc>
      </w:tr>
      <w:tr w:rsidR="00A33F91" w:rsidRPr="00A33F91" w14:paraId="6EF6A382" w14:textId="77777777" w:rsidTr="00E61F59">
        <w:tc>
          <w:tcPr>
            <w:tcW w:w="983" w:type="pct"/>
            <w:tcBorders>
              <w:top w:val="single" w:sz="4" w:space="0" w:color="auto"/>
              <w:left w:val="single" w:sz="4" w:space="0" w:color="auto"/>
              <w:bottom w:val="single" w:sz="4" w:space="0" w:color="auto"/>
              <w:right w:val="single" w:sz="4" w:space="0" w:color="auto"/>
            </w:tcBorders>
          </w:tcPr>
          <w:p w14:paraId="00939E96" w14:textId="77777777" w:rsidR="00A33F91" w:rsidRPr="00A33F91" w:rsidRDefault="00A33F91" w:rsidP="00E61F59">
            <w:pPr>
              <w:jc w:val="left"/>
              <w:rPr>
                <w:color w:val="000000" w:themeColor="text1"/>
                <w:sz w:val="20"/>
                <w:szCs w:val="20"/>
                <w:lang w:val="fr-FR"/>
              </w:rPr>
            </w:pPr>
            <w:r w:rsidRPr="00A33F91">
              <w:rPr>
                <w:color w:val="000000" w:themeColor="text1"/>
                <w:sz w:val="20"/>
                <w:lang w:val="fr-FR"/>
              </w:rPr>
              <w:t xml:space="preserve">Mondial </w:t>
            </w:r>
          </w:p>
        </w:tc>
        <w:tc>
          <w:tcPr>
            <w:tcW w:w="2686" w:type="pct"/>
            <w:tcBorders>
              <w:top w:val="single" w:sz="4" w:space="0" w:color="auto"/>
              <w:left w:val="single" w:sz="4" w:space="0" w:color="auto"/>
              <w:bottom w:val="single" w:sz="4" w:space="0" w:color="auto"/>
              <w:right w:val="single" w:sz="4" w:space="0" w:color="auto"/>
            </w:tcBorders>
          </w:tcPr>
          <w:p w14:paraId="3A378522" w14:textId="77777777" w:rsidR="00A33F91" w:rsidRPr="00A33F91" w:rsidRDefault="00A33F91" w:rsidP="00E61F59">
            <w:pPr>
              <w:jc w:val="left"/>
              <w:rPr>
                <w:color w:val="000000" w:themeColor="text1"/>
                <w:sz w:val="20"/>
                <w:szCs w:val="20"/>
                <w:lang w:val="fr-FR"/>
              </w:rPr>
            </w:pPr>
            <w:r w:rsidRPr="00A33F91">
              <w:rPr>
                <w:color w:val="000000" w:themeColor="text1"/>
                <w:sz w:val="20"/>
                <w:lang w:val="fr-FR"/>
              </w:rPr>
              <w:t>Préparation d’un projet pilote pour effectuer une démonstration d’utilisation des outils numériques de surveillance et de gestion en vue d’améliorer l’efficacité énergétique et de réduire les émissions de gaz à effets de serre dans les secteurs du refroidissement des locaux et de la chaîne du froid en Colombie, au Liban, au Panama, au Sri Lanka et à Trinité-et-Tobago</w:t>
            </w:r>
          </w:p>
        </w:tc>
        <w:tc>
          <w:tcPr>
            <w:tcW w:w="666" w:type="pct"/>
            <w:tcBorders>
              <w:top w:val="single" w:sz="4" w:space="0" w:color="auto"/>
              <w:left w:val="single" w:sz="4" w:space="0" w:color="auto"/>
              <w:bottom w:val="single" w:sz="4" w:space="0" w:color="auto"/>
              <w:right w:val="single" w:sz="4" w:space="0" w:color="auto"/>
            </w:tcBorders>
          </w:tcPr>
          <w:p w14:paraId="7EFB3C5F" w14:textId="77777777" w:rsidR="00A33F91" w:rsidRPr="00A33F91" w:rsidRDefault="00A33F91" w:rsidP="00E61F59">
            <w:pPr>
              <w:jc w:val="right"/>
              <w:rPr>
                <w:color w:val="000000"/>
                <w:sz w:val="20"/>
                <w:szCs w:val="20"/>
                <w:lang w:val="fr-FR"/>
              </w:rPr>
            </w:pPr>
            <w:r w:rsidRPr="00A33F91">
              <w:rPr>
                <w:color w:val="000000" w:themeColor="text1"/>
                <w:sz w:val="20"/>
                <w:lang w:val="fr-FR"/>
              </w:rPr>
              <w:t>80 000</w:t>
            </w:r>
          </w:p>
        </w:tc>
        <w:tc>
          <w:tcPr>
            <w:tcW w:w="665" w:type="pct"/>
            <w:tcBorders>
              <w:top w:val="single" w:sz="4" w:space="0" w:color="auto"/>
              <w:left w:val="single" w:sz="4" w:space="0" w:color="auto"/>
              <w:bottom w:val="single" w:sz="4" w:space="0" w:color="auto"/>
              <w:right w:val="single" w:sz="4" w:space="0" w:color="auto"/>
            </w:tcBorders>
          </w:tcPr>
          <w:p w14:paraId="0747F7B6" w14:textId="77777777" w:rsidR="00A33F91" w:rsidRPr="00A33F91" w:rsidRDefault="00A33F91" w:rsidP="00E61F59">
            <w:pPr>
              <w:jc w:val="right"/>
              <w:rPr>
                <w:color w:val="000000"/>
                <w:sz w:val="20"/>
                <w:szCs w:val="20"/>
                <w:lang w:val="fr-FR"/>
              </w:rPr>
            </w:pPr>
            <w:r w:rsidRPr="00A33F91">
              <w:rPr>
                <w:color w:val="000000"/>
                <w:sz w:val="20"/>
                <w:lang w:val="fr-FR"/>
              </w:rPr>
              <w:t>*</w:t>
            </w:r>
          </w:p>
        </w:tc>
      </w:tr>
      <w:tr w:rsidR="00A33F91" w:rsidRPr="00A33F91" w14:paraId="0EB3EA72" w14:textId="77777777" w:rsidTr="00E61F59">
        <w:tc>
          <w:tcPr>
            <w:tcW w:w="3669" w:type="pct"/>
            <w:gridSpan w:val="2"/>
            <w:tcBorders>
              <w:top w:val="single" w:sz="4" w:space="0" w:color="auto"/>
              <w:left w:val="single" w:sz="4" w:space="0" w:color="auto"/>
              <w:bottom w:val="single" w:sz="4" w:space="0" w:color="auto"/>
              <w:right w:val="single" w:sz="4" w:space="0" w:color="auto"/>
            </w:tcBorders>
          </w:tcPr>
          <w:p w14:paraId="06EB9A61" w14:textId="77777777" w:rsidR="00A33F91" w:rsidRPr="00A33F91" w:rsidRDefault="00A33F91" w:rsidP="00E61F59">
            <w:pPr>
              <w:jc w:val="right"/>
              <w:rPr>
                <w:color w:val="000000" w:themeColor="text1"/>
                <w:sz w:val="20"/>
                <w:szCs w:val="20"/>
                <w:lang w:val="fr-FR"/>
              </w:rPr>
            </w:pPr>
          </w:p>
        </w:tc>
        <w:tc>
          <w:tcPr>
            <w:tcW w:w="666" w:type="pct"/>
            <w:tcBorders>
              <w:top w:val="single" w:sz="4" w:space="0" w:color="auto"/>
              <w:left w:val="single" w:sz="4" w:space="0" w:color="auto"/>
              <w:bottom w:val="single" w:sz="4" w:space="0" w:color="auto"/>
              <w:right w:val="single" w:sz="4" w:space="0" w:color="auto"/>
            </w:tcBorders>
          </w:tcPr>
          <w:p w14:paraId="178E414D" w14:textId="77777777" w:rsidR="00A33F91" w:rsidRPr="00A33F91" w:rsidRDefault="00A33F91" w:rsidP="00E61F59">
            <w:pPr>
              <w:jc w:val="right"/>
              <w:rPr>
                <w:color w:val="000000"/>
                <w:sz w:val="20"/>
                <w:szCs w:val="20"/>
                <w:lang w:val="fr-FR"/>
              </w:rPr>
            </w:pPr>
            <w:r w:rsidRPr="00A33F91">
              <w:rPr>
                <w:color w:val="000000" w:themeColor="text1"/>
                <w:sz w:val="20"/>
                <w:lang w:val="fr-FR"/>
              </w:rPr>
              <w:t>80 000</w:t>
            </w:r>
          </w:p>
        </w:tc>
        <w:tc>
          <w:tcPr>
            <w:tcW w:w="665" w:type="pct"/>
            <w:tcBorders>
              <w:top w:val="single" w:sz="4" w:space="0" w:color="auto"/>
              <w:left w:val="single" w:sz="4" w:space="0" w:color="auto"/>
              <w:bottom w:val="single" w:sz="4" w:space="0" w:color="auto"/>
              <w:right w:val="single" w:sz="4" w:space="0" w:color="auto"/>
            </w:tcBorders>
          </w:tcPr>
          <w:p w14:paraId="476BD414" w14:textId="77777777" w:rsidR="00A33F91" w:rsidRPr="00A33F91" w:rsidRDefault="00A33F91" w:rsidP="00E61F59">
            <w:pPr>
              <w:jc w:val="right"/>
              <w:rPr>
                <w:color w:val="000000"/>
                <w:sz w:val="20"/>
                <w:szCs w:val="20"/>
                <w:lang w:val="fr-FR"/>
              </w:rPr>
            </w:pPr>
            <w:r w:rsidRPr="00A33F91">
              <w:rPr>
                <w:color w:val="000000"/>
                <w:sz w:val="20"/>
                <w:lang w:val="fr-FR"/>
              </w:rPr>
              <w:t>*</w:t>
            </w:r>
          </w:p>
        </w:tc>
      </w:tr>
      <w:tr w:rsidR="00A33F91" w:rsidRPr="00A33F91" w14:paraId="53D76E6C" w14:textId="77777777" w:rsidTr="00E61F59">
        <w:tc>
          <w:tcPr>
            <w:tcW w:w="3669" w:type="pct"/>
            <w:gridSpan w:val="2"/>
            <w:tcBorders>
              <w:top w:val="single" w:sz="4" w:space="0" w:color="auto"/>
              <w:left w:val="single" w:sz="4" w:space="0" w:color="auto"/>
              <w:bottom w:val="single" w:sz="4" w:space="0" w:color="auto"/>
              <w:right w:val="single" w:sz="4" w:space="0" w:color="auto"/>
            </w:tcBorders>
          </w:tcPr>
          <w:p w14:paraId="2735CF76" w14:textId="77777777" w:rsidR="00A33F91" w:rsidRPr="00A33F91" w:rsidRDefault="00A33F91" w:rsidP="00E61F59">
            <w:pPr>
              <w:jc w:val="right"/>
              <w:rPr>
                <w:color w:val="000000" w:themeColor="text1"/>
                <w:sz w:val="20"/>
                <w:szCs w:val="20"/>
                <w:lang w:val="fr-FR"/>
              </w:rPr>
            </w:pPr>
          </w:p>
        </w:tc>
        <w:tc>
          <w:tcPr>
            <w:tcW w:w="666" w:type="pct"/>
            <w:tcBorders>
              <w:top w:val="single" w:sz="4" w:space="0" w:color="auto"/>
              <w:left w:val="single" w:sz="4" w:space="0" w:color="auto"/>
              <w:bottom w:val="single" w:sz="4" w:space="0" w:color="auto"/>
              <w:right w:val="single" w:sz="4" w:space="0" w:color="auto"/>
            </w:tcBorders>
          </w:tcPr>
          <w:p w14:paraId="5664B69C" w14:textId="77777777" w:rsidR="00A33F91" w:rsidRPr="00A33F91" w:rsidRDefault="00A33F91" w:rsidP="00E61F59">
            <w:pPr>
              <w:jc w:val="right"/>
              <w:rPr>
                <w:color w:val="000000"/>
                <w:sz w:val="20"/>
                <w:szCs w:val="20"/>
                <w:lang w:val="fr-FR"/>
              </w:rPr>
            </w:pPr>
            <w:r w:rsidRPr="00A33F91">
              <w:rPr>
                <w:color w:val="000000"/>
                <w:sz w:val="20"/>
                <w:lang w:val="fr-FR"/>
              </w:rPr>
              <w:t>5 600</w:t>
            </w:r>
          </w:p>
        </w:tc>
        <w:tc>
          <w:tcPr>
            <w:tcW w:w="665" w:type="pct"/>
            <w:tcBorders>
              <w:top w:val="single" w:sz="4" w:space="0" w:color="auto"/>
              <w:left w:val="single" w:sz="4" w:space="0" w:color="auto"/>
              <w:bottom w:val="single" w:sz="4" w:space="0" w:color="auto"/>
              <w:right w:val="single" w:sz="4" w:space="0" w:color="auto"/>
            </w:tcBorders>
          </w:tcPr>
          <w:p w14:paraId="70BE6938" w14:textId="77777777" w:rsidR="00A33F91" w:rsidRPr="00A33F91" w:rsidRDefault="00A33F91" w:rsidP="00E61F59">
            <w:pPr>
              <w:jc w:val="right"/>
              <w:rPr>
                <w:color w:val="000000"/>
                <w:sz w:val="20"/>
                <w:szCs w:val="20"/>
                <w:lang w:val="fr-FR"/>
              </w:rPr>
            </w:pPr>
            <w:r w:rsidRPr="00A33F91">
              <w:rPr>
                <w:color w:val="000000"/>
                <w:sz w:val="20"/>
                <w:lang w:val="fr-FR"/>
              </w:rPr>
              <w:t>*</w:t>
            </w:r>
          </w:p>
        </w:tc>
      </w:tr>
      <w:tr w:rsidR="00A33F91" w:rsidRPr="00A33F91" w14:paraId="06FEB2A0" w14:textId="77777777" w:rsidTr="00E61F59">
        <w:tc>
          <w:tcPr>
            <w:tcW w:w="3669" w:type="pct"/>
            <w:gridSpan w:val="2"/>
            <w:tcBorders>
              <w:top w:val="single" w:sz="4" w:space="0" w:color="auto"/>
              <w:left w:val="single" w:sz="4" w:space="0" w:color="auto"/>
              <w:bottom w:val="single" w:sz="4" w:space="0" w:color="auto"/>
              <w:right w:val="single" w:sz="4" w:space="0" w:color="auto"/>
            </w:tcBorders>
          </w:tcPr>
          <w:p w14:paraId="0AB4006D" w14:textId="77777777" w:rsidR="00A33F91" w:rsidRPr="00A33F91" w:rsidRDefault="00A33F91" w:rsidP="00E61F59">
            <w:pPr>
              <w:jc w:val="right"/>
              <w:rPr>
                <w:color w:val="000000" w:themeColor="text1"/>
                <w:sz w:val="20"/>
                <w:szCs w:val="20"/>
                <w:lang w:val="fr-FR"/>
              </w:rPr>
            </w:pPr>
          </w:p>
        </w:tc>
        <w:tc>
          <w:tcPr>
            <w:tcW w:w="666" w:type="pct"/>
            <w:tcBorders>
              <w:top w:val="single" w:sz="4" w:space="0" w:color="auto"/>
              <w:left w:val="single" w:sz="4" w:space="0" w:color="auto"/>
              <w:bottom w:val="single" w:sz="4" w:space="0" w:color="auto"/>
              <w:right w:val="single" w:sz="4" w:space="0" w:color="auto"/>
            </w:tcBorders>
          </w:tcPr>
          <w:p w14:paraId="36810B3F" w14:textId="77777777" w:rsidR="00A33F91" w:rsidRPr="00A33F91" w:rsidRDefault="00A33F91" w:rsidP="00E61F59">
            <w:pPr>
              <w:jc w:val="right"/>
              <w:rPr>
                <w:color w:val="000000"/>
                <w:sz w:val="20"/>
                <w:szCs w:val="20"/>
                <w:lang w:val="fr-FR"/>
              </w:rPr>
            </w:pPr>
            <w:r w:rsidRPr="00A33F91">
              <w:rPr>
                <w:color w:val="000000"/>
                <w:sz w:val="20"/>
                <w:lang w:val="fr-FR"/>
              </w:rPr>
              <w:t>85 600</w:t>
            </w:r>
          </w:p>
        </w:tc>
        <w:tc>
          <w:tcPr>
            <w:tcW w:w="665" w:type="pct"/>
            <w:tcBorders>
              <w:top w:val="single" w:sz="4" w:space="0" w:color="auto"/>
              <w:left w:val="single" w:sz="4" w:space="0" w:color="auto"/>
              <w:bottom w:val="single" w:sz="4" w:space="0" w:color="auto"/>
              <w:right w:val="single" w:sz="4" w:space="0" w:color="auto"/>
            </w:tcBorders>
          </w:tcPr>
          <w:p w14:paraId="0F994BD4" w14:textId="77777777" w:rsidR="00A33F91" w:rsidRPr="00A33F91" w:rsidRDefault="00A33F91" w:rsidP="00E61F59">
            <w:pPr>
              <w:jc w:val="right"/>
              <w:rPr>
                <w:color w:val="000000"/>
                <w:sz w:val="20"/>
                <w:szCs w:val="20"/>
                <w:lang w:val="fr-FR"/>
              </w:rPr>
            </w:pPr>
            <w:r w:rsidRPr="00A33F91">
              <w:rPr>
                <w:color w:val="000000"/>
                <w:sz w:val="20"/>
                <w:lang w:val="fr-FR"/>
              </w:rPr>
              <w:t>*</w:t>
            </w:r>
          </w:p>
        </w:tc>
      </w:tr>
      <w:tr w:rsidR="00A33F91" w:rsidRPr="00A33F91" w14:paraId="22051F95" w14:textId="77777777" w:rsidTr="00E61F59">
        <w:tc>
          <w:tcPr>
            <w:tcW w:w="3669" w:type="pct"/>
            <w:gridSpan w:val="2"/>
            <w:tcBorders>
              <w:top w:val="single" w:sz="4" w:space="0" w:color="auto"/>
              <w:left w:val="single" w:sz="4" w:space="0" w:color="auto"/>
              <w:bottom w:val="single" w:sz="4" w:space="0" w:color="auto"/>
              <w:right w:val="single" w:sz="4" w:space="0" w:color="auto"/>
            </w:tcBorders>
          </w:tcPr>
          <w:p w14:paraId="741756D9" w14:textId="77777777" w:rsidR="00A33F91" w:rsidRPr="00CE47AD" w:rsidRDefault="00A33F91" w:rsidP="00E61F59">
            <w:pPr>
              <w:jc w:val="right"/>
              <w:rPr>
                <w:color w:val="000000" w:themeColor="text1"/>
                <w:sz w:val="20"/>
                <w:szCs w:val="20"/>
                <w:lang w:val="pt-PT"/>
              </w:rPr>
            </w:pPr>
            <w:r w:rsidRPr="00CE47AD">
              <w:rPr>
                <w:color w:val="000000" w:themeColor="text1"/>
                <w:sz w:val="20"/>
                <w:lang w:val="pt-PT"/>
              </w:rPr>
              <w:t>Total pour A1, A2, A3, A4, A5, B1, B2</w:t>
            </w:r>
          </w:p>
        </w:tc>
        <w:tc>
          <w:tcPr>
            <w:tcW w:w="666" w:type="pct"/>
            <w:tcBorders>
              <w:top w:val="single" w:sz="4" w:space="0" w:color="auto"/>
              <w:left w:val="single" w:sz="4" w:space="0" w:color="auto"/>
              <w:bottom w:val="single" w:sz="4" w:space="0" w:color="auto"/>
              <w:right w:val="single" w:sz="4" w:space="0" w:color="auto"/>
            </w:tcBorders>
          </w:tcPr>
          <w:p w14:paraId="3E6BC1E9" w14:textId="77777777" w:rsidR="00A33F91" w:rsidRPr="00A33F91" w:rsidRDefault="00A33F91" w:rsidP="00E61F59">
            <w:pPr>
              <w:jc w:val="right"/>
              <w:rPr>
                <w:color w:val="000000"/>
                <w:sz w:val="20"/>
                <w:szCs w:val="20"/>
                <w:lang w:val="fr-FR"/>
              </w:rPr>
            </w:pPr>
            <w:r w:rsidRPr="00A33F91">
              <w:rPr>
                <w:color w:val="000000"/>
                <w:sz w:val="20"/>
                <w:lang w:val="fr-FR"/>
              </w:rPr>
              <w:t>5 117 814</w:t>
            </w:r>
          </w:p>
        </w:tc>
        <w:tc>
          <w:tcPr>
            <w:tcW w:w="665" w:type="pct"/>
            <w:tcBorders>
              <w:top w:val="single" w:sz="4" w:space="0" w:color="auto"/>
              <w:left w:val="single" w:sz="4" w:space="0" w:color="auto"/>
              <w:bottom w:val="single" w:sz="4" w:space="0" w:color="auto"/>
              <w:right w:val="single" w:sz="4" w:space="0" w:color="auto"/>
            </w:tcBorders>
          </w:tcPr>
          <w:p w14:paraId="46FAE3E2" w14:textId="77777777" w:rsidR="00A33F91" w:rsidRPr="00A33F91" w:rsidRDefault="00A33F91" w:rsidP="00E61F59">
            <w:pPr>
              <w:jc w:val="right"/>
              <w:rPr>
                <w:color w:val="000000"/>
                <w:sz w:val="20"/>
                <w:szCs w:val="20"/>
                <w:lang w:val="fr-FR"/>
              </w:rPr>
            </w:pPr>
            <w:r w:rsidRPr="00A33F91">
              <w:rPr>
                <w:color w:val="000000"/>
                <w:sz w:val="20"/>
                <w:lang w:val="fr-FR"/>
              </w:rPr>
              <w:t>5 007 814</w:t>
            </w:r>
          </w:p>
        </w:tc>
      </w:tr>
      <w:tr w:rsidR="00A33F91" w:rsidRPr="00A33F91" w14:paraId="1C4621CF" w14:textId="77777777" w:rsidTr="00E61F59">
        <w:tc>
          <w:tcPr>
            <w:tcW w:w="3669" w:type="pct"/>
            <w:gridSpan w:val="2"/>
            <w:tcBorders>
              <w:top w:val="single" w:sz="4" w:space="0" w:color="auto"/>
              <w:left w:val="single" w:sz="4" w:space="0" w:color="auto"/>
              <w:bottom w:val="single" w:sz="4" w:space="0" w:color="auto"/>
              <w:right w:val="single" w:sz="4" w:space="0" w:color="auto"/>
            </w:tcBorders>
          </w:tcPr>
          <w:p w14:paraId="39995FBC"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Frais d’appui à l’agence pour A1, A2, A3, A4, A5, B1, B2</w:t>
            </w:r>
          </w:p>
        </w:tc>
        <w:tc>
          <w:tcPr>
            <w:tcW w:w="666" w:type="pct"/>
            <w:tcBorders>
              <w:top w:val="single" w:sz="4" w:space="0" w:color="auto"/>
              <w:left w:val="single" w:sz="4" w:space="0" w:color="auto"/>
              <w:bottom w:val="single" w:sz="4" w:space="0" w:color="auto"/>
              <w:right w:val="single" w:sz="4" w:space="0" w:color="auto"/>
            </w:tcBorders>
          </w:tcPr>
          <w:p w14:paraId="4BFA8983" w14:textId="77777777" w:rsidR="00A33F91" w:rsidRPr="00A33F91" w:rsidRDefault="00A33F91" w:rsidP="00E61F59">
            <w:pPr>
              <w:jc w:val="right"/>
              <w:rPr>
                <w:color w:val="000000"/>
                <w:sz w:val="20"/>
                <w:szCs w:val="20"/>
                <w:lang w:val="fr-FR"/>
              </w:rPr>
            </w:pPr>
            <w:r w:rsidRPr="00A33F91">
              <w:rPr>
                <w:color w:val="000000"/>
                <w:sz w:val="20"/>
                <w:lang w:val="fr-FR"/>
              </w:rPr>
              <w:t>358 247</w:t>
            </w:r>
          </w:p>
        </w:tc>
        <w:tc>
          <w:tcPr>
            <w:tcW w:w="665" w:type="pct"/>
            <w:tcBorders>
              <w:top w:val="single" w:sz="4" w:space="0" w:color="auto"/>
              <w:left w:val="single" w:sz="4" w:space="0" w:color="auto"/>
              <w:bottom w:val="single" w:sz="4" w:space="0" w:color="auto"/>
              <w:right w:val="single" w:sz="4" w:space="0" w:color="auto"/>
            </w:tcBorders>
          </w:tcPr>
          <w:p w14:paraId="657A34BD" w14:textId="77777777" w:rsidR="00A33F91" w:rsidRPr="00A33F91" w:rsidRDefault="00A33F91" w:rsidP="00E61F59">
            <w:pPr>
              <w:jc w:val="right"/>
              <w:rPr>
                <w:color w:val="000000"/>
                <w:sz w:val="20"/>
                <w:szCs w:val="20"/>
                <w:lang w:val="fr-FR"/>
              </w:rPr>
            </w:pPr>
            <w:r w:rsidRPr="00A33F91">
              <w:rPr>
                <w:color w:val="000000"/>
                <w:sz w:val="20"/>
                <w:lang w:val="fr-FR"/>
              </w:rPr>
              <w:t>350 547</w:t>
            </w:r>
          </w:p>
        </w:tc>
      </w:tr>
      <w:tr w:rsidR="00A33F91" w:rsidRPr="00A33F91" w14:paraId="314D9D70" w14:textId="77777777" w:rsidTr="00E61F59">
        <w:tc>
          <w:tcPr>
            <w:tcW w:w="3669" w:type="pct"/>
            <w:gridSpan w:val="2"/>
            <w:tcBorders>
              <w:top w:val="single" w:sz="4" w:space="0" w:color="auto"/>
              <w:left w:val="single" w:sz="4" w:space="0" w:color="auto"/>
              <w:bottom w:val="single" w:sz="4" w:space="0" w:color="auto"/>
              <w:right w:val="single" w:sz="4" w:space="0" w:color="auto"/>
            </w:tcBorders>
            <w:hideMark/>
          </w:tcPr>
          <w:p w14:paraId="498BD24C" w14:textId="77777777" w:rsidR="00A33F91" w:rsidRPr="00A33F91" w:rsidRDefault="00A33F91" w:rsidP="00E61F59">
            <w:pPr>
              <w:jc w:val="right"/>
              <w:rPr>
                <w:color w:val="000000" w:themeColor="text1"/>
                <w:sz w:val="20"/>
                <w:szCs w:val="20"/>
                <w:lang w:val="fr-FR"/>
              </w:rPr>
            </w:pPr>
            <w:r w:rsidRPr="00A33F91">
              <w:rPr>
                <w:color w:val="000000" w:themeColor="text1"/>
                <w:sz w:val="20"/>
                <w:lang w:val="fr-FR"/>
              </w:rPr>
              <w:t>Total global</w:t>
            </w:r>
          </w:p>
        </w:tc>
        <w:tc>
          <w:tcPr>
            <w:tcW w:w="666" w:type="pct"/>
            <w:tcBorders>
              <w:top w:val="single" w:sz="4" w:space="0" w:color="auto"/>
              <w:left w:val="single" w:sz="4" w:space="0" w:color="auto"/>
              <w:bottom w:val="single" w:sz="4" w:space="0" w:color="auto"/>
              <w:right w:val="single" w:sz="4" w:space="0" w:color="auto"/>
            </w:tcBorders>
          </w:tcPr>
          <w:p w14:paraId="140F8E1F" w14:textId="77777777" w:rsidR="00A33F91" w:rsidRPr="00A33F91" w:rsidRDefault="00A33F91" w:rsidP="00E61F59">
            <w:pPr>
              <w:jc w:val="right"/>
              <w:rPr>
                <w:color w:val="000000"/>
                <w:sz w:val="20"/>
                <w:szCs w:val="20"/>
                <w:lang w:val="fr-FR"/>
              </w:rPr>
            </w:pPr>
            <w:r w:rsidRPr="00A33F91">
              <w:rPr>
                <w:color w:val="000000"/>
                <w:sz w:val="20"/>
                <w:lang w:val="fr-FR"/>
              </w:rPr>
              <w:t>5 476 061</w:t>
            </w:r>
          </w:p>
        </w:tc>
        <w:tc>
          <w:tcPr>
            <w:tcW w:w="665" w:type="pct"/>
            <w:tcBorders>
              <w:top w:val="single" w:sz="4" w:space="0" w:color="auto"/>
              <w:left w:val="single" w:sz="4" w:space="0" w:color="auto"/>
              <w:bottom w:val="single" w:sz="4" w:space="0" w:color="auto"/>
              <w:right w:val="single" w:sz="4" w:space="0" w:color="auto"/>
            </w:tcBorders>
          </w:tcPr>
          <w:p w14:paraId="33CBECF1" w14:textId="77777777" w:rsidR="00A33F91" w:rsidRPr="00A33F91" w:rsidRDefault="00A33F91" w:rsidP="00E61F59">
            <w:pPr>
              <w:jc w:val="right"/>
              <w:rPr>
                <w:color w:val="000000"/>
                <w:sz w:val="20"/>
                <w:szCs w:val="20"/>
                <w:lang w:val="fr-FR"/>
              </w:rPr>
            </w:pPr>
            <w:r w:rsidRPr="00A33F91">
              <w:rPr>
                <w:color w:val="000000"/>
                <w:sz w:val="20"/>
                <w:lang w:val="fr-FR"/>
              </w:rPr>
              <w:t>5 358 361</w:t>
            </w:r>
          </w:p>
        </w:tc>
      </w:tr>
    </w:tbl>
    <w:p w14:paraId="099D9AE5" w14:textId="77777777" w:rsidR="00A33F91" w:rsidRPr="00A33F91" w:rsidRDefault="00A33F91" w:rsidP="00A33F91">
      <w:pPr>
        <w:rPr>
          <w:sz w:val="19"/>
          <w:szCs w:val="19"/>
          <w:lang w:val="fr-FR"/>
        </w:rPr>
      </w:pPr>
      <w:proofErr w:type="spellStart"/>
      <w:proofErr w:type="gramStart"/>
      <w:r w:rsidRPr="00A33F91">
        <w:rPr>
          <w:sz w:val="19"/>
          <w:vertAlign w:val="superscript"/>
          <w:lang w:val="fr-FR"/>
        </w:rPr>
        <w:t>a</w:t>
      </w:r>
      <w:proofErr w:type="spellEnd"/>
      <w:proofErr w:type="gramEnd"/>
      <w:r w:rsidRPr="00A33F91">
        <w:rPr>
          <w:sz w:val="19"/>
          <w:lang w:val="fr-FR"/>
        </w:rPr>
        <w:t xml:space="preserve"> PNUE en qualité d’agence d’exécution principale</w:t>
      </w:r>
    </w:p>
    <w:p w14:paraId="7E4C086C" w14:textId="77777777" w:rsidR="00A33F91" w:rsidRPr="00A33F91" w:rsidRDefault="00A33F91" w:rsidP="00A33F91">
      <w:pPr>
        <w:rPr>
          <w:sz w:val="19"/>
          <w:szCs w:val="19"/>
          <w:lang w:val="fr-FR"/>
        </w:rPr>
      </w:pPr>
      <w:proofErr w:type="gramStart"/>
      <w:r w:rsidRPr="00A33F91">
        <w:rPr>
          <w:sz w:val="19"/>
          <w:vertAlign w:val="superscript"/>
          <w:lang w:val="fr-FR"/>
        </w:rPr>
        <w:t>b</w:t>
      </w:r>
      <w:proofErr w:type="gramEnd"/>
      <w:r w:rsidRPr="00A33F91">
        <w:rPr>
          <w:sz w:val="19"/>
          <w:lang w:val="fr-FR"/>
        </w:rPr>
        <w:t xml:space="preserve"> Gouvernement de l’Allemagne et ONUDI comme agences de coopération</w:t>
      </w:r>
    </w:p>
    <w:p w14:paraId="45EC1125" w14:textId="77777777" w:rsidR="00A33F91" w:rsidRPr="00A33F91" w:rsidRDefault="00A33F91" w:rsidP="00A33F91">
      <w:pPr>
        <w:rPr>
          <w:sz w:val="19"/>
          <w:szCs w:val="19"/>
          <w:lang w:val="fr-FR"/>
        </w:rPr>
      </w:pPr>
      <w:proofErr w:type="gramStart"/>
      <w:r w:rsidRPr="00A33F91">
        <w:rPr>
          <w:sz w:val="19"/>
          <w:vertAlign w:val="superscript"/>
          <w:lang w:val="fr-FR"/>
        </w:rPr>
        <w:t>c</w:t>
      </w:r>
      <w:proofErr w:type="gramEnd"/>
      <w:r w:rsidRPr="00A33F91">
        <w:rPr>
          <w:sz w:val="19"/>
          <w:lang w:val="fr-FR"/>
        </w:rPr>
        <w:t xml:space="preserve"> ONUDI comme agence d’exécution principale</w:t>
      </w:r>
    </w:p>
    <w:p w14:paraId="0C5A804D" w14:textId="77777777" w:rsidR="00A33F91" w:rsidRPr="00A33F91" w:rsidRDefault="00A33F91" w:rsidP="00A33F91">
      <w:pPr>
        <w:spacing w:after="240"/>
        <w:rPr>
          <w:sz w:val="19"/>
          <w:szCs w:val="19"/>
          <w:lang w:val="fr-FR"/>
        </w:rPr>
      </w:pPr>
      <w:r w:rsidRPr="00A33F91">
        <w:rPr>
          <w:sz w:val="19"/>
          <w:lang w:val="fr-FR"/>
        </w:rPr>
        <w:t>* Recommandé pour examen individuel</w:t>
      </w:r>
    </w:p>
    <w:p w14:paraId="06F8C4DF" w14:textId="77777777" w:rsidR="00A33F91" w:rsidRPr="00A33F91" w:rsidRDefault="00A33F91" w:rsidP="00A33F91">
      <w:pPr>
        <w:keepNext/>
        <w:keepLines/>
        <w:spacing w:after="240"/>
        <w:rPr>
          <w:b/>
          <w:color w:val="000000" w:themeColor="text1"/>
          <w:lang w:val="fr-FR"/>
        </w:rPr>
      </w:pPr>
      <w:r w:rsidRPr="00A33F91">
        <w:rPr>
          <w:b/>
          <w:color w:val="000000" w:themeColor="text1"/>
          <w:lang w:val="fr-FR"/>
        </w:rPr>
        <w:t>SECTION A : ACTIVITÉS RECOMMANDÉES POUR APPROBATION GLOBALE</w:t>
      </w:r>
    </w:p>
    <w:p w14:paraId="10A549A6" w14:textId="29B264C7" w:rsidR="00A33F91" w:rsidRPr="00A33F91" w:rsidRDefault="00A33F91" w:rsidP="00A33F91">
      <w:pPr>
        <w:keepNext/>
        <w:keepLines/>
        <w:spacing w:after="240"/>
        <w:rPr>
          <w:b/>
          <w:bCs/>
          <w:color w:val="000000" w:themeColor="text1"/>
          <w:lang w:val="fr-FR"/>
        </w:rPr>
      </w:pPr>
      <w:r w:rsidRPr="00A33F91">
        <w:rPr>
          <w:b/>
          <w:color w:val="000000" w:themeColor="text1"/>
          <w:lang w:val="fr-FR"/>
        </w:rPr>
        <w:t>A1 : Renouvellement des projets de renforcement des institutions</w:t>
      </w:r>
    </w:p>
    <w:p w14:paraId="30072658" w14:textId="77777777" w:rsidR="00A33F91" w:rsidRPr="00A33F91" w:rsidRDefault="00A33F91" w:rsidP="00A33F91">
      <w:pPr>
        <w:keepNext/>
        <w:keepLines/>
        <w:spacing w:after="240"/>
        <w:rPr>
          <w:b/>
          <w:color w:val="000000" w:themeColor="text1"/>
          <w:lang w:val="fr-FR"/>
        </w:rPr>
      </w:pPr>
      <w:r w:rsidRPr="00A33F91">
        <w:rPr>
          <w:b/>
          <w:color w:val="000000" w:themeColor="text1"/>
          <w:lang w:val="fr-FR"/>
        </w:rPr>
        <w:t>Description des projets</w:t>
      </w:r>
    </w:p>
    <w:p w14:paraId="1D56CAEC" w14:textId="7393E50B" w:rsidR="00A33F91" w:rsidRPr="00A33F91" w:rsidRDefault="00A33F91" w:rsidP="004F6B03">
      <w:pPr>
        <w:pStyle w:val="Heading1"/>
        <w:numPr>
          <w:ilvl w:val="0"/>
          <w:numId w:val="26"/>
        </w:numPr>
        <w:ind w:left="142" w:hanging="142"/>
        <w:rPr>
          <w:lang w:val="fr-FR"/>
        </w:rPr>
      </w:pPr>
      <w:r w:rsidRPr="00A33F91">
        <w:rPr>
          <w:lang w:val="fr-FR"/>
        </w:rPr>
        <w:t>Le PNUD a soumis des demandes de renouvellement des projets de renforcement des institutions</w:t>
      </w:r>
      <w:r w:rsidR="004F6B03">
        <w:rPr>
          <w:lang w:val="fr-FR"/>
        </w:rPr>
        <w:t xml:space="preserve"> </w:t>
      </w:r>
      <w:r w:rsidRPr="00A33F91">
        <w:rPr>
          <w:lang w:val="fr-FR"/>
        </w:rPr>
        <w:t>pour les pays mentionnés à la section A1 du tableau 1. Ces projets sont décrits à l’annexe I au présent document.</w:t>
      </w:r>
    </w:p>
    <w:p w14:paraId="25B3881E" w14:textId="77777777" w:rsidR="00A33F91" w:rsidRPr="00A33F91" w:rsidRDefault="00A33F91" w:rsidP="00A33F91">
      <w:pPr>
        <w:keepNext/>
        <w:autoSpaceDE w:val="0"/>
        <w:autoSpaceDN w:val="0"/>
        <w:adjustRightInd w:val="0"/>
        <w:spacing w:after="240"/>
        <w:rPr>
          <w:b/>
          <w:bCs/>
          <w:color w:val="000000" w:themeColor="text1"/>
          <w:lang w:val="fr-FR"/>
        </w:rPr>
      </w:pPr>
      <w:r w:rsidRPr="00A33F91">
        <w:rPr>
          <w:b/>
          <w:color w:val="000000" w:themeColor="text1"/>
          <w:lang w:val="fr-FR"/>
        </w:rPr>
        <w:t>Observations du Secrétariat</w:t>
      </w:r>
    </w:p>
    <w:p w14:paraId="7379AC34" w14:textId="77777777" w:rsidR="00A33F91" w:rsidRPr="00A33F91" w:rsidRDefault="00A33F91" w:rsidP="004F6B03">
      <w:pPr>
        <w:pStyle w:val="Heading1"/>
        <w:tabs>
          <w:tab w:val="clear" w:pos="-1440"/>
        </w:tabs>
        <w:ind w:left="142" w:hanging="142"/>
        <w:rPr>
          <w:lang w:val="fr-FR"/>
        </w:rPr>
      </w:pPr>
      <w:r w:rsidRPr="00A33F91">
        <w:rPr>
          <w:lang w:val="fr-FR"/>
        </w:rPr>
        <w:t>Le Secrétariat a examiné les demandes de renouvellement des six projets de renforcement des institutions soumises au nom des gouvernements concernés à la lumière des lignes directrices</w:t>
      </w:r>
      <w:r w:rsidRPr="00A33F91">
        <w:rPr>
          <w:vertAlign w:val="superscript"/>
          <w:lang w:val="fr-FR"/>
        </w:rPr>
        <w:footnoteReference w:id="3"/>
      </w:r>
      <w:r w:rsidRPr="00A33F91">
        <w:rPr>
          <w:vertAlign w:val="superscript"/>
          <w:lang w:val="fr-FR"/>
        </w:rPr>
        <w:t xml:space="preserve"> </w:t>
      </w:r>
      <w:r w:rsidRPr="00A33F91">
        <w:rPr>
          <w:lang w:val="fr-FR"/>
        </w:rPr>
        <w:t xml:space="preserve">et des décisions pertinentes se rapportant à l’admissibilité et aux niveaux de financement. Ces demandes ont été recoupées avec les plans de travail initiaux pour la phase précédente, les données des programmes de pays et les données transmises en vertu de l’Article 7, le dernier rapport sur la mise en œuvre de leurs plans de gestion de l’élimination des HCFC (PGEH), le rapport périodique de l’agence et toutes les décisions pertinentes des Réunions des Parties. Il a été noté que les six pays ont soumis les données de leur programme de pays pour 2022 et qu’ils sont en conformité avec les objectifs de réglementation aux termes du Protocole de Montréal, et qu’ils ont fait part d’une consommation annuelle de HCFC qui ne dépasse pas la consommation annuelle maximale admissible indiquée dans les accords de PGEH qu’ils ont conclus avec le Comité exécutif. En outre, toutes les demandes soumises comprenaient une évaluation des indicateurs de performance, des risques liés au projet et de sa pérennité, et de la réalisation des objectifs de renforcement des institutions conformément à la décision 91/63 b). </w:t>
      </w:r>
    </w:p>
    <w:p w14:paraId="1DD047C5" w14:textId="77777777" w:rsidR="00A33F91" w:rsidRPr="00A33F91" w:rsidRDefault="00A33F91" w:rsidP="00A33F91">
      <w:pPr>
        <w:autoSpaceDE w:val="0"/>
        <w:autoSpaceDN w:val="0"/>
        <w:adjustRightInd w:val="0"/>
        <w:spacing w:after="240"/>
        <w:rPr>
          <w:b/>
          <w:bCs/>
          <w:color w:val="000000" w:themeColor="text1"/>
          <w:lang w:val="fr-FR"/>
        </w:rPr>
      </w:pPr>
      <w:r w:rsidRPr="00A33F91">
        <w:rPr>
          <w:b/>
          <w:color w:val="000000" w:themeColor="text1"/>
          <w:lang w:val="fr-FR"/>
        </w:rPr>
        <w:t>Recommandation du Secrétariat</w:t>
      </w:r>
    </w:p>
    <w:p w14:paraId="5A5E143A" w14:textId="6047F74C" w:rsidR="00A33F91" w:rsidRPr="00A33F91" w:rsidRDefault="00A33F91" w:rsidP="004F6B03">
      <w:pPr>
        <w:pStyle w:val="Heading1"/>
        <w:tabs>
          <w:tab w:val="num" w:pos="426"/>
        </w:tabs>
        <w:ind w:left="142" w:hanging="142"/>
        <w:rPr>
          <w:lang w:val="fr-FR"/>
        </w:rPr>
      </w:pPr>
      <w:r w:rsidRPr="00A33F91">
        <w:rPr>
          <w:lang w:val="fr-FR"/>
        </w:rPr>
        <w:t>Le Secrétariat recommande l’approbation globale des demandes de renouvellement des projets de</w:t>
      </w:r>
      <w:r w:rsidR="004F6B03">
        <w:rPr>
          <w:lang w:val="fr-FR"/>
        </w:rPr>
        <w:t xml:space="preserve"> </w:t>
      </w:r>
      <w:r w:rsidRPr="00A33F91">
        <w:rPr>
          <w:lang w:val="fr-FR"/>
        </w:rPr>
        <w:t>renforcement des institutions pour le la Colombie, le Costa Rica, l’Inde, la Malaisie, le Pakistan et l’Uruguay, aux niveaux de financement indiqués dans la section A1 du tableau 1 du présent document. Le Comité exécutif pourrait souhaiter faire part aux gouvernements des pays mentionnés ci-dessus des observations contenues dans l’annexe II au présent document.</w:t>
      </w:r>
    </w:p>
    <w:p w14:paraId="663ACFBB" w14:textId="77777777" w:rsidR="00A33F91" w:rsidRPr="00A33F91" w:rsidRDefault="00A33F91" w:rsidP="00A33F91">
      <w:pPr>
        <w:keepNext/>
        <w:keepLines/>
        <w:spacing w:after="240"/>
        <w:rPr>
          <w:b/>
          <w:lang w:val="fr-FR"/>
        </w:rPr>
      </w:pPr>
      <w:r w:rsidRPr="00A33F91">
        <w:rPr>
          <w:b/>
          <w:lang w:val="fr-FR"/>
        </w:rPr>
        <w:lastRenderedPageBreak/>
        <w:t>A2</w:t>
      </w:r>
      <w:r w:rsidRPr="00A33F91">
        <w:rPr>
          <w:b/>
          <w:color w:val="000000" w:themeColor="text1"/>
          <w:lang w:val="fr-FR"/>
        </w:rPr>
        <w:t> :</w:t>
      </w:r>
      <w:r w:rsidRPr="00A33F91">
        <w:rPr>
          <w:b/>
          <w:lang w:val="fr-FR"/>
        </w:rPr>
        <w:t xml:space="preserve"> Préparation de projets pour des plans de gestion de l’élimination des HCFC</w:t>
      </w:r>
    </w:p>
    <w:p w14:paraId="794030E4" w14:textId="77777777" w:rsidR="00A33F91" w:rsidRPr="00A33F91" w:rsidRDefault="00A33F91" w:rsidP="00A33F91">
      <w:pPr>
        <w:keepNext/>
        <w:keepLines/>
        <w:spacing w:after="240"/>
        <w:rPr>
          <w:b/>
          <w:lang w:val="fr-FR"/>
        </w:rPr>
      </w:pPr>
      <w:r w:rsidRPr="00A33F91">
        <w:rPr>
          <w:b/>
          <w:lang w:val="fr-FR"/>
        </w:rPr>
        <w:t>Description des projets</w:t>
      </w:r>
    </w:p>
    <w:p w14:paraId="2EA0939D" w14:textId="77777777" w:rsidR="00A33F91" w:rsidRPr="00A33F91" w:rsidRDefault="00A33F91" w:rsidP="004F6B03">
      <w:pPr>
        <w:pStyle w:val="Heading1"/>
        <w:ind w:left="142" w:hanging="142"/>
        <w:rPr>
          <w:lang w:val="fr-FR"/>
        </w:rPr>
      </w:pPr>
      <w:r w:rsidRPr="00A33F91">
        <w:rPr>
          <w:lang w:val="fr-FR"/>
        </w:rPr>
        <w:t>Le PNUD a présenté des demandes pour la préparation de nouvelles phases de PGEH pour deux pays visés à l’Article 5, pour un pays à titre d’agence d’exécution désignée, et pour l’autre, à titre d’agence de coopération, avec le PNUE comme agence d’exécution principale, comme indiqué à la section A2 du tableau 1.</w:t>
      </w:r>
    </w:p>
    <w:p w14:paraId="614BC061" w14:textId="77777777" w:rsidR="00A33F91" w:rsidRPr="00A33F91" w:rsidRDefault="00A33F91" w:rsidP="004F6B03">
      <w:pPr>
        <w:pStyle w:val="Heading1"/>
        <w:ind w:left="142" w:hanging="142"/>
        <w:rPr>
          <w:lang w:val="fr-FR"/>
        </w:rPr>
      </w:pPr>
      <w:r w:rsidRPr="00A33F91">
        <w:rPr>
          <w:lang w:val="fr-FR"/>
        </w:rPr>
        <w:t>Le PNUE, en qualité d’agence d’exécution principale pour le Soudan du Sud, a demandé 20 000 $ US, plus des frais d’appui à l’agence de 2 600 $ US, et a fourni une description des activités requises pour la préparation de la phase II du PGEH et les coûts correspondants de chaque activité des amendements de son programme de travail pour 2023 ;</w:t>
      </w:r>
      <w:r w:rsidRPr="00A33F91">
        <w:rPr>
          <w:vertAlign w:val="superscript"/>
          <w:lang w:val="fr-FR"/>
        </w:rPr>
        <w:footnoteReference w:id="4"/>
      </w:r>
      <w:r w:rsidRPr="00A33F91">
        <w:rPr>
          <w:lang w:val="fr-FR"/>
        </w:rPr>
        <w:t xml:space="preserve"> les observations du Secrétariat y figurent également.</w:t>
      </w:r>
    </w:p>
    <w:p w14:paraId="32203AFB" w14:textId="1333F789" w:rsidR="00A33F91" w:rsidRPr="00A33F91" w:rsidRDefault="00A33F91" w:rsidP="00204FEC">
      <w:pPr>
        <w:pStyle w:val="Heading1"/>
        <w:ind w:left="142" w:hanging="142"/>
        <w:rPr>
          <w:lang w:val="fr-FR"/>
        </w:rPr>
      </w:pPr>
      <w:r w:rsidRPr="00A33F91">
        <w:rPr>
          <w:lang w:val="fr-FR"/>
        </w:rPr>
        <w:t>Le PNUD a fourni une description des activités en appui à sa demande pour la préparation de projet pour la phase III du PGEH pour le Pérou, qui comprend : la justification des fonds demandés pour le projet, un rapport périodique sur la mise en œuvre de la phase II du PGEH, une liste des activités qui seront entreprises au cours de la préparation du projet et les budgets correspondants, en utilisant le format pour les demandes de préparation de projet des PGEH.</w:t>
      </w:r>
    </w:p>
    <w:p w14:paraId="19837EAF" w14:textId="77777777" w:rsidR="00A33F91" w:rsidRPr="00A33F91" w:rsidRDefault="00A33F91" w:rsidP="00A33F91">
      <w:pPr>
        <w:pStyle w:val="Heading1"/>
        <w:keepNext/>
        <w:widowControl w:val="0"/>
        <w:numPr>
          <w:ilvl w:val="0"/>
          <w:numId w:val="0"/>
        </w:numPr>
        <w:tabs>
          <w:tab w:val="left" w:pos="720"/>
        </w:tabs>
        <w:rPr>
          <w:lang w:val="fr-FR"/>
        </w:rPr>
      </w:pPr>
      <w:r w:rsidRPr="00A33F91">
        <w:rPr>
          <w:b/>
          <w:lang w:val="fr-FR"/>
        </w:rPr>
        <w:t>Observations du Secrétariat</w:t>
      </w:r>
    </w:p>
    <w:p w14:paraId="649FCEB2" w14:textId="77777777" w:rsidR="00A33F91" w:rsidRPr="00A33F91" w:rsidRDefault="00A33F91" w:rsidP="00204FEC">
      <w:pPr>
        <w:pStyle w:val="Heading1"/>
        <w:ind w:left="142" w:hanging="142"/>
        <w:rPr>
          <w:lang w:val="fr-FR"/>
        </w:rPr>
      </w:pPr>
      <w:r w:rsidRPr="00A33F91">
        <w:rPr>
          <w:lang w:val="fr-FR"/>
        </w:rPr>
        <w:t>Lors de l’examen de cette demande, le Secrétariat a pris en compte les lignes directrices relatives au financement de la préparation du PGEH pour les pays visés à l’Article 5 contenues dans la décision 71/42, les progrès accomplis dans le cadre de la phase II du PGEH, notamment l’état d’avancement de la mise en œuvre des tranches au moment de la préparation du présent document ; ainsi que la décision 84/46 e).</w:t>
      </w:r>
      <w:r w:rsidRPr="00A33F91">
        <w:rPr>
          <w:vertAlign w:val="superscript"/>
          <w:lang w:val="fr-FR"/>
        </w:rPr>
        <w:footnoteReference w:id="5"/>
      </w:r>
      <w:r w:rsidRPr="00A33F91">
        <w:rPr>
          <w:vertAlign w:val="superscript"/>
          <w:lang w:val="fr-FR"/>
        </w:rPr>
        <w:t xml:space="preserve"> </w:t>
      </w:r>
      <w:r w:rsidRPr="00A33F91">
        <w:rPr>
          <w:lang w:val="fr-FR"/>
        </w:rPr>
        <w:t>Le Secrétariat a indiqué que le financement demandé est conforme à la décision 71/42 et que la demande est conforme à la décision 82/45 permettant la soumission de demandes de préparation de projet pour la phase III deux ans avant la date de la fin de la phase II du PGEH.</w:t>
      </w:r>
      <w:r w:rsidRPr="00A33F91">
        <w:rPr>
          <w:vertAlign w:val="superscript"/>
          <w:lang w:val="fr-FR"/>
        </w:rPr>
        <w:footnoteReference w:id="6"/>
      </w:r>
    </w:p>
    <w:p w14:paraId="61C97BAC" w14:textId="77777777" w:rsidR="00A33F91" w:rsidRPr="00A33F91" w:rsidRDefault="00A33F91" w:rsidP="00204FEC">
      <w:pPr>
        <w:pStyle w:val="Heading1"/>
        <w:ind w:left="142" w:hanging="142"/>
        <w:rPr>
          <w:lang w:val="fr-FR"/>
        </w:rPr>
      </w:pPr>
      <w:r w:rsidRPr="00A33F91">
        <w:rPr>
          <w:lang w:val="fr-FR"/>
        </w:rPr>
        <w:t>Le PNUD a confirmé que la phase III du PGEH pour le Pérou permettra l’élimination de 100 pour cent de la valeur de référence des HCFC d’ici au 1</w:t>
      </w:r>
      <w:r w:rsidRPr="00A33F91">
        <w:rPr>
          <w:vertAlign w:val="superscript"/>
          <w:lang w:val="fr-FR"/>
        </w:rPr>
        <w:t>er</w:t>
      </w:r>
      <w:r w:rsidRPr="00A33F91">
        <w:rPr>
          <w:lang w:val="fr-FR"/>
        </w:rPr>
        <w:t> janvier 2030.</w:t>
      </w:r>
    </w:p>
    <w:p w14:paraId="099A5CBD" w14:textId="77777777" w:rsidR="00A33F91" w:rsidRPr="00A33F91" w:rsidRDefault="00A33F91" w:rsidP="00A33F91">
      <w:pPr>
        <w:pStyle w:val="Heading1"/>
        <w:numPr>
          <w:ilvl w:val="0"/>
          <w:numId w:val="0"/>
        </w:numPr>
        <w:tabs>
          <w:tab w:val="left" w:pos="720"/>
        </w:tabs>
        <w:rPr>
          <w:b/>
          <w:lang w:val="fr-FR"/>
        </w:rPr>
      </w:pPr>
      <w:r w:rsidRPr="00A33F91">
        <w:rPr>
          <w:b/>
          <w:lang w:val="fr-FR"/>
        </w:rPr>
        <w:t>Recommandation du Secrétariat</w:t>
      </w:r>
    </w:p>
    <w:p w14:paraId="01E47DAE" w14:textId="77777777" w:rsidR="00A33F91" w:rsidRPr="00A33F91" w:rsidRDefault="00A33F91" w:rsidP="00204FEC">
      <w:pPr>
        <w:pStyle w:val="Heading1"/>
        <w:tabs>
          <w:tab w:val="clear" w:pos="-1440"/>
        </w:tabs>
        <w:ind w:left="0"/>
        <w:rPr>
          <w:lang w:val="fr-FR"/>
        </w:rPr>
      </w:pPr>
      <w:r w:rsidRPr="00A33F91">
        <w:rPr>
          <w:lang w:val="fr-FR"/>
        </w:rPr>
        <w:t>Le Secrétariat recommande l’approbation globale pour la préparation de projets pour la phase III des plans de gestion de l’élimination des HCFC (PGEH) pour le Pérou, ainsi que pour la phase II du PGEH pour le Soudan du Sud, au niveau de financement indiqué à la section A2 du tableau 1.</w:t>
      </w:r>
    </w:p>
    <w:p w14:paraId="35B62679" w14:textId="77777777" w:rsidR="00A33F91" w:rsidRPr="00A33F91" w:rsidRDefault="00A33F91" w:rsidP="00A33F91">
      <w:pPr>
        <w:pStyle w:val="Heading1"/>
        <w:keepNext/>
        <w:keepLines/>
        <w:widowControl w:val="0"/>
        <w:numPr>
          <w:ilvl w:val="0"/>
          <w:numId w:val="0"/>
        </w:numPr>
        <w:tabs>
          <w:tab w:val="left" w:pos="720"/>
        </w:tabs>
        <w:rPr>
          <w:lang w:val="fr-FR"/>
        </w:rPr>
      </w:pPr>
      <w:r w:rsidRPr="00A33F91">
        <w:rPr>
          <w:b/>
          <w:color w:val="000000" w:themeColor="text1"/>
          <w:lang w:val="fr-FR"/>
        </w:rPr>
        <w:t>A3 : Préparation des projets</w:t>
      </w:r>
      <w:r w:rsidRPr="00A33F91">
        <w:rPr>
          <w:b/>
          <w:lang w:val="fr-FR"/>
        </w:rPr>
        <w:t xml:space="preserve"> pour les plans de mise en œuvre de l’Amendement de Kigali pour la réduction des HFC</w:t>
      </w:r>
    </w:p>
    <w:p w14:paraId="27EEB485" w14:textId="77777777" w:rsidR="00A33F91" w:rsidRPr="00A33F91" w:rsidRDefault="00A33F91" w:rsidP="00A33F91">
      <w:pPr>
        <w:keepNext/>
        <w:keepLines/>
        <w:widowControl w:val="0"/>
        <w:spacing w:after="240"/>
        <w:rPr>
          <w:b/>
          <w:lang w:val="fr-FR"/>
        </w:rPr>
      </w:pPr>
      <w:r w:rsidRPr="00A33F91">
        <w:rPr>
          <w:b/>
          <w:lang w:val="fr-FR"/>
        </w:rPr>
        <w:t>Description des projets</w:t>
      </w:r>
    </w:p>
    <w:p w14:paraId="072AF1C1" w14:textId="1FCA9849" w:rsidR="005C160D" w:rsidRDefault="00A33F91" w:rsidP="005C160D">
      <w:pPr>
        <w:pStyle w:val="Heading1"/>
        <w:tabs>
          <w:tab w:val="num" w:pos="709"/>
        </w:tabs>
        <w:ind w:left="0"/>
        <w:rPr>
          <w:lang w:val="fr-FR"/>
        </w:rPr>
      </w:pPr>
      <w:r w:rsidRPr="00A33F91">
        <w:rPr>
          <w:lang w:val="fr-FR"/>
        </w:rPr>
        <w:t xml:space="preserve">Le PNUD a présenté des demandes pour la préparation de la phase I d’un plan de mise en œuvre de l’Amendement de Kigali pour trois pays visés à l’Article 5, pour un pays à titre d’agence d’exécution principale avec le Gouvernement de l’Allemagne et l’ONUDI comme agences de coopération ; et pour deux pays à titre d’agence de coopération avec l’ONUDI comme agence d’exécution principale pour l’Égypte, </w:t>
      </w:r>
      <w:r w:rsidRPr="00A33F91">
        <w:rPr>
          <w:lang w:val="fr-FR"/>
        </w:rPr>
        <w:lastRenderedPageBreak/>
        <w:t>et le PNUE comme agence d’exécution principale pour le Mali. Le PNUD a également présenté quatre demandes pour la préparation de projets d’investissement dans le cadre de la phase I du plan de mise en œuvre de l’Amendement de Kigali dans trois pays, à titre d’agence d’exécution désignée, une demande pour le secteur de la fabrication de climatiseurs et trois demandes pour le secteur de la fabrication d’équipements de réfrigération. Ces demandes sont présentées dans la section A3 du tableau 1.</w:t>
      </w:r>
    </w:p>
    <w:p w14:paraId="33D59965" w14:textId="39016FCE" w:rsidR="00A33F91" w:rsidRPr="005C160D" w:rsidRDefault="00A33F91" w:rsidP="005C160D">
      <w:pPr>
        <w:pStyle w:val="Heading1"/>
        <w:tabs>
          <w:tab w:val="num" w:pos="709"/>
        </w:tabs>
        <w:ind w:left="0"/>
        <w:rPr>
          <w:lang w:val="fr-FR"/>
        </w:rPr>
      </w:pPr>
      <w:r w:rsidRPr="005C160D">
        <w:rPr>
          <w:lang w:val="fr-FR"/>
        </w:rPr>
        <w:t>L’ONUDI, à titre d’agence d’exécution principale pour l’Égypte et d’agence de coopération pour le Brésil, a demandé 243 500 $ US, plus des frais d’appui à l’agence de 17 045 $ US dans les amendements de son programme de travail pour 2023,</w:t>
      </w:r>
      <w:r w:rsidRPr="00A33F91">
        <w:rPr>
          <w:rStyle w:val="FootnoteReference"/>
          <w:lang w:val="fr-FR"/>
        </w:rPr>
        <w:footnoteReference w:id="7"/>
      </w:r>
      <w:r w:rsidRPr="005C160D">
        <w:rPr>
          <w:lang w:val="fr-FR"/>
        </w:rPr>
        <w:t xml:space="preserve"> et a fourni une description des activités nécessaires à la préparation du plan de mise en œuvre de l’Amendement de Kigali pour l’Égypte et les coûts correspondants de chaque activité ; les observations du Secrétariat y figurent également. Le Gouvernement de l’Allemagne, en tant qu’agence de coopération pour le Brésil, a demandé 40 000 $ US plus des frais d’appui à l’agence de 5 200 $ US dans le cadre de la coopération bilatérale.</w:t>
      </w:r>
      <w:r w:rsidRPr="00A33F91">
        <w:rPr>
          <w:vertAlign w:val="superscript"/>
          <w:lang w:val="fr-FR"/>
        </w:rPr>
        <w:footnoteReference w:id="8"/>
      </w:r>
      <w:r w:rsidRPr="005C160D">
        <w:rPr>
          <w:lang w:val="fr-FR"/>
        </w:rPr>
        <w:t xml:space="preserve"> Le PNUE, en qualité d’agence d’exécution principale pour le Mali, a demandé 135 000 $ US, plus des frais d’appui à l’agence de 17 550 $ US, et a fourni une description des activités requises pour la préparation du plan de mise en œuvre de l’Amendement de Kigali pour le pays et les coûts correspondants de chaque activité des amendements de son programme de travail pour 2023 ;</w:t>
      </w:r>
      <w:r w:rsidRPr="00A33F91">
        <w:rPr>
          <w:vertAlign w:val="superscript"/>
          <w:lang w:val="fr-FR"/>
        </w:rPr>
        <w:footnoteReference w:id="9"/>
      </w:r>
      <w:r w:rsidRPr="005C160D">
        <w:rPr>
          <w:lang w:val="fr-FR"/>
        </w:rPr>
        <w:t xml:space="preserve"> les observations du Secrétariat y figurent également.</w:t>
      </w:r>
    </w:p>
    <w:p w14:paraId="43380164" w14:textId="77777777" w:rsidR="00741C0E" w:rsidRDefault="00A33F91" w:rsidP="00741C0E">
      <w:pPr>
        <w:keepNext/>
        <w:spacing w:after="240"/>
        <w:rPr>
          <w:b/>
          <w:color w:val="000000" w:themeColor="text1"/>
          <w:lang w:val="fr-FR"/>
        </w:rPr>
      </w:pPr>
      <w:r w:rsidRPr="00A33F91">
        <w:rPr>
          <w:b/>
          <w:color w:val="000000" w:themeColor="text1"/>
          <w:lang w:val="fr-FR"/>
        </w:rPr>
        <w:t>Observations du Secrétariat</w:t>
      </w:r>
    </w:p>
    <w:p w14:paraId="270D63B3" w14:textId="15AC8BD3" w:rsidR="00A33F91" w:rsidRPr="00741C0E" w:rsidRDefault="00A33F91" w:rsidP="00741C0E">
      <w:pPr>
        <w:pStyle w:val="ListParagraph"/>
        <w:keepNext/>
        <w:numPr>
          <w:ilvl w:val="0"/>
          <w:numId w:val="27"/>
        </w:numPr>
        <w:spacing w:after="240"/>
        <w:ind w:left="0" w:firstLine="0"/>
        <w:rPr>
          <w:rFonts w:asciiTheme="majorBidi" w:hAnsiTheme="majorBidi" w:cstheme="majorBidi"/>
          <w:b/>
          <w:color w:val="000000" w:themeColor="text1"/>
          <w:lang w:val="fr-FR"/>
        </w:rPr>
      </w:pPr>
      <w:r w:rsidRPr="00741C0E">
        <w:rPr>
          <w:rFonts w:asciiTheme="majorBidi" w:hAnsiTheme="majorBidi" w:cstheme="majorBidi"/>
          <w:lang w:val="fr-FR"/>
        </w:rPr>
        <w:t>Lors de l’examen des demandes, le Secrétariat a tenu compte des lignes directrices sur la préparation des plans de mise en œuvre de l’Amendement de Kigali telles qu’elles figurent dans la décision 87/50 ; des activités proposées pour la préparation de projets et de leur lien avec les activités de facilitation et d’autres projets liés aux HFC dans les pays concernés.</w:t>
      </w:r>
    </w:p>
    <w:p w14:paraId="47B6A3B7" w14:textId="27DD6B0E" w:rsidR="00A33F91" w:rsidRPr="00741C0E" w:rsidRDefault="00A33F91" w:rsidP="00741C0E">
      <w:pPr>
        <w:pStyle w:val="Heading1"/>
        <w:numPr>
          <w:ilvl w:val="0"/>
          <w:numId w:val="28"/>
        </w:numPr>
        <w:tabs>
          <w:tab w:val="clear" w:pos="-1440"/>
          <w:tab w:val="num" w:pos="426"/>
        </w:tabs>
        <w:ind w:left="0"/>
        <w:rPr>
          <w:lang w:val="fr-FR"/>
        </w:rPr>
      </w:pPr>
      <w:r w:rsidRPr="00741C0E">
        <w:rPr>
          <w:lang w:val="fr-FR"/>
        </w:rPr>
        <w:t>Le PNUD, en sa qualité d’agence d’exécution principale, a décrit les activités requises pour l’élaboration de stratégies globales pour le plan de mise en œuvre de l’Amendement de Kigali du Brésil en utilisant le format des demandes de préparation de projets pour les plans de mise en œuvre de l’Amendement de Kigali. La présentation comprend les données sur la consommation de HFC et de mélanges contenant des HFC pour 2020 à 2022. Les activités de préparation de projet comprenaient une enquête nationale, une collecte de données et une consultation sur la consommation de HFC ; une analyse sectorielle de l’utilisation des HFC et des solutions de remplacement ; une enquête nationale sur les équipements de réfrigération et de climatisation par type de frigorigène et classe d’efficacité énergétique ; un examen des normes techniques, du programme de certification des techniciens, et des normes de performance minimale de l’efficacité énergétique ; l’élaboration d’une stratégie globale d’élimination des HFC, d’une consultation et de la validation des parties-prenantes ; et l’élaboration d’un plan de communication et de vulgarisation. Le Secrétariat a pris note que le Gouvernement du Brésil a ratifié l’Amendement de Kigali</w:t>
      </w:r>
      <w:r w:rsidRPr="00A33F91">
        <w:rPr>
          <w:vertAlign w:val="superscript"/>
          <w:lang w:val="fr-FR"/>
        </w:rPr>
        <w:footnoteReference w:id="10"/>
      </w:r>
      <w:r w:rsidRPr="00741C0E">
        <w:rPr>
          <w:vertAlign w:val="superscript"/>
          <w:lang w:val="fr-FR"/>
        </w:rPr>
        <w:t xml:space="preserve"> </w:t>
      </w:r>
      <w:r w:rsidRPr="00741C0E">
        <w:rPr>
          <w:lang w:val="fr-FR"/>
        </w:rPr>
        <w:t>et remis une lettre d’appui dans laquelle il fait part de son intention d’agir pour réduire progressivement les HFC. Le Secrétariat a également pris note que le financement demandé est conforme à la décision 87/50 c).</w:t>
      </w:r>
    </w:p>
    <w:p w14:paraId="44B38D94" w14:textId="77777777" w:rsidR="00A33F91" w:rsidRPr="00A33F91" w:rsidRDefault="00A33F91" w:rsidP="00741C0E">
      <w:pPr>
        <w:pStyle w:val="Heading1"/>
        <w:ind w:left="0"/>
        <w:rPr>
          <w:lang w:val="fr-FR"/>
        </w:rPr>
      </w:pPr>
      <w:r w:rsidRPr="00A33F91">
        <w:rPr>
          <w:lang w:val="fr-FR"/>
        </w:rPr>
        <w:t xml:space="preserve">Le PNUD a fourni des descriptions des activités requises pour la préparation des projets d’investissement dans le cadre du plan de mise en œuvre de l’Amendement de Kigali pour trois pays. Les quatre demandes de préparation de projet comprenaient toutes des activités liées à la collecte de données sur la consommation des HFC et des solutions de remplacement des entreprises potentiellement bénéficiaires, des évaluations de la chaîne d’approvisionnement, une consultation avec les entreprises et des visites des sites, la finalisation des propositions de projet d’investissement dans le cadre du plan de mise en œuvre de l’Amendement de Kigali, et la validation par des parties-prenantes. Le Secrétariat a pris note </w:t>
      </w:r>
      <w:r w:rsidRPr="00A33F91">
        <w:rPr>
          <w:lang w:val="fr-FR"/>
        </w:rPr>
        <w:lastRenderedPageBreak/>
        <w:t>que tous les pays demandeurs avaient ratifié l’Amendement de Kigali, fourni des lettres d’appui soutenant les demandes de préparation de projet, et que les trois pays avaient reçu un financement pour la préparation de la stratégie globale pour un plan de mise en œuvre de l’Amendement de Kigali approuvé à des réunions précédentes. Le Secrétariat a également observé que :</w:t>
      </w:r>
    </w:p>
    <w:p w14:paraId="374B4866" w14:textId="77777777" w:rsidR="00A33F91" w:rsidRPr="00A33F91" w:rsidRDefault="00A33F91" w:rsidP="00A33F91">
      <w:pPr>
        <w:pStyle w:val="Heading2"/>
        <w:tabs>
          <w:tab w:val="num" w:pos="1800"/>
        </w:tabs>
        <w:ind w:left="1800" w:hanging="360"/>
        <w:rPr>
          <w:lang w:val="fr-FR"/>
        </w:rPr>
      </w:pPr>
      <w:r w:rsidRPr="00A33F91">
        <w:rPr>
          <w:lang w:val="fr-FR"/>
        </w:rPr>
        <w:t>Les deux demandes de préparation de projet pour des projets d’investissement dans le cadre du plan de mise en œuvre de l’Amendement de Kigali en Colombie concernaient les secteurs de la fabrication de climatiseurs et de la fabrication d’équipements de réfrigération. Pour le secteur de la fabrication d’équipements de réfrigération, le projet concernerait potentiellement sept grandes entreprises et 20 petites et moyennes entreprises (PME) utilisant du HFC</w:t>
      </w:r>
      <w:r w:rsidRPr="00A33F91">
        <w:rPr>
          <w:lang w:val="fr-FR"/>
        </w:rPr>
        <w:noBreakHyphen/>
        <w:t xml:space="preserve">134a, du R-404A et du R-507A ; et pour le secteur de la fabrication de climatiseurs, quatre entreprises fabriquant des équipements de climatisation utilisant du R-410A ont été identifiées. Le PNUD a indiqué que la soumission de la phase I du plan de mise en œuvre de l’Amendement de Kigali est prévue pour 2024. La limite maximale du financement pour la préparation de projets d’investissement dans le secteur de la fabrication pour la phase I du plan de mise en œuvre de l’Amendement de Kigali pour la Colombie conformément à la décision 87/50 f) v) est de 200 000 $ US. Avec l’approbation de cette demande, le pays ne pourra plus prétendre à un financement pour la préparation de projets d’investissement pour la phase I du plan de mise en œuvre de l’Amendement de Kigali. </w:t>
      </w:r>
    </w:p>
    <w:p w14:paraId="5E253E87" w14:textId="77777777" w:rsidR="00A33F91" w:rsidRPr="00A33F91" w:rsidRDefault="00A33F91" w:rsidP="00A33F91">
      <w:pPr>
        <w:pStyle w:val="Heading2"/>
        <w:tabs>
          <w:tab w:val="num" w:pos="1800"/>
        </w:tabs>
        <w:ind w:left="1800" w:hanging="360"/>
        <w:rPr>
          <w:lang w:val="fr-FR"/>
        </w:rPr>
      </w:pPr>
      <w:r w:rsidRPr="00A33F91">
        <w:rPr>
          <w:lang w:val="fr-FR"/>
        </w:rPr>
        <w:t>La demande de préparation de projet pour le projet d’investissement dans le cadre du plan de mise en œuvre de l’Amendement de Kigali dans le secteur de la fabrication d’équipements de réfrigération commerciale au Liban a identifié 40 entreprises de fabrication potentielles utilisant du HFC-134a et du R-404A ; il semble s’agir majoritairement de PME. Le financement pour la préparation de projet pour la stratégie globale de la phase I du plan de mise en œuvre de l’Amendement de Kigali pour le Liban a été approuvé à la 87</w:t>
      </w:r>
      <w:r w:rsidRPr="00A33F91">
        <w:rPr>
          <w:vertAlign w:val="superscript"/>
          <w:lang w:val="fr-FR"/>
        </w:rPr>
        <w:t>e</w:t>
      </w:r>
      <w:r w:rsidRPr="00A33F91">
        <w:rPr>
          <w:lang w:val="fr-FR"/>
        </w:rPr>
        <w:t> réunion, pour un montant de 190 000 $ US, plus des frais d’appui à l’agence pour le PNUD ; et le financement pour la préparation d’un projet d’investissement dans le cadre de la phase I du plan de mise en œuvre de l’Amendement de Kigali dans le secteur de la climatisation résidentielle a été approuvé à la 88</w:t>
      </w:r>
      <w:r w:rsidRPr="00A33F91">
        <w:rPr>
          <w:vertAlign w:val="superscript"/>
          <w:lang w:val="fr-FR"/>
        </w:rPr>
        <w:t>e</w:t>
      </w:r>
      <w:r w:rsidRPr="00A33F91">
        <w:rPr>
          <w:lang w:val="fr-FR"/>
        </w:rPr>
        <w:t xml:space="preserve"> réunion pour un montant de 30 000 $ US, plus des frais d’appui à l’agence. Le Secrétariat a indiqué au PNUD que la limite maximale de financement pour la préparation de projets d’investissement au titre de la phase I du plan de mise en œuvre de l’Amendement de Kigali conformément à la décision 87/50 f) v) pour le Liban est de 100 000 $ US et le PNUD a ajusté sa demande en conséquence de 150 000 $ US à 70 000 $ US. Avec l’approbation de cette demande, le pays ne pourra plus prétendre à un financement pour la préparation de projets d’investissement pour la phase I du plan de mise en œuvre de l’Amendement de Kigali. </w:t>
      </w:r>
    </w:p>
    <w:p w14:paraId="55DCBA33" w14:textId="25A40095" w:rsidR="00A33F91" w:rsidRPr="00A33F91" w:rsidRDefault="00A33F91" w:rsidP="00A33F91">
      <w:pPr>
        <w:pStyle w:val="Heading2"/>
        <w:widowControl/>
        <w:tabs>
          <w:tab w:val="num" w:pos="1800"/>
        </w:tabs>
        <w:ind w:left="1800" w:hanging="360"/>
        <w:rPr>
          <w:lang w:val="fr-FR"/>
        </w:rPr>
      </w:pPr>
      <w:r w:rsidRPr="00A33F91">
        <w:rPr>
          <w:lang w:val="fr-FR"/>
        </w:rPr>
        <w:t>La demande de préparation de projet pour le projet d’investissement dans le cadre du plan de mise en œuvre de l’Amendement de Kigali dans le secteur de la fabrication d’équipements de réfrigération au Sri Lanka a identifié 10 à 15 entreprises potentielles de fabrication d’équipements de réfrigération utilisant du HFC-134a et du R-404. Le financement pour la préparation du projet global pour le plan de mise en œuvre de l’Amendement de Kigali pour le Sri Lanka a été approuvé à la 87</w:t>
      </w:r>
      <w:r w:rsidRPr="00A33F91">
        <w:rPr>
          <w:vertAlign w:val="superscript"/>
          <w:lang w:val="fr-FR"/>
        </w:rPr>
        <w:t>e</w:t>
      </w:r>
      <w:r w:rsidRPr="00A33F91">
        <w:rPr>
          <w:lang w:val="fr-FR"/>
        </w:rPr>
        <w:t> réunion pour un montant de 170 000 $ US, plus des frais d’appui à l’agence ;</w:t>
      </w:r>
      <w:r w:rsidRPr="00A33F91">
        <w:rPr>
          <w:rStyle w:val="FootnoteReference"/>
          <w:lang w:val="fr-FR"/>
        </w:rPr>
        <w:footnoteReference w:id="11"/>
      </w:r>
      <w:r w:rsidRPr="00A33F91">
        <w:rPr>
          <w:lang w:val="fr-FR"/>
        </w:rPr>
        <w:t xml:space="preserve"> et la limite pour la préparation des projets d’investissement dans le cadre de la phase I du plan de mise en œuvre de l’Amendement de Kigali pour le Sri Lanka est de 100 000 $ US conformément à la décision 87/50 f) v). La soumission de la phase I du plan de mise en œuvre de l’Amendement de Kigali est prévue pour 2024. Avec l’approbation de </w:t>
      </w:r>
      <w:r w:rsidRPr="00A33F91">
        <w:rPr>
          <w:lang w:val="fr-FR"/>
        </w:rPr>
        <w:lastRenderedPageBreak/>
        <w:t>cette demande, le pays ne disposera plus que de 20 000 $ US pour la préparation de projets d’investissement supplémentaires pour la phase I du plan de mise en œuvre de l’Amendement de Kigali.</w:t>
      </w:r>
    </w:p>
    <w:p w14:paraId="0FE02BB8" w14:textId="77777777" w:rsidR="00A33F91" w:rsidRPr="00A33F91" w:rsidRDefault="00A33F91" w:rsidP="00A33F91">
      <w:pPr>
        <w:pStyle w:val="Heading1"/>
        <w:keepNext/>
        <w:numPr>
          <w:ilvl w:val="0"/>
          <w:numId w:val="0"/>
        </w:numPr>
        <w:spacing w:after="120"/>
        <w:rPr>
          <w:b/>
          <w:lang w:val="fr-FR"/>
        </w:rPr>
      </w:pPr>
      <w:r w:rsidRPr="00A33F91">
        <w:rPr>
          <w:b/>
          <w:lang w:val="fr-FR"/>
        </w:rPr>
        <w:t>Recommandation du Secrétariat</w:t>
      </w:r>
    </w:p>
    <w:p w14:paraId="25F9E89E" w14:textId="31112A8D" w:rsidR="00A33F91" w:rsidRPr="00A33F91" w:rsidRDefault="00A2776B" w:rsidP="00A2776B">
      <w:pPr>
        <w:pStyle w:val="Heading1"/>
        <w:tabs>
          <w:tab w:val="num" w:pos="284"/>
        </w:tabs>
        <w:ind w:left="0"/>
        <w:rPr>
          <w:lang w:val="fr-FR"/>
        </w:rPr>
      </w:pPr>
      <w:r>
        <w:rPr>
          <w:lang w:val="fr-FR"/>
        </w:rPr>
        <w:t xml:space="preserve"> </w:t>
      </w:r>
      <w:r w:rsidR="00A33F91" w:rsidRPr="00A33F91">
        <w:rPr>
          <w:lang w:val="fr-FR"/>
        </w:rPr>
        <w:t>Le Secrétariat recommande l’approbation globale de la préparation de projet pour la phase I des plans de mise en œuvre de l’Amendement de Kigali pour la réduction des HFC pour le Brésil, l’Égypte et le Mali, et de la préparation des projets d’investissement dans les secteurs de la fabrication d’équipements de réfrigération et de la fabrication de climatiseurs en Colombie et dans le secteur de la fabrication d’équipements de réfrigération au Liban et au Sri Lanka dans le cadre de la phase I des plans de mise en œuvre de l’Amendement de Kigali pour ces pays, au niveau de financement indiqué à la section A3 du tableau 1.</w:t>
      </w:r>
    </w:p>
    <w:p w14:paraId="7F5DC6C4" w14:textId="77777777" w:rsidR="00A33F91" w:rsidRPr="00A33F91" w:rsidRDefault="00A33F91" w:rsidP="00A33F91">
      <w:pPr>
        <w:keepNext/>
        <w:keepLines/>
        <w:spacing w:before="240" w:after="240"/>
        <w:rPr>
          <w:b/>
          <w:lang w:val="fr-FR"/>
        </w:rPr>
      </w:pPr>
      <w:r w:rsidRPr="00A33F91">
        <w:rPr>
          <w:b/>
          <w:lang w:val="fr-FR"/>
        </w:rPr>
        <w:t xml:space="preserve">A4 : Préparation d’un inventaire national des stocks de substances réglementées ayant déjà servi ou indésirables et d’un plan pour la collecte, le transport et l’élimination de ces substances </w:t>
      </w:r>
    </w:p>
    <w:p w14:paraId="4B9F5772" w14:textId="77777777" w:rsidR="00A33F91" w:rsidRPr="00A33F91" w:rsidRDefault="00A33F91" w:rsidP="00A33F91">
      <w:pPr>
        <w:keepNext/>
        <w:spacing w:after="240"/>
        <w:rPr>
          <w:b/>
          <w:lang w:val="fr-FR"/>
        </w:rPr>
      </w:pPr>
      <w:r w:rsidRPr="00A33F91">
        <w:rPr>
          <w:b/>
          <w:lang w:val="fr-FR"/>
        </w:rPr>
        <w:t>Description des projets</w:t>
      </w:r>
    </w:p>
    <w:p w14:paraId="3AEA8F33" w14:textId="2ED995BB" w:rsidR="00A33F91" w:rsidRPr="00A33F91" w:rsidRDefault="00A33F91" w:rsidP="00C3001B">
      <w:pPr>
        <w:pStyle w:val="Heading1"/>
        <w:tabs>
          <w:tab w:val="num" w:pos="851"/>
        </w:tabs>
        <w:ind w:left="0"/>
        <w:rPr>
          <w:lang w:val="fr-FR"/>
        </w:rPr>
      </w:pPr>
      <w:r w:rsidRPr="00A33F91">
        <w:rPr>
          <w:lang w:val="fr-FR"/>
        </w:rPr>
        <w:t>Le PNUD, à titre d’agence d’exécution désignée, a présenté des demandes pour la préparation d’un inventaire national des stocks de substances réglementées ayant déjà servi ou indésirables et d’un plan pour six pays, comme indiqué dans la section A4 du tableau 1.</w:t>
      </w:r>
    </w:p>
    <w:p w14:paraId="538468C0" w14:textId="77777777" w:rsidR="00A33F91" w:rsidRPr="00A33F91" w:rsidRDefault="00A33F91" w:rsidP="00A33F91">
      <w:pPr>
        <w:pStyle w:val="Heading1"/>
        <w:keepNext/>
        <w:numPr>
          <w:ilvl w:val="0"/>
          <w:numId w:val="0"/>
        </w:numPr>
        <w:tabs>
          <w:tab w:val="left" w:pos="720"/>
        </w:tabs>
        <w:rPr>
          <w:b/>
          <w:lang w:val="fr-FR"/>
        </w:rPr>
      </w:pPr>
      <w:r w:rsidRPr="00A33F91">
        <w:rPr>
          <w:b/>
          <w:lang w:val="fr-FR"/>
        </w:rPr>
        <w:t>Observations du Secrétariat</w:t>
      </w:r>
    </w:p>
    <w:p w14:paraId="19B363B2" w14:textId="77777777" w:rsidR="00A33F91" w:rsidRPr="00A33F91" w:rsidRDefault="00A33F91" w:rsidP="00650585">
      <w:pPr>
        <w:pStyle w:val="Heading1"/>
        <w:tabs>
          <w:tab w:val="num" w:pos="0"/>
        </w:tabs>
        <w:ind w:left="0"/>
        <w:rPr>
          <w:lang w:val="fr-FR"/>
        </w:rPr>
      </w:pPr>
      <w:r w:rsidRPr="00A33F91">
        <w:rPr>
          <w:lang w:val="fr-FR"/>
        </w:rPr>
        <w:t>Après examen de ces demandes, le Secrétariat a pris en compte les critères pour la préparation d’un plan national et d’un inventaire des stocks de substances réglementées ayant déjà servi ou indésirables conformément à la décision 91/66 ; les activités proposées pour la préparation de projet et leur rapport avec les plans nationaux d’élimination/réduction progressive (c’est-à-dire les PGEH ou les plans de mise en œuvre de l’Amendement de Kigali) dans le pays. Le Secrétariat a pris note que chaque financement demandé est conforme à la décision 91/66.</w:t>
      </w:r>
    </w:p>
    <w:p w14:paraId="12046441" w14:textId="77777777" w:rsidR="00A33F91" w:rsidRPr="00A33F91" w:rsidRDefault="00A33F91" w:rsidP="00727CDA">
      <w:pPr>
        <w:pStyle w:val="Heading1"/>
        <w:ind w:left="0"/>
        <w:rPr>
          <w:lang w:val="fr-FR"/>
        </w:rPr>
      </w:pPr>
      <w:r w:rsidRPr="00A33F91">
        <w:rPr>
          <w:lang w:val="fr-FR"/>
        </w:rPr>
        <w:t>Le PNUD, à titre d’agence d’exécution désignée, a fourni une description des activités requises pour la préparation d’un inventaire national des stocks de substances réglementées ayant déjà servi ou indésirables et d’un plan pour Cuba, l’Égypte, la Jamaïque, le Pérou, Trinité-et-Tobago et l’Uruguay, et les coûts correspondants pour chaque activité, en utilisant les formulaires de soumission pertinents pour les propositions de projet.</w:t>
      </w:r>
    </w:p>
    <w:p w14:paraId="4D86DB1E" w14:textId="6A4DF6E7" w:rsidR="00A33F91" w:rsidRPr="00A33F91" w:rsidRDefault="00A33F91" w:rsidP="00727CDA">
      <w:pPr>
        <w:pStyle w:val="Heading1"/>
        <w:ind w:left="0"/>
        <w:rPr>
          <w:lang w:val="fr-FR"/>
        </w:rPr>
      </w:pPr>
      <w:r w:rsidRPr="00A33F91">
        <w:rPr>
          <w:lang w:val="fr-FR"/>
        </w:rPr>
        <w:t>Les activités des demandes de financement pour les six pays comprenaient la</w:t>
      </w:r>
      <w:r w:rsidR="00727CDA">
        <w:rPr>
          <w:lang w:val="fr-FR"/>
        </w:rPr>
        <w:t xml:space="preserve"> </w:t>
      </w:r>
      <w:r w:rsidRPr="00A33F91">
        <w:rPr>
          <w:lang w:val="fr-FR"/>
        </w:rPr>
        <w:t>préparation de l’inventaire national, le plan d’action et le rapport final ; des consultations avec les parties-prenantes pertinentes, des ateliers et de la sensibilisation ; la collecte de données et l’analyse des quantités de frigorigènes inutilisés ou indésirables provenant des types et des sources identifiés d’équipement et leur vérification ; une évaluation technique et économique des options pour la manipulation et l’élimination des déchets de substances réglementées ; et des considérations relatives à l’intégration de l’égalité des sexes. En plus des activités susmentionnées, des activités de préparation pour certains des pays comprenaient l’examen des réglementations actuelles pour identifier les besoins supplémentaires en termes de politiques pour soutenir la gestion écologiquement rationnelle des stocks de SAO et de HFC indésirables.</w:t>
      </w:r>
    </w:p>
    <w:p w14:paraId="4990EF01" w14:textId="77777777" w:rsidR="00A33F91" w:rsidRPr="00A33F91" w:rsidRDefault="00A33F91" w:rsidP="00727CDA">
      <w:pPr>
        <w:pStyle w:val="Heading1"/>
        <w:ind w:left="0"/>
        <w:rPr>
          <w:lang w:val="fr-FR"/>
        </w:rPr>
      </w:pPr>
      <w:r w:rsidRPr="00A33F91">
        <w:rPr>
          <w:lang w:val="fr-FR"/>
        </w:rPr>
        <w:t>Le PNUD a également indiqué que l’inventaire national des stocks pour Cuba aidera à identifier le flux de déchets potentiel dans le pays qui contribuera au fonctionnement continu de l’incinérateur en four à ciment établi comme installation de destruction lors du projet pilote précédemment approuvé d’élimination des SAO dans le pays. Une activité supplémentaire que le pays effectuera pendant la préparation de l’inventaire national et du plan sera de soumettre à essai les émissions de l’incinérateur en four à ciment pendant la destruction, afin de s’assurer qu’elles satisfont aux normes d’émission actuelles.</w:t>
      </w:r>
    </w:p>
    <w:p w14:paraId="582DE2C9" w14:textId="77777777" w:rsidR="00A33F91" w:rsidRPr="00A33F91" w:rsidRDefault="00A33F91" w:rsidP="00A33F91">
      <w:pPr>
        <w:pStyle w:val="Heading1"/>
        <w:keepNext/>
        <w:numPr>
          <w:ilvl w:val="0"/>
          <w:numId w:val="0"/>
        </w:numPr>
        <w:spacing w:after="120"/>
        <w:rPr>
          <w:b/>
          <w:lang w:val="fr-FR"/>
        </w:rPr>
      </w:pPr>
      <w:r w:rsidRPr="00A33F91">
        <w:rPr>
          <w:b/>
          <w:lang w:val="fr-FR"/>
        </w:rPr>
        <w:lastRenderedPageBreak/>
        <w:t>Recommandation du Secrétariat</w:t>
      </w:r>
    </w:p>
    <w:p w14:paraId="736228A9" w14:textId="77777777" w:rsidR="00A33F91" w:rsidRPr="00A33F91" w:rsidRDefault="00A33F91" w:rsidP="001E57C6">
      <w:pPr>
        <w:pStyle w:val="Heading1"/>
        <w:tabs>
          <w:tab w:val="num" w:pos="0"/>
        </w:tabs>
        <w:ind w:left="0"/>
        <w:rPr>
          <w:lang w:val="fr-FR"/>
        </w:rPr>
      </w:pPr>
      <w:r w:rsidRPr="00A33F91">
        <w:rPr>
          <w:lang w:val="fr-FR"/>
        </w:rPr>
        <w:t>Le Secrétariat recommande l’approbation globale pour la préparation d’un inventaire national des stocks de substances réglementées ayant déjà servi ou indésirables et d’un plan pour la collecte, le transport et l’élimination de ces substances pour Cuba, l’Égypte, la Jamaïque, le Pérou, Trinité-et-Tobago et l’Uruguay au niveau de financement indiqué à la section A4 du tableau 1.</w:t>
      </w:r>
    </w:p>
    <w:p w14:paraId="17BECDF6" w14:textId="77777777" w:rsidR="00A33F91" w:rsidRPr="00A33F91" w:rsidRDefault="00A33F91" w:rsidP="00A33F91">
      <w:pPr>
        <w:rPr>
          <w:b/>
          <w:bCs/>
          <w:lang w:val="fr-FR"/>
        </w:rPr>
      </w:pPr>
      <w:r w:rsidRPr="00A33F91">
        <w:rPr>
          <w:b/>
          <w:lang w:val="fr-FR"/>
        </w:rPr>
        <w:t xml:space="preserve">A5 : Préparation d’un projet pilote visant à maintenir et/ou améliorer l’efficacité énergétique des technologies et équipements de remplacement dans le contexte de la réduction progressive des HFC </w:t>
      </w:r>
    </w:p>
    <w:p w14:paraId="0DF025DF" w14:textId="77777777" w:rsidR="00A33F91" w:rsidRPr="00A33F91" w:rsidRDefault="00A33F91" w:rsidP="00A33F91">
      <w:pPr>
        <w:rPr>
          <w:b/>
          <w:bCs/>
          <w:lang w:val="fr-FR"/>
        </w:rPr>
      </w:pPr>
    </w:p>
    <w:p w14:paraId="50E984C6" w14:textId="77777777" w:rsidR="00A33F91" w:rsidRPr="00A33F91" w:rsidRDefault="00A33F91" w:rsidP="00A33F91">
      <w:pPr>
        <w:keepNext/>
        <w:spacing w:after="240"/>
        <w:rPr>
          <w:b/>
          <w:lang w:val="fr-FR"/>
        </w:rPr>
      </w:pPr>
      <w:r w:rsidRPr="00A33F91">
        <w:rPr>
          <w:b/>
          <w:lang w:val="fr-FR"/>
        </w:rPr>
        <w:t>Description des projets</w:t>
      </w:r>
    </w:p>
    <w:p w14:paraId="29977294" w14:textId="77777777" w:rsidR="00A33F91" w:rsidRPr="00A33F91" w:rsidRDefault="00A33F91" w:rsidP="001E57C6">
      <w:pPr>
        <w:pStyle w:val="Heading1"/>
        <w:tabs>
          <w:tab w:val="num" w:pos="0"/>
        </w:tabs>
        <w:ind w:left="0"/>
        <w:rPr>
          <w:lang w:val="fr-FR"/>
        </w:rPr>
      </w:pPr>
      <w:r w:rsidRPr="00A33F91">
        <w:rPr>
          <w:lang w:val="fr-FR"/>
        </w:rPr>
        <w:t>Le PNUD, à titre d’agence d’exécution désignée, a présenté une demande pour la préparation d’un projet pilote pour maintenir et/ou améliorer l’efficacité énergétique pour le Chili, comme indiqué à la section A5 du tableau 1. La présentation a été effectuée conformément à la décision 91/65.</w:t>
      </w:r>
    </w:p>
    <w:p w14:paraId="321358A8" w14:textId="77777777" w:rsidR="00A33F91" w:rsidRPr="00A33F91" w:rsidRDefault="00A33F91" w:rsidP="00566D89">
      <w:pPr>
        <w:pStyle w:val="Heading1"/>
        <w:tabs>
          <w:tab w:val="num" w:pos="0"/>
        </w:tabs>
        <w:ind w:left="0"/>
        <w:rPr>
          <w:lang w:val="fr-FR"/>
        </w:rPr>
      </w:pPr>
      <w:r w:rsidRPr="00A33F91">
        <w:rPr>
          <w:lang w:val="fr-FR"/>
        </w:rPr>
        <w:t>La demande concerne la préparation d’un projet pilote pour l’utilisation de R-744 (dioxyde de carbone (CO</w:t>
      </w:r>
      <w:r w:rsidRPr="00A33F91">
        <w:rPr>
          <w:vertAlign w:val="subscript"/>
          <w:lang w:val="fr-FR"/>
        </w:rPr>
        <w:t>2</w:t>
      </w:r>
      <w:r w:rsidRPr="00A33F91">
        <w:rPr>
          <w:lang w:val="fr-FR"/>
        </w:rPr>
        <w:t>)) et de R-717 (ammoniac (NH</w:t>
      </w:r>
      <w:r w:rsidRPr="00A33F91">
        <w:rPr>
          <w:vertAlign w:val="subscript"/>
          <w:lang w:val="fr-FR"/>
        </w:rPr>
        <w:t>3</w:t>
      </w:r>
      <w:r w:rsidRPr="00A33F91">
        <w:rPr>
          <w:lang w:val="fr-FR"/>
        </w:rPr>
        <w:t xml:space="preserve">)) comme frigorigènes de remplacement dans un système de pompe à chaleur intégré pour la réfrigération industrielle dans l’industrie laitière au Chili, qui sera mis en œuvre dans le cadre de la phase I du plan de mise en œuvre de l’Amendement de Kigali. L’objectif de ce projet est de concevoir, installer et utiliser deux applications différentes avec des capacités calorifiques et frigorifiques différentes dans deux projets indépendants mais intégrés, l’un avec du R-744 et l’autre avec du R-717 dans l’industrie laitière au Chili, qui utilise actuellement des frigorigènes HFC à PRP élevé. </w:t>
      </w:r>
    </w:p>
    <w:p w14:paraId="2B3CE40C" w14:textId="77777777" w:rsidR="00A33F91" w:rsidRPr="00A33F91" w:rsidRDefault="00A33F91" w:rsidP="00C651C2">
      <w:pPr>
        <w:pStyle w:val="Heading1"/>
        <w:tabs>
          <w:tab w:val="num" w:pos="709"/>
        </w:tabs>
        <w:ind w:left="0"/>
        <w:rPr>
          <w:lang w:val="fr-FR"/>
        </w:rPr>
      </w:pPr>
      <w:r w:rsidRPr="00A33F91">
        <w:rPr>
          <w:lang w:val="fr-FR"/>
        </w:rPr>
        <w:t>Le projet vise à contribuer à l’obligation du pays à réduire la consommation de HFC en convertissant les R-404A/R-507A actuels en CO</w:t>
      </w:r>
      <w:r w:rsidRPr="00A33F91">
        <w:rPr>
          <w:vertAlign w:val="subscript"/>
          <w:lang w:val="fr-FR"/>
        </w:rPr>
        <w:t>2</w:t>
      </w:r>
      <w:r w:rsidRPr="00A33F91">
        <w:rPr>
          <w:lang w:val="fr-FR"/>
        </w:rPr>
        <w:t xml:space="preserve"> et NH</w:t>
      </w:r>
      <w:r w:rsidRPr="00A33F91">
        <w:rPr>
          <w:vertAlign w:val="subscript"/>
          <w:lang w:val="fr-FR"/>
        </w:rPr>
        <w:t>3</w:t>
      </w:r>
      <w:r w:rsidRPr="00A33F91">
        <w:rPr>
          <w:lang w:val="fr-FR"/>
        </w:rPr>
        <w:t xml:space="preserve"> dans la réfrigération industrielle pour le traitement des protéines laitières et animales par la mise en œuvre de ces systèmes de pompe à chaleur intégrés. Comme les systèmes de pompe à chaleur intégrés sont écoénergétiques, le projet pilote contribuera également à l’amélioration de l’efficacité énergétique dans le secteur de la réfrigération industrielle dans le pays.</w:t>
      </w:r>
    </w:p>
    <w:p w14:paraId="5A0570FB" w14:textId="77777777" w:rsidR="00A33F91" w:rsidRPr="00A33F91" w:rsidRDefault="00A33F91" w:rsidP="00C651C2">
      <w:pPr>
        <w:pStyle w:val="Heading1"/>
        <w:ind w:left="0"/>
        <w:rPr>
          <w:lang w:val="fr-FR"/>
        </w:rPr>
      </w:pPr>
      <w:r w:rsidRPr="00A33F91">
        <w:rPr>
          <w:lang w:val="fr-FR"/>
        </w:rPr>
        <w:t>Les activités de préparation de projet comprenaient une analyse de la consommation de HFC dans le secteur de la réfrigération industrielle qui serait réduite grâce à l’utilisation des pompes à chaleur, la consultation d’un expert technique pour la conception du projet pilote, des réunions avec des bénéficiaires potentiels et des parties-prenantes, et la finalisation de la proposition de projet ; le financement demandé couvrirait le recrutement de consultants internationaux et nationaux et les coûts de réunion (22 000 $ US) ainsi que les frais de déplacement et autres (8 000 $ US). La proposition de projet pilote doit être présentée à la 94</w:t>
      </w:r>
      <w:r w:rsidRPr="00A33F91">
        <w:rPr>
          <w:vertAlign w:val="superscript"/>
          <w:lang w:val="fr-FR"/>
        </w:rPr>
        <w:t>e</w:t>
      </w:r>
      <w:r w:rsidRPr="00A33F91">
        <w:rPr>
          <w:lang w:val="fr-FR"/>
        </w:rPr>
        <w:t> réunion et sera intégrée à la phase I du plan de mise en œuvre de l’Amendement de Kigali soumise à la présente réunion.</w:t>
      </w:r>
    </w:p>
    <w:p w14:paraId="1DCC381C" w14:textId="77777777" w:rsidR="00A33F91" w:rsidRPr="00A33F91" w:rsidRDefault="00A33F91" w:rsidP="00A33F91">
      <w:pPr>
        <w:pStyle w:val="Heading1"/>
        <w:keepNext/>
        <w:numPr>
          <w:ilvl w:val="0"/>
          <w:numId w:val="0"/>
        </w:numPr>
        <w:tabs>
          <w:tab w:val="left" w:pos="720"/>
        </w:tabs>
        <w:rPr>
          <w:b/>
          <w:lang w:val="fr-FR"/>
        </w:rPr>
      </w:pPr>
      <w:r w:rsidRPr="00A33F91">
        <w:rPr>
          <w:b/>
          <w:lang w:val="fr-FR"/>
        </w:rPr>
        <w:t>Observations du Secrétariat</w:t>
      </w:r>
    </w:p>
    <w:p w14:paraId="3E91455E" w14:textId="77777777" w:rsidR="00A33F91" w:rsidRPr="00A33F91" w:rsidRDefault="00A33F91" w:rsidP="00686908">
      <w:pPr>
        <w:pStyle w:val="Heading1"/>
        <w:tabs>
          <w:tab w:val="num" w:pos="0"/>
        </w:tabs>
        <w:ind w:left="0"/>
        <w:rPr>
          <w:lang w:val="fr-FR"/>
        </w:rPr>
      </w:pPr>
      <w:r w:rsidRPr="00A33F91">
        <w:rPr>
          <w:lang w:val="fr-FR"/>
        </w:rPr>
        <w:t>Le Secrétariat a examiné la proposition de projet conformément aux critères établis dans la décision 91/65 et a noté que la demande relevait du paragraphe b) i) c. pour les activités de montage et d’installation de gros équipements commerciaux et industriels de réfrigération, de climatiseurs et de pompes à chaleur.</w:t>
      </w:r>
      <w:r w:rsidRPr="00A33F91">
        <w:rPr>
          <w:vertAlign w:val="superscript"/>
          <w:lang w:val="fr-FR"/>
        </w:rPr>
        <w:footnoteReference w:id="12"/>
      </w:r>
    </w:p>
    <w:p w14:paraId="661EEDA7" w14:textId="71BD0FB7" w:rsidR="00A33F91" w:rsidRPr="00A33F91" w:rsidRDefault="00A33F91" w:rsidP="002A3763">
      <w:pPr>
        <w:pStyle w:val="Heading1"/>
        <w:ind w:left="0"/>
        <w:rPr>
          <w:lang w:val="fr-FR"/>
        </w:rPr>
      </w:pPr>
      <w:r w:rsidRPr="00A33F91">
        <w:rPr>
          <w:lang w:val="fr-FR"/>
        </w:rPr>
        <w:lastRenderedPageBreak/>
        <w:t>Le Secrétariat a noté que, bien que des systèmes de pompe à chaleur aient déjà été introduits dans différents secteurs dans le monde, leur utilisation ne prévaut pas dans les secteurs de la réfrigération industrielle dans les pays visés à l’Article 5, surtout en association avec l’utilisation de CO</w:t>
      </w:r>
      <w:r w:rsidRPr="00A33F91">
        <w:rPr>
          <w:vertAlign w:val="subscript"/>
          <w:lang w:val="fr-FR"/>
        </w:rPr>
        <w:t>2</w:t>
      </w:r>
      <w:r w:rsidRPr="00A33F91">
        <w:rPr>
          <w:lang w:val="fr-FR"/>
        </w:rPr>
        <w:t xml:space="preserve"> ou de NH</w:t>
      </w:r>
      <w:r w:rsidRPr="00A33F91">
        <w:rPr>
          <w:vertAlign w:val="subscript"/>
          <w:lang w:val="fr-FR"/>
        </w:rPr>
        <w:t>3</w:t>
      </w:r>
      <w:r w:rsidRPr="00A33F91">
        <w:rPr>
          <w:lang w:val="fr-FR"/>
        </w:rPr>
        <w:t xml:space="preserve"> pour démontrer l’efficacité énergétique de ces systèmes. À ce titre, en cas de réussite de la mise en œuvre, le projet pilote pourrait entraîner une éventuelle réplication.</w:t>
      </w:r>
    </w:p>
    <w:p w14:paraId="4B901CF3" w14:textId="77777777" w:rsidR="00A33F91" w:rsidRPr="00A33F91" w:rsidRDefault="00A33F91" w:rsidP="00BD124F">
      <w:pPr>
        <w:pStyle w:val="Heading1"/>
        <w:tabs>
          <w:tab w:val="num" w:pos="0"/>
        </w:tabs>
        <w:ind w:left="0"/>
        <w:rPr>
          <w:lang w:val="fr-FR"/>
        </w:rPr>
      </w:pPr>
      <w:r w:rsidRPr="00A33F91">
        <w:rPr>
          <w:lang w:val="fr-FR"/>
        </w:rPr>
        <w:t>Lors des délibérations relatives à la demande pour la préparation de projet, le PNUD a indiqué que le Gouvernement du Chili assurerait l’intégration de cette technologie dans la phase I du plan de mise en œuvre de l’Amendement de Kigali en notant que l’utilisation de HFC à PRP élevé dans le secteur de la réfrigération industrielle est de 34 pour cent, en termes de tonnes équivalent CO</w:t>
      </w:r>
      <w:r w:rsidRPr="00A33F91">
        <w:rPr>
          <w:vertAlign w:val="subscript"/>
          <w:lang w:val="fr-FR"/>
        </w:rPr>
        <w:t>2</w:t>
      </w:r>
      <w:r w:rsidRPr="00A33F91">
        <w:rPr>
          <w:lang w:val="fr-FR"/>
        </w:rPr>
        <w:t>, de la consommation totale de HFC dans le pays. Le PNUD a également indiqué que le pays, en présentant la proposition complète pour le financement à la 94</w:t>
      </w:r>
      <w:r w:rsidRPr="00A33F91">
        <w:rPr>
          <w:vertAlign w:val="superscript"/>
          <w:lang w:val="fr-FR"/>
        </w:rPr>
        <w:t>e</w:t>
      </w:r>
      <w:r w:rsidRPr="00A33F91">
        <w:rPr>
          <w:lang w:val="fr-FR"/>
        </w:rPr>
        <w:t> réunion, s’assurera que les exigences de la décision 91/65 b) iv) sont satisfaites.</w:t>
      </w:r>
    </w:p>
    <w:p w14:paraId="72B364B9" w14:textId="77777777" w:rsidR="00A33F91" w:rsidRPr="00A33F91" w:rsidRDefault="00A33F91" w:rsidP="00BD124F">
      <w:pPr>
        <w:pStyle w:val="Heading1"/>
        <w:ind w:left="0"/>
        <w:rPr>
          <w:lang w:val="fr-FR"/>
        </w:rPr>
      </w:pPr>
      <w:r w:rsidRPr="00A33F91">
        <w:rPr>
          <w:lang w:val="fr-FR"/>
        </w:rPr>
        <w:t>Le Secrétariat a noté que la présente demande pour la préparation de projet telle que soumise est conforme à la décision 91/65 et que, comme le projet en résultant serait intégré au plan de mise en œuvre de l’Amendement de Kigali, elle s’intègre au contexte de la réduction progressive des HFC dans le pays.</w:t>
      </w:r>
    </w:p>
    <w:p w14:paraId="672C143A" w14:textId="77777777" w:rsidR="00A33F91" w:rsidRPr="00A33F91" w:rsidRDefault="00A33F91" w:rsidP="00A33F91">
      <w:pPr>
        <w:pStyle w:val="Heading1"/>
        <w:keepNext/>
        <w:numPr>
          <w:ilvl w:val="0"/>
          <w:numId w:val="0"/>
        </w:numPr>
        <w:spacing w:after="120"/>
        <w:rPr>
          <w:b/>
          <w:lang w:val="fr-FR"/>
        </w:rPr>
      </w:pPr>
      <w:r w:rsidRPr="00A33F91">
        <w:rPr>
          <w:b/>
          <w:lang w:val="fr-FR"/>
        </w:rPr>
        <w:t>Recommandation du Secrétariat</w:t>
      </w:r>
    </w:p>
    <w:p w14:paraId="2110DB33" w14:textId="77777777" w:rsidR="00A33F91" w:rsidRPr="00A33F91" w:rsidRDefault="00A33F91" w:rsidP="00BD124F">
      <w:pPr>
        <w:pStyle w:val="Heading1"/>
        <w:tabs>
          <w:tab w:val="num" w:pos="0"/>
        </w:tabs>
        <w:ind w:left="0"/>
        <w:rPr>
          <w:lang w:val="fr-FR"/>
        </w:rPr>
      </w:pPr>
      <w:r w:rsidRPr="00A33F91">
        <w:rPr>
          <w:lang w:val="fr-FR"/>
        </w:rPr>
        <w:t>Le Secrétariat recommande l’approbation globale pour la préparation d’un projet pilote pour maintenir et/ou améliorer l’efficacité énergétique des technologies et équipements de remplacement dans le contexte de la réduction progressive des HFC au Chili, au niveau de financement indiqué à la section A5 du tableau 1.</w:t>
      </w:r>
    </w:p>
    <w:p w14:paraId="1EB5FD1C" w14:textId="77777777" w:rsidR="00A33F91" w:rsidRPr="00A33F91" w:rsidRDefault="00A33F91" w:rsidP="00A33F91">
      <w:pPr>
        <w:rPr>
          <w:b/>
          <w:bCs/>
          <w:lang w:val="fr-FR"/>
        </w:rPr>
      </w:pPr>
      <w:r w:rsidRPr="00A33F91">
        <w:rPr>
          <w:b/>
          <w:lang w:val="fr-FR"/>
        </w:rPr>
        <w:t>SECTION B : ACTIVITÉS RECOMMANDÉES POUR EXAMEN INDIVIDUEL</w:t>
      </w:r>
    </w:p>
    <w:p w14:paraId="46BBDCE2" w14:textId="77777777" w:rsidR="00A33F91" w:rsidRPr="00A33F91" w:rsidRDefault="00A33F91" w:rsidP="00A33F91">
      <w:pPr>
        <w:spacing w:before="240" w:after="240"/>
        <w:rPr>
          <w:b/>
          <w:bCs/>
          <w:lang w:val="fr-FR"/>
        </w:rPr>
      </w:pPr>
      <w:r w:rsidRPr="00A33F91">
        <w:rPr>
          <w:b/>
          <w:lang w:val="fr-FR"/>
        </w:rPr>
        <w:t>B1 : Préparation des projets pour les plans de mise en œuvre de l’Amendement de Kigali pour la réduction des HFC</w:t>
      </w:r>
    </w:p>
    <w:p w14:paraId="3015AF68" w14:textId="77777777" w:rsidR="00A33F91" w:rsidRPr="00A33F91" w:rsidRDefault="00A33F91" w:rsidP="00A33F91">
      <w:pPr>
        <w:keepNext/>
        <w:keepLines/>
        <w:widowControl w:val="0"/>
        <w:spacing w:after="240"/>
        <w:rPr>
          <w:b/>
          <w:lang w:val="fr-FR"/>
        </w:rPr>
      </w:pPr>
      <w:r w:rsidRPr="00A33F91">
        <w:rPr>
          <w:b/>
          <w:lang w:val="fr-FR"/>
        </w:rPr>
        <w:t>Description du projet</w:t>
      </w:r>
    </w:p>
    <w:p w14:paraId="4AF6F26F" w14:textId="60DD3D9B" w:rsidR="00A33F91" w:rsidRPr="00A33F91" w:rsidRDefault="00A33F91" w:rsidP="00F17593">
      <w:pPr>
        <w:pStyle w:val="Heading1"/>
        <w:tabs>
          <w:tab w:val="num" w:pos="709"/>
        </w:tabs>
        <w:ind w:left="0"/>
        <w:rPr>
          <w:lang w:val="fr-FR"/>
        </w:rPr>
      </w:pPr>
      <w:r w:rsidRPr="00A33F91">
        <w:rPr>
          <w:lang w:val="fr-FR"/>
        </w:rPr>
        <w:t xml:space="preserve">Le PNUD a soumis une demande pour la préparation d’un projet de </w:t>
      </w:r>
      <w:sdt>
        <w:sdtPr>
          <w:rPr>
            <w:lang w:val="fr-FR"/>
          </w:rPr>
          <w:id w:val="2121414351"/>
          <w:placeholder>
            <w:docPart w:val="40FFD4E5AFE24A97BD53F75FBF7AA8E7"/>
          </w:placeholder>
          <w15:appearance w15:val="hidden"/>
          <w:text/>
        </w:sdtPr>
        <w:sdtEndPr/>
        <w:sdtContent>
          <w:r w:rsidRPr="00A33F91">
            <w:rPr>
              <w:lang w:val="fr-FR"/>
            </w:rPr>
            <w:t>démonstration pour l’utilisation de R-290 dans les systèmes thermiques automobiles avec système de refroidissement secondaire à double circuit dans le secteur de la fabrication de climatiseurs mobiles</w:t>
          </w:r>
        </w:sdtContent>
      </w:sdt>
      <w:r w:rsidRPr="00A33F91">
        <w:rPr>
          <w:lang w:val="fr-FR"/>
        </w:rPr>
        <w:t xml:space="preserve"> dans le cadre de la phase I du plan de mise en œuvre de l’Amendement de Kigali pour l’Inde, comme indiqué dans la section B1 du tableau 1.</w:t>
      </w:r>
    </w:p>
    <w:p w14:paraId="7EBF7B5D" w14:textId="77777777" w:rsidR="00A33F91" w:rsidRPr="00A33F91" w:rsidRDefault="00A33F91" w:rsidP="00C10B05">
      <w:pPr>
        <w:pStyle w:val="Heading1"/>
        <w:tabs>
          <w:tab w:val="left" w:pos="0"/>
        </w:tabs>
        <w:ind w:left="0"/>
        <w:rPr>
          <w:lang w:val="fr-FR"/>
        </w:rPr>
      </w:pPr>
      <w:r w:rsidRPr="00A33F91">
        <w:rPr>
          <w:lang w:val="fr-FR"/>
        </w:rPr>
        <w:t>La demande de préparation concerne une entreprise, Subros Ltd. (Subros), qui est le plus grand producteur de condenseurs pour l’automobile en Inde. Le projet qui en découlera démontrera comment des systèmes intelligents à microprocesseur utilisant un circuit secondaire de liquide de refroidissement peuvent maintenir la température de l’habitacle, avec l’utilisation d’un bloc batterie pour les véhicules électriques, permettant l’utilisation sans danger d’un frigorigène naturel (R-290) dans les climatiseurs mobiles. Il est prévu que les résultats du projet influencent également les conditions du marché national et ouvrent la voie vers une réduction future de 50 pour cent de HFC-134a dans les systèmes de climatisation mobile neufs (en s’appuyant sur le fait que Subros est le fournisseur d’environ 50 pour cent du secteur national du montage/de la fabrication des climatiseurs mobiles), permettant à ce secteur d’adopter des frigorigènes de remplacement naturels.</w:t>
      </w:r>
    </w:p>
    <w:p w14:paraId="12ECA655" w14:textId="77777777" w:rsidR="00A33F91" w:rsidRPr="00A33F91" w:rsidRDefault="00A33F91" w:rsidP="00C10B05">
      <w:pPr>
        <w:pStyle w:val="Heading1"/>
        <w:tabs>
          <w:tab w:val="num" w:pos="567"/>
        </w:tabs>
        <w:ind w:left="0"/>
        <w:rPr>
          <w:lang w:val="fr-FR"/>
        </w:rPr>
      </w:pPr>
      <w:r w:rsidRPr="00A33F91">
        <w:rPr>
          <w:lang w:val="fr-FR"/>
        </w:rPr>
        <w:t>Les activités de préparation de projet intègreraient la collecte de données, la consultation de parties-prenantes et d’experts et une étude de faisabilité pour l’utilisation de R-290 et de systèmes thermiques secondaires à deux circuits pour la réduction de l’incidence environnementale de la climatisation mobile.</w:t>
      </w:r>
    </w:p>
    <w:p w14:paraId="0737F49C" w14:textId="77777777" w:rsidR="00BB7FD2" w:rsidRDefault="00BB7FD2" w:rsidP="00A33F91">
      <w:pPr>
        <w:spacing w:after="240"/>
        <w:rPr>
          <w:b/>
          <w:color w:val="000000" w:themeColor="text1"/>
          <w:lang w:val="fr-FR"/>
        </w:rPr>
      </w:pPr>
    </w:p>
    <w:p w14:paraId="5AC7BDFD" w14:textId="77777777" w:rsidR="00BB7FD2" w:rsidRDefault="00BB7FD2" w:rsidP="00A33F91">
      <w:pPr>
        <w:spacing w:after="240"/>
        <w:rPr>
          <w:b/>
          <w:color w:val="000000" w:themeColor="text1"/>
          <w:lang w:val="fr-FR"/>
        </w:rPr>
      </w:pPr>
    </w:p>
    <w:p w14:paraId="1BB5D4FC" w14:textId="08AFC93C" w:rsidR="00A33F91" w:rsidRPr="00A33F91" w:rsidRDefault="00A33F91" w:rsidP="00A33F91">
      <w:pPr>
        <w:spacing w:after="240"/>
        <w:rPr>
          <w:b/>
          <w:color w:val="000000" w:themeColor="text1"/>
          <w:lang w:val="fr-FR"/>
        </w:rPr>
      </w:pPr>
      <w:r w:rsidRPr="00A33F91">
        <w:rPr>
          <w:b/>
          <w:color w:val="000000" w:themeColor="text1"/>
          <w:lang w:val="fr-FR"/>
        </w:rPr>
        <w:lastRenderedPageBreak/>
        <w:t>Observations du Secrétariat</w:t>
      </w:r>
    </w:p>
    <w:p w14:paraId="29B893AD" w14:textId="2291429F" w:rsidR="00A33F91" w:rsidRPr="00A33F91" w:rsidRDefault="00A33F91" w:rsidP="00BB7FD2">
      <w:pPr>
        <w:pStyle w:val="Heading1"/>
        <w:tabs>
          <w:tab w:val="left" w:pos="0"/>
        </w:tabs>
        <w:ind w:left="0"/>
        <w:rPr>
          <w:lang w:val="fr-FR"/>
        </w:rPr>
      </w:pPr>
      <w:r w:rsidRPr="00A33F91">
        <w:rPr>
          <w:lang w:val="fr-FR"/>
        </w:rPr>
        <w:t>Lors de l’examen de la demande, le Secrétariat a tenu compte des lignes directrices sur la préparation des plans de mise en œuvre de l’Amendement de Kigali telles qu’elles figurent dans la décision 87/50 ; des activités proposées pour la préparation de projets et de leur lien avec les activités de facilitation, les plans de mise en œuvre de l’Amendement de Kigali et d’autres projets liés aux HFC dans le pays.</w:t>
      </w:r>
    </w:p>
    <w:p w14:paraId="55470BFD" w14:textId="77777777" w:rsidR="004D4658" w:rsidRDefault="00A33F91" w:rsidP="004D4658">
      <w:pPr>
        <w:pStyle w:val="Heading1"/>
        <w:tabs>
          <w:tab w:val="num" w:pos="284"/>
          <w:tab w:val="num" w:pos="709"/>
        </w:tabs>
        <w:ind w:left="0"/>
        <w:rPr>
          <w:lang w:val="fr-FR"/>
        </w:rPr>
      </w:pPr>
      <w:r w:rsidRPr="00A33F91">
        <w:rPr>
          <w:lang w:val="fr-FR"/>
        </w:rPr>
        <w:t>Le Secrétariat a indiqué que le pays avait ratifié l’Amendement de Kigali</w:t>
      </w:r>
      <w:r w:rsidRPr="00A33F91">
        <w:rPr>
          <w:rStyle w:val="FootnoteReference"/>
          <w:lang w:val="fr-FR"/>
        </w:rPr>
        <w:footnoteReference w:id="13"/>
      </w:r>
      <w:r w:rsidRPr="00A33F91">
        <w:rPr>
          <w:lang w:val="fr-FR"/>
        </w:rPr>
        <w:t xml:space="preserve"> et avait fourni une lettre d’appui pour le projet. Le Gouvernement de l’Inde n’a pas demandé de financement pour la préparation d’une stratégie globale pour la phase I du plan de mise en œuvre de l’Amendement de Kigali, mais a reçu un financement à la 92</w:t>
      </w:r>
      <w:r w:rsidRPr="00A33F91">
        <w:rPr>
          <w:vertAlign w:val="superscript"/>
          <w:lang w:val="fr-FR"/>
        </w:rPr>
        <w:t>e</w:t>
      </w:r>
      <w:r w:rsidRPr="00A33F91">
        <w:rPr>
          <w:lang w:val="fr-FR"/>
        </w:rPr>
        <w:t> réunion pour la préparation des projets d’investissement dans le cadre de la phase I du plan de mise en œuvre de l’Amendement de Kigali, dont deux dans le secteur de la fabrication d’équipements de réfrigération et un dans le secteur de la fabrication de climatiseurs, pour un montant total de 90 000 $ US, plus des frais d’appui à l’agence ; la limite pour la préparation des projets d’investissement de la phase I du plan de mise en œuvre de l’Amendement de Kigali pour l’Inde est de 400 000 $ US.</w:t>
      </w:r>
      <w:r w:rsidRPr="00A33F91">
        <w:rPr>
          <w:vertAlign w:val="superscript"/>
          <w:lang w:val="fr-FR"/>
        </w:rPr>
        <w:footnoteReference w:id="14"/>
      </w:r>
      <w:r w:rsidRPr="00A33F91">
        <w:rPr>
          <w:lang w:val="fr-FR"/>
        </w:rPr>
        <w:t xml:space="preserve"> Le PNUD a confirmé que cette demande est effectuée au titre du financement de la préparation pour des projets d’investissement dans le cadre de la phase I du plan de mise en œuvre de l’Amendement de Kigali conformément à la décision 87/50 f).</w:t>
      </w:r>
    </w:p>
    <w:p w14:paraId="6A78A89C" w14:textId="21A3D3C3" w:rsidR="00A33F91" w:rsidRPr="004D4658" w:rsidRDefault="00A33F91" w:rsidP="004D4658">
      <w:pPr>
        <w:pStyle w:val="Heading1"/>
        <w:tabs>
          <w:tab w:val="num" w:pos="284"/>
          <w:tab w:val="num" w:pos="709"/>
        </w:tabs>
        <w:ind w:left="0"/>
        <w:rPr>
          <w:lang w:val="fr-FR"/>
        </w:rPr>
      </w:pPr>
      <w:r w:rsidRPr="004D4658">
        <w:rPr>
          <w:lang w:val="fr-FR"/>
        </w:rPr>
        <w:t>Le Secrétariat a également indiqué que, bien que le Gouvernement de l’Inde puisse, en utilisant une approche déterminée par le pays, employer des fonds de préparation de projet pour les projets d’investissement dans le cadre du plan de mise en œuvre de l’Amendement de Kigali dans des secteurs qui sont prioritaires pour la phase I, il n’y a pour l’instant pas d’orientation donnée par le Comité exécutif pour la préparation des projets de démonstration au titre du plan de mise en œuvre de l’Amendement de Kigali, à l’exception de celles conformes à la décision 92/36 pour les utilisateurs finaux. En outre, le Secrétariat a également observé que, bien que Subros soit le plus grand fabricant de compresseurs pour les systèmes de climatisation mobile et approvisionne la plupart des constructeurs automobiles en Inde, l’entreprise n’utilise pas directement de HFC, sauf pour des essais.</w:t>
      </w:r>
    </w:p>
    <w:p w14:paraId="31E9656E" w14:textId="77777777" w:rsidR="00A33F91" w:rsidRPr="00A33F91" w:rsidRDefault="00A33F91" w:rsidP="005D2080">
      <w:pPr>
        <w:pStyle w:val="Heading1"/>
        <w:ind w:left="0"/>
        <w:rPr>
          <w:lang w:val="fr-FR"/>
        </w:rPr>
      </w:pPr>
      <w:r w:rsidRPr="00A33F91">
        <w:rPr>
          <w:lang w:val="fr-FR"/>
        </w:rPr>
        <w:t>En réponse, le PNUD a expliqué que l’industrie automobile en Inde est la quatrième plus importante du monde en termes de production, selon les statistiques pour l’année 2022, et qu’il continuera à croître aussi bien pour la demande nationale que pour l’export. En Inde, le secteur de la climatisation mobile est l’un des secteurs utilisant le plus de HFC et il est prévu que la demande de HFC-134a comme frigorigène pour la climatisation mobile reste élevée. La mise en œuvre de ce projet démontrera le potentiel pour l’utilisation de R-290 dans la climatisation mobile, en tenant bien compte de son inflammabilité et de la sécurité. Avec Subros en fer de lance, ce projet, s’il réussit, pourrait entraîner la fabrication de compresseurs pour la climatisation mobile exempts de HFC et faciliter la transition de l’industrie automobile à des solutions de remplacement sans HFC.</w:t>
      </w:r>
    </w:p>
    <w:p w14:paraId="61E4F0FE" w14:textId="77777777" w:rsidR="00A33F91" w:rsidRPr="00A33F91" w:rsidRDefault="00A33F91" w:rsidP="005D2080">
      <w:pPr>
        <w:pStyle w:val="Heading1"/>
        <w:ind w:left="0"/>
        <w:rPr>
          <w:lang w:val="fr-FR"/>
        </w:rPr>
      </w:pPr>
      <w:r w:rsidRPr="00A33F91">
        <w:rPr>
          <w:lang w:val="fr-FR"/>
        </w:rPr>
        <w:t>Le Secrétariat a également noté que, en tant que pays du groupe 2, les obligations de réduction initiales de l’Inde seront le gel de la consommation de HFC d’ici à 2028.</w:t>
      </w:r>
    </w:p>
    <w:p w14:paraId="26FE3DC8" w14:textId="77777777" w:rsidR="00A33F91" w:rsidRPr="00A33F91" w:rsidRDefault="00A33F91" w:rsidP="00A33F91">
      <w:pPr>
        <w:pStyle w:val="Heading1"/>
        <w:keepNext/>
        <w:numPr>
          <w:ilvl w:val="0"/>
          <w:numId w:val="0"/>
        </w:numPr>
        <w:spacing w:after="120"/>
        <w:rPr>
          <w:b/>
          <w:lang w:val="fr-FR"/>
        </w:rPr>
      </w:pPr>
      <w:r w:rsidRPr="00A33F91">
        <w:rPr>
          <w:b/>
          <w:lang w:val="fr-FR"/>
        </w:rPr>
        <w:t>Recommandation du Secrétariat</w:t>
      </w:r>
    </w:p>
    <w:p w14:paraId="0294DEA7" w14:textId="77777777" w:rsidR="00A33F91" w:rsidRPr="00A33F91" w:rsidRDefault="00A33F91" w:rsidP="00DC4EE0">
      <w:pPr>
        <w:pStyle w:val="Heading1"/>
        <w:tabs>
          <w:tab w:val="num" w:pos="1440"/>
        </w:tabs>
        <w:ind w:left="0"/>
        <w:rPr>
          <w:lang w:val="fr-FR"/>
        </w:rPr>
      </w:pPr>
      <w:r w:rsidRPr="00A33F91">
        <w:rPr>
          <w:lang w:val="fr-FR"/>
        </w:rPr>
        <w:t>Le Comité exécutif pourrait souhaiter approuver la préparation d’un projet de démonstration dans le secteur de la climatisation mobile dans le cadre de la phase I du plan de mise en œuvre de l’Amendement de Kigali pour les HFC pour l’Inde, pour un montant de 30 000 $ US, plus des frais d’appui à l’agence de 2 100 $ US pour le PNUD.</w:t>
      </w:r>
    </w:p>
    <w:p w14:paraId="242E5A9A" w14:textId="77777777" w:rsidR="00A33F91" w:rsidRPr="00A33F91" w:rsidRDefault="00A33F91" w:rsidP="00A33F91">
      <w:pPr>
        <w:keepNext/>
        <w:rPr>
          <w:b/>
          <w:bCs/>
          <w:lang w:val="fr-FR"/>
        </w:rPr>
      </w:pPr>
      <w:r w:rsidRPr="00A33F91">
        <w:rPr>
          <w:b/>
          <w:lang w:val="fr-FR"/>
        </w:rPr>
        <w:lastRenderedPageBreak/>
        <w:t xml:space="preserve">B2 : Préparation d’un projet pilote visant à maintenir et/ou améliorer l’efficacité énergétique des technologies et équipements de remplacement dans le contexte de la réduction progressive des HFC </w:t>
      </w:r>
    </w:p>
    <w:p w14:paraId="215686B0" w14:textId="77777777" w:rsidR="00A33F91" w:rsidRPr="00A33F91" w:rsidRDefault="00A33F91" w:rsidP="00A33F91">
      <w:pPr>
        <w:keepNext/>
        <w:rPr>
          <w:b/>
          <w:bCs/>
          <w:lang w:val="fr-FR"/>
        </w:rPr>
      </w:pPr>
    </w:p>
    <w:p w14:paraId="0F79D606" w14:textId="77777777" w:rsidR="00A33F91" w:rsidRPr="00A33F91" w:rsidRDefault="00A33F91" w:rsidP="00A33F91">
      <w:pPr>
        <w:keepNext/>
        <w:spacing w:after="240"/>
        <w:rPr>
          <w:b/>
          <w:lang w:val="fr-FR"/>
        </w:rPr>
      </w:pPr>
      <w:r w:rsidRPr="00A33F91">
        <w:rPr>
          <w:b/>
          <w:lang w:val="fr-FR"/>
        </w:rPr>
        <w:t>Description du projet</w:t>
      </w:r>
    </w:p>
    <w:p w14:paraId="50144D9D" w14:textId="77777777" w:rsidR="00A33F91" w:rsidRPr="00A33F91" w:rsidRDefault="00A33F91" w:rsidP="00A03FB3">
      <w:pPr>
        <w:pStyle w:val="Heading1"/>
        <w:ind w:left="0"/>
        <w:rPr>
          <w:lang w:val="fr-FR"/>
        </w:rPr>
      </w:pPr>
      <w:r w:rsidRPr="00A33F91">
        <w:rPr>
          <w:lang w:val="fr-FR"/>
        </w:rPr>
        <w:t>Le PNUD, à titre d’agence de mise en œuvre désignée, a présenté une demande pour la préparation d’un projet pilote mondial pour un programme de soutien pour cinq pays, afin de piloter l’outillage numérique pour la surveillance et la gestion des systèmes de climatisation et de chaîne du froid, en vue de réduire les émissions de gaz à effet de serre (GES), de réduire la consommation d’énergie et les coûts associés en électricité, et d’améliorer de manière dynamique l’entretien général des systèmes de refroidissement, comme indiqué à la section B2 du tableau 1. La présentation a été effectuée conformément à la décision 91/65.</w:t>
      </w:r>
    </w:p>
    <w:p w14:paraId="35F26B09" w14:textId="77777777" w:rsidR="00A33F91" w:rsidRPr="00A33F91" w:rsidRDefault="00A33F91" w:rsidP="00377DB3">
      <w:pPr>
        <w:pStyle w:val="Heading1"/>
        <w:tabs>
          <w:tab w:val="num" w:pos="0"/>
        </w:tabs>
        <w:ind w:left="0"/>
        <w:rPr>
          <w:lang w:val="fr-FR"/>
        </w:rPr>
      </w:pPr>
      <w:r w:rsidRPr="00A33F91">
        <w:rPr>
          <w:lang w:val="fr-FR"/>
        </w:rPr>
        <w:t xml:space="preserve">La demande de préparation de projet décrivait l’objectif global et la manière dont il s’intègre dans les critères de la décision 91/65, en déclarant que les outils numériques offrent de </w:t>
      </w:r>
      <w:proofErr w:type="gramStart"/>
      <w:r w:rsidRPr="00A33F91">
        <w:rPr>
          <w:lang w:val="fr-FR"/>
        </w:rPr>
        <w:t>précieuses capacités</w:t>
      </w:r>
      <w:proofErr w:type="gramEnd"/>
      <w:r w:rsidRPr="00A33F91">
        <w:rPr>
          <w:lang w:val="fr-FR"/>
        </w:rPr>
        <w:t xml:space="preserve"> d’information et de contrôle qui peuvent considérablement améliorer l’efficacité énergétique des systèmes de refroidissement, réduire les émissions de GES et identifier les opportunités d’économies d’énergie aux niveaux de l’unité, de l’installation, de la communauté et de la ville. Il a en outre été noté que la numérisation est une approche innovante qui peut contribuer à la mise en œuvre de l’Amendement de Kigali par la surveillance des performances énergétiques des équipements et systèmes de refroidissement existants et neufs, l’identification des fuites de frigorigène HFC (et donc la réduction de la consommation de HFC), et l’optimisation des paramètres du système pour une efficacité énergétique améliorée. Le projet résultant vise à tirer parti de la stratégie numérique du PNUD,</w:t>
      </w:r>
      <w:r w:rsidRPr="00A33F91">
        <w:rPr>
          <w:vertAlign w:val="superscript"/>
          <w:lang w:val="fr-FR"/>
        </w:rPr>
        <w:footnoteReference w:id="15"/>
      </w:r>
      <w:r w:rsidRPr="00A33F91">
        <w:rPr>
          <w:vertAlign w:val="superscript"/>
          <w:lang w:val="fr-FR"/>
        </w:rPr>
        <w:t xml:space="preserve"> </w:t>
      </w:r>
      <w:r w:rsidRPr="00A33F91">
        <w:rPr>
          <w:lang w:val="fr-FR"/>
        </w:rPr>
        <w:t>dont la vision est de soutenir la numérisation dans 100 pays d’ici 2030, et de son expérience réussie de l’utilisation des outils numériques pour relever les défis de la distribution de vaccins pendant la pandémie de COVID-19. Le PNUD a également indiqué que les outils numériques constituent une solution pour les pays qui ne disposent pas de systèmes robustes de surveillance, d’essai et de notification pour l’efficacité énergétique.</w:t>
      </w:r>
    </w:p>
    <w:p w14:paraId="3000FA6F" w14:textId="77777777" w:rsidR="00A33F91" w:rsidRPr="00A33F91" w:rsidRDefault="00A33F91" w:rsidP="00750A07">
      <w:pPr>
        <w:pStyle w:val="Heading1"/>
        <w:ind w:left="0"/>
        <w:rPr>
          <w:lang w:val="fr-FR"/>
        </w:rPr>
      </w:pPr>
      <w:r w:rsidRPr="00A33F91">
        <w:rPr>
          <w:lang w:val="fr-FR"/>
        </w:rPr>
        <w:t>Les activités de préparation de projet comprennent l’évaluation de trois types de projets prioritaires pour la mise en œuvre potentielle dans les pays bénéficiaires, en tenant compte de leurs caractéristiques et priorités spécifiques dans les systèmes de climatisation et de refroidissement, et dans la chaîne du froid (c’est-à-dire le secteur de la pêche dans les petits États insulaires en développement, et le secteur de la vente au détail/des supermarchés dans certains pays). Le financement demandé couvrirait le recrutement de consultants internationaux sur la technologie de la climatisation et de la chaîne du froid et des experts du numérique (46 000 $ US) ainsi que les frais de déplacement (34 000 $ US). La proposition de projet pilote doit être soumise à la 94</w:t>
      </w:r>
      <w:r w:rsidRPr="00A33F91">
        <w:rPr>
          <w:vertAlign w:val="superscript"/>
          <w:lang w:val="fr-FR"/>
        </w:rPr>
        <w:t>e</w:t>
      </w:r>
      <w:r w:rsidRPr="00A33F91">
        <w:rPr>
          <w:lang w:val="fr-FR"/>
        </w:rPr>
        <w:t xml:space="preserve"> réunion. </w:t>
      </w:r>
    </w:p>
    <w:p w14:paraId="309436B6" w14:textId="77777777" w:rsidR="00A33F91" w:rsidRPr="00A33F91" w:rsidRDefault="00A33F91" w:rsidP="00A33F91">
      <w:pPr>
        <w:pStyle w:val="Heading1"/>
        <w:keepNext/>
        <w:numPr>
          <w:ilvl w:val="0"/>
          <w:numId w:val="0"/>
        </w:numPr>
        <w:tabs>
          <w:tab w:val="left" w:pos="720"/>
        </w:tabs>
        <w:rPr>
          <w:b/>
          <w:lang w:val="fr-FR"/>
        </w:rPr>
      </w:pPr>
      <w:r w:rsidRPr="00A33F91">
        <w:rPr>
          <w:b/>
          <w:lang w:val="fr-FR"/>
        </w:rPr>
        <w:t>Observations du Secrétariat</w:t>
      </w:r>
    </w:p>
    <w:p w14:paraId="4103BB69" w14:textId="20658FC5" w:rsidR="00A33F91" w:rsidRPr="00A33F91" w:rsidRDefault="00A33F91" w:rsidP="00F66F53">
      <w:pPr>
        <w:pStyle w:val="Heading1"/>
        <w:tabs>
          <w:tab w:val="num" w:pos="284"/>
        </w:tabs>
        <w:ind w:left="0"/>
        <w:rPr>
          <w:lang w:val="fr-FR"/>
        </w:rPr>
      </w:pPr>
      <w:r w:rsidRPr="00A33F91">
        <w:rPr>
          <w:lang w:val="fr-FR"/>
        </w:rPr>
        <w:t>Le Secrétariat a examiné la proposition de projet à la lumière des critères de projet établis dans la décision 91/65 et a noté que la demande pouvait relever du paragraphe b) i) c.</w:t>
      </w:r>
      <w:r w:rsidRPr="00A33F91">
        <w:rPr>
          <w:vertAlign w:val="superscript"/>
          <w:lang w:val="fr-FR"/>
        </w:rPr>
        <w:footnoteReference w:id="16"/>
      </w:r>
      <w:r w:rsidRPr="00A33F91">
        <w:rPr>
          <w:lang w:val="fr-FR"/>
        </w:rPr>
        <w:t xml:space="preserve"> pour les activités de montage et d’installation de gros équipements commerciaux et industriels de réfrigération, de climatiseurs et de pompes à chaleur.</w:t>
      </w:r>
    </w:p>
    <w:p w14:paraId="47397613" w14:textId="5D4A6434" w:rsidR="00A33F91" w:rsidRPr="00A33F91" w:rsidRDefault="00A33F91" w:rsidP="002B3729">
      <w:pPr>
        <w:pStyle w:val="Heading1"/>
        <w:tabs>
          <w:tab w:val="num" w:pos="993"/>
        </w:tabs>
        <w:ind w:left="0"/>
        <w:rPr>
          <w:lang w:val="fr-FR"/>
        </w:rPr>
      </w:pPr>
      <w:r w:rsidRPr="00A33F91">
        <w:rPr>
          <w:lang w:val="fr-FR"/>
        </w:rPr>
        <w:t xml:space="preserve">Après l’examen de la demande de préparation de projet, le Secrétariat a noté que cette proposition était unique et innovante, et représentait des approches nouvelles et potentielles pour la prise en compte de l’efficacité énergétique dans le contexte du Protocole de Montréal. En abordant le sujet avec </w:t>
      </w:r>
      <w:r w:rsidRPr="00A33F91">
        <w:rPr>
          <w:lang w:val="fr-FR"/>
        </w:rPr>
        <w:lastRenderedPageBreak/>
        <w:t>le PNUD, une clarification a été recherchée quant aux résultats immédiats et tangibles découlant du projet, à la manière dont il bénéficierait aux cinq pays qui participeraient, et à la possibilité de répliquer ceci dans d’autres pays visés à l’Article 5. Le PNUD a expliqué que les résultats immédiats seraient des rapports qui résumeraient les résultats de l’évaluation des outils de surveillance et de gestion, des réseaux de capteurs de l’Internet des objets (</w:t>
      </w:r>
      <w:proofErr w:type="spellStart"/>
      <w:r w:rsidRPr="00A33F91">
        <w:rPr>
          <w:lang w:val="fr-FR"/>
        </w:rPr>
        <w:t>IdO</w:t>
      </w:r>
      <w:proofErr w:type="spellEnd"/>
      <w:r w:rsidRPr="00A33F91">
        <w:rPr>
          <w:lang w:val="fr-FR"/>
        </w:rPr>
        <w:t>) et des systèmes de collecte de données utilisés dans les pays ; des rapports sur les activités pilotes dans chaque pays qui contiendraient des données sur les économies d’énergie et les réductions des émissions, le coût des outils numériques dans les différentes applications pilotées, les documents de formation pour les techniciens et opérateurs locaux, et des notes d’information sur les politiques relatives au soutien des pratiques écoénergétiques et aux incitations pour la numérisation des systèmes de climatisation et de refroidissement dans le secteur de la chaîne du froid.</w:t>
      </w:r>
    </w:p>
    <w:p w14:paraId="027382F5" w14:textId="77777777" w:rsidR="00A33F91" w:rsidRPr="00A33F91" w:rsidRDefault="00A33F91" w:rsidP="0065379A">
      <w:pPr>
        <w:pStyle w:val="Heading1"/>
        <w:tabs>
          <w:tab w:val="num" w:pos="0"/>
        </w:tabs>
        <w:ind w:left="0"/>
        <w:rPr>
          <w:lang w:val="fr-FR"/>
        </w:rPr>
      </w:pPr>
      <w:r w:rsidRPr="00A33F91">
        <w:rPr>
          <w:lang w:val="fr-FR"/>
        </w:rPr>
        <w:t>En ce qui concerne le potentiel de réplication, le PNUD a souligné que, pendant la mise en œuvre du projet, les activités seront intégralement documentées, avec les enseignements tirés et les meilleures pratiques, ce qui servirait de ressource pour la réplication dans d’autres régions. Le projet renforcerait également la capacité des experts nationaux pour permettre la réplication facile à différents endroits et l’utilisation d’outils libres faciles à obtenir afin d’encourager une adoption plus étendue et la réplication.</w:t>
      </w:r>
    </w:p>
    <w:p w14:paraId="2473B27E" w14:textId="77777777" w:rsidR="00A33F91" w:rsidRPr="00A33F91" w:rsidRDefault="00A33F91" w:rsidP="00A33F91">
      <w:pPr>
        <w:pStyle w:val="Heading1"/>
        <w:keepNext/>
        <w:numPr>
          <w:ilvl w:val="0"/>
          <w:numId w:val="0"/>
        </w:numPr>
        <w:rPr>
          <w:b/>
          <w:lang w:val="fr-FR"/>
        </w:rPr>
      </w:pPr>
      <w:r w:rsidRPr="00A33F91">
        <w:rPr>
          <w:b/>
          <w:lang w:val="fr-FR"/>
        </w:rPr>
        <w:t>Recommandation du Secrétariat</w:t>
      </w:r>
    </w:p>
    <w:p w14:paraId="05935C2D" w14:textId="77777777" w:rsidR="00A33F91" w:rsidRPr="00A33F91" w:rsidRDefault="00A33F91" w:rsidP="004E372E">
      <w:pPr>
        <w:pStyle w:val="Heading1"/>
        <w:ind w:left="0"/>
        <w:rPr>
          <w:lang w:val="fr-FR"/>
        </w:rPr>
      </w:pPr>
      <w:r w:rsidRPr="00A33F91">
        <w:rPr>
          <w:lang w:val="fr-FR"/>
        </w:rPr>
        <w:t>Le Comité exécutif pourrait souhaiter considérer la demande pour la préparation d’un projet pilote mondial pour un programme de soutien pour cinq pays, afin de piloter l’outillage numérique pour la surveillance et la gestion des systèmes de climatisation et de chaîne du froid, en vue de réduire les émissions de gaz à effet de serre, de réduire la consommation d’énergie et les coûts associés en électricité, et d’améliorer de manière dynamique l’entretien général des systèmes de refroidissement, pour un montant de 80 000 $ US, plus des frais d’appui à l’agence de 5 600 $ US pour le PNUD.</w:t>
      </w:r>
    </w:p>
    <w:p w14:paraId="0D8F45B3" w14:textId="3F4FE048" w:rsidR="00441083" w:rsidRPr="00A33F91" w:rsidRDefault="00441083">
      <w:pPr>
        <w:pStyle w:val="StyleHeader4Para4Left0Firstline0"/>
        <w:numPr>
          <w:ilvl w:val="0"/>
          <w:numId w:val="0"/>
        </w:numPr>
        <w:rPr>
          <w:lang w:val="fr-FR"/>
        </w:rPr>
      </w:pPr>
    </w:p>
    <w:p w14:paraId="4C71A0F2" w14:textId="77777777" w:rsidR="00441083" w:rsidRDefault="00441083">
      <w:pPr>
        <w:rPr>
          <w:lang w:val="fr-FR"/>
        </w:rPr>
        <w:sectPr w:rsidR="00441083">
          <w:headerReference w:type="even" r:id="rId13"/>
          <w:headerReference w:type="default" r:id="rId14"/>
          <w:footerReference w:type="even" r:id="rId15"/>
          <w:footerReference w:type="default" r:id="rId16"/>
          <w:footerReference w:type="first" r:id="rId17"/>
          <w:pgSz w:w="12240" w:h="15840" w:code="1"/>
          <w:pgMar w:top="720" w:right="1440" w:bottom="864" w:left="1440" w:header="720" w:footer="475" w:gutter="0"/>
          <w:cols w:space="720"/>
          <w:titlePg/>
        </w:sectPr>
      </w:pPr>
    </w:p>
    <w:p w14:paraId="3E38313E" w14:textId="77777777" w:rsidR="00441083" w:rsidRPr="00CE47AD" w:rsidRDefault="00E60D9C" w:rsidP="00F57F33">
      <w:pPr>
        <w:spacing w:after="120"/>
        <w:jc w:val="center"/>
        <w:rPr>
          <w:b/>
          <w:lang w:val="en-CA"/>
        </w:rPr>
      </w:pPr>
      <w:r w:rsidRPr="00CE47AD">
        <w:rPr>
          <w:b/>
          <w:lang w:val="en-CA"/>
        </w:rPr>
        <w:lastRenderedPageBreak/>
        <w:t>Annexe I</w:t>
      </w:r>
    </w:p>
    <w:p w14:paraId="4E76A2FC" w14:textId="77777777" w:rsidR="00A33F91" w:rsidRDefault="00A33F91" w:rsidP="00A33F91">
      <w:pPr>
        <w:widowControl w:val="0"/>
        <w:jc w:val="center"/>
        <w:outlineLvl w:val="0"/>
        <w:rPr>
          <w:b/>
          <w:caps/>
        </w:rPr>
      </w:pPr>
      <w:r w:rsidRPr="00ED69A7">
        <w:rPr>
          <w:b/>
          <w:caps/>
        </w:rPr>
        <w:t>institutional strengthening project proposals</w:t>
      </w:r>
      <w:r w:rsidRPr="002178BD">
        <w:rPr>
          <w:b/>
          <w:caps/>
          <w:vertAlign w:val="superscript"/>
        </w:rPr>
        <w:footnoteReference w:id="17"/>
      </w:r>
    </w:p>
    <w:p w14:paraId="38577F54" w14:textId="77777777" w:rsidR="00A33F91" w:rsidRPr="002178BD" w:rsidRDefault="00A33F91" w:rsidP="00A33F91">
      <w:pPr>
        <w:widowControl w:val="0"/>
        <w:jc w:val="center"/>
        <w:outlineLvl w:val="0"/>
        <w:rPr>
          <w:b/>
          <w:caps/>
        </w:rPr>
      </w:pPr>
    </w:p>
    <w:p w14:paraId="0FBC94EE" w14:textId="77777777" w:rsidR="00A33F91" w:rsidRPr="002178BD" w:rsidRDefault="00A33F91" w:rsidP="00A33F91">
      <w:pPr>
        <w:keepNext/>
        <w:rPr>
          <w:b/>
          <w:bCs/>
        </w:rPr>
      </w:pPr>
      <w:r w:rsidRPr="002178BD">
        <w:rPr>
          <w:b/>
          <w:lang w:val="en-US"/>
        </w:rPr>
        <w:t>Colombia</w:t>
      </w:r>
      <w:r w:rsidRPr="002178BD">
        <w:rPr>
          <w:b/>
          <w:bCs/>
        </w:rPr>
        <w:t>: Renewal of institutional strengthening</w:t>
      </w:r>
    </w:p>
    <w:tbl>
      <w:tblPr>
        <w:tblStyle w:val="TableGrid10"/>
        <w:tblW w:w="5000" w:type="pct"/>
        <w:tblLook w:val="01E0" w:firstRow="1" w:lastRow="1" w:firstColumn="1" w:lastColumn="1" w:noHBand="0" w:noVBand="0"/>
      </w:tblPr>
      <w:tblGrid>
        <w:gridCol w:w="6245"/>
        <w:gridCol w:w="1429"/>
        <w:gridCol w:w="1676"/>
      </w:tblGrid>
      <w:tr w:rsidR="00A33F91" w:rsidRPr="00FD531F" w14:paraId="753EC8A2" w14:textId="77777777" w:rsidTr="00E61F59">
        <w:trPr>
          <w:trHeight w:val="278"/>
          <w:tblHeader/>
        </w:trPr>
        <w:tc>
          <w:tcPr>
            <w:tcW w:w="4104" w:type="pct"/>
            <w:gridSpan w:val="2"/>
            <w:tcBorders>
              <w:bottom w:val="single" w:sz="4" w:space="0" w:color="auto"/>
            </w:tcBorders>
          </w:tcPr>
          <w:p w14:paraId="50AA3904" w14:textId="77777777" w:rsidR="00A33F91" w:rsidRPr="00FD531F" w:rsidRDefault="00A33F91" w:rsidP="00E61F59">
            <w:pPr>
              <w:keepNext/>
              <w:ind w:left="-180"/>
              <w:rPr>
                <w:b/>
                <w:sz w:val="18"/>
                <w:szCs w:val="18"/>
              </w:rPr>
            </w:pPr>
            <w:r w:rsidRPr="00FD531F">
              <w:rPr>
                <w:b/>
                <w:sz w:val="18"/>
                <w:szCs w:val="18"/>
              </w:rPr>
              <w:t xml:space="preserve"> Summary of the project and country profile</w:t>
            </w:r>
          </w:p>
        </w:tc>
        <w:tc>
          <w:tcPr>
            <w:tcW w:w="896" w:type="pct"/>
          </w:tcPr>
          <w:p w14:paraId="2D5A1E07" w14:textId="77777777" w:rsidR="00A33F91" w:rsidRPr="00FD531F" w:rsidRDefault="00A33F91" w:rsidP="00E61F59">
            <w:pPr>
              <w:keepNext/>
              <w:jc w:val="right"/>
              <w:rPr>
                <w:b/>
                <w:sz w:val="18"/>
                <w:szCs w:val="18"/>
              </w:rPr>
            </w:pPr>
          </w:p>
        </w:tc>
      </w:tr>
      <w:tr w:rsidR="00A33F91" w:rsidRPr="00FD531F" w14:paraId="17F21F61" w14:textId="77777777" w:rsidTr="00E61F59">
        <w:trPr>
          <w:trHeight w:val="233"/>
        </w:trPr>
        <w:tc>
          <w:tcPr>
            <w:tcW w:w="4104" w:type="pct"/>
            <w:gridSpan w:val="2"/>
            <w:tcBorders>
              <w:bottom w:val="single" w:sz="4" w:space="0" w:color="auto"/>
            </w:tcBorders>
          </w:tcPr>
          <w:p w14:paraId="04A3E3BE" w14:textId="77777777" w:rsidR="00A33F91" w:rsidRPr="00FD531F" w:rsidRDefault="00A33F91" w:rsidP="00E61F59">
            <w:pPr>
              <w:keepNext/>
              <w:rPr>
                <w:sz w:val="18"/>
                <w:szCs w:val="18"/>
              </w:rPr>
            </w:pPr>
            <w:r w:rsidRPr="00FD531F">
              <w:rPr>
                <w:sz w:val="18"/>
                <w:szCs w:val="18"/>
              </w:rPr>
              <w:t>Implementing agency:</w:t>
            </w:r>
          </w:p>
        </w:tc>
        <w:tc>
          <w:tcPr>
            <w:tcW w:w="896" w:type="pct"/>
            <w:tcBorders>
              <w:bottom w:val="single" w:sz="4" w:space="0" w:color="auto"/>
            </w:tcBorders>
          </w:tcPr>
          <w:p w14:paraId="1E64B14A" w14:textId="77777777" w:rsidR="00A33F91" w:rsidRPr="00FD531F" w:rsidRDefault="00A33F91" w:rsidP="00E61F59">
            <w:pPr>
              <w:keepNext/>
              <w:jc w:val="center"/>
              <w:rPr>
                <w:sz w:val="18"/>
                <w:szCs w:val="18"/>
              </w:rPr>
            </w:pPr>
            <w:r w:rsidRPr="00FD531F">
              <w:rPr>
                <w:sz w:val="18"/>
                <w:szCs w:val="18"/>
              </w:rPr>
              <w:t>UNDP</w:t>
            </w:r>
          </w:p>
        </w:tc>
      </w:tr>
      <w:tr w:rsidR="00A33F91" w:rsidRPr="00FD531F" w14:paraId="61E11617" w14:textId="77777777" w:rsidTr="00E61F59">
        <w:trPr>
          <w:trHeight w:val="233"/>
        </w:trPr>
        <w:tc>
          <w:tcPr>
            <w:tcW w:w="4104" w:type="pct"/>
            <w:gridSpan w:val="2"/>
            <w:tcBorders>
              <w:top w:val="single" w:sz="4" w:space="0" w:color="auto"/>
              <w:left w:val="single" w:sz="4" w:space="0" w:color="auto"/>
              <w:bottom w:val="nil"/>
              <w:right w:val="single" w:sz="4" w:space="0" w:color="auto"/>
            </w:tcBorders>
          </w:tcPr>
          <w:p w14:paraId="3EAA8842" w14:textId="77777777" w:rsidR="00A33F91" w:rsidRPr="00FD531F" w:rsidRDefault="00A33F91" w:rsidP="00E61F59">
            <w:pPr>
              <w:keepNext/>
              <w:rPr>
                <w:sz w:val="18"/>
                <w:szCs w:val="18"/>
              </w:rPr>
            </w:pPr>
            <w:r w:rsidRPr="00FD531F">
              <w:rPr>
                <w:sz w:val="18"/>
                <w:szCs w:val="18"/>
              </w:rPr>
              <w:t>Amounts previously approved for institutional strengthening (US $):</w:t>
            </w:r>
          </w:p>
        </w:tc>
        <w:tc>
          <w:tcPr>
            <w:tcW w:w="896" w:type="pct"/>
            <w:tcBorders>
              <w:top w:val="single" w:sz="4" w:space="0" w:color="auto"/>
              <w:left w:val="single" w:sz="4" w:space="0" w:color="auto"/>
              <w:bottom w:val="nil"/>
              <w:right w:val="single" w:sz="4" w:space="0" w:color="auto"/>
            </w:tcBorders>
          </w:tcPr>
          <w:p w14:paraId="2F3A1269" w14:textId="77777777" w:rsidR="00A33F91" w:rsidRPr="00FD531F" w:rsidRDefault="00A33F91" w:rsidP="00E61F59">
            <w:pPr>
              <w:keepNext/>
              <w:jc w:val="right"/>
              <w:rPr>
                <w:sz w:val="18"/>
                <w:szCs w:val="18"/>
              </w:rPr>
            </w:pPr>
          </w:p>
        </w:tc>
      </w:tr>
      <w:tr w:rsidR="00A33F91" w:rsidRPr="00FD531F" w14:paraId="4F8EC2B9" w14:textId="77777777" w:rsidTr="00E61F59">
        <w:trPr>
          <w:trHeight w:val="233"/>
        </w:trPr>
        <w:tc>
          <w:tcPr>
            <w:tcW w:w="3340" w:type="pct"/>
            <w:tcBorders>
              <w:top w:val="nil"/>
              <w:left w:val="single" w:sz="4" w:space="0" w:color="auto"/>
              <w:bottom w:val="nil"/>
              <w:right w:val="nil"/>
            </w:tcBorders>
            <w:shd w:val="clear" w:color="auto" w:fill="FFFFFF" w:themeFill="background1"/>
            <w:vAlign w:val="bottom"/>
          </w:tcPr>
          <w:p w14:paraId="1319694B" w14:textId="77777777" w:rsidR="00A33F91" w:rsidRPr="00FD531F" w:rsidRDefault="00A33F91" w:rsidP="00E61F59">
            <w:pPr>
              <w:keepNext/>
              <w:ind w:left="4987" w:right="-198"/>
              <w:jc w:val="left"/>
              <w:rPr>
                <w:sz w:val="18"/>
                <w:szCs w:val="18"/>
              </w:rPr>
            </w:pPr>
            <w:r w:rsidRPr="00FD531F">
              <w:rPr>
                <w:sz w:val="18"/>
                <w:szCs w:val="18"/>
              </w:rPr>
              <w:t>Phase I:</w:t>
            </w:r>
          </w:p>
        </w:tc>
        <w:tc>
          <w:tcPr>
            <w:tcW w:w="764" w:type="pct"/>
            <w:tcBorders>
              <w:top w:val="nil"/>
              <w:left w:val="nil"/>
              <w:bottom w:val="nil"/>
              <w:right w:val="single" w:sz="4" w:space="0" w:color="auto"/>
            </w:tcBorders>
            <w:shd w:val="clear" w:color="auto" w:fill="FFFFFF" w:themeFill="background1"/>
            <w:vAlign w:val="bottom"/>
          </w:tcPr>
          <w:p w14:paraId="50E91C2A" w14:textId="77777777" w:rsidR="00A33F91" w:rsidRPr="00FD531F" w:rsidRDefault="00A33F91" w:rsidP="00E61F59">
            <w:pPr>
              <w:keepNext/>
              <w:jc w:val="right"/>
              <w:rPr>
                <w:sz w:val="18"/>
                <w:szCs w:val="18"/>
              </w:rPr>
            </w:pPr>
            <w:r w:rsidRPr="00FD531F">
              <w:rPr>
                <w:sz w:val="18"/>
                <w:szCs w:val="18"/>
              </w:rPr>
              <w:t>Mar-94</w:t>
            </w:r>
          </w:p>
        </w:tc>
        <w:tc>
          <w:tcPr>
            <w:tcW w:w="896" w:type="pct"/>
            <w:tcBorders>
              <w:top w:val="nil"/>
              <w:left w:val="nil"/>
              <w:bottom w:val="nil"/>
              <w:right w:val="single" w:sz="4" w:space="0" w:color="auto"/>
            </w:tcBorders>
            <w:shd w:val="clear" w:color="000000" w:fill="auto"/>
            <w:vAlign w:val="bottom"/>
          </w:tcPr>
          <w:p w14:paraId="19EA60C2" w14:textId="77777777" w:rsidR="00A33F91" w:rsidRPr="00FD531F" w:rsidRDefault="00A33F91" w:rsidP="00E61F59">
            <w:pPr>
              <w:ind w:left="-136"/>
              <w:jc w:val="right"/>
              <w:rPr>
                <w:sz w:val="18"/>
                <w:szCs w:val="18"/>
              </w:rPr>
            </w:pPr>
            <w:r w:rsidRPr="00FD531F">
              <w:rPr>
                <w:sz w:val="18"/>
                <w:szCs w:val="18"/>
              </w:rPr>
              <w:t>317,790</w:t>
            </w:r>
          </w:p>
        </w:tc>
      </w:tr>
      <w:tr w:rsidR="00A33F91" w:rsidRPr="00FD531F" w14:paraId="02520499" w14:textId="77777777" w:rsidTr="00E61F59">
        <w:trPr>
          <w:trHeight w:val="233"/>
        </w:trPr>
        <w:tc>
          <w:tcPr>
            <w:tcW w:w="3340" w:type="pct"/>
            <w:tcBorders>
              <w:top w:val="nil"/>
              <w:left w:val="single" w:sz="4" w:space="0" w:color="auto"/>
              <w:bottom w:val="nil"/>
              <w:right w:val="nil"/>
            </w:tcBorders>
            <w:shd w:val="clear" w:color="auto" w:fill="FFFFFF" w:themeFill="background1"/>
            <w:vAlign w:val="bottom"/>
          </w:tcPr>
          <w:p w14:paraId="32D121A7" w14:textId="77777777" w:rsidR="00A33F91" w:rsidRPr="00FD531F" w:rsidRDefault="00A33F91" w:rsidP="00E61F59">
            <w:pPr>
              <w:keepNext/>
              <w:ind w:left="4987" w:right="-198"/>
              <w:jc w:val="left"/>
              <w:rPr>
                <w:sz w:val="18"/>
                <w:szCs w:val="18"/>
              </w:rPr>
            </w:pPr>
            <w:r w:rsidRPr="00FD531F">
              <w:rPr>
                <w:sz w:val="18"/>
                <w:szCs w:val="18"/>
              </w:rPr>
              <w:t>Phase II:</w:t>
            </w:r>
          </w:p>
        </w:tc>
        <w:tc>
          <w:tcPr>
            <w:tcW w:w="764" w:type="pct"/>
            <w:tcBorders>
              <w:top w:val="nil"/>
              <w:left w:val="nil"/>
              <w:bottom w:val="nil"/>
              <w:right w:val="single" w:sz="4" w:space="0" w:color="auto"/>
            </w:tcBorders>
            <w:shd w:val="clear" w:color="auto" w:fill="FFFFFF" w:themeFill="background1"/>
            <w:vAlign w:val="bottom"/>
          </w:tcPr>
          <w:p w14:paraId="1C04D378" w14:textId="77777777" w:rsidR="00A33F91" w:rsidRPr="00FD531F" w:rsidRDefault="00A33F91" w:rsidP="00E61F59">
            <w:pPr>
              <w:keepNext/>
              <w:jc w:val="right"/>
              <w:rPr>
                <w:sz w:val="18"/>
                <w:szCs w:val="18"/>
              </w:rPr>
            </w:pPr>
            <w:r w:rsidRPr="00FD531F">
              <w:rPr>
                <w:sz w:val="18"/>
                <w:szCs w:val="18"/>
              </w:rPr>
              <w:t>Mar-98</w:t>
            </w:r>
          </w:p>
        </w:tc>
        <w:tc>
          <w:tcPr>
            <w:tcW w:w="896" w:type="pct"/>
            <w:tcBorders>
              <w:top w:val="nil"/>
              <w:left w:val="nil"/>
              <w:bottom w:val="nil"/>
              <w:right w:val="single" w:sz="4" w:space="0" w:color="auto"/>
            </w:tcBorders>
            <w:shd w:val="clear" w:color="000000" w:fill="auto"/>
            <w:vAlign w:val="bottom"/>
          </w:tcPr>
          <w:p w14:paraId="0031673B" w14:textId="77777777" w:rsidR="00A33F91" w:rsidRPr="00FD531F" w:rsidRDefault="00A33F91" w:rsidP="00E61F59">
            <w:pPr>
              <w:ind w:left="-136"/>
              <w:jc w:val="right"/>
              <w:rPr>
                <w:sz w:val="18"/>
                <w:szCs w:val="18"/>
              </w:rPr>
            </w:pPr>
            <w:r w:rsidRPr="00FD531F">
              <w:rPr>
                <w:sz w:val="18"/>
                <w:szCs w:val="18"/>
              </w:rPr>
              <w:t>212,000</w:t>
            </w:r>
          </w:p>
        </w:tc>
      </w:tr>
      <w:tr w:rsidR="00A33F91" w:rsidRPr="00FD531F" w14:paraId="3F8836B4" w14:textId="77777777" w:rsidTr="00E61F59">
        <w:trPr>
          <w:trHeight w:val="233"/>
        </w:trPr>
        <w:tc>
          <w:tcPr>
            <w:tcW w:w="3340" w:type="pct"/>
            <w:tcBorders>
              <w:top w:val="nil"/>
              <w:left w:val="single" w:sz="4" w:space="0" w:color="auto"/>
              <w:bottom w:val="nil"/>
              <w:right w:val="nil"/>
            </w:tcBorders>
            <w:shd w:val="clear" w:color="auto" w:fill="FFFFFF" w:themeFill="background1"/>
            <w:vAlign w:val="bottom"/>
          </w:tcPr>
          <w:p w14:paraId="1F8723F9" w14:textId="77777777" w:rsidR="00A33F91" w:rsidRPr="00FD531F" w:rsidRDefault="00A33F91" w:rsidP="00E61F59">
            <w:pPr>
              <w:ind w:left="4987" w:right="-198"/>
              <w:jc w:val="left"/>
              <w:rPr>
                <w:sz w:val="18"/>
                <w:szCs w:val="18"/>
              </w:rPr>
            </w:pPr>
            <w:r w:rsidRPr="00FD531F">
              <w:rPr>
                <w:sz w:val="18"/>
                <w:szCs w:val="18"/>
              </w:rPr>
              <w:t>Phase III:</w:t>
            </w:r>
          </w:p>
        </w:tc>
        <w:tc>
          <w:tcPr>
            <w:tcW w:w="764" w:type="pct"/>
            <w:tcBorders>
              <w:top w:val="nil"/>
              <w:left w:val="nil"/>
              <w:bottom w:val="nil"/>
              <w:right w:val="single" w:sz="4" w:space="0" w:color="auto"/>
            </w:tcBorders>
            <w:shd w:val="clear" w:color="auto" w:fill="FFFFFF" w:themeFill="background1"/>
            <w:vAlign w:val="bottom"/>
          </w:tcPr>
          <w:p w14:paraId="1E7BC6C3" w14:textId="77777777" w:rsidR="00A33F91" w:rsidRPr="00FD531F" w:rsidRDefault="00A33F91" w:rsidP="00E61F59">
            <w:pPr>
              <w:jc w:val="right"/>
              <w:rPr>
                <w:sz w:val="18"/>
                <w:szCs w:val="18"/>
              </w:rPr>
            </w:pPr>
            <w:r w:rsidRPr="00FD531F">
              <w:rPr>
                <w:sz w:val="18"/>
                <w:szCs w:val="18"/>
              </w:rPr>
              <w:t>Mar-00</w:t>
            </w:r>
          </w:p>
        </w:tc>
        <w:tc>
          <w:tcPr>
            <w:tcW w:w="896" w:type="pct"/>
            <w:tcBorders>
              <w:top w:val="nil"/>
              <w:left w:val="nil"/>
              <w:bottom w:val="nil"/>
              <w:right w:val="single" w:sz="4" w:space="0" w:color="auto"/>
            </w:tcBorders>
            <w:shd w:val="clear" w:color="000000" w:fill="auto"/>
            <w:vAlign w:val="bottom"/>
          </w:tcPr>
          <w:p w14:paraId="0D84ED17" w14:textId="77777777" w:rsidR="00A33F91" w:rsidRPr="00FD531F" w:rsidRDefault="00A33F91" w:rsidP="00E61F59">
            <w:pPr>
              <w:ind w:left="-136"/>
              <w:jc w:val="right"/>
              <w:rPr>
                <w:sz w:val="18"/>
                <w:szCs w:val="18"/>
              </w:rPr>
            </w:pPr>
            <w:r w:rsidRPr="00FD531F">
              <w:rPr>
                <w:sz w:val="18"/>
                <w:szCs w:val="18"/>
              </w:rPr>
              <w:t>212,000</w:t>
            </w:r>
          </w:p>
        </w:tc>
      </w:tr>
      <w:tr w:rsidR="00A33F91" w:rsidRPr="00FD531F" w14:paraId="06A8D11D" w14:textId="77777777" w:rsidTr="00E61F59">
        <w:trPr>
          <w:trHeight w:val="233"/>
        </w:trPr>
        <w:tc>
          <w:tcPr>
            <w:tcW w:w="3340" w:type="pct"/>
            <w:tcBorders>
              <w:top w:val="nil"/>
              <w:left w:val="single" w:sz="4" w:space="0" w:color="auto"/>
              <w:bottom w:val="nil"/>
              <w:right w:val="nil"/>
            </w:tcBorders>
            <w:shd w:val="clear" w:color="auto" w:fill="FFFFFF" w:themeFill="background1"/>
            <w:vAlign w:val="bottom"/>
          </w:tcPr>
          <w:p w14:paraId="67A76115" w14:textId="77777777" w:rsidR="00A33F91" w:rsidRPr="00FD531F" w:rsidRDefault="00A33F91" w:rsidP="00E61F59">
            <w:pPr>
              <w:ind w:left="4987" w:right="-198"/>
              <w:jc w:val="left"/>
              <w:rPr>
                <w:sz w:val="18"/>
                <w:szCs w:val="18"/>
              </w:rPr>
            </w:pPr>
            <w:r w:rsidRPr="00FD531F">
              <w:rPr>
                <w:sz w:val="18"/>
                <w:szCs w:val="18"/>
              </w:rPr>
              <w:t>Phase IV:</w:t>
            </w:r>
          </w:p>
        </w:tc>
        <w:tc>
          <w:tcPr>
            <w:tcW w:w="764" w:type="pct"/>
            <w:tcBorders>
              <w:top w:val="nil"/>
              <w:left w:val="nil"/>
              <w:bottom w:val="nil"/>
              <w:right w:val="single" w:sz="4" w:space="0" w:color="auto"/>
            </w:tcBorders>
            <w:shd w:val="clear" w:color="auto" w:fill="FFFFFF" w:themeFill="background1"/>
            <w:vAlign w:val="bottom"/>
          </w:tcPr>
          <w:p w14:paraId="1B4441F1" w14:textId="77777777" w:rsidR="00A33F91" w:rsidRPr="00FD531F" w:rsidRDefault="00A33F91" w:rsidP="00E61F59">
            <w:pPr>
              <w:jc w:val="right"/>
              <w:rPr>
                <w:sz w:val="18"/>
                <w:szCs w:val="18"/>
              </w:rPr>
            </w:pPr>
            <w:r w:rsidRPr="00FD531F">
              <w:rPr>
                <w:sz w:val="18"/>
                <w:szCs w:val="18"/>
              </w:rPr>
              <w:t>Nov-02</w:t>
            </w:r>
          </w:p>
        </w:tc>
        <w:tc>
          <w:tcPr>
            <w:tcW w:w="896" w:type="pct"/>
            <w:tcBorders>
              <w:top w:val="nil"/>
              <w:left w:val="nil"/>
              <w:bottom w:val="nil"/>
              <w:right w:val="single" w:sz="4" w:space="0" w:color="auto"/>
            </w:tcBorders>
            <w:shd w:val="clear" w:color="000000" w:fill="auto"/>
            <w:vAlign w:val="bottom"/>
          </w:tcPr>
          <w:p w14:paraId="24A26FD4" w14:textId="77777777" w:rsidR="00A33F91" w:rsidRPr="00FD531F" w:rsidRDefault="00A33F91" w:rsidP="00E61F59">
            <w:pPr>
              <w:ind w:left="-136"/>
              <w:jc w:val="right"/>
              <w:rPr>
                <w:sz w:val="18"/>
                <w:szCs w:val="18"/>
              </w:rPr>
            </w:pPr>
            <w:r w:rsidRPr="00FD531F">
              <w:rPr>
                <w:sz w:val="18"/>
                <w:szCs w:val="18"/>
              </w:rPr>
              <w:t>275,596</w:t>
            </w:r>
          </w:p>
        </w:tc>
      </w:tr>
      <w:tr w:rsidR="00A33F91" w:rsidRPr="00FD531F" w14:paraId="69E13B3D" w14:textId="77777777" w:rsidTr="00E61F59">
        <w:trPr>
          <w:trHeight w:val="233"/>
        </w:trPr>
        <w:tc>
          <w:tcPr>
            <w:tcW w:w="3340" w:type="pct"/>
            <w:tcBorders>
              <w:top w:val="nil"/>
              <w:left w:val="single" w:sz="4" w:space="0" w:color="auto"/>
              <w:bottom w:val="nil"/>
              <w:right w:val="nil"/>
            </w:tcBorders>
            <w:shd w:val="clear" w:color="auto" w:fill="FFFFFF" w:themeFill="background1"/>
            <w:vAlign w:val="bottom"/>
          </w:tcPr>
          <w:p w14:paraId="156B08C0" w14:textId="77777777" w:rsidR="00A33F91" w:rsidRPr="00FD531F" w:rsidRDefault="00A33F91" w:rsidP="00E61F59">
            <w:pPr>
              <w:ind w:left="4987" w:right="-198"/>
              <w:jc w:val="left"/>
              <w:rPr>
                <w:sz w:val="18"/>
                <w:szCs w:val="18"/>
              </w:rPr>
            </w:pPr>
            <w:r w:rsidRPr="00FD531F">
              <w:rPr>
                <w:sz w:val="18"/>
                <w:szCs w:val="18"/>
              </w:rPr>
              <w:t>Phase V:</w:t>
            </w:r>
          </w:p>
        </w:tc>
        <w:tc>
          <w:tcPr>
            <w:tcW w:w="764" w:type="pct"/>
            <w:tcBorders>
              <w:top w:val="nil"/>
              <w:left w:val="nil"/>
              <w:bottom w:val="nil"/>
              <w:right w:val="single" w:sz="4" w:space="0" w:color="auto"/>
            </w:tcBorders>
            <w:shd w:val="clear" w:color="auto" w:fill="FFFFFF" w:themeFill="background1"/>
            <w:vAlign w:val="bottom"/>
          </w:tcPr>
          <w:p w14:paraId="463B5E9A" w14:textId="77777777" w:rsidR="00A33F91" w:rsidRPr="00FD531F" w:rsidRDefault="00A33F91" w:rsidP="00E61F59">
            <w:pPr>
              <w:jc w:val="right"/>
              <w:rPr>
                <w:sz w:val="18"/>
                <w:szCs w:val="18"/>
              </w:rPr>
            </w:pPr>
            <w:r w:rsidRPr="00FD531F">
              <w:rPr>
                <w:sz w:val="18"/>
                <w:szCs w:val="18"/>
              </w:rPr>
              <w:t>Apr-05</w:t>
            </w:r>
          </w:p>
        </w:tc>
        <w:tc>
          <w:tcPr>
            <w:tcW w:w="896" w:type="pct"/>
            <w:tcBorders>
              <w:top w:val="nil"/>
              <w:left w:val="nil"/>
              <w:bottom w:val="nil"/>
              <w:right w:val="single" w:sz="4" w:space="0" w:color="auto"/>
            </w:tcBorders>
            <w:shd w:val="clear" w:color="000000" w:fill="auto"/>
            <w:vAlign w:val="bottom"/>
          </w:tcPr>
          <w:p w14:paraId="6EA92444" w14:textId="77777777" w:rsidR="00A33F91" w:rsidRPr="00FD531F" w:rsidRDefault="00A33F91" w:rsidP="00E61F59">
            <w:pPr>
              <w:ind w:left="-136"/>
              <w:jc w:val="right"/>
              <w:rPr>
                <w:sz w:val="18"/>
                <w:szCs w:val="18"/>
              </w:rPr>
            </w:pPr>
            <w:r w:rsidRPr="00FD531F">
              <w:rPr>
                <w:sz w:val="18"/>
                <w:szCs w:val="18"/>
              </w:rPr>
              <w:t>275,586</w:t>
            </w:r>
          </w:p>
        </w:tc>
      </w:tr>
      <w:tr w:rsidR="00A33F91" w:rsidRPr="00FD531F" w14:paraId="34830D69" w14:textId="77777777" w:rsidTr="00E61F59">
        <w:trPr>
          <w:trHeight w:val="233"/>
        </w:trPr>
        <w:tc>
          <w:tcPr>
            <w:tcW w:w="3340" w:type="pct"/>
            <w:tcBorders>
              <w:top w:val="nil"/>
              <w:left w:val="single" w:sz="4" w:space="0" w:color="auto"/>
              <w:bottom w:val="nil"/>
              <w:right w:val="nil"/>
            </w:tcBorders>
            <w:shd w:val="clear" w:color="auto" w:fill="FFFFFF" w:themeFill="background1"/>
            <w:vAlign w:val="bottom"/>
          </w:tcPr>
          <w:p w14:paraId="00AA7ACA" w14:textId="77777777" w:rsidR="00A33F91" w:rsidRPr="00FD531F" w:rsidRDefault="00A33F91" w:rsidP="00E61F59">
            <w:pPr>
              <w:ind w:left="4987" w:right="-198"/>
              <w:jc w:val="left"/>
              <w:rPr>
                <w:sz w:val="18"/>
                <w:szCs w:val="18"/>
              </w:rPr>
            </w:pPr>
            <w:r w:rsidRPr="00FD531F">
              <w:rPr>
                <w:sz w:val="18"/>
                <w:szCs w:val="18"/>
              </w:rPr>
              <w:t>Phase VI:</w:t>
            </w:r>
          </w:p>
        </w:tc>
        <w:tc>
          <w:tcPr>
            <w:tcW w:w="764" w:type="pct"/>
            <w:tcBorders>
              <w:top w:val="nil"/>
              <w:left w:val="nil"/>
              <w:bottom w:val="nil"/>
              <w:right w:val="single" w:sz="4" w:space="0" w:color="auto"/>
            </w:tcBorders>
            <w:shd w:val="clear" w:color="auto" w:fill="FFFFFF" w:themeFill="background1"/>
            <w:vAlign w:val="bottom"/>
          </w:tcPr>
          <w:p w14:paraId="273552E1" w14:textId="77777777" w:rsidR="00A33F91" w:rsidRPr="00FD531F" w:rsidRDefault="00A33F91" w:rsidP="00E61F59">
            <w:pPr>
              <w:jc w:val="right"/>
              <w:rPr>
                <w:sz w:val="18"/>
                <w:szCs w:val="18"/>
              </w:rPr>
            </w:pPr>
            <w:r w:rsidRPr="00FD531F">
              <w:rPr>
                <w:sz w:val="18"/>
                <w:szCs w:val="18"/>
              </w:rPr>
              <w:t>Jul-07</w:t>
            </w:r>
          </w:p>
        </w:tc>
        <w:tc>
          <w:tcPr>
            <w:tcW w:w="896" w:type="pct"/>
            <w:tcBorders>
              <w:top w:val="nil"/>
              <w:left w:val="nil"/>
              <w:bottom w:val="nil"/>
              <w:right w:val="single" w:sz="4" w:space="0" w:color="auto"/>
            </w:tcBorders>
            <w:shd w:val="clear" w:color="000000" w:fill="auto"/>
            <w:vAlign w:val="bottom"/>
          </w:tcPr>
          <w:p w14:paraId="43B93DC2" w14:textId="77777777" w:rsidR="00A33F91" w:rsidRPr="00FD531F" w:rsidRDefault="00A33F91" w:rsidP="00E61F59">
            <w:pPr>
              <w:ind w:left="-136"/>
              <w:jc w:val="right"/>
              <w:rPr>
                <w:sz w:val="18"/>
                <w:szCs w:val="18"/>
              </w:rPr>
            </w:pPr>
            <w:r w:rsidRPr="00FD531F">
              <w:rPr>
                <w:sz w:val="18"/>
                <w:szCs w:val="18"/>
              </w:rPr>
              <w:t>275,283</w:t>
            </w:r>
          </w:p>
        </w:tc>
      </w:tr>
      <w:tr w:rsidR="00A33F91" w:rsidRPr="00FD531F" w14:paraId="2A9D634C" w14:textId="77777777" w:rsidTr="00E61F59">
        <w:trPr>
          <w:trHeight w:val="233"/>
        </w:trPr>
        <w:tc>
          <w:tcPr>
            <w:tcW w:w="3340" w:type="pct"/>
            <w:tcBorders>
              <w:top w:val="nil"/>
              <w:left w:val="single" w:sz="4" w:space="0" w:color="auto"/>
              <w:bottom w:val="nil"/>
              <w:right w:val="nil"/>
            </w:tcBorders>
            <w:shd w:val="clear" w:color="auto" w:fill="FFFFFF" w:themeFill="background1"/>
            <w:vAlign w:val="bottom"/>
          </w:tcPr>
          <w:p w14:paraId="22A653B5" w14:textId="77777777" w:rsidR="00A33F91" w:rsidRPr="00FD531F" w:rsidRDefault="00A33F91" w:rsidP="00E61F59">
            <w:pPr>
              <w:ind w:left="4987" w:right="-198"/>
              <w:jc w:val="left"/>
              <w:rPr>
                <w:sz w:val="18"/>
                <w:szCs w:val="18"/>
              </w:rPr>
            </w:pPr>
            <w:r w:rsidRPr="00FD531F">
              <w:rPr>
                <w:sz w:val="18"/>
                <w:szCs w:val="18"/>
              </w:rPr>
              <w:t>Phase VII:</w:t>
            </w:r>
          </w:p>
        </w:tc>
        <w:tc>
          <w:tcPr>
            <w:tcW w:w="764" w:type="pct"/>
            <w:tcBorders>
              <w:top w:val="nil"/>
              <w:left w:val="nil"/>
              <w:bottom w:val="nil"/>
              <w:right w:val="single" w:sz="4" w:space="0" w:color="auto"/>
            </w:tcBorders>
            <w:shd w:val="clear" w:color="auto" w:fill="FFFFFF" w:themeFill="background1"/>
            <w:vAlign w:val="bottom"/>
          </w:tcPr>
          <w:p w14:paraId="61E60312" w14:textId="77777777" w:rsidR="00A33F91" w:rsidRPr="00FD531F" w:rsidRDefault="00A33F91" w:rsidP="00E61F59">
            <w:pPr>
              <w:jc w:val="right"/>
              <w:rPr>
                <w:sz w:val="18"/>
                <w:szCs w:val="18"/>
              </w:rPr>
            </w:pPr>
            <w:r w:rsidRPr="00FD531F">
              <w:rPr>
                <w:sz w:val="18"/>
                <w:szCs w:val="18"/>
              </w:rPr>
              <w:t xml:space="preserve">Jul-09 </w:t>
            </w:r>
          </w:p>
        </w:tc>
        <w:tc>
          <w:tcPr>
            <w:tcW w:w="896" w:type="pct"/>
            <w:tcBorders>
              <w:top w:val="nil"/>
              <w:left w:val="nil"/>
              <w:bottom w:val="nil"/>
              <w:right w:val="single" w:sz="4" w:space="0" w:color="auto"/>
            </w:tcBorders>
            <w:shd w:val="clear" w:color="000000" w:fill="auto"/>
            <w:vAlign w:val="bottom"/>
          </w:tcPr>
          <w:p w14:paraId="5010ABD8" w14:textId="77777777" w:rsidR="00A33F91" w:rsidRPr="00FD531F" w:rsidRDefault="00A33F91" w:rsidP="00E61F59">
            <w:pPr>
              <w:ind w:left="-136"/>
              <w:jc w:val="right"/>
              <w:rPr>
                <w:sz w:val="18"/>
                <w:szCs w:val="18"/>
              </w:rPr>
            </w:pPr>
            <w:r w:rsidRPr="00FD531F">
              <w:rPr>
                <w:sz w:val="18"/>
                <w:szCs w:val="18"/>
              </w:rPr>
              <w:t>275,587</w:t>
            </w:r>
          </w:p>
        </w:tc>
      </w:tr>
      <w:tr w:rsidR="00A33F91" w:rsidRPr="00FD531F" w14:paraId="56D2DA1A" w14:textId="77777777" w:rsidTr="00E61F59">
        <w:trPr>
          <w:trHeight w:val="233"/>
        </w:trPr>
        <w:tc>
          <w:tcPr>
            <w:tcW w:w="3340" w:type="pct"/>
            <w:tcBorders>
              <w:top w:val="nil"/>
              <w:left w:val="single" w:sz="4" w:space="0" w:color="auto"/>
              <w:bottom w:val="nil"/>
              <w:right w:val="nil"/>
            </w:tcBorders>
            <w:shd w:val="clear" w:color="auto" w:fill="FFFFFF" w:themeFill="background1"/>
            <w:vAlign w:val="bottom"/>
          </w:tcPr>
          <w:p w14:paraId="72F72EAD" w14:textId="77777777" w:rsidR="00A33F91" w:rsidRPr="00FD531F" w:rsidRDefault="00A33F91" w:rsidP="00E61F59">
            <w:pPr>
              <w:ind w:left="4987" w:right="-198"/>
              <w:jc w:val="left"/>
              <w:rPr>
                <w:sz w:val="18"/>
                <w:szCs w:val="18"/>
              </w:rPr>
            </w:pPr>
            <w:r w:rsidRPr="00FD531F">
              <w:rPr>
                <w:sz w:val="18"/>
                <w:szCs w:val="18"/>
              </w:rPr>
              <w:t>Phase VIII:</w:t>
            </w:r>
          </w:p>
        </w:tc>
        <w:tc>
          <w:tcPr>
            <w:tcW w:w="764" w:type="pct"/>
            <w:tcBorders>
              <w:top w:val="nil"/>
              <w:left w:val="nil"/>
              <w:bottom w:val="nil"/>
              <w:right w:val="single" w:sz="4" w:space="0" w:color="auto"/>
            </w:tcBorders>
            <w:shd w:val="clear" w:color="auto" w:fill="FFFFFF" w:themeFill="background1"/>
            <w:vAlign w:val="bottom"/>
          </w:tcPr>
          <w:p w14:paraId="0FC69B69" w14:textId="77777777" w:rsidR="00A33F91" w:rsidRPr="00FD531F" w:rsidRDefault="00A33F91" w:rsidP="00E61F59">
            <w:pPr>
              <w:jc w:val="right"/>
              <w:rPr>
                <w:sz w:val="18"/>
                <w:szCs w:val="18"/>
              </w:rPr>
            </w:pPr>
            <w:r w:rsidRPr="00FD531F">
              <w:rPr>
                <w:sz w:val="18"/>
                <w:szCs w:val="18"/>
              </w:rPr>
              <w:t>Jul-11</w:t>
            </w:r>
          </w:p>
        </w:tc>
        <w:tc>
          <w:tcPr>
            <w:tcW w:w="896" w:type="pct"/>
            <w:tcBorders>
              <w:top w:val="nil"/>
              <w:left w:val="nil"/>
              <w:bottom w:val="nil"/>
              <w:right w:val="single" w:sz="4" w:space="0" w:color="auto"/>
            </w:tcBorders>
            <w:shd w:val="clear" w:color="000000" w:fill="auto"/>
            <w:vAlign w:val="bottom"/>
          </w:tcPr>
          <w:p w14:paraId="5144C8A9" w14:textId="77777777" w:rsidR="00A33F91" w:rsidRPr="00FD531F" w:rsidRDefault="00A33F91" w:rsidP="00E61F59">
            <w:pPr>
              <w:ind w:left="-136"/>
              <w:jc w:val="right"/>
              <w:rPr>
                <w:sz w:val="18"/>
                <w:szCs w:val="18"/>
              </w:rPr>
            </w:pPr>
            <w:r w:rsidRPr="00FD531F">
              <w:rPr>
                <w:sz w:val="18"/>
                <w:szCs w:val="18"/>
              </w:rPr>
              <w:t>275,600</w:t>
            </w:r>
          </w:p>
        </w:tc>
      </w:tr>
      <w:tr w:rsidR="00A33F91" w:rsidRPr="00FD531F" w14:paraId="6A9BF77B" w14:textId="77777777" w:rsidTr="00E61F59">
        <w:trPr>
          <w:trHeight w:val="233"/>
        </w:trPr>
        <w:tc>
          <w:tcPr>
            <w:tcW w:w="3340" w:type="pct"/>
            <w:tcBorders>
              <w:top w:val="nil"/>
              <w:left w:val="single" w:sz="4" w:space="0" w:color="auto"/>
              <w:bottom w:val="nil"/>
              <w:right w:val="nil"/>
            </w:tcBorders>
            <w:shd w:val="clear" w:color="auto" w:fill="FFFFFF" w:themeFill="background1"/>
            <w:vAlign w:val="bottom"/>
          </w:tcPr>
          <w:p w14:paraId="7206080F" w14:textId="77777777" w:rsidR="00A33F91" w:rsidRPr="00FD531F" w:rsidRDefault="00A33F91" w:rsidP="00E61F59">
            <w:pPr>
              <w:ind w:left="4987" w:right="-198"/>
              <w:jc w:val="left"/>
              <w:rPr>
                <w:sz w:val="18"/>
                <w:szCs w:val="18"/>
              </w:rPr>
            </w:pPr>
            <w:r w:rsidRPr="00FD531F">
              <w:rPr>
                <w:sz w:val="18"/>
                <w:szCs w:val="18"/>
              </w:rPr>
              <w:t>Phase IX:</w:t>
            </w:r>
          </w:p>
        </w:tc>
        <w:tc>
          <w:tcPr>
            <w:tcW w:w="764" w:type="pct"/>
            <w:tcBorders>
              <w:top w:val="nil"/>
              <w:left w:val="nil"/>
              <w:bottom w:val="nil"/>
              <w:right w:val="single" w:sz="4" w:space="0" w:color="auto"/>
            </w:tcBorders>
            <w:shd w:val="clear" w:color="auto" w:fill="FFFFFF" w:themeFill="background1"/>
            <w:vAlign w:val="bottom"/>
          </w:tcPr>
          <w:p w14:paraId="6C7027E0" w14:textId="77777777" w:rsidR="00A33F91" w:rsidRPr="00FD531F" w:rsidRDefault="00A33F91" w:rsidP="00E61F59">
            <w:pPr>
              <w:jc w:val="right"/>
              <w:rPr>
                <w:sz w:val="18"/>
                <w:szCs w:val="18"/>
              </w:rPr>
            </w:pPr>
            <w:r w:rsidRPr="00FD531F">
              <w:rPr>
                <w:sz w:val="18"/>
                <w:szCs w:val="18"/>
              </w:rPr>
              <w:t>Jul-13</w:t>
            </w:r>
          </w:p>
        </w:tc>
        <w:tc>
          <w:tcPr>
            <w:tcW w:w="896" w:type="pct"/>
            <w:tcBorders>
              <w:top w:val="nil"/>
              <w:left w:val="nil"/>
              <w:bottom w:val="nil"/>
              <w:right w:val="single" w:sz="4" w:space="0" w:color="auto"/>
            </w:tcBorders>
            <w:shd w:val="clear" w:color="000000" w:fill="auto"/>
            <w:vAlign w:val="bottom"/>
          </w:tcPr>
          <w:p w14:paraId="25B6A31B" w14:textId="77777777" w:rsidR="00A33F91" w:rsidRPr="00FD531F" w:rsidRDefault="00A33F91" w:rsidP="00E61F59">
            <w:pPr>
              <w:ind w:left="-136"/>
              <w:jc w:val="right"/>
              <w:rPr>
                <w:sz w:val="18"/>
                <w:szCs w:val="18"/>
              </w:rPr>
            </w:pPr>
            <w:r w:rsidRPr="00FD531F">
              <w:rPr>
                <w:sz w:val="18"/>
                <w:szCs w:val="18"/>
              </w:rPr>
              <w:t>275,444</w:t>
            </w:r>
          </w:p>
        </w:tc>
      </w:tr>
      <w:tr w:rsidR="00A33F91" w:rsidRPr="00FD531F" w14:paraId="19701513" w14:textId="77777777" w:rsidTr="00E61F59">
        <w:trPr>
          <w:trHeight w:val="233"/>
        </w:trPr>
        <w:tc>
          <w:tcPr>
            <w:tcW w:w="3340" w:type="pct"/>
            <w:tcBorders>
              <w:top w:val="nil"/>
              <w:left w:val="single" w:sz="4" w:space="0" w:color="auto"/>
              <w:bottom w:val="nil"/>
              <w:right w:val="nil"/>
            </w:tcBorders>
            <w:shd w:val="clear" w:color="auto" w:fill="FFFFFF" w:themeFill="background1"/>
            <w:vAlign w:val="bottom"/>
          </w:tcPr>
          <w:p w14:paraId="7C721E1E" w14:textId="77777777" w:rsidR="00A33F91" w:rsidRPr="00FD531F" w:rsidRDefault="00A33F91" w:rsidP="00E61F59">
            <w:pPr>
              <w:ind w:left="4987" w:right="-198"/>
              <w:jc w:val="left"/>
              <w:rPr>
                <w:sz w:val="18"/>
                <w:szCs w:val="18"/>
              </w:rPr>
            </w:pPr>
            <w:r w:rsidRPr="00FD531F">
              <w:rPr>
                <w:sz w:val="18"/>
                <w:szCs w:val="18"/>
              </w:rPr>
              <w:t>Phase X:</w:t>
            </w:r>
          </w:p>
        </w:tc>
        <w:tc>
          <w:tcPr>
            <w:tcW w:w="764" w:type="pct"/>
            <w:tcBorders>
              <w:top w:val="nil"/>
              <w:left w:val="nil"/>
              <w:bottom w:val="nil"/>
              <w:right w:val="single" w:sz="4" w:space="0" w:color="auto"/>
            </w:tcBorders>
            <w:shd w:val="clear" w:color="auto" w:fill="FFFFFF" w:themeFill="background1"/>
            <w:vAlign w:val="bottom"/>
          </w:tcPr>
          <w:p w14:paraId="40FA6F71" w14:textId="77777777" w:rsidR="00A33F91" w:rsidRPr="00FD531F" w:rsidRDefault="00A33F91" w:rsidP="00E61F59">
            <w:pPr>
              <w:jc w:val="right"/>
              <w:rPr>
                <w:sz w:val="18"/>
                <w:szCs w:val="18"/>
              </w:rPr>
            </w:pPr>
            <w:r w:rsidRPr="00FD531F">
              <w:rPr>
                <w:sz w:val="18"/>
                <w:szCs w:val="18"/>
              </w:rPr>
              <w:t>May-15</w:t>
            </w:r>
          </w:p>
        </w:tc>
        <w:tc>
          <w:tcPr>
            <w:tcW w:w="896" w:type="pct"/>
            <w:tcBorders>
              <w:top w:val="nil"/>
              <w:left w:val="nil"/>
              <w:bottom w:val="nil"/>
              <w:right w:val="single" w:sz="4" w:space="0" w:color="auto"/>
            </w:tcBorders>
            <w:shd w:val="clear" w:color="000000" w:fill="auto"/>
            <w:vAlign w:val="bottom"/>
          </w:tcPr>
          <w:p w14:paraId="62921658" w14:textId="77777777" w:rsidR="00A33F91" w:rsidRPr="00FD531F" w:rsidRDefault="00A33F91" w:rsidP="00E61F59">
            <w:pPr>
              <w:ind w:left="-136"/>
              <w:jc w:val="right"/>
              <w:rPr>
                <w:sz w:val="18"/>
                <w:szCs w:val="18"/>
              </w:rPr>
            </w:pPr>
            <w:r w:rsidRPr="00FD531F">
              <w:rPr>
                <w:sz w:val="18"/>
                <w:szCs w:val="18"/>
              </w:rPr>
              <w:t>275,592</w:t>
            </w:r>
          </w:p>
        </w:tc>
      </w:tr>
      <w:tr w:rsidR="00A33F91" w:rsidRPr="00FD531F" w14:paraId="56899FBF" w14:textId="77777777" w:rsidTr="00E61F59">
        <w:trPr>
          <w:trHeight w:val="233"/>
        </w:trPr>
        <w:tc>
          <w:tcPr>
            <w:tcW w:w="3340" w:type="pct"/>
            <w:tcBorders>
              <w:top w:val="nil"/>
              <w:left w:val="single" w:sz="4" w:space="0" w:color="auto"/>
              <w:bottom w:val="nil"/>
              <w:right w:val="nil"/>
            </w:tcBorders>
            <w:shd w:val="clear" w:color="auto" w:fill="FFFFFF" w:themeFill="background1"/>
            <w:vAlign w:val="bottom"/>
          </w:tcPr>
          <w:p w14:paraId="7BE52AFA" w14:textId="77777777" w:rsidR="00A33F91" w:rsidRPr="00FD531F" w:rsidRDefault="00A33F91" w:rsidP="00E61F59">
            <w:pPr>
              <w:ind w:left="4987" w:right="-198"/>
              <w:jc w:val="left"/>
              <w:rPr>
                <w:sz w:val="18"/>
                <w:szCs w:val="18"/>
              </w:rPr>
            </w:pPr>
            <w:r w:rsidRPr="00FD531F">
              <w:rPr>
                <w:sz w:val="18"/>
                <w:szCs w:val="18"/>
              </w:rPr>
              <w:t>Phase XI:</w:t>
            </w:r>
          </w:p>
        </w:tc>
        <w:tc>
          <w:tcPr>
            <w:tcW w:w="764" w:type="pct"/>
            <w:tcBorders>
              <w:top w:val="nil"/>
              <w:left w:val="nil"/>
              <w:bottom w:val="nil"/>
              <w:right w:val="single" w:sz="4" w:space="0" w:color="auto"/>
            </w:tcBorders>
            <w:shd w:val="clear" w:color="auto" w:fill="FFFFFF" w:themeFill="background1"/>
            <w:vAlign w:val="bottom"/>
          </w:tcPr>
          <w:p w14:paraId="21AEB80D" w14:textId="77777777" w:rsidR="00A33F91" w:rsidRPr="00FD531F" w:rsidRDefault="00A33F91" w:rsidP="00E61F59">
            <w:pPr>
              <w:jc w:val="right"/>
              <w:rPr>
                <w:sz w:val="18"/>
                <w:szCs w:val="18"/>
              </w:rPr>
            </w:pPr>
            <w:r w:rsidRPr="00FD531F">
              <w:rPr>
                <w:sz w:val="18"/>
                <w:szCs w:val="18"/>
              </w:rPr>
              <w:t>Jul-17</w:t>
            </w:r>
          </w:p>
        </w:tc>
        <w:tc>
          <w:tcPr>
            <w:tcW w:w="896" w:type="pct"/>
            <w:tcBorders>
              <w:top w:val="nil"/>
              <w:left w:val="nil"/>
              <w:bottom w:val="nil"/>
              <w:right w:val="single" w:sz="4" w:space="0" w:color="auto"/>
            </w:tcBorders>
            <w:shd w:val="clear" w:color="000000" w:fill="auto"/>
            <w:vAlign w:val="bottom"/>
          </w:tcPr>
          <w:p w14:paraId="46D78EAF" w14:textId="77777777" w:rsidR="00A33F91" w:rsidRPr="00FD531F" w:rsidRDefault="00A33F91" w:rsidP="00E61F59">
            <w:pPr>
              <w:ind w:left="-136"/>
              <w:jc w:val="right"/>
              <w:rPr>
                <w:sz w:val="18"/>
                <w:szCs w:val="18"/>
              </w:rPr>
            </w:pPr>
            <w:r w:rsidRPr="00FD531F">
              <w:rPr>
                <w:sz w:val="18"/>
                <w:szCs w:val="18"/>
              </w:rPr>
              <w:t>352,768</w:t>
            </w:r>
          </w:p>
        </w:tc>
      </w:tr>
      <w:tr w:rsidR="00A33F91" w:rsidRPr="00FD531F" w14:paraId="2514BDA3" w14:textId="77777777" w:rsidTr="00E61F59">
        <w:trPr>
          <w:trHeight w:val="233"/>
        </w:trPr>
        <w:tc>
          <w:tcPr>
            <w:tcW w:w="3340" w:type="pct"/>
            <w:tcBorders>
              <w:top w:val="nil"/>
              <w:left w:val="single" w:sz="4" w:space="0" w:color="auto"/>
              <w:bottom w:val="nil"/>
              <w:right w:val="nil"/>
            </w:tcBorders>
            <w:shd w:val="clear" w:color="auto" w:fill="FFFFFF" w:themeFill="background1"/>
            <w:vAlign w:val="bottom"/>
          </w:tcPr>
          <w:p w14:paraId="78C249DC" w14:textId="77777777" w:rsidR="00A33F91" w:rsidRPr="00FD531F" w:rsidRDefault="00A33F91" w:rsidP="00E61F59">
            <w:pPr>
              <w:ind w:left="4987" w:right="-198"/>
              <w:jc w:val="left"/>
              <w:rPr>
                <w:sz w:val="18"/>
                <w:szCs w:val="18"/>
              </w:rPr>
            </w:pPr>
            <w:r w:rsidRPr="00FD531F">
              <w:rPr>
                <w:sz w:val="18"/>
                <w:szCs w:val="18"/>
              </w:rPr>
              <w:t>Phase XII:</w:t>
            </w:r>
          </w:p>
        </w:tc>
        <w:tc>
          <w:tcPr>
            <w:tcW w:w="764" w:type="pct"/>
            <w:tcBorders>
              <w:top w:val="nil"/>
              <w:left w:val="nil"/>
              <w:bottom w:val="nil"/>
              <w:right w:val="single" w:sz="4" w:space="0" w:color="auto"/>
            </w:tcBorders>
            <w:shd w:val="clear" w:color="auto" w:fill="FFFFFF" w:themeFill="background1"/>
            <w:vAlign w:val="bottom"/>
          </w:tcPr>
          <w:p w14:paraId="50987734" w14:textId="77777777" w:rsidR="00A33F91" w:rsidRPr="00FD531F" w:rsidRDefault="00A33F91" w:rsidP="00E61F59">
            <w:pPr>
              <w:jc w:val="right"/>
              <w:rPr>
                <w:sz w:val="18"/>
                <w:szCs w:val="18"/>
              </w:rPr>
            </w:pPr>
            <w:r w:rsidRPr="00FD531F">
              <w:rPr>
                <w:sz w:val="18"/>
                <w:szCs w:val="18"/>
              </w:rPr>
              <w:t>May-19</w:t>
            </w:r>
          </w:p>
        </w:tc>
        <w:tc>
          <w:tcPr>
            <w:tcW w:w="896" w:type="pct"/>
            <w:tcBorders>
              <w:top w:val="nil"/>
              <w:left w:val="nil"/>
              <w:bottom w:val="nil"/>
              <w:right w:val="single" w:sz="4" w:space="0" w:color="auto"/>
            </w:tcBorders>
            <w:shd w:val="clear" w:color="000000" w:fill="auto"/>
            <w:vAlign w:val="bottom"/>
          </w:tcPr>
          <w:p w14:paraId="0421F084" w14:textId="77777777" w:rsidR="00A33F91" w:rsidRPr="00FD531F" w:rsidRDefault="00A33F91" w:rsidP="00E61F59">
            <w:pPr>
              <w:ind w:left="-136"/>
              <w:jc w:val="right"/>
              <w:rPr>
                <w:sz w:val="18"/>
                <w:szCs w:val="18"/>
              </w:rPr>
            </w:pPr>
            <w:r w:rsidRPr="00FD531F">
              <w:rPr>
                <w:sz w:val="18"/>
                <w:szCs w:val="18"/>
              </w:rPr>
              <w:t>352,768</w:t>
            </w:r>
          </w:p>
        </w:tc>
      </w:tr>
      <w:tr w:rsidR="00A33F91" w:rsidRPr="00FD531F" w14:paraId="7699F43E" w14:textId="77777777" w:rsidTr="00E61F59">
        <w:trPr>
          <w:trHeight w:val="233"/>
        </w:trPr>
        <w:tc>
          <w:tcPr>
            <w:tcW w:w="3340" w:type="pct"/>
            <w:tcBorders>
              <w:top w:val="nil"/>
              <w:left w:val="single" w:sz="4" w:space="0" w:color="auto"/>
              <w:bottom w:val="nil"/>
              <w:right w:val="nil"/>
            </w:tcBorders>
            <w:shd w:val="clear" w:color="auto" w:fill="FFFFFF" w:themeFill="background1"/>
            <w:vAlign w:val="bottom"/>
          </w:tcPr>
          <w:p w14:paraId="27BBED35" w14:textId="77777777" w:rsidR="00A33F91" w:rsidRPr="00FD531F" w:rsidRDefault="00A33F91" w:rsidP="00E61F59">
            <w:pPr>
              <w:ind w:left="4987" w:right="-198"/>
              <w:jc w:val="left"/>
              <w:rPr>
                <w:sz w:val="18"/>
                <w:szCs w:val="18"/>
              </w:rPr>
            </w:pPr>
            <w:r w:rsidRPr="00FD531F">
              <w:rPr>
                <w:sz w:val="18"/>
                <w:szCs w:val="18"/>
              </w:rPr>
              <w:t>Phase XIII:</w:t>
            </w:r>
          </w:p>
        </w:tc>
        <w:tc>
          <w:tcPr>
            <w:tcW w:w="764" w:type="pct"/>
            <w:tcBorders>
              <w:top w:val="nil"/>
              <w:left w:val="nil"/>
              <w:bottom w:val="nil"/>
              <w:right w:val="single" w:sz="4" w:space="0" w:color="auto"/>
            </w:tcBorders>
            <w:shd w:val="clear" w:color="auto" w:fill="FFFFFF" w:themeFill="background1"/>
            <w:vAlign w:val="bottom"/>
          </w:tcPr>
          <w:p w14:paraId="6F87DFAB" w14:textId="77777777" w:rsidR="00A33F91" w:rsidRPr="00FD531F" w:rsidRDefault="00A33F91" w:rsidP="00E61F59">
            <w:pPr>
              <w:jc w:val="right"/>
              <w:rPr>
                <w:sz w:val="18"/>
                <w:szCs w:val="18"/>
              </w:rPr>
            </w:pPr>
            <w:r w:rsidRPr="00FD531F">
              <w:rPr>
                <w:sz w:val="18"/>
                <w:szCs w:val="18"/>
              </w:rPr>
              <w:t>Nov-21</w:t>
            </w:r>
          </w:p>
        </w:tc>
        <w:tc>
          <w:tcPr>
            <w:tcW w:w="896" w:type="pct"/>
            <w:tcBorders>
              <w:top w:val="nil"/>
              <w:left w:val="nil"/>
              <w:bottom w:val="nil"/>
              <w:right w:val="single" w:sz="4" w:space="0" w:color="auto"/>
            </w:tcBorders>
            <w:shd w:val="clear" w:color="000000" w:fill="auto"/>
            <w:vAlign w:val="bottom"/>
          </w:tcPr>
          <w:p w14:paraId="4A9CA605" w14:textId="77777777" w:rsidR="00A33F91" w:rsidRPr="00FD531F" w:rsidRDefault="00A33F91" w:rsidP="00E61F59">
            <w:pPr>
              <w:ind w:left="-136"/>
              <w:jc w:val="right"/>
              <w:rPr>
                <w:sz w:val="18"/>
                <w:szCs w:val="18"/>
              </w:rPr>
            </w:pPr>
            <w:r w:rsidRPr="00FD531F">
              <w:rPr>
                <w:sz w:val="18"/>
                <w:szCs w:val="18"/>
              </w:rPr>
              <w:t>352,768</w:t>
            </w:r>
          </w:p>
        </w:tc>
      </w:tr>
      <w:tr w:rsidR="00A33F91" w:rsidRPr="00FD531F" w14:paraId="5DBC63B0" w14:textId="77777777" w:rsidTr="00E61F59">
        <w:trPr>
          <w:trHeight w:val="233"/>
        </w:trPr>
        <w:tc>
          <w:tcPr>
            <w:tcW w:w="4104" w:type="pct"/>
            <w:gridSpan w:val="2"/>
            <w:tcBorders>
              <w:top w:val="nil"/>
              <w:left w:val="single" w:sz="4" w:space="0" w:color="auto"/>
              <w:bottom w:val="nil"/>
              <w:right w:val="single" w:sz="4" w:space="0" w:color="auto"/>
            </w:tcBorders>
            <w:shd w:val="clear" w:color="auto" w:fill="auto"/>
          </w:tcPr>
          <w:p w14:paraId="0B3BD3FB" w14:textId="77777777" w:rsidR="00A33F91" w:rsidRPr="00FD531F" w:rsidRDefault="00A33F91" w:rsidP="00E61F59">
            <w:pPr>
              <w:tabs>
                <w:tab w:val="right" w:pos="7560"/>
              </w:tabs>
              <w:ind w:left="6784" w:right="-108"/>
              <w:jc w:val="left"/>
              <w:rPr>
                <w:sz w:val="18"/>
                <w:szCs w:val="18"/>
              </w:rPr>
            </w:pPr>
            <w:r w:rsidRPr="00FD531F">
              <w:rPr>
                <w:sz w:val="18"/>
                <w:szCs w:val="18"/>
              </w:rPr>
              <w:t>Total:</w:t>
            </w:r>
          </w:p>
        </w:tc>
        <w:tc>
          <w:tcPr>
            <w:tcW w:w="896" w:type="pct"/>
            <w:tcBorders>
              <w:top w:val="nil"/>
              <w:left w:val="single" w:sz="4" w:space="0" w:color="auto"/>
              <w:bottom w:val="single" w:sz="4" w:space="0" w:color="auto"/>
              <w:right w:val="single" w:sz="4" w:space="0" w:color="auto"/>
            </w:tcBorders>
            <w:shd w:val="clear" w:color="auto" w:fill="auto"/>
          </w:tcPr>
          <w:p w14:paraId="113FF591" w14:textId="77777777" w:rsidR="00A33F91" w:rsidRPr="00FD531F" w:rsidRDefault="00A33F91" w:rsidP="00E61F59">
            <w:pPr>
              <w:ind w:left="-136"/>
              <w:jc w:val="right"/>
              <w:rPr>
                <w:sz w:val="18"/>
                <w:szCs w:val="18"/>
                <w:highlight w:val="yellow"/>
              </w:rPr>
            </w:pPr>
            <w:r w:rsidRPr="00FD531F">
              <w:rPr>
                <w:sz w:val="18"/>
                <w:szCs w:val="18"/>
              </w:rPr>
              <w:t>3,728,782</w:t>
            </w:r>
          </w:p>
        </w:tc>
      </w:tr>
      <w:tr w:rsidR="00A33F91" w:rsidRPr="00FD531F" w14:paraId="5A3AF056" w14:textId="77777777" w:rsidTr="00E61F59">
        <w:trPr>
          <w:trHeight w:val="233"/>
        </w:trPr>
        <w:tc>
          <w:tcPr>
            <w:tcW w:w="4104" w:type="pct"/>
            <w:gridSpan w:val="2"/>
            <w:shd w:val="clear" w:color="auto" w:fill="FFFFFF" w:themeFill="background1"/>
          </w:tcPr>
          <w:p w14:paraId="1F4930A1" w14:textId="77777777" w:rsidR="00A33F91" w:rsidRPr="00FD531F" w:rsidRDefault="00A33F91" w:rsidP="00E61F59">
            <w:pPr>
              <w:jc w:val="left"/>
              <w:rPr>
                <w:sz w:val="18"/>
                <w:szCs w:val="18"/>
              </w:rPr>
            </w:pPr>
            <w:r w:rsidRPr="00FD531F">
              <w:rPr>
                <w:sz w:val="18"/>
                <w:szCs w:val="18"/>
              </w:rPr>
              <w:t>Amount requested for renewal (phase XIV) (US $):</w:t>
            </w:r>
          </w:p>
        </w:tc>
        <w:tc>
          <w:tcPr>
            <w:tcW w:w="896" w:type="pct"/>
            <w:shd w:val="clear" w:color="auto" w:fill="auto"/>
          </w:tcPr>
          <w:p w14:paraId="55DB5439" w14:textId="77777777" w:rsidR="00A33F91" w:rsidRPr="00FD531F" w:rsidRDefault="00A33F91" w:rsidP="00E61F59">
            <w:pPr>
              <w:jc w:val="right"/>
              <w:rPr>
                <w:sz w:val="18"/>
                <w:szCs w:val="18"/>
              </w:rPr>
            </w:pPr>
            <w:r w:rsidRPr="00FD531F">
              <w:rPr>
                <w:sz w:val="18"/>
                <w:szCs w:val="18"/>
              </w:rPr>
              <w:t>730,230</w:t>
            </w:r>
          </w:p>
        </w:tc>
      </w:tr>
      <w:tr w:rsidR="00A33F91" w:rsidRPr="00FD531F" w14:paraId="3165BB6C" w14:textId="77777777" w:rsidTr="00E61F59">
        <w:trPr>
          <w:trHeight w:val="233"/>
        </w:trPr>
        <w:tc>
          <w:tcPr>
            <w:tcW w:w="4104" w:type="pct"/>
            <w:gridSpan w:val="2"/>
          </w:tcPr>
          <w:p w14:paraId="22230715" w14:textId="77777777" w:rsidR="00A33F91" w:rsidRPr="00FD531F" w:rsidRDefault="00A33F91" w:rsidP="00E61F59">
            <w:pPr>
              <w:jc w:val="left"/>
              <w:rPr>
                <w:sz w:val="18"/>
                <w:szCs w:val="18"/>
              </w:rPr>
            </w:pPr>
            <w:r w:rsidRPr="00FD531F">
              <w:rPr>
                <w:sz w:val="18"/>
                <w:szCs w:val="18"/>
              </w:rPr>
              <w:t xml:space="preserve">Amount recommended for approval for phase XIV (US $): </w:t>
            </w:r>
          </w:p>
        </w:tc>
        <w:tc>
          <w:tcPr>
            <w:tcW w:w="896" w:type="pct"/>
            <w:shd w:val="clear" w:color="auto" w:fill="auto"/>
          </w:tcPr>
          <w:p w14:paraId="34D3836D" w14:textId="77777777" w:rsidR="00A33F91" w:rsidRPr="00FD531F" w:rsidRDefault="00A33F91" w:rsidP="00E61F59">
            <w:pPr>
              <w:jc w:val="right"/>
              <w:rPr>
                <w:sz w:val="18"/>
                <w:szCs w:val="18"/>
              </w:rPr>
            </w:pPr>
            <w:r w:rsidRPr="00FD531F">
              <w:rPr>
                <w:sz w:val="18"/>
                <w:szCs w:val="18"/>
              </w:rPr>
              <w:t>730,230</w:t>
            </w:r>
          </w:p>
        </w:tc>
      </w:tr>
      <w:tr w:rsidR="00A33F91" w:rsidRPr="00FD531F" w14:paraId="39AF8DFB" w14:textId="77777777" w:rsidTr="00E61F59">
        <w:trPr>
          <w:trHeight w:val="233"/>
        </w:trPr>
        <w:tc>
          <w:tcPr>
            <w:tcW w:w="4104" w:type="pct"/>
            <w:gridSpan w:val="2"/>
          </w:tcPr>
          <w:p w14:paraId="26D3FB5F" w14:textId="77777777" w:rsidR="00A33F91" w:rsidRPr="00FD531F" w:rsidRDefault="00A33F91" w:rsidP="00E61F59">
            <w:pPr>
              <w:jc w:val="left"/>
              <w:rPr>
                <w:sz w:val="18"/>
                <w:szCs w:val="18"/>
              </w:rPr>
            </w:pPr>
            <w:r w:rsidRPr="00FD531F">
              <w:rPr>
                <w:sz w:val="18"/>
                <w:szCs w:val="18"/>
              </w:rPr>
              <w:t>Agency support costs (US $):</w:t>
            </w:r>
          </w:p>
        </w:tc>
        <w:tc>
          <w:tcPr>
            <w:tcW w:w="896" w:type="pct"/>
            <w:shd w:val="clear" w:color="auto" w:fill="auto"/>
          </w:tcPr>
          <w:p w14:paraId="2D5F3CE3" w14:textId="77777777" w:rsidR="00A33F91" w:rsidRPr="00FD531F" w:rsidRDefault="00A33F91" w:rsidP="00E61F59">
            <w:pPr>
              <w:jc w:val="right"/>
              <w:rPr>
                <w:sz w:val="18"/>
                <w:szCs w:val="18"/>
              </w:rPr>
            </w:pPr>
            <w:r w:rsidRPr="00FD531F">
              <w:rPr>
                <w:sz w:val="18"/>
                <w:szCs w:val="18"/>
              </w:rPr>
              <w:t>51,116</w:t>
            </w:r>
          </w:p>
        </w:tc>
      </w:tr>
      <w:tr w:rsidR="00A33F91" w:rsidRPr="00FD531F" w14:paraId="5B44127A" w14:textId="77777777" w:rsidTr="00E61F59">
        <w:trPr>
          <w:trHeight w:val="233"/>
        </w:trPr>
        <w:tc>
          <w:tcPr>
            <w:tcW w:w="4104" w:type="pct"/>
            <w:gridSpan w:val="2"/>
          </w:tcPr>
          <w:p w14:paraId="1EE6B4E5" w14:textId="77777777" w:rsidR="00A33F91" w:rsidRPr="00FD531F" w:rsidRDefault="00A33F91" w:rsidP="00E61F59">
            <w:pPr>
              <w:jc w:val="left"/>
              <w:rPr>
                <w:sz w:val="18"/>
                <w:szCs w:val="18"/>
              </w:rPr>
            </w:pPr>
            <w:r w:rsidRPr="00FD531F">
              <w:rPr>
                <w:sz w:val="18"/>
                <w:szCs w:val="18"/>
              </w:rPr>
              <w:t>Total cost of institutional strengthening phase XIV to the Multilateral Fund (US $):</w:t>
            </w:r>
          </w:p>
        </w:tc>
        <w:tc>
          <w:tcPr>
            <w:tcW w:w="896" w:type="pct"/>
            <w:shd w:val="clear" w:color="auto" w:fill="auto"/>
          </w:tcPr>
          <w:p w14:paraId="13B67F73" w14:textId="77777777" w:rsidR="00A33F91" w:rsidRPr="00FD531F" w:rsidRDefault="00A33F91" w:rsidP="00E61F59">
            <w:pPr>
              <w:jc w:val="right"/>
              <w:rPr>
                <w:sz w:val="18"/>
                <w:szCs w:val="18"/>
              </w:rPr>
            </w:pPr>
            <w:r w:rsidRPr="00FD531F">
              <w:rPr>
                <w:sz w:val="18"/>
                <w:szCs w:val="18"/>
              </w:rPr>
              <w:t>781,346</w:t>
            </w:r>
          </w:p>
        </w:tc>
      </w:tr>
      <w:tr w:rsidR="00A33F91" w:rsidRPr="00FD531F" w14:paraId="6E3C4F7A" w14:textId="77777777" w:rsidTr="00E61F59">
        <w:trPr>
          <w:trHeight w:val="233"/>
        </w:trPr>
        <w:tc>
          <w:tcPr>
            <w:tcW w:w="4104" w:type="pct"/>
            <w:gridSpan w:val="2"/>
          </w:tcPr>
          <w:p w14:paraId="5D85B8E5" w14:textId="77777777" w:rsidR="00A33F91" w:rsidRPr="00FD531F" w:rsidRDefault="00A33F91" w:rsidP="00E61F59">
            <w:pPr>
              <w:jc w:val="left"/>
              <w:rPr>
                <w:sz w:val="18"/>
                <w:szCs w:val="18"/>
              </w:rPr>
            </w:pPr>
            <w:r w:rsidRPr="00FD531F">
              <w:rPr>
                <w:sz w:val="18"/>
                <w:szCs w:val="18"/>
              </w:rPr>
              <w:t>Date of approval of country programme:</w:t>
            </w:r>
          </w:p>
        </w:tc>
        <w:tc>
          <w:tcPr>
            <w:tcW w:w="896" w:type="pct"/>
            <w:shd w:val="clear" w:color="auto" w:fill="FFFFFF" w:themeFill="background1"/>
          </w:tcPr>
          <w:p w14:paraId="6E131C94" w14:textId="77777777" w:rsidR="00A33F91" w:rsidRPr="00FD531F" w:rsidRDefault="00A33F91" w:rsidP="00E61F59">
            <w:pPr>
              <w:jc w:val="right"/>
              <w:rPr>
                <w:sz w:val="18"/>
                <w:szCs w:val="18"/>
              </w:rPr>
            </w:pPr>
            <w:r w:rsidRPr="00FD531F">
              <w:rPr>
                <w:sz w:val="18"/>
                <w:szCs w:val="18"/>
              </w:rPr>
              <w:t>1994</w:t>
            </w:r>
          </w:p>
        </w:tc>
      </w:tr>
      <w:tr w:rsidR="00A33F91" w:rsidRPr="00FD531F" w14:paraId="0B9A2AD2" w14:textId="77777777" w:rsidTr="00E61F59">
        <w:trPr>
          <w:trHeight w:val="233"/>
        </w:trPr>
        <w:tc>
          <w:tcPr>
            <w:tcW w:w="4104" w:type="pct"/>
            <w:gridSpan w:val="2"/>
            <w:tcBorders>
              <w:bottom w:val="single" w:sz="4" w:space="0" w:color="auto"/>
            </w:tcBorders>
          </w:tcPr>
          <w:p w14:paraId="1AC1E2F3" w14:textId="77777777" w:rsidR="00A33F91" w:rsidRPr="00FD531F" w:rsidRDefault="00A33F91" w:rsidP="00E61F59">
            <w:pPr>
              <w:jc w:val="left"/>
              <w:rPr>
                <w:sz w:val="18"/>
                <w:szCs w:val="18"/>
              </w:rPr>
            </w:pPr>
            <w:r w:rsidRPr="00FD531F">
              <w:rPr>
                <w:sz w:val="18"/>
                <w:szCs w:val="18"/>
              </w:rPr>
              <w:t>Date of approval of HCFC phase-out management plan:</w:t>
            </w:r>
          </w:p>
        </w:tc>
        <w:tc>
          <w:tcPr>
            <w:tcW w:w="896" w:type="pct"/>
            <w:tcBorders>
              <w:bottom w:val="single" w:sz="4" w:space="0" w:color="auto"/>
            </w:tcBorders>
            <w:shd w:val="clear" w:color="auto" w:fill="FFFFFF" w:themeFill="background1"/>
          </w:tcPr>
          <w:p w14:paraId="1B2C3FD9" w14:textId="77777777" w:rsidR="00A33F91" w:rsidRPr="00FD531F" w:rsidRDefault="00A33F91" w:rsidP="00E61F59">
            <w:pPr>
              <w:jc w:val="right"/>
              <w:rPr>
                <w:sz w:val="18"/>
                <w:szCs w:val="18"/>
              </w:rPr>
            </w:pPr>
            <w:r w:rsidRPr="00FD531F">
              <w:rPr>
                <w:sz w:val="18"/>
                <w:szCs w:val="18"/>
              </w:rPr>
              <w:t>2010</w:t>
            </w:r>
          </w:p>
        </w:tc>
      </w:tr>
      <w:tr w:rsidR="00A33F91" w:rsidRPr="00FD531F" w14:paraId="5657561D" w14:textId="77777777" w:rsidTr="00E61F59">
        <w:trPr>
          <w:trHeight w:val="233"/>
        </w:trPr>
        <w:tc>
          <w:tcPr>
            <w:tcW w:w="4104" w:type="pct"/>
            <w:gridSpan w:val="2"/>
            <w:tcBorders>
              <w:top w:val="single" w:sz="4" w:space="0" w:color="auto"/>
              <w:left w:val="single" w:sz="4" w:space="0" w:color="auto"/>
              <w:bottom w:val="nil"/>
              <w:right w:val="single" w:sz="4" w:space="0" w:color="auto"/>
            </w:tcBorders>
          </w:tcPr>
          <w:p w14:paraId="34697C9A" w14:textId="77777777" w:rsidR="00A33F91" w:rsidRPr="00FD531F" w:rsidRDefault="00A33F91" w:rsidP="00E61F59">
            <w:pPr>
              <w:spacing w:before="20"/>
              <w:jc w:val="left"/>
              <w:rPr>
                <w:sz w:val="18"/>
                <w:szCs w:val="18"/>
              </w:rPr>
            </w:pPr>
            <w:r w:rsidRPr="00FD531F">
              <w:rPr>
                <w:color w:val="000000" w:themeColor="text1"/>
                <w:sz w:val="18"/>
                <w:szCs w:val="18"/>
              </w:rPr>
              <w:t>Baseline consumption of controlled substances (ODP tonnes for ODS/CO</w:t>
            </w:r>
            <w:r w:rsidRPr="00FD531F">
              <w:rPr>
                <w:color w:val="000000" w:themeColor="text1"/>
                <w:sz w:val="18"/>
                <w:szCs w:val="18"/>
                <w:vertAlign w:val="subscript"/>
              </w:rPr>
              <w:t>2</w:t>
            </w:r>
            <w:r w:rsidRPr="00FD531F">
              <w:rPr>
                <w:color w:val="000000" w:themeColor="text1"/>
                <w:sz w:val="18"/>
                <w:szCs w:val="18"/>
              </w:rPr>
              <w:t>-eq tonnes for HFCs):</w:t>
            </w:r>
          </w:p>
        </w:tc>
        <w:tc>
          <w:tcPr>
            <w:tcW w:w="896" w:type="pct"/>
            <w:tcBorders>
              <w:top w:val="single" w:sz="4" w:space="0" w:color="auto"/>
              <w:left w:val="single" w:sz="4" w:space="0" w:color="auto"/>
              <w:bottom w:val="nil"/>
              <w:right w:val="single" w:sz="4" w:space="0" w:color="auto"/>
            </w:tcBorders>
            <w:shd w:val="clear" w:color="auto" w:fill="FFFFFF" w:themeFill="background1"/>
            <w:vAlign w:val="bottom"/>
          </w:tcPr>
          <w:p w14:paraId="4DDDF045" w14:textId="77777777" w:rsidR="00A33F91" w:rsidRPr="00FD531F" w:rsidRDefault="00A33F91" w:rsidP="00E61F59">
            <w:pPr>
              <w:jc w:val="right"/>
              <w:rPr>
                <w:sz w:val="18"/>
                <w:szCs w:val="18"/>
              </w:rPr>
            </w:pPr>
          </w:p>
        </w:tc>
      </w:tr>
      <w:tr w:rsidR="00A33F91" w:rsidRPr="00FD531F" w14:paraId="2DE24302" w14:textId="77777777" w:rsidTr="00E61F59">
        <w:trPr>
          <w:trHeight w:val="233"/>
        </w:trPr>
        <w:tc>
          <w:tcPr>
            <w:tcW w:w="4104" w:type="pct"/>
            <w:gridSpan w:val="2"/>
            <w:tcBorders>
              <w:top w:val="nil"/>
              <w:left w:val="single" w:sz="4" w:space="0" w:color="auto"/>
              <w:bottom w:val="nil"/>
              <w:right w:val="single" w:sz="4" w:space="0" w:color="auto"/>
            </w:tcBorders>
          </w:tcPr>
          <w:p w14:paraId="6F8F8893" w14:textId="77777777" w:rsidR="00A33F91" w:rsidRPr="00FD531F" w:rsidRDefault="00A33F91" w:rsidP="00E61F59">
            <w:pPr>
              <w:tabs>
                <w:tab w:val="left" w:pos="22"/>
              </w:tabs>
              <w:spacing w:after="20"/>
              <w:ind w:left="447" w:hanging="447"/>
              <w:jc w:val="left"/>
              <w:rPr>
                <w:sz w:val="18"/>
                <w:szCs w:val="18"/>
              </w:rPr>
            </w:pPr>
            <w:r w:rsidRPr="00FD531F">
              <w:rPr>
                <w:sz w:val="18"/>
                <w:szCs w:val="18"/>
              </w:rPr>
              <w:t>(a)</w:t>
            </w:r>
            <w:r w:rsidRPr="00FD531F">
              <w:rPr>
                <w:sz w:val="18"/>
                <w:szCs w:val="18"/>
              </w:rPr>
              <w:tab/>
              <w:t>Annex B, Group III (methyl chloroform) (average 1998-2000)</w:t>
            </w:r>
          </w:p>
        </w:tc>
        <w:tc>
          <w:tcPr>
            <w:tcW w:w="896" w:type="pct"/>
            <w:tcBorders>
              <w:top w:val="nil"/>
              <w:left w:val="single" w:sz="4" w:space="0" w:color="auto"/>
              <w:bottom w:val="nil"/>
              <w:right w:val="single" w:sz="4" w:space="0" w:color="auto"/>
            </w:tcBorders>
            <w:shd w:val="clear" w:color="auto" w:fill="FFFFFF" w:themeFill="background1"/>
            <w:vAlign w:val="bottom"/>
          </w:tcPr>
          <w:p w14:paraId="70775AC6" w14:textId="77777777" w:rsidR="00A33F91" w:rsidRPr="00FD531F" w:rsidRDefault="00A33F91" w:rsidP="00E61F59">
            <w:pPr>
              <w:jc w:val="right"/>
              <w:rPr>
                <w:sz w:val="18"/>
                <w:szCs w:val="18"/>
              </w:rPr>
            </w:pPr>
            <w:r w:rsidRPr="00FD531F">
              <w:rPr>
                <w:sz w:val="18"/>
                <w:szCs w:val="18"/>
              </w:rPr>
              <w:t>0.6</w:t>
            </w:r>
          </w:p>
        </w:tc>
      </w:tr>
      <w:tr w:rsidR="00A33F91" w:rsidRPr="00FD531F" w14:paraId="0786A2C2" w14:textId="77777777" w:rsidTr="00E61F59">
        <w:trPr>
          <w:trHeight w:val="233"/>
        </w:trPr>
        <w:tc>
          <w:tcPr>
            <w:tcW w:w="4104" w:type="pct"/>
            <w:gridSpan w:val="2"/>
            <w:tcBorders>
              <w:top w:val="nil"/>
              <w:left w:val="single" w:sz="4" w:space="0" w:color="auto"/>
              <w:bottom w:val="nil"/>
              <w:right w:val="single" w:sz="4" w:space="0" w:color="auto"/>
            </w:tcBorders>
          </w:tcPr>
          <w:p w14:paraId="5C317EEA" w14:textId="77777777" w:rsidR="00A33F91" w:rsidRPr="00FD531F" w:rsidRDefault="00A33F91" w:rsidP="00E61F59">
            <w:pPr>
              <w:spacing w:after="20"/>
              <w:ind w:left="447" w:hanging="447"/>
              <w:jc w:val="left"/>
              <w:rPr>
                <w:sz w:val="18"/>
                <w:szCs w:val="18"/>
              </w:rPr>
            </w:pPr>
            <w:r w:rsidRPr="00FD531F">
              <w:rPr>
                <w:sz w:val="18"/>
                <w:szCs w:val="18"/>
              </w:rPr>
              <w:t>(b)</w:t>
            </w:r>
            <w:r w:rsidRPr="00FD531F">
              <w:rPr>
                <w:sz w:val="18"/>
                <w:szCs w:val="18"/>
              </w:rPr>
              <w:tab/>
              <w:t>Annex C, Group I (HCFCs) (average 2009-2010)</w:t>
            </w:r>
          </w:p>
        </w:tc>
        <w:tc>
          <w:tcPr>
            <w:tcW w:w="896" w:type="pct"/>
            <w:tcBorders>
              <w:top w:val="nil"/>
              <w:left w:val="single" w:sz="4" w:space="0" w:color="auto"/>
              <w:bottom w:val="nil"/>
              <w:right w:val="single" w:sz="4" w:space="0" w:color="auto"/>
            </w:tcBorders>
            <w:shd w:val="clear" w:color="auto" w:fill="FFFFFF" w:themeFill="background1"/>
            <w:vAlign w:val="bottom"/>
          </w:tcPr>
          <w:p w14:paraId="71DEB304" w14:textId="77777777" w:rsidR="00A33F91" w:rsidRPr="00FD531F" w:rsidRDefault="00A33F91" w:rsidP="00E61F59">
            <w:pPr>
              <w:jc w:val="right"/>
              <w:rPr>
                <w:sz w:val="18"/>
                <w:szCs w:val="18"/>
              </w:rPr>
            </w:pPr>
            <w:r w:rsidRPr="00FD531F">
              <w:rPr>
                <w:sz w:val="18"/>
                <w:szCs w:val="18"/>
              </w:rPr>
              <w:t>225.6</w:t>
            </w:r>
          </w:p>
        </w:tc>
      </w:tr>
      <w:tr w:rsidR="00A33F91" w:rsidRPr="00FD531F" w14:paraId="3E68CE73" w14:textId="77777777" w:rsidTr="00E61F59">
        <w:trPr>
          <w:trHeight w:val="233"/>
        </w:trPr>
        <w:tc>
          <w:tcPr>
            <w:tcW w:w="4104" w:type="pct"/>
            <w:gridSpan w:val="2"/>
            <w:tcBorders>
              <w:top w:val="nil"/>
              <w:bottom w:val="nil"/>
            </w:tcBorders>
          </w:tcPr>
          <w:p w14:paraId="531E9B28" w14:textId="77777777" w:rsidR="00A33F91" w:rsidRPr="00FD531F" w:rsidRDefault="00A33F91" w:rsidP="00E61F59">
            <w:pPr>
              <w:spacing w:after="20"/>
              <w:ind w:left="447" w:hanging="447"/>
              <w:jc w:val="left"/>
              <w:rPr>
                <w:sz w:val="18"/>
                <w:szCs w:val="18"/>
              </w:rPr>
            </w:pPr>
            <w:r w:rsidRPr="00FD531F">
              <w:rPr>
                <w:sz w:val="18"/>
                <w:szCs w:val="18"/>
              </w:rPr>
              <w:t>(c)</w:t>
            </w:r>
            <w:r w:rsidRPr="00FD531F">
              <w:rPr>
                <w:sz w:val="18"/>
                <w:szCs w:val="18"/>
              </w:rPr>
              <w:tab/>
              <w:t>Annex E, (methyl bromide) (average 1995-1998)</w:t>
            </w:r>
          </w:p>
        </w:tc>
        <w:tc>
          <w:tcPr>
            <w:tcW w:w="896" w:type="pct"/>
            <w:tcBorders>
              <w:top w:val="nil"/>
              <w:bottom w:val="nil"/>
            </w:tcBorders>
            <w:shd w:val="clear" w:color="auto" w:fill="FFFFFF" w:themeFill="background1"/>
            <w:vAlign w:val="bottom"/>
          </w:tcPr>
          <w:p w14:paraId="58332D97" w14:textId="77777777" w:rsidR="00A33F91" w:rsidRPr="00FD531F" w:rsidRDefault="00A33F91" w:rsidP="00E61F59">
            <w:pPr>
              <w:jc w:val="right"/>
              <w:rPr>
                <w:sz w:val="18"/>
                <w:szCs w:val="18"/>
              </w:rPr>
            </w:pPr>
            <w:r w:rsidRPr="00FD531F">
              <w:rPr>
                <w:sz w:val="18"/>
                <w:szCs w:val="18"/>
              </w:rPr>
              <w:t>110.1</w:t>
            </w:r>
          </w:p>
        </w:tc>
      </w:tr>
      <w:tr w:rsidR="00A33F91" w:rsidRPr="00FD531F" w14:paraId="60747FE2" w14:textId="77777777" w:rsidTr="00E61F59">
        <w:trPr>
          <w:trHeight w:val="233"/>
        </w:trPr>
        <w:tc>
          <w:tcPr>
            <w:tcW w:w="4104" w:type="pct"/>
            <w:gridSpan w:val="2"/>
            <w:tcBorders>
              <w:top w:val="nil"/>
              <w:bottom w:val="single" w:sz="4" w:space="0" w:color="auto"/>
            </w:tcBorders>
          </w:tcPr>
          <w:p w14:paraId="55C4EE63" w14:textId="77777777" w:rsidR="00A33F91" w:rsidRPr="00FD531F" w:rsidRDefault="00A33F91" w:rsidP="00E61F59">
            <w:pPr>
              <w:spacing w:after="20"/>
              <w:ind w:left="447" w:hanging="447"/>
              <w:jc w:val="left"/>
              <w:rPr>
                <w:sz w:val="18"/>
                <w:szCs w:val="18"/>
              </w:rPr>
            </w:pPr>
            <w:r w:rsidRPr="00FD531F">
              <w:rPr>
                <w:color w:val="000000" w:themeColor="text1"/>
                <w:sz w:val="18"/>
                <w:szCs w:val="18"/>
              </w:rPr>
              <w:t>(d)</w:t>
            </w:r>
            <w:r w:rsidRPr="00FD531F">
              <w:rPr>
                <w:color w:val="000000" w:themeColor="text1"/>
                <w:sz w:val="18"/>
                <w:szCs w:val="18"/>
              </w:rPr>
              <w:tab/>
              <w:t>Annex F (HFCs) (</w:t>
            </w:r>
            <w:r w:rsidRPr="00FD531F">
              <w:rPr>
                <w:sz w:val="18"/>
                <w:szCs w:val="18"/>
              </w:rPr>
              <w:t>average 2020-2022 plus 65% of HCFC baseline)</w:t>
            </w:r>
          </w:p>
        </w:tc>
        <w:tc>
          <w:tcPr>
            <w:tcW w:w="896" w:type="pct"/>
            <w:tcBorders>
              <w:top w:val="nil"/>
              <w:bottom w:val="single" w:sz="4" w:space="0" w:color="auto"/>
            </w:tcBorders>
            <w:shd w:val="clear" w:color="auto" w:fill="FFFFFF" w:themeFill="background1"/>
            <w:vAlign w:val="bottom"/>
          </w:tcPr>
          <w:p w14:paraId="7EFA3948" w14:textId="77777777" w:rsidR="00A33F91" w:rsidRPr="00FD531F" w:rsidRDefault="00A33F91" w:rsidP="00E61F59">
            <w:pPr>
              <w:jc w:val="right"/>
              <w:rPr>
                <w:sz w:val="18"/>
                <w:szCs w:val="18"/>
              </w:rPr>
            </w:pPr>
            <w:r w:rsidRPr="00FD531F">
              <w:rPr>
                <w:sz w:val="18"/>
                <w:szCs w:val="18"/>
              </w:rPr>
              <w:t>8,652,982</w:t>
            </w:r>
          </w:p>
        </w:tc>
      </w:tr>
      <w:tr w:rsidR="00A33F91" w:rsidRPr="00FD531F" w14:paraId="786A9DBF" w14:textId="77777777" w:rsidTr="00E61F59">
        <w:trPr>
          <w:trHeight w:val="233"/>
        </w:trPr>
        <w:tc>
          <w:tcPr>
            <w:tcW w:w="4104" w:type="pct"/>
            <w:gridSpan w:val="2"/>
            <w:tcBorders>
              <w:top w:val="single" w:sz="4" w:space="0" w:color="auto"/>
              <w:left w:val="single" w:sz="4" w:space="0" w:color="auto"/>
              <w:bottom w:val="nil"/>
              <w:right w:val="single" w:sz="4" w:space="0" w:color="auto"/>
            </w:tcBorders>
          </w:tcPr>
          <w:p w14:paraId="705ADD56" w14:textId="77777777" w:rsidR="00A33F91" w:rsidRPr="00FD531F" w:rsidRDefault="00A33F91" w:rsidP="00E61F59">
            <w:pPr>
              <w:keepNext/>
              <w:spacing w:before="20"/>
              <w:jc w:val="left"/>
              <w:rPr>
                <w:sz w:val="18"/>
                <w:szCs w:val="18"/>
              </w:rPr>
            </w:pPr>
            <w:r w:rsidRPr="00FD531F">
              <w:rPr>
                <w:sz w:val="18"/>
                <w:szCs w:val="18"/>
              </w:rPr>
              <w:t>Latest reported ODS consumption (2022) (ODP tonnes) as per Article 7:</w:t>
            </w:r>
          </w:p>
        </w:tc>
        <w:tc>
          <w:tcPr>
            <w:tcW w:w="896" w:type="pct"/>
            <w:tcBorders>
              <w:top w:val="single" w:sz="4" w:space="0" w:color="auto"/>
              <w:left w:val="single" w:sz="4" w:space="0" w:color="auto"/>
              <w:bottom w:val="nil"/>
              <w:right w:val="single" w:sz="4" w:space="0" w:color="auto"/>
            </w:tcBorders>
            <w:shd w:val="clear" w:color="auto" w:fill="FFFFFF" w:themeFill="background1"/>
          </w:tcPr>
          <w:p w14:paraId="68EA1D15" w14:textId="77777777" w:rsidR="00A33F91" w:rsidRPr="00FD531F" w:rsidRDefault="00A33F91" w:rsidP="00E61F59">
            <w:pPr>
              <w:keepNext/>
              <w:spacing w:before="20"/>
              <w:jc w:val="right"/>
              <w:rPr>
                <w:sz w:val="18"/>
                <w:szCs w:val="18"/>
              </w:rPr>
            </w:pPr>
          </w:p>
        </w:tc>
      </w:tr>
      <w:tr w:rsidR="00A33F91" w:rsidRPr="00FD531F" w14:paraId="2E765F46" w14:textId="77777777" w:rsidTr="00E61F59">
        <w:trPr>
          <w:trHeight w:val="233"/>
        </w:trPr>
        <w:tc>
          <w:tcPr>
            <w:tcW w:w="4104" w:type="pct"/>
            <w:gridSpan w:val="2"/>
            <w:tcBorders>
              <w:top w:val="nil"/>
              <w:left w:val="single" w:sz="4" w:space="0" w:color="auto"/>
              <w:bottom w:val="nil"/>
              <w:right w:val="single" w:sz="4" w:space="0" w:color="auto"/>
            </w:tcBorders>
          </w:tcPr>
          <w:p w14:paraId="2D32908A" w14:textId="77777777" w:rsidR="00A33F91" w:rsidRPr="00FD531F" w:rsidRDefault="00A33F91" w:rsidP="00E61F59">
            <w:pPr>
              <w:ind w:left="447" w:hanging="447"/>
              <w:jc w:val="left"/>
              <w:rPr>
                <w:sz w:val="18"/>
                <w:szCs w:val="18"/>
              </w:rPr>
            </w:pPr>
            <w:r w:rsidRPr="00FD531F">
              <w:rPr>
                <w:sz w:val="18"/>
                <w:szCs w:val="18"/>
              </w:rPr>
              <w:t>(a)</w:t>
            </w:r>
            <w:r w:rsidRPr="00FD531F">
              <w:rPr>
                <w:sz w:val="18"/>
                <w:szCs w:val="18"/>
              </w:rPr>
              <w:tab/>
              <w:t>Annex B, Group III (methyl chloroform)</w:t>
            </w:r>
          </w:p>
        </w:tc>
        <w:tc>
          <w:tcPr>
            <w:tcW w:w="896" w:type="pct"/>
            <w:tcBorders>
              <w:top w:val="nil"/>
              <w:left w:val="single" w:sz="4" w:space="0" w:color="auto"/>
              <w:bottom w:val="nil"/>
              <w:right w:val="single" w:sz="4" w:space="0" w:color="auto"/>
            </w:tcBorders>
            <w:shd w:val="clear" w:color="auto" w:fill="FFFFFF" w:themeFill="background1"/>
            <w:vAlign w:val="bottom"/>
          </w:tcPr>
          <w:p w14:paraId="07DFC432" w14:textId="77777777" w:rsidR="00A33F91" w:rsidRPr="00FD531F" w:rsidRDefault="00A33F91" w:rsidP="00E61F59">
            <w:pPr>
              <w:keepNext/>
              <w:jc w:val="right"/>
              <w:rPr>
                <w:sz w:val="18"/>
                <w:szCs w:val="18"/>
              </w:rPr>
            </w:pPr>
            <w:r w:rsidRPr="00FD531F">
              <w:rPr>
                <w:sz w:val="18"/>
                <w:szCs w:val="18"/>
              </w:rPr>
              <w:t>0.00</w:t>
            </w:r>
          </w:p>
        </w:tc>
      </w:tr>
      <w:tr w:rsidR="00A33F91" w:rsidRPr="00FD531F" w14:paraId="1BBAB692" w14:textId="77777777" w:rsidTr="00E61F59">
        <w:trPr>
          <w:trHeight w:val="233"/>
        </w:trPr>
        <w:tc>
          <w:tcPr>
            <w:tcW w:w="4104" w:type="pct"/>
            <w:gridSpan w:val="2"/>
            <w:tcBorders>
              <w:top w:val="nil"/>
              <w:left w:val="single" w:sz="4" w:space="0" w:color="auto"/>
              <w:bottom w:val="nil"/>
              <w:right w:val="single" w:sz="4" w:space="0" w:color="auto"/>
            </w:tcBorders>
          </w:tcPr>
          <w:p w14:paraId="0E31C13F" w14:textId="77777777" w:rsidR="00A33F91" w:rsidRPr="00FD531F" w:rsidRDefault="00A33F91" w:rsidP="00E61F59">
            <w:pPr>
              <w:ind w:left="447" w:hanging="447"/>
              <w:jc w:val="left"/>
              <w:rPr>
                <w:sz w:val="18"/>
                <w:szCs w:val="18"/>
              </w:rPr>
            </w:pPr>
            <w:r w:rsidRPr="00FD531F">
              <w:rPr>
                <w:sz w:val="18"/>
                <w:szCs w:val="18"/>
              </w:rPr>
              <w:t>(b)</w:t>
            </w:r>
            <w:r w:rsidRPr="00FD531F">
              <w:rPr>
                <w:sz w:val="18"/>
                <w:szCs w:val="18"/>
              </w:rPr>
              <w:tab/>
              <w:t>Annex C, Group I (HCFCs)</w:t>
            </w:r>
          </w:p>
        </w:tc>
        <w:tc>
          <w:tcPr>
            <w:tcW w:w="896" w:type="pct"/>
            <w:tcBorders>
              <w:top w:val="nil"/>
              <w:left w:val="single" w:sz="4" w:space="0" w:color="auto"/>
              <w:bottom w:val="nil"/>
              <w:right w:val="single" w:sz="4" w:space="0" w:color="auto"/>
            </w:tcBorders>
            <w:shd w:val="clear" w:color="auto" w:fill="FFFFFF" w:themeFill="background1"/>
            <w:vAlign w:val="bottom"/>
          </w:tcPr>
          <w:p w14:paraId="25CF45EF" w14:textId="77777777" w:rsidR="00A33F91" w:rsidRPr="00FD531F" w:rsidRDefault="00A33F91" w:rsidP="00E61F59">
            <w:pPr>
              <w:keepNext/>
              <w:jc w:val="right"/>
              <w:rPr>
                <w:sz w:val="18"/>
                <w:szCs w:val="18"/>
              </w:rPr>
            </w:pPr>
            <w:r w:rsidRPr="00FD531F">
              <w:rPr>
                <w:sz w:val="18"/>
                <w:szCs w:val="18"/>
              </w:rPr>
              <w:t>17.88</w:t>
            </w:r>
          </w:p>
        </w:tc>
      </w:tr>
      <w:tr w:rsidR="00A33F91" w:rsidRPr="00FD531F" w14:paraId="08486823" w14:textId="77777777" w:rsidTr="00E61F59">
        <w:trPr>
          <w:trHeight w:val="233"/>
        </w:trPr>
        <w:tc>
          <w:tcPr>
            <w:tcW w:w="4104" w:type="pct"/>
            <w:gridSpan w:val="2"/>
            <w:tcBorders>
              <w:top w:val="nil"/>
              <w:left w:val="single" w:sz="4" w:space="0" w:color="auto"/>
              <w:bottom w:val="nil"/>
              <w:right w:val="single" w:sz="4" w:space="0" w:color="auto"/>
            </w:tcBorders>
          </w:tcPr>
          <w:p w14:paraId="64FAC339" w14:textId="77777777" w:rsidR="00A33F91" w:rsidRPr="00FD531F" w:rsidRDefault="00A33F91" w:rsidP="00E61F59">
            <w:pPr>
              <w:ind w:left="447" w:hanging="447"/>
              <w:jc w:val="left"/>
              <w:rPr>
                <w:sz w:val="18"/>
                <w:szCs w:val="18"/>
              </w:rPr>
            </w:pPr>
            <w:r w:rsidRPr="00FD531F">
              <w:rPr>
                <w:sz w:val="18"/>
                <w:szCs w:val="18"/>
              </w:rPr>
              <w:t>(c)</w:t>
            </w:r>
            <w:r w:rsidRPr="00FD531F">
              <w:rPr>
                <w:sz w:val="18"/>
                <w:szCs w:val="18"/>
              </w:rPr>
              <w:tab/>
              <w:t>Annex E, (methyl bromide)</w:t>
            </w:r>
          </w:p>
        </w:tc>
        <w:tc>
          <w:tcPr>
            <w:tcW w:w="896" w:type="pct"/>
            <w:tcBorders>
              <w:top w:val="nil"/>
              <w:left w:val="single" w:sz="4" w:space="0" w:color="auto"/>
              <w:bottom w:val="nil"/>
              <w:right w:val="single" w:sz="4" w:space="0" w:color="auto"/>
            </w:tcBorders>
            <w:shd w:val="clear" w:color="auto" w:fill="FFFFFF" w:themeFill="background1"/>
            <w:vAlign w:val="bottom"/>
          </w:tcPr>
          <w:p w14:paraId="032046CA" w14:textId="77777777" w:rsidR="00A33F91" w:rsidRPr="00FD531F" w:rsidRDefault="00A33F91" w:rsidP="00E61F59">
            <w:pPr>
              <w:keepNext/>
              <w:jc w:val="right"/>
              <w:rPr>
                <w:sz w:val="18"/>
                <w:szCs w:val="18"/>
              </w:rPr>
            </w:pPr>
            <w:r w:rsidRPr="00FD531F">
              <w:rPr>
                <w:sz w:val="18"/>
                <w:szCs w:val="18"/>
              </w:rPr>
              <w:t>0.00</w:t>
            </w:r>
          </w:p>
        </w:tc>
      </w:tr>
      <w:tr w:rsidR="00A33F91" w:rsidRPr="00FD531F" w14:paraId="62CA8DA1" w14:textId="77777777" w:rsidTr="00E61F59">
        <w:trPr>
          <w:trHeight w:val="233"/>
        </w:trPr>
        <w:tc>
          <w:tcPr>
            <w:tcW w:w="4104" w:type="pct"/>
            <w:gridSpan w:val="2"/>
            <w:tcBorders>
              <w:top w:val="nil"/>
              <w:left w:val="single" w:sz="4" w:space="0" w:color="auto"/>
              <w:bottom w:val="nil"/>
              <w:right w:val="single" w:sz="4" w:space="0" w:color="auto"/>
            </w:tcBorders>
          </w:tcPr>
          <w:p w14:paraId="5CCFB565" w14:textId="77777777" w:rsidR="00A33F91" w:rsidRPr="00FD531F" w:rsidRDefault="00A33F91" w:rsidP="00E61F59">
            <w:pPr>
              <w:tabs>
                <w:tab w:val="right" w:pos="7560"/>
              </w:tabs>
              <w:ind w:left="6784" w:right="-108"/>
              <w:jc w:val="left"/>
              <w:rPr>
                <w:sz w:val="18"/>
                <w:szCs w:val="18"/>
              </w:rPr>
            </w:pPr>
            <w:r w:rsidRPr="00FD531F">
              <w:rPr>
                <w:sz w:val="18"/>
                <w:szCs w:val="18"/>
              </w:rPr>
              <w:t>Total:</w:t>
            </w:r>
          </w:p>
        </w:tc>
        <w:tc>
          <w:tcPr>
            <w:tcW w:w="896" w:type="pct"/>
            <w:tcBorders>
              <w:top w:val="nil"/>
              <w:left w:val="single" w:sz="4" w:space="0" w:color="auto"/>
              <w:bottom w:val="nil"/>
              <w:right w:val="single" w:sz="4" w:space="0" w:color="auto"/>
            </w:tcBorders>
            <w:shd w:val="clear" w:color="auto" w:fill="FFFFFF" w:themeFill="background1"/>
            <w:vAlign w:val="bottom"/>
          </w:tcPr>
          <w:p w14:paraId="276EDABF" w14:textId="77777777" w:rsidR="00A33F91" w:rsidRPr="00FD531F" w:rsidRDefault="00A33F91" w:rsidP="00E61F59">
            <w:pPr>
              <w:keepNext/>
              <w:jc w:val="right"/>
              <w:rPr>
                <w:sz w:val="18"/>
                <w:szCs w:val="18"/>
              </w:rPr>
            </w:pPr>
            <w:r w:rsidRPr="00FD531F">
              <w:rPr>
                <w:sz w:val="18"/>
                <w:szCs w:val="18"/>
              </w:rPr>
              <w:t>17.88</w:t>
            </w:r>
          </w:p>
        </w:tc>
      </w:tr>
      <w:tr w:rsidR="00A33F91" w:rsidRPr="00FD531F" w14:paraId="5BF623A4" w14:textId="77777777" w:rsidTr="00E61F59">
        <w:trPr>
          <w:trHeight w:val="233"/>
        </w:trPr>
        <w:tc>
          <w:tcPr>
            <w:tcW w:w="4104" w:type="pct"/>
            <w:gridSpan w:val="2"/>
            <w:tcBorders>
              <w:top w:val="nil"/>
              <w:left w:val="single" w:sz="4" w:space="0" w:color="auto"/>
              <w:bottom w:val="single" w:sz="4" w:space="0" w:color="auto"/>
              <w:right w:val="single" w:sz="4" w:space="0" w:color="auto"/>
            </w:tcBorders>
          </w:tcPr>
          <w:p w14:paraId="0FA834D4" w14:textId="77777777" w:rsidR="00A33F91" w:rsidRPr="00FD531F" w:rsidRDefault="00A33F91" w:rsidP="00E61F59">
            <w:pPr>
              <w:tabs>
                <w:tab w:val="right" w:pos="7560"/>
              </w:tabs>
              <w:ind w:left="447" w:right="-108" w:hanging="447"/>
              <w:jc w:val="left"/>
              <w:rPr>
                <w:sz w:val="18"/>
                <w:szCs w:val="18"/>
              </w:rPr>
            </w:pPr>
            <w:r w:rsidRPr="00FD531F">
              <w:rPr>
                <w:color w:val="000000" w:themeColor="text1"/>
                <w:sz w:val="18"/>
                <w:szCs w:val="18"/>
              </w:rPr>
              <w:t>Latest reported Annex F (HFCs) consumption (2022) (CO</w:t>
            </w:r>
            <w:r w:rsidRPr="00FD531F">
              <w:rPr>
                <w:color w:val="000000" w:themeColor="text1"/>
                <w:sz w:val="18"/>
                <w:szCs w:val="18"/>
                <w:vertAlign w:val="subscript"/>
              </w:rPr>
              <w:t>2</w:t>
            </w:r>
            <w:r w:rsidRPr="00FD531F">
              <w:rPr>
                <w:color w:val="000000" w:themeColor="text1"/>
                <w:sz w:val="18"/>
                <w:szCs w:val="18"/>
              </w:rPr>
              <w:t xml:space="preserve">-eq tonnes) as per Article 7 </w:t>
            </w:r>
          </w:p>
        </w:tc>
        <w:tc>
          <w:tcPr>
            <w:tcW w:w="896" w:type="pct"/>
            <w:tcBorders>
              <w:top w:val="nil"/>
              <w:left w:val="single" w:sz="4" w:space="0" w:color="auto"/>
              <w:bottom w:val="single" w:sz="4" w:space="0" w:color="auto"/>
              <w:right w:val="single" w:sz="4" w:space="0" w:color="auto"/>
            </w:tcBorders>
            <w:shd w:val="clear" w:color="auto" w:fill="FFFFFF" w:themeFill="background1"/>
            <w:vAlign w:val="bottom"/>
          </w:tcPr>
          <w:p w14:paraId="42FF6C9A" w14:textId="77777777" w:rsidR="00A33F91" w:rsidRPr="00FD531F" w:rsidRDefault="00A33F91" w:rsidP="00E61F59">
            <w:pPr>
              <w:keepNext/>
              <w:jc w:val="right"/>
              <w:rPr>
                <w:sz w:val="18"/>
                <w:szCs w:val="18"/>
              </w:rPr>
            </w:pPr>
            <w:r w:rsidRPr="00FD531F">
              <w:rPr>
                <w:sz w:val="18"/>
                <w:szCs w:val="18"/>
              </w:rPr>
              <w:t>9,242,759</w:t>
            </w:r>
          </w:p>
        </w:tc>
      </w:tr>
      <w:tr w:rsidR="00A33F91" w:rsidRPr="00FD531F" w14:paraId="40DA63E6" w14:textId="77777777" w:rsidTr="00E61F59">
        <w:trPr>
          <w:trHeight w:val="233"/>
        </w:trPr>
        <w:tc>
          <w:tcPr>
            <w:tcW w:w="4104" w:type="pct"/>
            <w:gridSpan w:val="2"/>
            <w:tcBorders>
              <w:top w:val="nil"/>
              <w:left w:val="single" w:sz="4" w:space="0" w:color="auto"/>
              <w:bottom w:val="single" w:sz="4" w:space="0" w:color="auto"/>
              <w:right w:val="single" w:sz="4" w:space="0" w:color="auto"/>
            </w:tcBorders>
          </w:tcPr>
          <w:p w14:paraId="0CC2204D" w14:textId="77777777" w:rsidR="00A33F91" w:rsidRPr="00FD531F" w:rsidRDefault="00A33F91" w:rsidP="00E61F59">
            <w:pPr>
              <w:jc w:val="left"/>
              <w:rPr>
                <w:sz w:val="18"/>
                <w:szCs w:val="18"/>
              </w:rPr>
            </w:pPr>
            <w:r w:rsidRPr="00FD531F">
              <w:rPr>
                <w:sz w:val="18"/>
                <w:szCs w:val="18"/>
              </w:rPr>
              <w:t>Year of reported country programme implementation data:</w:t>
            </w:r>
          </w:p>
        </w:tc>
        <w:tc>
          <w:tcPr>
            <w:tcW w:w="896" w:type="pct"/>
            <w:tcBorders>
              <w:top w:val="nil"/>
              <w:left w:val="single" w:sz="4" w:space="0" w:color="auto"/>
              <w:bottom w:val="single" w:sz="4" w:space="0" w:color="auto"/>
              <w:right w:val="single" w:sz="4" w:space="0" w:color="auto"/>
            </w:tcBorders>
            <w:shd w:val="clear" w:color="auto" w:fill="FFFFFF" w:themeFill="background1"/>
          </w:tcPr>
          <w:p w14:paraId="0E5DD5A9" w14:textId="77777777" w:rsidR="00A33F91" w:rsidRPr="00FD531F" w:rsidRDefault="00A33F91" w:rsidP="00E61F59">
            <w:pPr>
              <w:jc w:val="right"/>
              <w:rPr>
                <w:sz w:val="18"/>
                <w:szCs w:val="18"/>
              </w:rPr>
            </w:pPr>
            <w:r w:rsidRPr="00FD531F">
              <w:rPr>
                <w:sz w:val="18"/>
                <w:szCs w:val="18"/>
              </w:rPr>
              <w:t>2022</w:t>
            </w:r>
          </w:p>
        </w:tc>
      </w:tr>
      <w:tr w:rsidR="00A33F91" w:rsidRPr="00FD531F" w14:paraId="1D97E036" w14:textId="77777777" w:rsidTr="00E61F59">
        <w:trPr>
          <w:trHeight w:val="233"/>
        </w:trPr>
        <w:tc>
          <w:tcPr>
            <w:tcW w:w="4104" w:type="pct"/>
            <w:gridSpan w:val="2"/>
            <w:tcBorders>
              <w:top w:val="single" w:sz="4" w:space="0" w:color="auto"/>
            </w:tcBorders>
          </w:tcPr>
          <w:p w14:paraId="15374E8A" w14:textId="77777777" w:rsidR="00A33F91" w:rsidRPr="00FD531F" w:rsidRDefault="00A33F91" w:rsidP="00E61F59">
            <w:pPr>
              <w:jc w:val="left"/>
              <w:rPr>
                <w:sz w:val="18"/>
                <w:szCs w:val="18"/>
              </w:rPr>
            </w:pPr>
            <w:r w:rsidRPr="00FD531F">
              <w:rPr>
                <w:sz w:val="18"/>
                <w:szCs w:val="18"/>
              </w:rPr>
              <w:t>Amount approved for projects (as at June 2023) (US $):</w:t>
            </w:r>
          </w:p>
        </w:tc>
        <w:tc>
          <w:tcPr>
            <w:tcW w:w="896" w:type="pct"/>
            <w:tcBorders>
              <w:top w:val="single" w:sz="4" w:space="0" w:color="auto"/>
            </w:tcBorders>
            <w:shd w:val="clear" w:color="auto" w:fill="auto"/>
            <w:vAlign w:val="bottom"/>
          </w:tcPr>
          <w:p w14:paraId="05CCD1C3" w14:textId="77777777" w:rsidR="00A33F91" w:rsidRPr="00FD531F" w:rsidRDefault="00A33F91" w:rsidP="00E61F59">
            <w:pPr>
              <w:jc w:val="right"/>
              <w:rPr>
                <w:sz w:val="18"/>
                <w:szCs w:val="18"/>
              </w:rPr>
            </w:pPr>
            <w:r w:rsidRPr="00FD531F">
              <w:rPr>
                <w:sz w:val="18"/>
                <w:szCs w:val="18"/>
              </w:rPr>
              <w:t>37,853,771</w:t>
            </w:r>
          </w:p>
        </w:tc>
      </w:tr>
      <w:tr w:rsidR="00A33F91" w:rsidRPr="00FD531F" w14:paraId="251B94D7" w14:textId="77777777" w:rsidTr="00E61F59">
        <w:trPr>
          <w:trHeight w:val="233"/>
        </w:trPr>
        <w:tc>
          <w:tcPr>
            <w:tcW w:w="4104" w:type="pct"/>
            <w:gridSpan w:val="2"/>
          </w:tcPr>
          <w:p w14:paraId="66813E33" w14:textId="77777777" w:rsidR="00A33F91" w:rsidRPr="00FD531F" w:rsidRDefault="00A33F91" w:rsidP="00E61F59">
            <w:pPr>
              <w:jc w:val="left"/>
              <w:rPr>
                <w:sz w:val="18"/>
                <w:szCs w:val="18"/>
              </w:rPr>
            </w:pPr>
            <w:r w:rsidRPr="00FD531F">
              <w:rPr>
                <w:sz w:val="18"/>
                <w:szCs w:val="18"/>
              </w:rPr>
              <w:t>Amount disbursed (as at December 2022) (US $):</w:t>
            </w:r>
          </w:p>
        </w:tc>
        <w:tc>
          <w:tcPr>
            <w:tcW w:w="896" w:type="pct"/>
            <w:shd w:val="clear" w:color="auto" w:fill="auto"/>
          </w:tcPr>
          <w:p w14:paraId="073C086B" w14:textId="77777777" w:rsidR="00A33F91" w:rsidRPr="00FD531F" w:rsidRDefault="00A33F91" w:rsidP="00E61F59">
            <w:pPr>
              <w:jc w:val="right"/>
              <w:rPr>
                <w:sz w:val="18"/>
                <w:szCs w:val="18"/>
              </w:rPr>
            </w:pPr>
            <w:r w:rsidRPr="00FD531F">
              <w:rPr>
                <w:sz w:val="18"/>
                <w:szCs w:val="18"/>
              </w:rPr>
              <w:t>36,040,743</w:t>
            </w:r>
          </w:p>
        </w:tc>
      </w:tr>
      <w:tr w:rsidR="00A33F91" w:rsidRPr="00FD531F" w14:paraId="1EC31F5E" w14:textId="77777777" w:rsidTr="00E61F59">
        <w:trPr>
          <w:trHeight w:val="233"/>
        </w:trPr>
        <w:tc>
          <w:tcPr>
            <w:tcW w:w="4104" w:type="pct"/>
            <w:gridSpan w:val="2"/>
          </w:tcPr>
          <w:p w14:paraId="2E29B6C7" w14:textId="77777777" w:rsidR="00A33F91" w:rsidRPr="00FD531F" w:rsidRDefault="00A33F91" w:rsidP="00E61F59">
            <w:pPr>
              <w:jc w:val="left"/>
              <w:rPr>
                <w:sz w:val="18"/>
                <w:szCs w:val="18"/>
              </w:rPr>
            </w:pPr>
            <w:r w:rsidRPr="00FD531F">
              <w:rPr>
                <w:sz w:val="18"/>
                <w:szCs w:val="18"/>
              </w:rPr>
              <w:t>ODS to be phased out (as at June 2023) (ODP tonnes):</w:t>
            </w:r>
          </w:p>
        </w:tc>
        <w:tc>
          <w:tcPr>
            <w:tcW w:w="896" w:type="pct"/>
            <w:shd w:val="clear" w:color="auto" w:fill="auto"/>
            <w:vAlign w:val="bottom"/>
          </w:tcPr>
          <w:p w14:paraId="1155AC63" w14:textId="77777777" w:rsidR="00A33F91" w:rsidRPr="00FD531F" w:rsidRDefault="00A33F91" w:rsidP="00E61F59">
            <w:pPr>
              <w:jc w:val="right"/>
              <w:rPr>
                <w:sz w:val="18"/>
                <w:szCs w:val="18"/>
              </w:rPr>
            </w:pPr>
            <w:r w:rsidRPr="00FD531F">
              <w:rPr>
                <w:sz w:val="18"/>
                <w:szCs w:val="18"/>
              </w:rPr>
              <w:t>2,063.2</w:t>
            </w:r>
          </w:p>
        </w:tc>
      </w:tr>
      <w:tr w:rsidR="00A33F91" w:rsidRPr="00FD531F" w14:paraId="098404F8" w14:textId="77777777" w:rsidTr="00E61F59">
        <w:trPr>
          <w:trHeight w:val="233"/>
        </w:trPr>
        <w:tc>
          <w:tcPr>
            <w:tcW w:w="4104" w:type="pct"/>
            <w:gridSpan w:val="2"/>
          </w:tcPr>
          <w:p w14:paraId="3E9724FA" w14:textId="77777777" w:rsidR="00A33F91" w:rsidRPr="00FD531F" w:rsidRDefault="00A33F91" w:rsidP="00E61F59">
            <w:pPr>
              <w:jc w:val="left"/>
              <w:rPr>
                <w:sz w:val="18"/>
                <w:szCs w:val="18"/>
              </w:rPr>
            </w:pPr>
            <w:r w:rsidRPr="00FD531F">
              <w:rPr>
                <w:sz w:val="18"/>
                <w:szCs w:val="18"/>
              </w:rPr>
              <w:t>ODS phased out (as at December 2022) (ODP tonnes):</w:t>
            </w:r>
          </w:p>
        </w:tc>
        <w:tc>
          <w:tcPr>
            <w:tcW w:w="896" w:type="pct"/>
            <w:shd w:val="clear" w:color="auto" w:fill="auto"/>
          </w:tcPr>
          <w:p w14:paraId="47725DC4" w14:textId="77777777" w:rsidR="00A33F91" w:rsidRPr="00FD531F" w:rsidRDefault="00A33F91" w:rsidP="00E61F59">
            <w:pPr>
              <w:jc w:val="right"/>
              <w:rPr>
                <w:sz w:val="18"/>
                <w:szCs w:val="18"/>
              </w:rPr>
            </w:pPr>
            <w:r w:rsidRPr="00FD531F">
              <w:rPr>
                <w:sz w:val="18"/>
                <w:szCs w:val="18"/>
              </w:rPr>
              <w:t>2,018.1</w:t>
            </w:r>
          </w:p>
        </w:tc>
      </w:tr>
    </w:tbl>
    <w:p w14:paraId="28BF4CA0" w14:textId="77777777" w:rsidR="00A33F91" w:rsidRPr="00FD531F" w:rsidRDefault="00A33F91" w:rsidP="00A33F91">
      <w:pPr>
        <w:rPr>
          <w:sz w:val="18"/>
          <w:szCs w:val="18"/>
        </w:rPr>
      </w:pPr>
    </w:p>
    <w:p w14:paraId="4DEB683F" w14:textId="77777777" w:rsidR="00A33F91" w:rsidRPr="00FD531F" w:rsidRDefault="00A33F91" w:rsidP="00A33F91">
      <w:pPr>
        <w:pStyle w:val="Heading1"/>
        <w:numPr>
          <w:ilvl w:val="0"/>
          <w:numId w:val="25"/>
        </w:numPr>
        <w:tabs>
          <w:tab w:val="num" w:pos="720"/>
        </w:tabs>
        <w:ind w:left="720" w:hanging="360"/>
        <w:rPr>
          <w:sz w:val="18"/>
          <w:szCs w:val="18"/>
        </w:rPr>
      </w:pPr>
      <w:r w:rsidRPr="00FD531F">
        <w:rPr>
          <w:sz w:val="18"/>
          <w:szCs w:val="18"/>
        </w:rPr>
        <w:t>Summary of activities and funds approved by the Executive Committee:</w:t>
      </w:r>
    </w:p>
    <w:tbl>
      <w:tblPr>
        <w:tblStyle w:val="TableGrid"/>
        <w:tblW w:w="5000" w:type="pct"/>
        <w:tblLayout w:type="fixed"/>
        <w:tblLook w:val="01E0" w:firstRow="1" w:lastRow="1" w:firstColumn="1" w:lastColumn="1" w:noHBand="0" w:noVBand="0"/>
      </w:tblPr>
      <w:tblGrid>
        <w:gridCol w:w="7508"/>
        <w:gridCol w:w="1842"/>
      </w:tblGrid>
      <w:tr w:rsidR="00A33F91" w:rsidRPr="00FD531F" w14:paraId="6F407157" w14:textId="77777777" w:rsidTr="00E61F59">
        <w:tc>
          <w:tcPr>
            <w:tcW w:w="4015" w:type="pct"/>
            <w:tcBorders>
              <w:bottom w:val="single" w:sz="4" w:space="0" w:color="auto"/>
            </w:tcBorders>
          </w:tcPr>
          <w:p w14:paraId="5B0B15B9" w14:textId="77777777" w:rsidR="00A33F91" w:rsidRPr="00FD531F" w:rsidRDefault="00A33F91" w:rsidP="00E61F59">
            <w:pPr>
              <w:widowControl w:val="0"/>
              <w:jc w:val="left"/>
              <w:rPr>
                <w:b/>
                <w:sz w:val="18"/>
                <w:szCs w:val="18"/>
              </w:rPr>
            </w:pPr>
            <w:r w:rsidRPr="00FD531F">
              <w:rPr>
                <w:b/>
                <w:sz w:val="18"/>
                <w:szCs w:val="18"/>
              </w:rPr>
              <w:t>Summary of activities</w:t>
            </w:r>
          </w:p>
          <w:p w14:paraId="534D3611" w14:textId="77777777" w:rsidR="00A33F91" w:rsidRPr="00FD531F" w:rsidRDefault="00A33F91" w:rsidP="00E61F59">
            <w:pPr>
              <w:widowControl w:val="0"/>
              <w:jc w:val="left"/>
              <w:rPr>
                <w:b/>
                <w:sz w:val="18"/>
                <w:szCs w:val="18"/>
              </w:rPr>
            </w:pPr>
          </w:p>
        </w:tc>
        <w:tc>
          <w:tcPr>
            <w:tcW w:w="985" w:type="pct"/>
            <w:tcBorders>
              <w:bottom w:val="single" w:sz="4" w:space="0" w:color="auto"/>
            </w:tcBorders>
          </w:tcPr>
          <w:p w14:paraId="54201E8A" w14:textId="77777777" w:rsidR="00A33F91" w:rsidRPr="00FD531F" w:rsidRDefault="00A33F91" w:rsidP="00E61F59">
            <w:pPr>
              <w:widowControl w:val="0"/>
              <w:jc w:val="center"/>
              <w:rPr>
                <w:b/>
                <w:sz w:val="18"/>
                <w:szCs w:val="18"/>
              </w:rPr>
            </w:pPr>
            <w:r w:rsidRPr="00FD531F">
              <w:rPr>
                <w:b/>
                <w:sz w:val="18"/>
                <w:szCs w:val="18"/>
              </w:rPr>
              <w:t>Funds approved (US $)</w:t>
            </w:r>
          </w:p>
        </w:tc>
      </w:tr>
      <w:tr w:rsidR="00A33F91" w:rsidRPr="00FD531F" w14:paraId="3D01E276" w14:textId="77777777" w:rsidTr="00E61F59">
        <w:tc>
          <w:tcPr>
            <w:tcW w:w="4015" w:type="pct"/>
            <w:tcBorders>
              <w:top w:val="single" w:sz="4" w:space="0" w:color="auto"/>
              <w:left w:val="single" w:sz="4" w:space="0" w:color="auto"/>
              <w:bottom w:val="single" w:sz="4" w:space="0" w:color="auto"/>
              <w:right w:val="single" w:sz="4" w:space="0" w:color="auto"/>
            </w:tcBorders>
          </w:tcPr>
          <w:p w14:paraId="16491550" w14:textId="77777777" w:rsidR="00A33F91" w:rsidRPr="00FD531F" w:rsidRDefault="00A33F91" w:rsidP="00E61F59">
            <w:pPr>
              <w:widowControl w:val="0"/>
              <w:ind w:left="447" w:hanging="447"/>
              <w:jc w:val="left"/>
              <w:rPr>
                <w:sz w:val="18"/>
                <w:szCs w:val="18"/>
              </w:rPr>
            </w:pPr>
            <w:r w:rsidRPr="00FD531F">
              <w:rPr>
                <w:sz w:val="18"/>
                <w:szCs w:val="18"/>
              </w:rPr>
              <w:t>(a)</w:t>
            </w:r>
            <w:r w:rsidRPr="00FD531F">
              <w:rPr>
                <w:sz w:val="18"/>
                <w:szCs w:val="18"/>
              </w:rPr>
              <w:tab/>
              <w:t>Investment projects:</w:t>
            </w:r>
          </w:p>
        </w:tc>
        <w:tc>
          <w:tcPr>
            <w:tcW w:w="985" w:type="pct"/>
            <w:tcBorders>
              <w:top w:val="single" w:sz="4" w:space="0" w:color="auto"/>
              <w:left w:val="single" w:sz="4" w:space="0" w:color="auto"/>
              <w:bottom w:val="single" w:sz="4" w:space="0" w:color="auto"/>
              <w:right w:val="single" w:sz="4" w:space="0" w:color="auto"/>
            </w:tcBorders>
            <w:shd w:val="clear" w:color="auto" w:fill="auto"/>
          </w:tcPr>
          <w:p w14:paraId="0CC35789" w14:textId="77777777" w:rsidR="00A33F91" w:rsidRPr="00FD531F" w:rsidRDefault="00A33F91" w:rsidP="00E61F59">
            <w:pPr>
              <w:widowControl w:val="0"/>
              <w:jc w:val="right"/>
              <w:rPr>
                <w:sz w:val="18"/>
                <w:szCs w:val="18"/>
                <w:highlight w:val="yellow"/>
              </w:rPr>
            </w:pPr>
            <w:r w:rsidRPr="00FD531F">
              <w:rPr>
                <w:sz w:val="18"/>
                <w:szCs w:val="18"/>
              </w:rPr>
              <w:t>25,982,853</w:t>
            </w:r>
          </w:p>
        </w:tc>
      </w:tr>
      <w:tr w:rsidR="00A33F91" w:rsidRPr="00FD531F" w14:paraId="1A1BB3E2" w14:textId="77777777" w:rsidTr="00E61F59">
        <w:tc>
          <w:tcPr>
            <w:tcW w:w="4015" w:type="pct"/>
            <w:tcBorders>
              <w:top w:val="single" w:sz="4" w:space="0" w:color="auto"/>
              <w:left w:val="single" w:sz="4" w:space="0" w:color="auto"/>
              <w:bottom w:val="single" w:sz="4" w:space="0" w:color="auto"/>
              <w:right w:val="single" w:sz="4" w:space="0" w:color="auto"/>
            </w:tcBorders>
          </w:tcPr>
          <w:p w14:paraId="0C598B7B" w14:textId="77777777" w:rsidR="00A33F91" w:rsidRPr="00FD531F" w:rsidRDefault="00A33F91" w:rsidP="00E61F59">
            <w:pPr>
              <w:widowControl w:val="0"/>
              <w:ind w:left="447" w:hanging="447"/>
              <w:rPr>
                <w:sz w:val="18"/>
                <w:szCs w:val="18"/>
              </w:rPr>
            </w:pPr>
            <w:r w:rsidRPr="00FD531F">
              <w:rPr>
                <w:sz w:val="18"/>
                <w:szCs w:val="18"/>
              </w:rPr>
              <w:t>(b)</w:t>
            </w:r>
            <w:r w:rsidRPr="00FD531F">
              <w:rPr>
                <w:sz w:val="18"/>
                <w:szCs w:val="18"/>
              </w:rPr>
              <w:tab/>
              <w:t>Institutional strengthening:</w:t>
            </w:r>
          </w:p>
        </w:tc>
        <w:tc>
          <w:tcPr>
            <w:tcW w:w="985" w:type="pct"/>
            <w:tcBorders>
              <w:top w:val="single" w:sz="4" w:space="0" w:color="auto"/>
              <w:left w:val="single" w:sz="4" w:space="0" w:color="auto"/>
              <w:bottom w:val="single" w:sz="4" w:space="0" w:color="auto"/>
              <w:right w:val="single" w:sz="4" w:space="0" w:color="auto"/>
            </w:tcBorders>
            <w:shd w:val="clear" w:color="auto" w:fill="FFFFFF" w:themeFill="background1"/>
          </w:tcPr>
          <w:p w14:paraId="6248B384" w14:textId="77777777" w:rsidR="00A33F91" w:rsidRPr="00FD531F" w:rsidRDefault="00A33F91" w:rsidP="00E61F59">
            <w:pPr>
              <w:widowControl w:val="0"/>
              <w:jc w:val="right"/>
              <w:rPr>
                <w:sz w:val="18"/>
                <w:szCs w:val="18"/>
                <w:highlight w:val="yellow"/>
              </w:rPr>
            </w:pPr>
            <w:r w:rsidRPr="00FD531F">
              <w:rPr>
                <w:sz w:val="18"/>
                <w:szCs w:val="18"/>
              </w:rPr>
              <w:t>3,728,782</w:t>
            </w:r>
          </w:p>
        </w:tc>
      </w:tr>
      <w:tr w:rsidR="00A33F91" w:rsidRPr="00FD531F" w14:paraId="00057D94" w14:textId="77777777" w:rsidTr="00E61F59">
        <w:tc>
          <w:tcPr>
            <w:tcW w:w="4015" w:type="pct"/>
            <w:tcBorders>
              <w:top w:val="single" w:sz="4" w:space="0" w:color="auto"/>
              <w:left w:val="single" w:sz="4" w:space="0" w:color="auto"/>
              <w:bottom w:val="single" w:sz="4" w:space="0" w:color="auto"/>
              <w:right w:val="single" w:sz="4" w:space="0" w:color="auto"/>
            </w:tcBorders>
          </w:tcPr>
          <w:p w14:paraId="33D0B247" w14:textId="77777777" w:rsidR="00A33F91" w:rsidRPr="00FD531F" w:rsidRDefault="00A33F91" w:rsidP="00E61F59">
            <w:pPr>
              <w:widowControl w:val="0"/>
              <w:ind w:left="447" w:hanging="447"/>
              <w:rPr>
                <w:sz w:val="18"/>
                <w:szCs w:val="18"/>
              </w:rPr>
            </w:pPr>
            <w:r w:rsidRPr="00FD531F">
              <w:rPr>
                <w:sz w:val="18"/>
                <w:szCs w:val="18"/>
              </w:rPr>
              <w:t>(c)</w:t>
            </w:r>
            <w:r w:rsidRPr="00FD531F">
              <w:rPr>
                <w:sz w:val="18"/>
                <w:szCs w:val="18"/>
              </w:rPr>
              <w:tab/>
              <w:t>Project preparation, technical assistance, training, and other non-investment projects:</w:t>
            </w:r>
          </w:p>
        </w:tc>
        <w:tc>
          <w:tcPr>
            <w:tcW w:w="985" w:type="pct"/>
            <w:tcBorders>
              <w:top w:val="single" w:sz="4" w:space="0" w:color="auto"/>
              <w:left w:val="single" w:sz="4" w:space="0" w:color="auto"/>
              <w:bottom w:val="single" w:sz="4" w:space="0" w:color="auto"/>
              <w:right w:val="single" w:sz="4" w:space="0" w:color="auto"/>
            </w:tcBorders>
            <w:shd w:val="clear" w:color="auto" w:fill="FFFFFF" w:themeFill="background1"/>
          </w:tcPr>
          <w:p w14:paraId="68542B14" w14:textId="77777777" w:rsidR="00A33F91" w:rsidRPr="00FD531F" w:rsidRDefault="00A33F91" w:rsidP="00E61F59">
            <w:pPr>
              <w:widowControl w:val="0"/>
              <w:jc w:val="right"/>
              <w:rPr>
                <w:sz w:val="18"/>
                <w:szCs w:val="18"/>
                <w:highlight w:val="yellow"/>
              </w:rPr>
            </w:pPr>
            <w:r w:rsidRPr="00FD531F">
              <w:rPr>
                <w:sz w:val="18"/>
                <w:szCs w:val="18"/>
              </w:rPr>
              <w:t>8,142,137</w:t>
            </w:r>
          </w:p>
        </w:tc>
      </w:tr>
      <w:tr w:rsidR="00A33F91" w:rsidRPr="00FD531F" w14:paraId="4F2198DE" w14:textId="77777777" w:rsidTr="00E61F59">
        <w:tc>
          <w:tcPr>
            <w:tcW w:w="4015" w:type="pct"/>
            <w:tcBorders>
              <w:top w:val="single" w:sz="4" w:space="0" w:color="auto"/>
              <w:left w:val="single" w:sz="4" w:space="0" w:color="auto"/>
              <w:bottom w:val="single" w:sz="4" w:space="0" w:color="auto"/>
              <w:right w:val="single" w:sz="4" w:space="0" w:color="auto"/>
            </w:tcBorders>
          </w:tcPr>
          <w:p w14:paraId="6DAF4C0A" w14:textId="77777777" w:rsidR="00A33F91" w:rsidRPr="00FD531F" w:rsidRDefault="00A33F91" w:rsidP="00E61F59">
            <w:pPr>
              <w:widowControl w:val="0"/>
              <w:tabs>
                <w:tab w:val="right" w:pos="7473"/>
              </w:tabs>
              <w:ind w:left="6480" w:right="-108"/>
              <w:jc w:val="left"/>
              <w:rPr>
                <w:sz w:val="18"/>
                <w:szCs w:val="18"/>
              </w:rPr>
            </w:pPr>
            <w:r w:rsidRPr="00FD531F">
              <w:rPr>
                <w:sz w:val="18"/>
                <w:szCs w:val="18"/>
              </w:rPr>
              <w:tab/>
              <w:t>Total:</w:t>
            </w:r>
          </w:p>
        </w:tc>
        <w:tc>
          <w:tcPr>
            <w:tcW w:w="985" w:type="pct"/>
            <w:tcBorders>
              <w:top w:val="single" w:sz="4" w:space="0" w:color="auto"/>
              <w:left w:val="single" w:sz="4" w:space="0" w:color="auto"/>
              <w:bottom w:val="single" w:sz="4" w:space="0" w:color="auto"/>
              <w:right w:val="single" w:sz="4" w:space="0" w:color="auto"/>
            </w:tcBorders>
            <w:shd w:val="clear" w:color="auto" w:fill="auto"/>
          </w:tcPr>
          <w:p w14:paraId="7904FB17" w14:textId="77777777" w:rsidR="00A33F91" w:rsidRPr="00FD531F" w:rsidRDefault="00A33F91" w:rsidP="00E61F59">
            <w:pPr>
              <w:widowControl w:val="0"/>
              <w:jc w:val="right"/>
              <w:rPr>
                <w:sz w:val="18"/>
                <w:szCs w:val="18"/>
                <w:highlight w:val="yellow"/>
              </w:rPr>
            </w:pPr>
            <w:r w:rsidRPr="00FD531F">
              <w:rPr>
                <w:sz w:val="18"/>
                <w:szCs w:val="18"/>
              </w:rPr>
              <w:t>37,853,771</w:t>
            </w:r>
          </w:p>
        </w:tc>
      </w:tr>
      <w:tr w:rsidR="00A33F91" w:rsidRPr="00FD531F" w14:paraId="749C2DC3" w14:textId="77777777" w:rsidTr="00E61F59">
        <w:tc>
          <w:tcPr>
            <w:tcW w:w="4015" w:type="pct"/>
            <w:tcBorders>
              <w:top w:val="single" w:sz="4" w:space="0" w:color="auto"/>
              <w:left w:val="single" w:sz="4" w:space="0" w:color="auto"/>
              <w:bottom w:val="single" w:sz="4" w:space="0" w:color="auto"/>
              <w:right w:val="single" w:sz="4" w:space="0" w:color="auto"/>
            </w:tcBorders>
          </w:tcPr>
          <w:p w14:paraId="56F24BB2" w14:textId="77777777" w:rsidR="00A33F91" w:rsidRPr="00FD531F" w:rsidRDefault="00A33F91" w:rsidP="00E61F59">
            <w:pPr>
              <w:widowControl w:val="0"/>
              <w:tabs>
                <w:tab w:val="right" w:pos="7560"/>
              </w:tabs>
              <w:ind w:left="447" w:right="-108" w:hanging="421"/>
              <w:jc w:val="left"/>
              <w:rPr>
                <w:sz w:val="18"/>
                <w:szCs w:val="18"/>
              </w:rPr>
            </w:pPr>
            <w:r w:rsidRPr="00FD531F">
              <w:rPr>
                <w:sz w:val="18"/>
                <w:szCs w:val="18"/>
              </w:rPr>
              <w:t>(d)</w:t>
            </w:r>
            <w:r w:rsidRPr="00FD531F">
              <w:rPr>
                <w:sz w:val="18"/>
                <w:szCs w:val="18"/>
              </w:rPr>
              <w:tab/>
              <w:t>HFC activities funded from additional voluntary contributions</w:t>
            </w:r>
          </w:p>
        </w:tc>
        <w:tc>
          <w:tcPr>
            <w:tcW w:w="985" w:type="pct"/>
            <w:tcBorders>
              <w:top w:val="single" w:sz="4" w:space="0" w:color="auto"/>
              <w:left w:val="single" w:sz="4" w:space="0" w:color="auto"/>
              <w:bottom w:val="single" w:sz="4" w:space="0" w:color="auto"/>
              <w:right w:val="single" w:sz="4" w:space="0" w:color="auto"/>
            </w:tcBorders>
            <w:shd w:val="clear" w:color="auto" w:fill="auto"/>
          </w:tcPr>
          <w:p w14:paraId="284EDDB5" w14:textId="77777777" w:rsidR="00A33F91" w:rsidRPr="00FD531F" w:rsidRDefault="00A33F91" w:rsidP="00E61F59">
            <w:pPr>
              <w:widowControl w:val="0"/>
              <w:jc w:val="right"/>
              <w:rPr>
                <w:sz w:val="18"/>
                <w:szCs w:val="18"/>
                <w:highlight w:val="yellow"/>
              </w:rPr>
            </w:pPr>
            <w:r w:rsidRPr="00FD531F">
              <w:rPr>
                <w:sz w:val="18"/>
                <w:szCs w:val="18"/>
              </w:rPr>
              <w:t>250,000</w:t>
            </w:r>
          </w:p>
        </w:tc>
      </w:tr>
    </w:tbl>
    <w:p w14:paraId="269476D8" w14:textId="77777777" w:rsidR="00A33F91" w:rsidRPr="002178BD" w:rsidRDefault="00A33F91" w:rsidP="00A33F91">
      <w:pPr>
        <w:keepNext/>
        <w:spacing w:line="360" w:lineRule="auto"/>
        <w:outlineLvl w:val="0"/>
        <w:rPr>
          <w:u w:val="single"/>
        </w:rPr>
      </w:pPr>
      <w:r w:rsidRPr="002178BD">
        <w:rPr>
          <w:u w:val="single"/>
        </w:rPr>
        <w:lastRenderedPageBreak/>
        <w:br/>
        <w:t>Progress report</w:t>
      </w:r>
    </w:p>
    <w:p w14:paraId="28A0109D" w14:textId="77777777" w:rsidR="00A33F91" w:rsidRPr="004F3DB5" w:rsidRDefault="00A33F91" w:rsidP="00FD531F">
      <w:pPr>
        <w:pStyle w:val="Heading1"/>
        <w:numPr>
          <w:ilvl w:val="0"/>
          <w:numId w:val="25"/>
        </w:numPr>
        <w:tabs>
          <w:tab w:val="num" w:pos="0"/>
        </w:tabs>
        <w:ind w:left="0"/>
      </w:pPr>
      <w:r w:rsidRPr="004F3DB5">
        <w:t xml:space="preserve">During phase XIII of its institutional strengthening project, Colombia continued implementation of the Montreal Protocol and ODS phase-out activities; reported consumption data to both the Fund and Ozone Secretariats; continued implementation of its </w:t>
      </w:r>
      <w:r>
        <w:t>HCFC phase-out management plan (</w:t>
      </w:r>
      <w:r w:rsidRPr="004F3DB5">
        <w:t>HPMP</w:t>
      </w:r>
      <w:r>
        <w:t>)</w:t>
      </w:r>
      <w:r w:rsidRPr="004F3DB5">
        <w:t xml:space="preserve"> and coordinated with stakeholders; and raised awareness of issues relating to ozone-depleting substances. Colombia also continued participation in regional and global Montreal Protocol meetings. The country fully achieved</w:t>
      </w:r>
      <w:r w:rsidRPr="004F3DB5" w:rsidDel="00F56ED0">
        <w:t xml:space="preserve"> </w:t>
      </w:r>
      <w:r>
        <w:t>six</w:t>
      </w:r>
      <w:r w:rsidRPr="004F3DB5">
        <w:t xml:space="preserve"> performance indicators and partially achieved </w:t>
      </w:r>
      <w:r>
        <w:t>one</w:t>
      </w:r>
      <w:r w:rsidRPr="004F3DB5">
        <w:t xml:space="preserve"> during the current phase.</w:t>
      </w:r>
    </w:p>
    <w:p w14:paraId="1FAA3034" w14:textId="77777777" w:rsidR="00A33F91" w:rsidRPr="002178BD" w:rsidRDefault="00A33F91" w:rsidP="00A33F91">
      <w:pPr>
        <w:spacing w:after="240" w:line="360" w:lineRule="auto"/>
        <w:outlineLvl w:val="0"/>
        <w:rPr>
          <w:u w:val="single"/>
        </w:rPr>
      </w:pPr>
      <w:r w:rsidRPr="002178BD">
        <w:rPr>
          <w:u w:val="single"/>
        </w:rPr>
        <w:t>Plan of action</w:t>
      </w:r>
    </w:p>
    <w:p w14:paraId="5F07F436" w14:textId="77777777" w:rsidR="00A33F91" w:rsidRPr="004F3DB5" w:rsidRDefault="00A33F91" w:rsidP="00FD531F">
      <w:pPr>
        <w:pStyle w:val="Heading1"/>
        <w:tabs>
          <w:tab w:val="num" w:pos="142"/>
        </w:tabs>
        <w:ind w:left="0"/>
      </w:pPr>
      <w:r w:rsidRPr="004F3DB5">
        <w:t>In the upcoming phase, Col</w:t>
      </w:r>
      <w:r>
        <w:t>o</w:t>
      </w:r>
      <w:r w:rsidRPr="004F3DB5">
        <w:t>mbia will work towards achieving and maintaining the 87</w:t>
      </w:r>
      <w:r>
        <w:t> per cent</w:t>
      </w:r>
      <w:r w:rsidRPr="004F3DB5">
        <w:t xml:space="preserve"> reduction of HCFC consumption from the year 2025 and achieving first measures of stage I of its KIP. Col</w:t>
      </w:r>
      <w:r>
        <w:t>o</w:t>
      </w:r>
      <w:r w:rsidRPr="004F3DB5">
        <w:t xml:space="preserve">mbia will reinforce inter-institutional coordination with the </w:t>
      </w:r>
      <w:r>
        <w:t>c</w:t>
      </w:r>
      <w:r w:rsidRPr="004F3DB5">
        <w:t xml:space="preserve">ustoms authority; monitor trade, coordinate the collection, analysis, verification, and submission of progress reports on the implementation of country programmes; and strengthen the legal framework to control and monitor HCFC consumption through import/export licensing and quota systems and new regulations. The </w:t>
      </w:r>
      <w:r>
        <w:t>national ozone unit (</w:t>
      </w:r>
      <w:r w:rsidRPr="004F3DB5">
        <w:t>NOU</w:t>
      </w:r>
      <w:r>
        <w:t>)</w:t>
      </w:r>
      <w:r w:rsidRPr="004F3DB5">
        <w:t xml:space="preserve"> will continue active participation in the regional and global meetings of the Montreal Protocol.</w:t>
      </w:r>
    </w:p>
    <w:p w14:paraId="4F3093BB" w14:textId="77777777" w:rsidR="00A33F91" w:rsidRPr="002178BD" w:rsidRDefault="00A33F91" w:rsidP="00A33F91">
      <w:pPr>
        <w:spacing w:after="240" w:line="360" w:lineRule="auto"/>
        <w:outlineLvl w:val="0"/>
        <w:rPr>
          <w:u w:val="single"/>
        </w:rPr>
      </w:pPr>
      <w:bookmarkStart w:id="0" w:name="_Hlk150345598"/>
      <w:r w:rsidRPr="002178BD">
        <w:rPr>
          <w:u w:val="single"/>
        </w:rPr>
        <w:t>Sustainability and risk assessment</w:t>
      </w:r>
    </w:p>
    <w:p w14:paraId="15A05E27" w14:textId="77777777" w:rsidR="00A33F91" w:rsidRPr="004F3DB5" w:rsidRDefault="00A33F91" w:rsidP="00471D63">
      <w:pPr>
        <w:pStyle w:val="Heading1"/>
        <w:tabs>
          <w:tab w:val="num" w:pos="0"/>
        </w:tabs>
        <w:ind w:left="0"/>
      </w:pPr>
      <w:r w:rsidRPr="004F3DB5">
        <w:t xml:space="preserve">The results achieved by the institutional strengthening project, </w:t>
      </w:r>
      <w:r>
        <w:t>including</w:t>
      </w:r>
      <w:r w:rsidRPr="004F3DB5">
        <w:t xml:space="preserve"> those achieved in the previous phase</w:t>
      </w:r>
      <w:r>
        <w:t>s</w:t>
      </w:r>
      <w:r w:rsidRPr="004F3DB5">
        <w:t>, have been sustainable due to regulatory measures and national coordination with related national policies and strategies. The risks will be evaluated, and their management plan will be proposed according to UNDP procedures. However, according to lessons learned from previous phases, high and medium probability risks are not expected.</w:t>
      </w:r>
    </w:p>
    <w:bookmarkEnd w:id="0"/>
    <w:p w14:paraId="4448C340" w14:textId="77777777" w:rsidR="00A33F91" w:rsidRPr="002178BD" w:rsidRDefault="00A33F91" w:rsidP="00A33F91">
      <w:pPr>
        <w:jc w:val="left"/>
        <w:rPr>
          <w:b/>
          <w:bCs/>
          <w:color w:val="000000" w:themeColor="text1"/>
        </w:rPr>
      </w:pPr>
      <w:r w:rsidRPr="002178BD">
        <w:rPr>
          <w:b/>
          <w:color w:val="000000" w:themeColor="text1"/>
        </w:rPr>
        <w:t>Costa Rica</w:t>
      </w:r>
      <w:r w:rsidRPr="002178BD">
        <w:rPr>
          <w:b/>
          <w:bCs/>
          <w:color w:val="000000" w:themeColor="text1"/>
        </w:rPr>
        <w:t>: Renewal of institutional strengthening</w:t>
      </w:r>
    </w:p>
    <w:tbl>
      <w:tblPr>
        <w:tblStyle w:val="TableGrid"/>
        <w:tblW w:w="5001" w:type="pct"/>
        <w:jc w:val="center"/>
        <w:tblLayout w:type="fixed"/>
        <w:tblLook w:val="01E0" w:firstRow="1" w:lastRow="1" w:firstColumn="1" w:lastColumn="1" w:noHBand="0" w:noVBand="0"/>
      </w:tblPr>
      <w:tblGrid>
        <w:gridCol w:w="6375"/>
        <w:gridCol w:w="1277"/>
        <w:gridCol w:w="1700"/>
      </w:tblGrid>
      <w:tr w:rsidR="00A33F91" w:rsidRPr="002178BD" w14:paraId="246E3B7A" w14:textId="77777777" w:rsidTr="00E61F59">
        <w:trPr>
          <w:cantSplit/>
          <w:trHeight w:val="278"/>
          <w:jc w:val="center"/>
        </w:trPr>
        <w:tc>
          <w:tcPr>
            <w:tcW w:w="4091" w:type="pct"/>
            <w:gridSpan w:val="2"/>
            <w:tcBorders>
              <w:bottom w:val="single" w:sz="4" w:space="0" w:color="auto"/>
            </w:tcBorders>
          </w:tcPr>
          <w:p w14:paraId="36775A39" w14:textId="77777777" w:rsidR="00A33F91" w:rsidRPr="002178BD" w:rsidRDefault="00A33F91" w:rsidP="00E61F59">
            <w:pPr>
              <w:keepNext/>
              <w:keepLines/>
              <w:rPr>
                <w:b/>
                <w:sz w:val="20"/>
                <w:szCs w:val="20"/>
              </w:rPr>
            </w:pPr>
            <w:r w:rsidRPr="002178BD">
              <w:rPr>
                <w:b/>
                <w:sz w:val="20"/>
                <w:szCs w:val="20"/>
              </w:rPr>
              <w:t>Summary of the project and country profile</w:t>
            </w:r>
          </w:p>
        </w:tc>
        <w:tc>
          <w:tcPr>
            <w:tcW w:w="909" w:type="pct"/>
          </w:tcPr>
          <w:p w14:paraId="1BCD0CBC" w14:textId="77777777" w:rsidR="00A33F91" w:rsidRPr="002178BD" w:rsidRDefault="00A33F91" w:rsidP="00E61F59">
            <w:pPr>
              <w:keepNext/>
              <w:keepLines/>
              <w:jc w:val="right"/>
              <w:rPr>
                <w:b/>
                <w:sz w:val="20"/>
                <w:szCs w:val="20"/>
              </w:rPr>
            </w:pPr>
          </w:p>
        </w:tc>
      </w:tr>
      <w:tr w:rsidR="00A33F91" w:rsidRPr="002178BD" w14:paraId="2A07D5A8" w14:textId="77777777" w:rsidTr="00E61F59">
        <w:trPr>
          <w:cantSplit/>
          <w:trHeight w:val="233"/>
          <w:jc w:val="center"/>
        </w:trPr>
        <w:tc>
          <w:tcPr>
            <w:tcW w:w="4091" w:type="pct"/>
            <w:gridSpan w:val="2"/>
            <w:tcBorders>
              <w:bottom w:val="single" w:sz="4" w:space="0" w:color="auto"/>
            </w:tcBorders>
          </w:tcPr>
          <w:p w14:paraId="33EC6D1F" w14:textId="77777777" w:rsidR="00A33F91" w:rsidRPr="002178BD" w:rsidRDefault="00A33F91" w:rsidP="00E61F59">
            <w:pPr>
              <w:rPr>
                <w:sz w:val="20"/>
                <w:szCs w:val="20"/>
              </w:rPr>
            </w:pPr>
            <w:r w:rsidRPr="002178BD">
              <w:rPr>
                <w:sz w:val="20"/>
                <w:szCs w:val="20"/>
              </w:rPr>
              <w:t>Implementing agency:</w:t>
            </w:r>
          </w:p>
        </w:tc>
        <w:tc>
          <w:tcPr>
            <w:tcW w:w="909" w:type="pct"/>
            <w:tcBorders>
              <w:bottom w:val="single" w:sz="4" w:space="0" w:color="auto"/>
            </w:tcBorders>
          </w:tcPr>
          <w:p w14:paraId="102301C6" w14:textId="77777777" w:rsidR="00A33F91" w:rsidRPr="002178BD" w:rsidRDefault="00A33F91" w:rsidP="00E61F59">
            <w:pPr>
              <w:jc w:val="center"/>
              <w:rPr>
                <w:sz w:val="20"/>
                <w:szCs w:val="20"/>
              </w:rPr>
            </w:pPr>
            <w:r w:rsidRPr="002178BD">
              <w:rPr>
                <w:sz w:val="20"/>
                <w:szCs w:val="20"/>
              </w:rPr>
              <w:t>UNDP</w:t>
            </w:r>
          </w:p>
        </w:tc>
      </w:tr>
      <w:tr w:rsidR="00A33F91" w:rsidRPr="002178BD" w14:paraId="34B2BDF7" w14:textId="77777777" w:rsidTr="00E61F59">
        <w:trPr>
          <w:cantSplit/>
          <w:trHeight w:val="233"/>
          <w:jc w:val="center"/>
        </w:trPr>
        <w:tc>
          <w:tcPr>
            <w:tcW w:w="4091" w:type="pct"/>
            <w:gridSpan w:val="2"/>
            <w:tcBorders>
              <w:top w:val="single" w:sz="4" w:space="0" w:color="auto"/>
              <w:left w:val="single" w:sz="4" w:space="0" w:color="auto"/>
              <w:bottom w:val="nil"/>
              <w:right w:val="single" w:sz="4" w:space="0" w:color="auto"/>
            </w:tcBorders>
          </w:tcPr>
          <w:p w14:paraId="099C67E0" w14:textId="77777777" w:rsidR="00A33F91" w:rsidRPr="002178BD" w:rsidRDefault="00A33F91" w:rsidP="00E61F59">
            <w:pPr>
              <w:rPr>
                <w:sz w:val="20"/>
                <w:szCs w:val="20"/>
              </w:rPr>
            </w:pPr>
            <w:r w:rsidRPr="002178BD">
              <w:rPr>
                <w:sz w:val="20"/>
                <w:szCs w:val="20"/>
              </w:rPr>
              <w:t>Amounts previously approved for institutional strengthening (US $):</w:t>
            </w:r>
          </w:p>
        </w:tc>
        <w:tc>
          <w:tcPr>
            <w:tcW w:w="909" w:type="pct"/>
            <w:tcBorders>
              <w:top w:val="single" w:sz="4" w:space="0" w:color="auto"/>
              <w:left w:val="single" w:sz="4" w:space="0" w:color="auto"/>
              <w:bottom w:val="nil"/>
              <w:right w:val="single" w:sz="4" w:space="0" w:color="auto"/>
            </w:tcBorders>
          </w:tcPr>
          <w:p w14:paraId="5049A7AF" w14:textId="77777777" w:rsidR="00A33F91" w:rsidRPr="002178BD" w:rsidRDefault="00A33F91" w:rsidP="00E61F59">
            <w:pPr>
              <w:jc w:val="right"/>
              <w:rPr>
                <w:sz w:val="20"/>
                <w:szCs w:val="20"/>
              </w:rPr>
            </w:pPr>
          </w:p>
        </w:tc>
      </w:tr>
      <w:tr w:rsidR="00A33F91" w:rsidRPr="002178BD" w14:paraId="5B595D06" w14:textId="77777777" w:rsidTr="00E61F59">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482E7AF5" w14:textId="77777777" w:rsidR="00A33F91" w:rsidRPr="002178BD" w:rsidRDefault="00A33F91" w:rsidP="00E61F59">
            <w:pPr>
              <w:ind w:left="5249" w:right="-198"/>
              <w:jc w:val="left"/>
              <w:rPr>
                <w:sz w:val="20"/>
                <w:szCs w:val="20"/>
              </w:rPr>
            </w:pPr>
            <w:r w:rsidRPr="002178BD">
              <w:rPr>
                <w:sz w:val="20"/>
                <w:szCs w:val="20"/>
              </w:rPr>
              <w:t>Phase I:</w:t>
            </w:r>
          </w:p>
        </w:tc>
        <w:tc>
          <w:tcPr>
            <w:tcW w:w="683" w:type="pct"/>
            <w:tcBorders>
              <w:top w:val="nil"/>
              <w:left w:val="nil"/>
              <w:bottom w:val="nil"/>
              <w:right w:val="single" w:sz="4" w:space="0" w:color="auto"/>
            </w:tcBorders>
            <w:shd w:val="clear" w:color="auto" w:fill="FFFFFF" w:themeFill="background1"/>
            <w:vAlign w:val="bottom"/>
          </w:tcPr>
          <w:p w14:paraId="3A2FD4C2" w14:textId="77777777" w:rsidR="00A33F91" w:rsidRPr="002178BD" w:rsidRDefault="00A33F91" w:rsidP="00E61F59">
            <w:pPr>
              <w:jc w:val="right"/>
              <w:rPr>
                <w:sz w:val="20"/>
                <w:szCs w:val="20"/>
              </w:rPr>
            </w:pPr>
            <w:r w:rsidRPr="002178BD">
              <w:rPr>
                <w:sz w:val="20"/>
                <w:szCs w:val="20"/>
              </w:rPr>
              <w:t>Oct-92</w:t>
            </w:r>
          </w:p>
        </w:tc>
        <w:tc>
          <w:tcPr>
            <w:tcW w:w="909" w:type="pct"/>
            <w:tcBorders>
              <w:top w:val="nil"/>
              <w:left w:val="single" w:sz="4" w:space="0" w:color="auto"/>
              <w:bottom w:val="nil"/>
              <w:right w:val="single" w:sz="4" w:space="0" w:color="auto"/>
            </w:tcBorders>
            <w:shd w:val="clear" w:color="auto" w:fill="FFFFFF" w:themeFill="background1"/>
          </w:tcPr>
          <w:p w14:paraId="5801E274" w14:textId="77777777" w:rsidR="00A33F91" w:rsidRPr="002178BD" w:rsidRDefault="00A33F91" w:rsidP="00E61F59">
            <w:pPr>
              <w:jc w:val="right"/>
              <w:rPr>
                <w:sz w:val="20"/>
                <w:szCs w:val="20"/>
              </w:rPr>
            </w:pPr>
            <w:r w:rsidRPr="002178BD">
              <w:rPr>
                <w:sz w:val="20"/>
                <w:szCs w:val="20"/>
              </w:rPr>
              <w:t>213,160</w:t>
            </w:r>
          </w:p>
        </w:tc>
      </w:tr>
      <w:tr w:rsidR="00A33F91" w:rsidRPr="002178BD" w14:paraId="59CA924D" w14:textId="77777777" w:rsidTr="00E61F59">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0E5283B4" w14:textId="77777777" w:rsidR="00A33F91" w:rsidRPr="002178BD" w:rsidRDefault="00A33F91" w:rsidP="00E61F59">
            <w:pPr>
              <w:ind w:left="5249" w:right="-198"/>
              <w:jc w:val="left"/>
              <w:rPr>
                <w:sz w:val="20"/>
                <w:szCs w:val="20"/>
              </w:rPr>
            </w:pPr>
            <w:r w:rsidRPr="002178BD">
              <w:rPr>
                <w:sz w:val="20"/>
                <w:szCs w:val="20"/>
              </w:rPr>
              <w:t>Phase II:</w:t>
            </w:r>
          </w:p>
        </w:tc>
        <w:tc>
          <w:tcPr>
            <w:tcW w:w="683" w:type="pct"/>
            <w:tcBorders>
              <w:top w:val="nil"/>
              <w:left w:val="nil"/>
              <w:bottom w:val="nil"/>
              <w:right w:val="single" w:sz="4" w:space="0" w:color="auto"/>
            </w:tcBorders>
            <w:shd w:val="clear" w:color="auto" w:fill="FFFFFF" w:themeFill="background1"/>
            <w:vAlign w:val="bottom"/>
          </w:tcPr>
          <w:p w14:paraId="0E933FAC" w14:textId="77777777" w:rsidR="00A33F91" w:rsidRPr="002178BD" w:rsidRDefault="00A33F91" w:rsidP="00E61F59">
            <w:pPr>
              <w:jc w:val="right"/>
              <w:rPr>
                <w:sz w:val="20"/>
                <w:szCs w:val="20"/>
              </w:rPr>
            </w:pPr>
            <w:r w:rsidRPr="002178BD">
              <w:rPr>
                <w:sz w:val="20"/>
                <w:szCs w:val="20"/>
              </w:rPr>
              <w:t>Feb-97</w:t>
            </w:r>
          </w:p>
        </w:tc>
        <w:tc>
          <w:tcPr>
            <w:tcW w:w="909" w:type="pct"/>
            <w:tcBorders>
              <w:top w:val="nil"/>
              <w:left w:val="single" w:sz="4" w:space="0" w:color="auto"/>
              <w:bottom w:val="nil"/>
              <w:right w:val="single" w:sz="4" w:space="0" w:color="auto"/>
            </w:tcBorders>
            <w:shd w:val="clear" w:color="auto" w:fill="FFFFFF" w:themeFill="background1"/>
          </w:tcPr>
          <w:p w14:paraId="41FE7490" w14:textId="77777777" w:rsidR="00A33F91" w:rsidRPr="002178BD" w:rsidRDefault="00A33F91" w:rsidP="00E61F59">
            <w:pPr>
              <w:jc w:val="right"/>
              <w:rPr>
                <w:sz w:val="20"/>
                <w:szCs w:val="20"/>
              </w:rPr>
            </w:pPr>
            <w:r w:rsidRPr="002178BD">
              <w:rPr>
                <w:sz w:val="20"/>
                <w:szCs w:val="20"/>
              </w:rPr>
              <w:t>108,087</w:t>
            </w:r>
          </w:p>
        </w:tc>
      </w:tr>
      <w:tr w:rsidR="00A33F91" w:rsidRPr="002178BD" w14:paraId="7D250046" w14:textId="77777777" w:rsidTr="00E61F59">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4B5B7395" w14:textId="77777777" w:rsidR="00A33F91" w:rsidRPr="002178BD" w:rsidRDefault="00A33F91" w:rsidP="00E61F59">
            <w:pPr>
              <w:ind w:left="5249" w:right="-198"/>
              <w:jc w:val="left"/>
              <w:rPr>
                <w:sz w:val="20"/>
                <w:szCs w:val="20"/>
              </w:rPr>
            </w:pPr>
            <w:r w:rsidRPr="002178BD">
              <w:rPr>
                <w:sz w:val="20"/>
                <w:szCs w:val="20"/>
              </w:rPr>
              <w:t>Phase III:</w:t>
            </w:r>
          </w:p>
        </w:tc>
        <w:tc>
          <w:tcPr>
            <w:tcW w:w="683" w:type="pct"/>
            <w:tcBorders>
              <w:top w:val="nil"/>
              <w:left w:val="nil"/>
              <w:bottom w:val="nil"/>
              <w:right w:val="single" w:sz="4" w:space="0" w:color="auto"/>
            </w:tcBorders>
            <w:shd w:val="clear" w:color="auto" w:fill="FFFFFF" w:themeFill="background1"/>
            <w:vAlign w:val="bottom"/>
          </w:tcPr>
          <w:p w14:paraId="0E6DEC48" w14:textId="77777777" w:rsidR="00A33F91" w:rsidRPr="002178BD" w:rsidRDefault="00A33F91" w:rsidP="00E61F59">
            <w:pPr>
              <w:jc w:val="right"/>
              <w:rPr>
                <w:sz w:val="20"/>
                <w:szCs w:val="20"/>
              </w:rPr>
            </w:pPr>
            <w:r w:rsidRPr="002178BD">
              <w:rPr>
                <w:sz w:val="20"/>
                <w:szCs w:val="20"/>
              </w:rPr>
              <w:t>Mar-99</w:t>
            </w:r>
          </w:p>
        </w:tc>
        <w:tc>
          <w:tcPr>
            <w:tcW w:w="909" w:type="pct"/>
            <w:tcBorders>
              <w:top w:val="nil"/>
              <w:left w:val="single" w:sz="4" w:space="0" w:color="auto"/>
              <w:bottom w:val="nil"/>
              <w:right w:val="single" w:sz="4" w:space="0" w:color="auto"/>
            </w:tcBorders>
            <w:shd w:val="clear" w:color="auto" w:fill="FFFFFF" w:themeFill="background1"/>
          </w:tcPr>
          <w:p w14:paraId="2A0E2EC5" w14:textId="77777777" w:rsidR="00A33F91" w:rsidRPr="002178BD" w:rsidRDefault="00A33F91" w:rsidP="00E61F59">
            <w:pPr>
              <w:jc w:val="right"/>
              <w:rPr>
                <w:sz w:val="20"/>
                <w:szCs w:val="20"/>
              </w:rPr>
            </w:pPr>
            <w:r w:rsidRPr="002178BD">
              <w:rPr>
                <w:sz w:val="20"/>
                <w:szCs w:val="20"/>
              </w:rPr>
              <w:t>105,568</w:t>
            </w:r>
          </w:p>
        </w:tc>
      </w:tr>
      <w:tr w:rsidR="00A33F91" w:rsidRPr="002178BD" w14:paraId="0B0A62B3" w14:textId="77777777" w:rsidTr="00E61F59">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0F886CED" w14:textId="77777777" w:rsidR="00A33F91" w:rsidRPr="002178BD" w:rsidRDefault="00A33F91" w:rsidP="00E61F59">
            <w:pPr>
              <w:ind w:left="5249" w:right="-198"/>
              <w:jc w:val="left"/>
              <w:rPr>
                <w:sz w:val="20"/>
                <w:szCs w:val="20"/>
              </w:rPr>
            </w:pPr>
            <w:r w:rsidRPr="002178BD">
              <w:rPr>
                <w:sz w:val="20"/>
                <w:szCs w:val="20"/>
              </w:rPr>
              <w:t>Phase IV:</w:t>
            </w:r>
          </w:p>
        </w:tc>
        <w:tc>
          <w:tcPr>
            <w:tcW w:w="683" w:type="pct"/>
            <w:tcBorders>
              <w:top w:val="nil"/>
              <w:left w:val="nil"/>
              <w:bottom w:val="nil"/>
              <w:right w:val="single" w:sz="4" w:space="0" w:color="auto"/>
            </w:tcBorders>
            <w:shd w:val="clear" w:color="auto" w:fill="FFFFFF" w:themeFill="background1"/>
            <w:vAlign w:val="bottom"/>
          </w:tcPr>
          <w:p w14:paraId="7FC77E5C" w14:textId="77777777" w:rsidR="00A33F91" w:rsidRPr="002178BD" w:rsidRDefault="00A33F91" w:rsidP="00E61F59">
            <w:pPr>
              <w:tabs>
                <w:tab w:val="left" w:pos="6840"/>
              </w:tabs>
              <w:ind w:left="-108"/>
              <w:jc w:val="right"/>
              <w:rPr>
                <w:sz w:val="20"/>
                <w:szCs w:val="20"/>
              </w:rPr>
            </w:pPr>
            <w:r w:rsidRPr="002178BD">
              <w:rPr>
                <w:sz w:val="20"/>
                <w:szCs w:val="20"/>
              </w:rPr>
              <w:t>Dec-01</w:t>
            </w:r>
          </w:p>
        </w:tc>
        <w:tc>
          <w:tcPr>
            <w:tcW w:w="909" w:type="pct"/>
            <w:tcBorders>
              <w:top w:val="nil"/>
              <w:left w:val="single" w:sz="4" w:space="0" w:color="auto"/>
              <w:bottom w:val="nil"/>
              <w:right w:val="single" w:sz="4" w:space="0" w:color="auto"/>
            </w:tcBorders>
            <w:shd w:val="clear" w:color="auto" w:fill="FFFFFF" w:themeFill="background1"/>
          </w:tcPr>
          <w:p w14:paraId="23478D74" w14:textId="77777777" w:rsidR="00A33F91" w:rsidRPr="002178BD" w:rsidRDefault="00A33F91" w:rsidP="00E61F59">
            <w:pPr>
              <w:jc w:val="right"/>
              <w:rPr>
                <w:sz w:val="20"/>
                <w:szCs w:val="20"/>
              </w:rPr>
            </w:pPr>
            <w:r w:rsidRPr="002178BD">
              <w:rPr>
                <w:sz w:val="20"/>
                <w:szCs w:val="20"/>
              </w:rPr>
              <w:t>104,224</w:t>
            </w:r>
          </w:p>
        </w:tc>
      </w:tr>
      <w:tr w:rsidR="00A33F91" w:rsidRPr="002178BD" w14:paraId="2C818695" w14:textId="77777777" w:rsidTr="00E61F59">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2879326A" w14:textId="77777777" w:rsidR="00A33F91" w:rsidRPr="002178BD" w:rsidRDefault="00A33F91" w:rsidP="00E61F59">
            <w:pPr>
              <w:ind w:left="5249" w:right="-198"/>
              <w:jc w:val="left"/>
              <w:rPr>
                <w:sz w:val="20"/>
                <w:szCs w:val="20"/>
              </w:rPr>
            </w:pPr>
            <w:r w:rsidRPr="002178BD">
              <w:rPr>
                <w:sz w:val="20"/>
                <w:szCs w:val="20"/>
              </w:rPr>
              <w:t>Phase V:</w:t>
            </w:r>
          </w:p>
        </w:tc>
        <w:tc>
          <w:tcPr>
            <w:tcW w:w="683" w:type="pct"/>
            <w:tcBorders>
              <w:top w:val="nil"/>
              <w:left w:val="nil"/>
              <w:bottom w:val="nil"/>
              <w:right w:val="single" w:sz="4" w:space="0" w:color="auto"/>
            </w:tcBorders>
            <w:shd w:val="clear" w:color="auto" w:fill="FFFFFF" w:themeFill="background1"/>
            <w:vAlign w:val="bottom"/>
          </w:tcPr>
          <w:p w14:paraId="4C8FC7A0" w14:textId="77777777" w:rsidR="00A33F91" w:rsidRPr="002178BD" w:rsidRDefault="00A33F91" w:rsidP="00E61F59">
            <w:pPr>
              <w:tabs>
                <w:tab w:val="left" w:pos="6840"/>
              </w:tabs>
              <w:ind w:left="-108"/>
              <w:jc w:val="right"/>
              <w:rPr>
                <w:sz w:val="20"/>
                <w:szCs w:val="20"/>
              </w:rPr>
            </w:pPr>
            <w:r w:rsidRPr="002178BD">
              <w:rPr>
                <w:sz w:val="20"/>
                <w:szCs w:val="20"/>
              </w:rPr>
              <w:t>Dec-03</w:t>
            </w:r>
          </w:p>
        </w:tc>
        <w:tc>
          <w:tcPr>
            <w:tcW w:w="909" w:type="pct"/>
            <w:tcBorders>
              <w:top w:val="nil"/>
              <w:left w:val="single" w:sz="4" w:space="0" w:color="auto"/>
              <w:bottom w:val="nil"/>
              <w:right w:val="single" w:sz="4" w:space="0" w:color="auto"/>
            </w:tcBorders>
            <w:shd w:val="clear" w:color="auto" w:fill="FFFFFF" w:themeFill="background1"/>
          </w:tcPr>
          <w:p w14:paraId="42EA2B07" w14:textId="77777777" w:rsidR="00A33F91" w:rsidRPr="002178BD" w:rsidRDefault="00A33F91" w:rsidP="00E61F59">
            <w:pPr>
              <w:jc w:val="right"/>
              <w:rPr>
                <w:sz w:val="20"/>
                <w:szCs w:val="20"/>
              </w:rPr>
            </w:pPr>
            <w:r w:rsidRPr="002178BD">
              <w:rPr>
                <w:sz w:val="20"/>
                <w:szCs w:val="20"/>
              </w:rPr>
              <w:t>139,737</w:t>
            </w:r>
          </w:p>
        </w:tc>
      </w:tr>
      <w:tr w:rsidR="00A33F91" w:rsidRPr="002178BD" w14:paraId="0A0A2540" w14:textId="77777777" w:rsidTr="00E61F59">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0014D035" w14:textId="77777777" w:rsidR="00A33F91" w:rsidRPr="002178BD" w:rsidRDefault="00A33F91" w:rsidP="00E61F59">
            <w:pPr>
              <w:ind w:left="5249" w:right="-198"/>
              <w:jc w:val="left"/>
              <w:rPr>
                <w:sz w:val="20"/>
                <w:szCs w:val="20"/>
              </w:rPr>
            </w:pPr>
            <w:r w:rsidRPr="002178BD">
              <w:rPr>
                <w:sz w:val="20"/>
                <w:szCs w:val="20"/>
              </w:rPr>
              <w:t>Phase VI:</w:t>
            </w:r>
          </w:p>
        </w:tc>
        <w:tc>
          <w:tcPr>
            <w:tcW w:w="683" w:type="pct"/>
            <w:tcBorders>
              <w:top w:val="nil"/>
              <w:left w:val="nil"/>
              <w:bottom w:val="nil"/>
              <w:right w:val="single" w:sz="4" w:space="0" w:color="auto"/>
            </w:tcBorders>
            <w:shd w:val="clear" w:color="auto" w:fill="FFFFFF" w:themeFill="background1"/>
            <w:vAlign w:val="bottom"/>
          </w:tcPr>
          <w:p w14:paraId="39843F12" w14:textId="77777777" w:rsidR="00A33F91" w:rsidRPr="002178BD" w:rsidRDefault="00A33F91" w:rsidP="00E61F59">
            <w:pPr>
              <w:tabs>
                <w:tab w:val="left" w:pos="6840"/>
              </w:tabs>
              <w:ind w:left="-108"/>
              <w:jc w:val="right"/>
              <w:rPr>
                <w:sz w:val="20"/>
                <w:szCs w:val="20"/>
              </w:rPr>
            </w:pPr>
            <w:r w:rsidRPr="002178BD">
              <w:rPr>
                <w:sz w:val="20"/>
                <w:szCs w:val="20"/>
              </w:rPr>
              <w:t>Nov-05</w:t>
            </w:r>
          </w:p>
        </w:tc>
        <w:tc>
          <w:tcPr>
            <w:tcW w:w="909" w:type="pct"/>
            <w:tcBorders>
              <w:top w:val="nil"/>
              <w:left w:val="single" w:sz="4" w:space="0" w:color="auto"/>
              <w:bottom w:val="nil"/>
              <w:right w:val="single" w:sz="4" w:space="0" w:color="auto"/>
            </w:tcBorders>
            <w:shd w:val="clear" w:color="auto" w:fill="FFFFFF" w:themeFill="background1"/>
          </w:tcPr>
          <w:p w14:paraId="217469C3" w14:textId="77777777" w:rsidR="00A33F91" w:rsidRPr="002178BD" w:rsidRDefault="00A33F91" w:rsidP="00E61F59">
            <w:pPr>
              <w:jc w:val="right"/>
              <w:rPr>
                <w:sz w:val="20"/>
                <w:szCs w:val="20"/>
              </w:rPr>
            </w:pPr>
            <w:r w:rsidRPr="002178BD">
              <w:rPr>
                <w:sz w:val="20"/>
                <w:szCs w:val="20"/>
              </w:rPr>
              <w:t>138,068</w:t>
            </w:r>
          </w:p>
        </w:tc>
      </w:tr>
      <w:tr w:rsidR="00A33F91" w:rsidRPr="002178BD" w14:paraId="2D43D0FB" w14:textId="77777777" w:rsidTr="00E61F59">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4243BFB2" w14:textId="77777777" w:rsidR="00A33F91" w:rsidRPr="002178BD" w:rsidRDefault="00A33F91" w:rsidP="00E61F59">
            <w:pPr>
              <w:ind w:left="5249" w:right="-198"/>
              <w:jc w:val="left"/>
              <w:rPr>
                <w:sz w:val="20"/>
                <w:szCs w:val="20"/>
              </w:rPr>
            </w:pPr>
            <w:r w:rsidRPr="002178BD">
              <w:rPr>
                <w:sz w:val="20"/>
                <w:szCs w:val="20"/>
              </w:rPr>
              <w:t>Phase VII:</w:t>
            </w:r>
          </w:p>
        </w:tc>
        <w:tc>
          <w:tcPr>
            <w:tcW w:w="683" w:type="pct"/>
            <w:tcBorders>
              <w:top w:val="nil"/>
              <w:left w:val="nil"/>
              <w:bottom w:val="nil"/>
              <w:right w:val="single" w:sz="4" w:space="0" w:color="auto"/>
            </w:tcBorders>
            <w:shd w:val="clear" w:color="auto" w:fill="FFFFFF" w:themeFill="background1"/>
            <w:vAlign w:val="bottom"/>
          </w:tcPr>
          <w:p w14:paraId="3C1DF963" w14:textId="77777777" w:rsidR="00A33F91" w:rsidRPr="002178BD" w:rsidRDefault="00A33F91" w:rsidP="00E61F59">
            <w:pPr>
              <w:tabs>
                <w:tab w:val="left" w:pos="6840"/>
              </w:tabs>
              <w:ind w:left="-108"/>
              <w:jc w:val="right"/>
              <w:rPr>
                <w:sz w:val="20"/>
                <w:szCs w:val="20"/>
              </w:rPr>
            </w:pPr>
            <w:r w:rsidRPr="002178BD">
              <w:rPr>
                <w:sz w:val="20"/>
                <w:szCs w:val="20"/>
              </w:rPr>
              <w:t>Nov-07</w:t>
            </w:r>
          </w:p>
        </w:tc>
        <w:tc>
          <w:tcPr>
            <w:tcW w:w="909" w:type="pct"/>
            <w:tcBorders>
              <w:top w:val="nil"/>
              <w:left w:val="single" w:sz="4" w:space="0" w:color="auto"/>
              <w:bottom w:val="nil"/>
              <w:right w:val="single" w:sz="4" w:space="0" w:color="auto"/>
            </w:tcBorders>
            <w:shd w:val="clear" w:color="auto" w:fill="FFFFFF" w:themeFill="background1"/>
          </w:tcPr>
          <w:p w14:paraId="64F5301E" w14:textId="77777777" w:rsidR="00A33F91" w:rsidRPr="002178BD" w:rsidRDefault="00A33F91" w:rsidP="00E61F59">
            <w:pPr>
              <w:jc w:val="right"/>
              <w:rPr>
                <w:sz w:val="20"/>
                <w:szCs w:val="20"/>
              </w:rPr>
            </w:pPr>
            <w:r w:rsidRPr="002178BD">
              <w:rPr>
                <w:sz w:val="20"/>
                <w:szCs w:val="20"/>
              </w:rPr>
              <w:t>127,917</w:t>
            </w:r>
          </w:p>
        </w:tc>
      </w:tr>
      <w:tr w:rsidR="00A33F91" w:rsidRPr="002178BD" w14:paraId="61ABC696" w14:textId="77777777" w:rsidTr="00E61F59">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1DB4FE1C" w14:textId="77777777" w:rsidR="00A33F91" w:rsidRPr="002178BD" w:rsidRDefault="00A33F91" w:rsidP="00E61F59">
            <w:pPr>
              <w:ind w:left="5249" w:right="-198"/>
              <w:jc w:val="left"/>
              <w:rPr>
                <w:sz w:val="20"/>
                <w:szCs w:val="20"/>
              </w:rPr>
            </w:pPr>
            <w:r w:rsidRPr="002178BD">
              <w:rPr>
                <w:sz w:val="20"/>
                <w:szCs w:val="20"/>
              </w:rPr>
              <w:t>Phase VIII:</w:t>
            </w:r>
          </w:p>
        </w:tc>
        <w:tc>
          <w:tcPr>
            <w:tcW w:w="683" w:type="pct"/>
            <w:tcBorders>
              <w:top w:val="nil"/>
              <w:left w:val="nil"/>
              <w:bottom w:val="nil"/>
              <w:right w:val="single" w:sz="4" w:space="0" w:color="auto"/>
            </w:tcBorders>
            <w:shd w:val="clear" w:color="auto" w:fill="FFFFFF" w:themeFill="background1"/>
            <w:vAlign w:val="bottom"/>
          </w:tcPr>
          <w:p w14:paraId="4385323E" w14:textId="77777777" w:rsidR="00A33F91" w:rsidRPr="002178BD" w:rsidRDefault="00A33F91" w:rsidP="00E61F59">
            <w:pPr>
              <w:tabs>
                <w:tab w:val="left" w:pos="6840"/>
              </w:tabs>
              <w:ind w:left="-108"/>
              <w:jc w:val="right"/>
              <w:rPr>
                <w:sz w:val="20"/>
                <w:szCs w:val="20"/>
              </w:rPr>
            </w:pPr>
            <w:r w:rsidRPr="002178BD">
              <w:rPr>
                <w:sz w:val="20"/>
                <w:szCs w:val="20"/>
              </w:rPr>
              <w:t>Nov-09</w:t>
            </w:r>
          </w:p>
        </w:tc>
        <w:tc>
          <w:tcPr>
            <w:tcW w:w="909" w:type="pct"/>
            <w:tcBorders>
              <w:top w:val="nil"/>
              <w:left w:val="single" w:sz="4" w:space="0" w:color="auto"/>
              <w:bottom w:val="nil"/>
              <w:right w:val="single" w:sz="4" w:space="0" w:color="auto"/>
            </w:tcBorders>
            <w:shd w:val="clear" w:color="auto" w:fill="FFFFFF" w:themeFill="background1"/>
          </w:tcPr>
          <w:p w14:paraId="67E54598" w14:textId="77777777" w:rsidR="00A33F91" w:rsidRPr="002178BD" w:rsidRDefault="00A33F91" w:rsidP="00E61F59">
            <w:pPr>
              <w:jc w:val="right"/>
              <w:rPr>
                <w:sz w:val="20"/>
                <w:szCs w:val="20"/>
              </w:rPr>
            </w:pPr>
            <w:r w:rsidRPr="002178BD">
              <w:rPr>
                <w:sz w:val="20"/>
                <w:szCs w:val="20"/>
              </w:rPr>
              <w:t>140,502</w:t>
            </w:r>
          </w:p>
        </w:tc>
      </w:tr>
      <w:tr w:rsidR="00A33F91" w:rsidRPr="002178BD" w14:paraId="3BAB3933" w14:textId="77777777" w:rsidTr="00E61F59">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15EE57B0" w14:textId="77777777" w:rsidR="00A33F91" w:rsidRPr="002178BD" w:rsidRDefault="00A33F91" w:rsidP="00E61F59">
            <w:pPr>
              <w:ind w:left="5249" w:right="-198"/>
              <w:jc w:val="left"/>
              <w:rPr>
                <w:sz w:val="20"/>
                <w:szCs w:val="20"/>
              </w:rPr>
            </w:pPr>
            <w:r w:rsidRPr="002178BD">
              <w:rPr>
                <w:sz w:val="20"/>
                <w:szCs w:val="20"/>
              </w:rPr>
              <w:t>Phase IX:</w:t>
            </w:r>
          </w:p>
        </w:tc>
        <w:tc>
          <w:tcPr>
            <w:tcW w:w="683" w:type="pct"/>
            <w:tcBorders>
              <w:top w:val="nil"/>
              <w:left w:val="nil"/>
              <w:bottom w:val="nil"/>
              <w:right w:val="single" w:sz="4" w:space="0" w:color="auto"/>
            </w:tcBorders>
            <w:shd w:val="clear" w:color="auto" w:fill="FFFFFF" w:themeFill="background1"/>
            <w:vAlign w:val="bottom"/>
          </w:tcPr>
          <w:p w14:paraId="73A6C3B1" w14:textId="77777777" w:rsidR="00A33F91" w:rsidRPr="002178BD" w:rsidRDefault="00A33F91" w:rsidP="00E61F59">
            <w:pPr>
              <w:tabs>
                <w:tab w:val="left" w:pos="6840"/>
              </w:tabs>
              <w:ind w:left="-108"/>
              <w:jc w:val="right"/>
              <w:rPr>
                <w:sz w:val="20"/>
                <w:szCs w:val="20"/>
              </w:rPr>
            </w:pPr>
            <w:r w:rsidRPr="002178BD">
              <w:rPr>
                <w:sz w:val="20"/>
                <w:szCs w:val="20"/>
              </w:rPr>
              <w:t>Nov-11</w:t>
            </w:r>
          </w:p>
        </w:tc>
        <w:tc>
          <w:tcPr>
            <w:tcW w:w="909" w:type="pct"/>
            <w:tcBorders>
              <w:top w:val="nil"/>
              <w:left w:val="single" w:sz="4" w:space="0" w:color="auto"/>
              <w:bottom w:val="nil"/>
              <w:right w:val="single" w:sz="4" w:space="0" w:color="auto"/>
            </w:tcBorders>
            <w:shd w:val="clear" w:color="auto" w:fill="FFFFFF" w:themeFill="background1"/>
          </w:tcPr>
          <w:p w14:paraId="5FAE4573" w14:textId="77777777" w:rsidR="00A33F91" w:rsidRPr="002178BD" w:rsidRDefault="00A33F91" w:rsidP="00E61F59">
            <w:pPr>
              <w:jc w:val="right"/>
              <w:rPr>
                <w:sz w:val="20"/>
                <w:szCs w:val="20"/>
              </w:rPr>
            </w:pPr>
            <w:r w:rsidRPr="002178BD">
              <w:rPr>
                <w:sz w:val="20"/>
                <w:szCs w:val="20"/>
              </w:rPr>
              <w:t>140,513</w:t>
            </w:r>
          </w:p>
        </w:tc>
      </w:tr>
      <w:tr w:rsidR="00A33F91" w:rsidRPr="002178BD" w14:paraId="12290B34" w14:textId="77777777" w:rsidTr="00E61F59">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32BE2D00" w14:textId="77777777" w:rsidR="00A33F91" w:rsidRPr="002178BD" w:rsidRDefault="00A33F91" w:rsidP="00E61F59">
            <w:pPr>
              <w:ind w:left="5249" w:right="-198"/>
              <w:jc w:val="left"/>
              <w:rPr>
                <w:sz w:val="20"/>
                <w:szCs w:val="20"/>
              </w:rPr>
            </w:pPr>
            <w:r w:rsidRPr="002178BD">
              <w:rPr>
                <w:sz w:val="20"/>
                <w:szCs w:val="20"/>
              </w:rPr>
              <w:t>Phase X:</w:t>
            </w:r>
          </w:p>
        </w:tc>
        <w:tc>
          <w:tcPr>
            <w:tcW w:w="683" w:type="pct"/>
            <w:tcBorders>
              <w:top w:val="nil"/>
              <w:left w:val="nil"/>
              <w:bottom w:val="nil"/>
              <w:right w:val="single" w:sz="4" w:space="0" w:color="auto"/>
            </w:tcBorders>
            <w:shd w:val="clear" w:color="auto" w:fill="FFFFFF" w:themeFill="background1"/>
            <w:vAlign w:val="bottom"/>
          </w:tcPr>
          <w:p w14:paraId="44D119D0" w14:textId="77777777" w:rsidR="00A33F91" w:rsidRPr="002178BD" w:rsidRDefault="00A33F91" w:rsidP="00E61F59">
            <w:pPr>
              <w:tabs>
                <w:tab w:val="left" w:pos="6840"/>
              </w:tabs>
              <w:ind w:left="-108"/>
              <w:jc w:val="right"/>
              <w:rPr>
                <w:sz w:val="20"/>
                <w:szCs w:val="20"/>
              </w:rPr>
            </w:pPr>
            <w:r w:rsidRPr="002178BD">
              <w:rPr>
                <w:sz w:val="20"/>
                <w:szCs w:val="20"/>
              </w:rPr>
              <w:t>Dec-13</w:t>
            </w:r>
          </w:p>
        </w:tc>
        <w:tc>
          <w:tcPr>
            <w:tcW w:w="909" w:type="pct"/>
            <w:tcBorders>
              <w:top w:val="nil"/>
              <w:left w:val="single" w:sz="4" w:space="0" w:color="auto"/>
              <w:bottom w:val="nil"/>
              <w:right w:val="single" w:sz="4" w:space="0" w:color="auto"/>
            </w:tcBorders>
            <w:shd w:val="clear" w:color="auto" w:fill="FFFFFF" w:themeFill="background1"/>
          </w:tcPr>
          <w:p w14:paraId="24D81EF9" w14:textId="77777777" w:rsidR="00A33F91" w:rsidRPr="002178BD" w:rsidRDefault="00A33F91" w:rsidP="00E61F59">
            <w:pPr>
              <w:jc w:val="right"/>
              <w:rPr>
                <w:sz w:val="20"/>
                <w:szCs w:val="20"/>
              </w:rPr>
            </w:pPr>
            <w:r w:rsidRPr="002178BD">
              <w:rPr>
                <w:sz w:val="20"/>
                <w:szCs w:val="20"/>
              </w:rPr>
              <w:t>140,513</w:t>
            </w:r>
          </w:p>
        </w:tc>
      </w:tr>
      <w:tr w:rsidR="00A33F91" w:rsidRPr="002178BD" w14:paraId="062FFBA8" w14:textId="77777777" w:rsidTr="00E61F59">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4B9F8E13" w14:textId="77777777" w:rsidR="00A33F91" w:rsidRPr="002178BD" w:rsidRDefault="00A33F91" w:rsidP="00E61F59">
            <w:pPr>
              <w:ind w:left="5249" w:right="-198"/>
              <w:jc w:val="left"/>
              <w:rPr>
                <w:sz w:val="20"/>
                <w:szCs w:val="20"/>
              </w:rPr>
            </w:pPr>
            <w:r w:rsidRPr="002178BD">
              <w:rPr>
                <w:sz w:val="20"/>
                <w:szCs w:val="20"/>
              </w:rPr>
              <w:t>Phase XI:</w:t>
            </w:r>
          </w:p>
        </w:tc>
        <w:tc>
          <w:tcPr>
            <w:tcW w:w="683" w:type="pct"/>
            <w:tcBorders>
              <w:top w:val="nil"/>
              <w:left w:val="nil"/>
              <w:bottom w:val="nil"/>
              <w:right w:val="single" w:sz="4" w:space="0" w:color="auto"/>
            </w:tcBorders>
            <w:shd w:val="clear" w:color="auto" w:fill="FFFFFF" w:themeFill="background1"/>
            <w:vAlign w:val="bottom"/>
          </w:tcPr>
          <w:p w14:paraId="431A53FB" w14:textId="77777777" w:rsidR="00A33F91" w:rsidRPr="002178BD" w:rsidRDefault="00A33F91" w:rsidP="00E61F59">
            <w:pPr>
              <w:tabs>
                <w:tab w:val="left" w:pos="6840"/>
              </w:tabs>
              <w:ind w:left="-108"/>
              <w:jc w:val="right"/>
              <w:rPr>
                <w:sz w:val="20"/>
                <w:szCs w:val="20"/>
              </w:rPr>
            </w:pPr>
            <w:r w:rsidRPr="002178BD">
              <w:rPr>
                <w:sz w:val="20"/>
                <w:szCs w:val="20"/>
              </w:rPr>
              <w:t>Nov-15</w:t>
            </w:r>
          </w:p>
        </w:tc>
        <w:tc>
          <w:tcPr>
            <w:tcW w:w="909" w:type="pct"/>
            <w:tcBorders>
              <w:top w:val="nil"/>
              <w:left w:val="single" w:sz="4" w:space="0" w:color="auto"/>
              <w:bottom w:val="nil"/>
              <w:right w:val="single" w:sz="4" w:space="0" w:color="auto"/>
            </w:tcBorders>
            <w:shd w:val="clear" w:color="auto" w:fill="FFFFFF" w:themeFill="background1"/>
          </w:tcPr>
          <w:p w14:paraId="64149F4B" w14:textId="77777777" w:rsidR="00A33F91" w:rsidRPr="002178BD" w:rsidRDefault="00A33F91" w:rsidP="00E61F59">
            <w:pPr>
              <w:jc w:val="right"/>
              <w:rPr>
                <w:sz w:val="20"/>
                <w:szCs w:val="20"/>
              </w:rPr>
            </w:pPr>
            <w:r w:rsidRPr="002178BD">
              <w:rPr>
                <w:sz w:val="20"/>
                <w:szCs w:val="20"/>
              </w:rPr>
              <w:t>179,659</w:t>
            </w:r>
          </w:p>
        </w:tc>
      </w:tr>
      <w:tr w:rsidR="00A33F91" w:rsidRPr="002178BD" w14:paraId="655FF9D6" w14:textId="77777777" w:rsidTr="00E61F59">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79D615B9" w14:textId="77777777" w:rsidR="00A33F91" w:rsidRPr="002178BD" w:rsidRDefault="00A33F91" w:rsidP="00E61F59">
            <w:pPr>
              <w:ind w:left="5249" w:right="-198"/>
              <w:jc w:val="left"/>
              <w:rPr>
                <w:sz w:val="20"/>
                <w:szCs w:val="20"/>
              </w:rPr>
            </w:pPr>
            <w:r w:rsidRPr="002178BD">
              <w:rPr>
                <w:sz w:val="20"/>
                <w:szCs w:val="20"/>
              </w:rPr>
              <w:t>Phase XII:</w:t>
            </w:r>
          </w:p>
        </w:tc>
        <w:tc>
          <w:tcPr>
            <w:tcW w:w="683" w:type="pct"/>
            <w:tcBorders>
              <w:top w:val="nil"/>
              <w:left w:val="nil"/>
              <w:bottom w:val="nil"/>
              <w:right w:val="single" w:sz="4" w:space="0" w:color="auto"/>
            </w:tcBorders>
            <w:shd w:val="clear" w:color="auto" w:fill="FFFFFF" w:themeFill="background1"/>
            <w:vAlign w:val="bottom"/>
          </w:tcPr>
          <w:p w14:paraId="250C552B" w14:textId="77777777" w:rsidR="00A33F91" w:rsidRPr="002178BD" w:rsidRDefault="00A33F91" w:rsidP="00E61F59">
            <w:pPr>
              <w:tabs>
                <w:tab w:val="left" w:pos="6840"/>
              </w:tabs>
              <w:ind w:left="-108"/>
              <w:jc w:val="right"/>
              <w:rPr>
                <w:sz w:val="20"/>
                <w:szCs w:val="20"/>
              </w:rPr>
            </w:pPr>
            <w:r w:rsidRPr="002178BD">
              <w:rPr>
                <w:sz w:val="20"/>
                <w:szCs w:val="20"/>
              </w:rPr>
              <w:t>Nov-17</w:t>
            </w:r>
          </w:p>
        </w:tc>
        <w:tc>
          <w:tcPr>
            <w:tcW w:w="909" w:type="pct"/>
            <w:tcBorders>
              <w:top w:val="nil"/>
              <w:left w:val="single" w:sz="4" w:space="0" w:color="auto"/>
              <w:bottom w:val="nil"/>
              <w:right w:val="single" w:sz="4" w:space="0" w:color="auto"/>
            </w:tcBorders>
            <w:shd w:val="clear" w:color="auto" w:fill="FFFFFF" w:themeFill="background1"/>
          </w:tcPr>
          <w:p w14:paraId="652C08F1" w14:textId="77777777" w:rsidR="00A33F91" w:rsidRPr="002178BD" w:rsidRDefault="00A33F91" w:rsidP="00E61F59">
            <w:pPr>
              <w:jc w:val="right"/>
              <w:rPr>
                <w:sz w:val="20"/>
                <w:szCs w:val="20"/>
              </w:rPr>
            </w:pPr>
            <w:r w:rsidRPr="002178BD">
              <w:rPr>
                <w:sz w:val="20"/>
                <w:szCs w:val="20"/>
              </w:rPr>
              <w:t>174,459</w:t>
            </w:r>
          </w:p>
        </w:tc>
      </w:tr>
      <w:tr w:rsidR="00A33F91" w:rsidRPr="002178BD" w14:paraId="18C3E499" w14:textId="77777777" w:rsidTr="00E61F59">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2E008359" w14:textId="77777777" w:rsidR="00A33F91" w:rsidRPr="002178BD" w:rsidRDefault="00A33F91" w:rsidP="00E61F59">
            <w:pPr>
              <w:ind w:left="5249" w:right="-198"/>
              <w:jc w:val="left"/>
              <w:rPr>
                <w:sz w:val="20"/>
                <w:szCs w:val="20"/>
              </w:rPr>
            </w:pPr>
            <w:r w:rsidRPr="002178BD">
              <w:rPr>
                <w:sz w:val="20"/>
                <w:szCs w:val="20"/>
              </w:rPr>
              <w:t>Phase XIII:</w:t>
            </w:r>
          </w:p>
        </w:tc>
        <w:tc>
          <w:tcPr>
            <w:tcW w:w="683" w:type="pct"/>
            <w:tcBorders>
              <w:top w:val="nil"/>
              <w:left w:val="nil"/>
              <w:bottom w:val="nil"/>
              <w:right w:val="single" w:sz="4" w:space="0" w:color="auto"/>
            </w:tcBorders>
            <w:shd w:val="clear" w:color="auto" w:fill="FFFFFF" w:themeFill="background1"/>
            <w:vAlign w:val="bottom"/>
          </w:tcPr>
          <w:p w14:paraId="64BBC9CB" w14:textId="77777777" w:rsidR="00A33F91" w:rsidRPr="002178BD" w:rsidRDefault="00A33F91" w:rsidP="00E61F59">
            <w:pPr>
              <w:tabs>
                <w:tab w:val="left" w:pos="6840"/>
              </w:tabs>
              <w:ind w:left="-108"/>
              <w:jc w:val="right"/>
              <w:rPr>
                <w:sz w:val="20"/>
                <w:szCs w:val="20"/>
              </w:rPr>
            </w:pPr>
            <w:r w:rsidRPr="002178BD">
              <w:rPr>
                <w:sz w:val="20"/>
                <w:szCs w:val="20"/>
              </w:rPr>
              <w:t>Dec-19</w:t>
            </w:r>
          </w:p>
        </w:tc>
        <w:tc>
          <w:tcPr>
            <w:tcW w:w="909" w:type="pct"/>
            <w:tcBorders>
              <w:top w:val="nil"/>
              <w:left w:val="single" w:sz="4" w:space="0" w:color="auto"/>
              <w:bottom w:val="nil"/>
              <w:right w:val="single" w:sz="4" w:space="0" w:color="auto"/>
            </w:tcBorders>
            <w:shd w:val="clear" w:color="auto" w:fill="FFFFFF" w:themeFill="background1"/>
          </w:tcPr>
          <w:p w14:paraId="13395022" w14:textId="77777777" w:rsidR="00A33F91" w:rsidRPr="002178BD" w:rsidRDefault="00A33F91" w:rsidP="00E61F59">
            <w:pPr>
              <w:jc w:val="right"/>
              <w:rPr>
                <w:sz w:val="20"/>
                <w:szCs w:val="20"/>
              </w:rPr>
            </w:pPr>
            <w:r w:rsidRPr="002178BD">
              <w:rPr>
                <w:sz w:val="20"/>
                <w:szCs w:val="20"/>
              </w:rPr>
              <w:t>179,857</w:t>
            </w:r>
          </w:p>
        </w:tc>
      </w:tr>
      <w:tr w:rsidR="00A33F91" w:rsidRPr="002178BD" w14:paraId="71AF8105" w14:textId="77777777" w:rsidTr="00E61F59">
        <w:trPr>
          <w:cantSplit/>
          <w:trHeight w:val="233"/>
          <w:jc w:val="center"/>
        </w:trPr>
        <w:tc>
          <w:tcPr>
            <w:tcW w:w="3408" w:type="pct"/>
            <w:tcBorders>
              <w:top w:val="nil"/>
              <w:left w:val="single" w:sz="4" w:space="0" w:color="auto"/>
              <w:bottom w:val="nil"/>
              <w:right w:val="nil"/>
            </w:tcBorders>
            <w:shd w:val="clear" w:color="auto" w:fill="FFFFFF" w:themeFill="background1"/>
            <w:vAlign w:val="bottom"/>
          </w:tcPr>
          <w:p w14:paraId="2E25768F" w14:textId="77777777" w:rsidR="00A33F91" w:rsidRPr="002178BD" w:rsidRDefault="00A33F91" w:rsidP="00E61F59">
            <w:pPr>
              <w:ind w:left="5249" w:right="-198"/>
              <w:jc w:val="left"/>
              <w:rPr>
                <w:sz w:val="20"/>
                <w:szCs w:val="20"/>
              </w:rPr>
            </w:pPr>
            <w:r w:rsidRPr="002178BD">
              <w:rPr>
                <w:sz w:val="20"/>
                <w:szCs w:val="20"/>
              </w:rPr>
              <w:t>Phase XIV:</w:t>
            </w:r>
          </w:p>
        </w:tc>
        <w:tc>
          <w:tcPr>
            <w:tcW w:w="683" w:type="pct"/>
            <w:tcBorders>
              <w:top w:val="nil"/>
              <w:left w:val="nil"/>
              <w:bottom w:val="nil"/>
              <w:right w:val="single" w:sz="4" w:space="0" w:color="auto"/>
            </w:tcBorders>
            <w:shd w:val="clear" w:color="auto" w:fill="FFFFFF" w:themeFill="background1"/>
            <w:vAlign w:val="bottom"/>
          </w:tcPr>
          <w:p w14:paraId="6E420F88" w14:textId="77777777" w:rsidR="00A33F91" w:rsidRPr="002178BD" w:rsidRDefault="00A33F91" w:rsidP="00E61F59">
            <w:pPr>
              <w:tabs>
                <w:tab w:val="left" w:pos="6840"/>
              </w:tabs>
              <w:ind w:left="-108"/>
              <w:jc w:val="right"/>
              <w:rPr>
                <w:sz w:val="20"/>
                <w:szCs w:val="20"/>
              </w:rPr>
            </w:pPr>
            <w:r w:rsidRPr="002178BD">
              <w:rPr>
                <w:sz w:val="20"/>
                <w:szCs w:val="20"/>
              </w:rPr>
              <w:t>Nov-21</w:t>
            </w:r>
          </w:p>
        </w:tc>
        <w:tc>
          <w:tcPr>
            <w:tcW w:w="909" w:type="pct"/>
            <w:tcBorders>
              <w:top w:val="nil"/>
              <w:left w:val="single" w:sz="4" w:space="0" w:color="auto"/>
              <w:bottom w:val="nil"/>
              <w:right w:val="single" w:sz="4" w:space="0" w:color="auto"/>
            </w:tcBorders>
            <w:shd w:val="clear" w:color="auto" w:fill="FFFFFF" w:themeFill="background1"/>
          </w:tcPr>
          <w:p w14:paraId="775ACE76" w14:textId="77777777" w:rsidR="00A33F91" w:rsidRPr="002178BD" w:rsidRDefault="00A33F91" w:rsidP="00E61F59">
            <w:pPr>
              <w:jc w:val="right"/>
              <w:rPr>
                <w:sz w:val="20"/>
                <w:szCs w:val="20"/>
              </w:rPr>
            </w:pPr>
            <w:r w:rsidRPr="002178BD">
              <w:rPr>
                <w:sz w:val="20"/>
                <w:szCs w:val="20"/>
              </w:rPr>
              <w:t>179,857</w:t>
            </w:r>
          </w:p>
        </w:tc>
      </w:tr>
      <w:tr w:rsidR="00A33F91" w:rsidRPr="002178BD" w14:paraId="709743D6" w14:textId="77777777" w:rsidTr="00E61F59">
        <w:trPr>
          <w:cantSplit/>
          <w:trHeight w:val="233"/>
          <w:jc w:val="center"/>
        </w:trPr>
        <w:tc>
          <w:tcPr>
            <w:tcW w:w="4091" w:type="pct"/>
            <w:gridSpan w:val="2"/>
            <w:tcBorders>
              <w:top w:val="nil"/>
              <w:left w:val="single" w:sz="4" w:space="0" w:color="auto"/>
              <w:bottom w:val="nil"/>
              <w:right w:val="single" w:sz="4" w:space="0" w:color="auto"/>
            </w:tcBorders>
            <w:shd w:val="clear" w:color="auto" w:fill="auto"/>
          </w:tcPr>
          <w:p w14:paraId="74F59C44" w14:textId="77777777" w:rsidR="00A33F91" w:rsidRPr="002178BD" w:rsidRDefault="00A33F91" w:rsidP="00E61F59">
            <w:pPr>
              <w:tabs>
                <w:tab w:val="right" w:pos="7560"/>
              </w:tabs>
              <w:ind w:left="6480" w:right="-108"/>
              <w:jc w:val="left"/>
              <w:rPr>
                <w:sz w:val="20"/>
                <w:szCs w:val="20"/>
              </w:rPr>
            </w:pPr>
            <w:r w:rsidRPr="002178BD">
              <w:rPr>
                <w:sz w:val="20"/>
                <w:szCs w:val="20"/>
              </w:rPr>
              <w:tab/>
              <w:t>Total:</w:t>
            </w:r>
          </w:p>
        </w:tc>
        <w:tc>
          <w:tcPr>
            <w:tcW w:w="909" w:type="pct"/>
            <w:tcBorders>
              <w:top w:val="nil"/>
              <w:left w:val="single" w:sz="4" w:space="0" w:color="auto"/>
              <w:bottom w:val="single" w:sz="4" w:space="0" w:color="auto"/>
              <w:right w:val="single" w:sz="4" w:space="0" w:color="auto"/>
            </w:tcBorders>
            <w:shd w:val="clear" w:color="auto" w:fill="auto"/>
          </w:tcPr>
          <w:p w14:paraId="0D78DBDC" w14:textId="77777777" w:rsidR="00A33F91" w:rsidRPr="002178BD" w:rsidRDefault="00A33F91" w:rsidP="00E61F59">
            <w:pPr>
              <w:jc w:val="right"/>
              <w:rPr>
                <w:sz w:val="20"/>
                <w:szCs w:val="20"/>
                <w:highlight w:val="yellow"/>
              </w:rPr>
            </w:pPr>
            <w:r w:rsidRPr="002178BD">
              <w:rPr>
                <w:sz w:val="20"/>
                <w:szCs w:val="20"/>
              </w:rPr>
              <w:t>2,072,121</w:t>
            </w:r>
          </w:p>
        </w:tc>
      </w:tr>
      <w:tr w:rsidR="00A33F91" w:rsidRPr="002178BD" w14:paraId="38628937" w14:textId="77777777" w:rsidTr="00E61F59">
        <w:trPr>
          <w:cantSplit/>
          <w:trHeight w:val="233"/>
          <w:jc w:val="center"/>
        </w:trPr>
        <w:tc>
          <w:tcPr>
            <w:tcW w:w="4091" w:type="pct"/>
            <w:gridSpan w:val="2"/>
            <w:shd w:val="clear" w:color="auto" w:fill="FFFFFF" w:themeFill="background1"/>
          </w:tcPr>
          <w:p w14:paraId="76125C6E" w14:textId="77777777" w:rsidR="00A33F91" w:rsidRPr="002178BD" w:rsidRDefault="00A33F91" w:rsidP="00E61F59">
            <w:pPr>
              <w:jc w:val="left"/>
              <w:rPr>
                <w:sz w:val="20"/>
                <w:szCs w:val="20"/>
              </w:rPr>
            </w:pPr>
            <w:r w:rsidRPr="002178BD">
              <w:rPr>
                <w:sz w:val="20"/>
                <w:szCs w:val="20"/>
              </w:rPr>
              <w:t>Amount requested for renewal (phase XV) (US $):</w:t>
            </w:r>
          </w:p>
        </w:tc>
        <w:tc>
          <w:tcPr>
            <w:tcW w:w="909" w:type="pct"/>
            <w:shd w:val="clear" w:color="auto" w:fill="auto"/>
          </w:tcPr>
          <w:p w14:paraId="3970D32F" w14:textId="77777777" w:rsidR="00A33F91" w:rsidRPr="002178BD" w:rsidRDefault="00A33F91" w:rsidP="00E61F59">
            <w:pPr>
              <w:jc w:val="right"/>
              <w:rPr>
                <w:sz w:val="20"/>
                <w:szCs w:val="20"/>
              </w:rPr>
            </w:pPr>
            <w:r w:rsidRPr="002178BD">
              <w:rPr>
                <w:sz w:val="20"/>
                <w:szCs w:val="20"/>
              </w:rPr>
              <w:t>372,304</w:t>
            </w:r>
          </w:p>
        </w:tc>
      </w:tr>
      <w:tr w:rsidR="00A33F91" w:rsidRPr="002178BD" w14:paraId="408B7FDF" w14:textId="77777777" w:rsidTr="00E61F59">
        <w:trPr>
          <w:cantSplit/>
          <w:trHeight w:val="233"/>
          <w:jc w:val="center"/>
        </w:trPr>
        <w:tc>
          <w:tcPr>
            <w:tcW w:w="4091" w:type="pct"/>
            <w:gridSpan w:val="2"/>
          </w:tcPr>
          <w:p w14:paraId="3736E656" w14:textId="77777777" w:rsidR="00A33F91" w:rsidRPr="002178BD" w:rsidRDefault="00A33F91" w:rsidP="00E61F59">
            <w:pPr>
              <w:jc w:val="left"/>
              <w:rPr>
                <w:sz w:val="20"/>
                <w:szCs w:val="20"/>
              </w:rPr>
            </w:pPr>
            <w:r w:rsidRPr="002178BD">
              <w:rPr>
                <w:sz w:val="20"/>
                <w:szCs w:val="20"/>
              </w:rPr>
              <w:t xml:space="preserve">Amount recommended for approval for phase XV (US $): </w:t>
            </w:r>
          </w:p>
        </w:tc>
        <w:tc>
          <w:tcPr>
            <w:tcW w:w="909" w:type="pct"/>
            <w:shd w:val="clear" w:color="auto" w:fill="auto"/>
          </w:tcPr>
          <w:p w14:paraId="502F4589" w14:textId="77777777" w:rsidR="00A33F91" w:rsidRPr="002178BD" w:rsidRDefault="00A33F91" w:rsidP="00E61F59">
            <w:pPr>
              <w:jc w:val="right"/>
              <w:rPr>
                <w:sz w:val="20"/>
                <w:szCs w:val="20"/>
              </w:rPr>
            </w:pPr>
            <w:r w:rsidRPr="002178BD">
              <w:rPr>
                <w:sz w:val="20"/>
                <w:szCs w:val="20"/>
              </w:rPr>
              <w:t>372,304</w:t>
            </w:r>
          </w:p>
        </w:tc>
      </w:tr>
      <w:tr w:rsidR="00A33F91" w:rsidRPr="002178BD" w14:paraId="18C7CC8A" w14:textId="77777777" w:rsidTr="00E61F59">
        <w:trPr>
          <w:cantSplit/>
          <w:trHeight w:val="233"/>
          <w:jc w:val="center"/>
        </w:trPr>
        <w:tc>
          <w:tcPr>
            <w:tcW w:w="4091" w:type="pct"/>
            <w:gridSpan w:val="2"/>
          </w:tcPr>
          <w:p w14:paraId="42B56574" w14:textId="77777777" w:rsidR="00A33F91" w:rsidRPr="002178BD" w:rsidRDefault="00A33F91" w:rsidP="00E61F59">
            <w:pPr>
              <w:jc w:val="left"/>
              <w:rPr>
                <w:sz w:val="20"/>
                <w:szCs w:val="20"/>
              </w:rPr>
            </w:pPr>
            <w:r w:rsidRPr="002178BD">
              <w:rPr>
                <w:sz w:val="20"/>
                <w:szCs w:val="20"/>
              </w:rPr>
              <w:t>Agency support costs (US $):</w:t>
            </w:r>
          </w:p>
        </w:tc>
        <w:tc>
          <w:tcPr>
            <w:tcW w:w="909" w:type="pct"/>
            <w:shd w:val="clear" w:color="auto" w:fill="auto"/>
          </w:tcPr>
          <w:p w14:paraId="4401EC01" w14:textId="77777777" w:rsidR="00A33F91" w:rsidRPr="002178BD" w:rsidRDefault="00A33F91" w:rsidP="00E61F59">
            <w:pPr>
              <w:jc w:val="right"/>
              <w:rPr>
                <w:sz w:val="20"/>
                <w:szCs w:val="20"/>
              </w:rPr>
            </w:pPr>
            <w:r w:rsidRPr="002178BD">
              <w:rPr>
                <w:sz w:val="20"/>
                <w:szCs w:val="20"/>
              </w:rPr>
              <w:t>26,061</w:t>
            </w:r>
          </w:p>
        </w:tc>
      </w:tr>
      <w:tr w:rsidR="00A33F91" w:rsidRPr="002178BD" w14:paraId="3AF4D4D2" w14:textId="77777777" w:rsidTr="00E61F59">
        <w:trPr>
          <w:cantSplit/>
          <w:trHeight w:val="233"/>
          <w:jc w:val="center"/>
        </w:trPr>
        <w:tc>
          <w:tcPr>
            <w:tcW w:w="4091" w:type="pct"/>
            <w:gridSpan w:val="2"/>
          </w:tcPr>
          <w:p w14:paraId="43FE8C5F" w14:textId="77777777" w:rsidR="00A33F91" w:rsidRPr="002178BD" w:rsidRDefault="00A33F91" w:rsidP="00E61F59">
            <w:pPr>
              <w:jc w:val="left"/>
              <w:rPr>
                <w:sz w:val="20"/>
                <w:szCs w:val="20"/>
              </w:rPr>
            </w:pPr>
            <w:r w:rsidRPr="002178BD">
              <w:rPr>
                <w:sz w:val="20"/>
                <w:szCs w:val="20"/>
              </w:rPr>
              <w:t>Total cost of institutional strengthening phase XV to the Multilateral Fund (US $):</w:t>
            </w:r>
          </w:p>
        </w:tc>
        <w:tc>
          <w:tcPr>
            <w:tcW w:w="909" w:type="pct"/>
            <w:shd w:val="clear" w:color="auto" w:fill="auto"/>
          </w:tcPr>
          <w:p w14:paraId="175BE1DF" w14:textId="77777777" w:rsidR="00A33F91" w:rsidRPr="002178BD" w:rsidRDefault="00A33F91" w:rsidP="00E61F59">
            <w:pPr>
              <w:jc w:val="right"/>
              <w:rPr>
                <w:sz w:val="20"/>
                <w:szCs w:val="20"/>
              </w:rPr>
            </w:pPr>
            <w:r w:rsidRPr="002178BD">
              <w:rPr>
                <w:sz w:val="20"/>
                <w:szCs w:val="20"/>
              </w:rPr>
              <w:t>398,365</w:t>
            </w:r>
          </w:p>
        </w:tc>
      </w:tr>
      <w:tr w:rsidR="00A33F91" w:rsidRPr="002178BD" w14:paraId="66EE4AFE" w14:textId="77777777" w:rsidTr="00E61F59">
        <w:trPr>
          <w:cantSplit/>
          <w:trHeight w:val="233"/>
          <w:jc w:val="center"/>
        </w:trPr>
        <w:tc>
          <w:tcPr>
            <w:tcW w:w="4091" w:type="pct"/>
            <w:gridSpan w:val="2"/>
          </w:tcPr>
          <w:p w14:paraId="5D954797" w14:textId="77777777" w:rsidR="00A33F91" w:rsidRPr="002178BD" w:rsidRDefault="00A33F91" w:rsidP="00E61F59">
            <w:pPr>
              <w:jc w:val="left"/>
              <w:rPr>
                <w:sz w:val="20"/>
                <w:szCs w:val="20"/>
              </w:rPr>
            </w:pPr>
            <w:r w:rsidRPr="002178BD">
              <w:rPr>
                <w:sz w:val="20"/>
                <w:szCs w:val="20"/>
              </w:rPr>
              <w:t>Date of approval of country programme:</w:t>
            </w:r>
          </w:p>
        </w:tc>
        <w:tc>
          <w:tcPr>
            <w:tcW w:w="909" w:type="pct"/>
            <w:shd w:val="clear" w:color="auto" w:fill="FFFFFF" w:themeFill="background1"/>
          </w:tcPr>
          <w:p w14:paraId="42E85AC0" w14:textId="77777777" w:rsidR="00A33F91" w:rsidRPr="002178BD" w:rsidRDefault="00A33F91" w:rsidP="00E61F59">
            <w:pPr>
              <w:jc w:val="right"/>
              <w:rPr>
                <w:sz w:val="20"/>
                <w:szCs w:val="20"/>
              </w:rPr>
            </w:pPr>
            <w:r w:rsidRPr="002178BD">
              <w:rPr>
                <w:sz w:val="20"/>
                <w:szCs w:val="20"/>
              </w:rPr>
              <w:t>1992</w:t>
            </w:r>
          </w:p>
        </w:tc>
      </w:tr>
      <w:tr w:rsidR="00A33F91" w:rsidRPr="002178BD" w14:paraId="39CC39B5" w14:textId="77777777" w:rsidTr="00E61F59">
        <w:trPr>
          <w:cantSplit/>
          <w:trHeight w:val="233"/>
          <w:jc w:val="center"/>
        </w:trPr>
        <w:tc>
          <w:tcPr>
            <w:tcW w:w="4091" w:type="pct"/>
            <w:gridSpan w:val="2"/>
            <w:tcBorders>
              <w:bottom w:val="single" w:sz="4" w:space="0" w:color="auto"/>
            </w:tcBorders>
          </w:tcPr>
          <w:p w14:paraId="5EBFEAE8" w14:textId="77777777" w:rsidR="00A33F91" w:rsidRPr="002178BD" w:rsidRDefault="00A33F91" w:rsidP="00E61F59">
            <w:pPr>
              <w:jc w:val="left"/>
              <w:rPr>
                <w:sz w:val="20"/>
                <w:szCs w:val="20"/>
              </w:rPr>
            </w:pPr>
            <w:r w:rsidRPr="002178BD">
              <w:rPr>
                <w:sz w:val="20"/>
                <w:szCs w:val="20"/>
              </w:rPr>
              <w:t>Date of approval of HCFC phase-out management plan:</w:t>
            </w:r>
          </w:p>
        </w:tc>
        <w:tc>
          <w:tcPr>
            <w:tcW w:w="909" w:type="pct"/>
            <w:tcBorders>
              <w:bottom w:val="single" w:sz="4" w:space="0" w:color="auto"/>
            </w:tcBorders>
            <w:shd w:val="clear" w:color="auto" w:fill="FFFFFF" w:themeFill="background1"/>
          </w:tcPr>
          <w:p w14:paraId="03A3B10F" w14:textId="77777777" w:rsidR="00A33F91" w:rsidRPr="002178BD" w:rsidRDefault="00A33F91" w:rsidP="00E61F59">
            <w:pPr>
              <w:jc w:val="right"/>
              <w:rPr>
                <w:sz w:val="20"/>
                <w:szCs w:val="20"/>
              </w:rPr>
            </w:pPr>
            <w:r w:rsidRPr="002178BD">
              <w:rPr>
                <w:sz w:val="20"/>
                <w:szCs w:val="20"/>
              </w:rPr>
              <w:t>2011</w:t>
            </w:r>
          </w:p>
        </w:tc>
      </w:tr>
      <w:tr w:rsidR="00A33F91" w:rsidRPr="002178BD" w14:paraId="43B4A28D" w14:textId="77777777" w:rsidTr="00E61F59">
        <w:trPr>
          <w:cantSplit/>
          <w:trHeight w:val="233"/>
          <w:jc w:val="center"/>
        </w:trPr>
        <w:tc>
          <w:tcPr>
            <w:tcW w:w="4091" w:type="pct"/>
            <w:gridSpan w:val="2"/>
            <w:tcBorders>
              <w:top w:val="single" w:sz="4" w:space="0" w:color="auto"/>
              <w:left w:val="single" w:sz="4" w:space="0" w:color="auto"/>
              <w:bottom w:val="nil"/>
              <w:right w:val="single" w:sz="4" w:space="0" w:color="auto"/>
            </w:tcBorders>
          </w:tcPr>
          <w:p w14:paraId="6ACEA380" w14:textId="77777777" w:rsidR="00A33F91" w:rsidRPr="00A4280F" w:rsidRDefault="00A33F91" w:rsidP="00E61F59">
            <w:pPr>
              <w:spacing w:before="20"/>
              <w:jc w:val="left"/>
              <w:rPr>
                <w:sz w:val="19"/>
                <w:szCs w:val="19"/>
              </w:rPr>
            </w:pPr>
            <w:r w:rsidRPr="00A4280F">
              <w:rPr>
                <w:color w:val="000000" w:themeColor="text1"/>
                <w:sz w:val="19"/>
                <w:szCs w:val="19"/>
              </w:rPr>
              <w:lastRenderedPageBreak/>
              <w:t>Baseline consumption of controlled substances (ODP tonnes for ODS/CO</w:t>
            </w:r>
            <w:r w:rsidRPr="00A4280F">
              <w:rPr>
                <w:color w:val="000000" w:themeColor="text1"/>
                <w:sz w:val="19"/>
                <w:szCs w:val="19"/>
                <w:vertAlign w:val="subscript"/>
              </w:rPr>
              <w:t>2</w:t>
            </w:r>
            <w:r w:rsidRPr="00A4280F">
              <w:rPr>
                <w:color w:val="000000" w:themeColor="text1"/>
                <w:sz w:val="19"/>
                <w:szCs w:val="19"/>
              </w:rPr>
              <w:t>-eq tonnes for HFCs):</w:t>
            </w:r>
          </w:p>
        </w:tc>
        <w:tc>
          <w:tcPr>
            <w:tcW w:w="909" w:type="pct"/>
            <w:tcBorders>
              <w:top w:val="single" w:sz="4" w:space="0" w:color="auto"/>
              <w:left w:val="single" w:sz="4" w:space="0" w:color="auto"/>
              <w:bottom w:val="nil"/>
              <w:right w:val="single" w:sz="4" w:space="0" w:color="auto"/>
            </w:tcBorders>
            <w:shd w:val="clear" w:color="auto" w:fill="FFFFFF" w:themeFill="background1"/>
            <w:vAlign w:val="bottom"/>
          </w:tcPr>
          <w:p w14:paraId="14636209" w14:textId="77777777" w:rsidR="00A33F91" w:rsidRPr="002178BD" w:rsidRDefault="00A33F91" w:rsidP="00E61F59">
            <w:pPr>
              <w:jc w:val="right"/>
              <w:rPr>
                <w:sz w:val="20"/>
                <w:szCs w:val="20"/>
              </w:rPr>
            </w:pPr>
          </w:p>
        </w:tc>
      </w:tr>
      <w:tr w:rsidR="00A33F91" w:rsidRPr="002178BD" w14:paraId="75B529F9" w14:textId="77777777" w:rsidTr="00E61F59">
        <w:trPr>
          <w:cantSplit/>
          <w:trHeight w:val="233"/>
          <w:jc w:val="center"/>
        </w:trPr>
        <w:tc>
          <w:tcPr>
            <w:tcW w:w="4091" w:type="pct"/>
            <w:gridSpan w:val="2"/>
            <w:tcBorders>
              <w:top w:val="nil"/>
              <w:left w:val="single" w:sz="4" w:space="0" w:color="auto"/>
              <w:bottom w:val="nil"/>
              <w:right w:val="single" w:sz="4" w:space="0" w:color="auto"/>
            </w:tcBorders>
          </w:tcPr>
          <w:p w14:paraId="03CCC64E" w14:textId="77777777" w:rsidR="00A33F91" w:rsidRPr="002178BD" w:rsidRDefault="00A33F91" w:rsidP="00E61F59">
            <w:pPr>
              <w:ind w:left="447" w:hanging="425"/>
              <w:jc w:val="left"/>
              <w:rPr>
                <w:sz w:val="20"/>
                <w:szCs w:val="20"/>
              </w:rPr>
            </w:pPr>
            <w:r w:rsidRPr="002178BD">
              <w:rPr>
                <w:sz w:val="20"/>
                <w:szCs w:val="20"/>
              </w:rPr>
              <w:t>(a)</w:t>
            </w:r>
            <w:r w:rsidRPr="002178BD">
              <w:rPr>
                <w:sz w:val="20"/>
                <w:szCs w:val="20"/>
              </w:rPr>
              <w:tab/>
              <w:t>Annex B, Group III (methyl chloroform) (average 1998-2000)</w:t>
            </w:r>
          </w:p>
        </w:tc>
        <w:tc>
          <w:tcPr>
            <w:tcW w:w="909" w:type="pct"/>
            <w:tcBorders>
              <w:top w:val="nil"/>
              <w:left w:val="single" w:sz="4" w:space="0" w:color="auto"/>
              <w:bottom w:val="nil"/>
              <w:right w:val="single" w:sz="4" w:space="0" w:color="auto"/>
            </w:tcBorders>
            <w:shd w:val="clear" w:color="auto" w:fill="FFFFFF" w:themeFill="background1"/>
            <w:vAlign w:val="bottom"/>
          </w:tcPr>
          <w:p w14:paraId="61E051F6" w14:textId="77777777" w:rsidR="00A33F91" w:rsidRPr="002178BD" w:rsidRDefault="00A33F91" w:rsidP="00E61F59">
            <w:pPr>
              <w:jc w:val="right"/>
              <w:rPr>
                <w:sz w:val="20"/>
                <w:szCs w:val="20"/>
              </w:rPr>
            </w:pPr>
            <w:r w:rsidRPr="002178BD">
              <w:rPr>
                <w:sz w:val="20"/>
                <w:szCs w:val="20"/>
              </w:rPr>
              <w:t>0.0</w:t>
            </w:r>
          </w:p>
        </w:tc>
      </w:tr>
      <w:tr w:rsidR="00A33F91" w:rsidRPr="002178BD" w14:paraId="78A6581E" w14:textId="77777777" w:rsidTr="00E61F59">
        <w:trPr>
          <w:cantSplit/>
          <w:trHeight w:val="233"/>
          <w:jc w:val="center"/>
        </w:trPr>
        <w:tc>
          <w:tcPr>
            <w:tcW w:w="4091" w:type="pct"/>
            <w:gridSpan w:val="2"/>
            <w:tcBorders>
              <w:top w:val="nil"/>
              <w:left w:val="single" w:sz="4" w:space="0" w:color="auto"/>
              <w:bottom w:val="nil"/>
              <w:right w:val="single" w:sz="4" w:space="0" w:color="auto"/>
            </w:tcBorders>
          </w:tcPr>
          <w:p w14:paraId="42182CF8" w14:textId="77777777" w:rsidR="00A33F91" w:rsidRPr="002178BD" w:rsidRDefault="00A33F91" w:rsidP="00E61F59">
            <w:pPr>
              <w:spacing w:after="20"/>
              <w:ind w:left="447" w:hanging="447"/>
              <w:jc w:val="left"/>
              <w:rPr>
                <w:sz w:val="20"/>
                <w:szCs w:val="20"/>
              </w:rPr>
            </w:pPr>
            <w:r w:rsidRPr="002178BD">
              <w:rPr>
                <w:sz w:val="20"/>
                <w:szCs w:val="20"/>
              </w:rPr>
              <w:t>(b)</w:t>
            </w:r>
            <w:r w:rsidRPr="002178BD">
              <w:rPr>
                <w:sz w:val="20"/>
                <w:szCs w:val="20"/>
              </w:rPr>
              <w:tab/>
              <w:t>Annex C, Group I (HCFCs) (average 2009-2010)</w:t>
            </w:r>
          </w:p>
        </w:tc>
        <w:tc>
          <w:tcPr>
            <w:tcW w:w="909" w:type="pct"/>
            <w:tcBorders>
              <w:top w:val="nil"/>
              <w:left w:val="single" w:sz="4" w:space="0" w:color="auto"/>
              <w:bottom w:val="nil"/>
              <w:right w:val="single" w:sz="4" w:space="0" w:color="auto"/>
            </w:tcBorders>
            <w:shd w:val="clear" w:color="auto" w:fill="FFFFFF" w:themeFill="background1"/>
            <w:vAlign w:val="bottom"/>
          </w:tcPr>
          <w:p w14:paraId="3481F525" w14:textId="77777777" w:rsidR="00A33F91" w:rsidRPr="002178BD" w:rsidRDefault="00A33F91" w:rsidP="00E61F59">
            <w:pPr>
              <w:jc w:val="right"/>
              <w:rPr>
                <w:sz w:val="20"/>
                <w:szCs w:val="20"/>
              </w:rPr>
            </w:pPr>
            <w:r w:rsidRPr="002178BD">
              <w:rPr>
                <w:sz w:val="20"/>
                <w:szCs w:val="20"/>
              </w:rPr>
              <w:t>14.1</w:t>
            </w:r>
          </w:p>
        </w:tc>
      </w:tr>
      <w:tr w:rsidR="00A33F91" w:rsidRPr="002178BD" w14:paraId="6F59248D" w14:textId="77777777" w:rsidTr="00E61F59">
        <w:trPr>
          <w:cantSplit/>
          <w:trHeight w:val="233"/>
          <w:jc w:val="center"/>
        </w:trPr>
        <w:tc>
          <w:tcPr>
            <w:tcW w:w="4091" w:type="pct"/>
            <w:gridSpan w:val="2"/>
            <w:tcBorders>
              <w:top w:val="nil"/>
              <w:left w:val="single" w:sz="4" w:space="0" w:color="auto"/>
              <w:bottom w:val="nil"/>
              <w:right w:val="single" w:sz="4" w:space="0" w:color="auto"/>
            </w:tcBorders>
          </w:tcPr>
          <w:p w14:paraId="208F6246" w14:textId="77777777" w:rsidR="00A33F91" w:rsidRPr="002178BD" w:rsidRDefault="00A33F91" w:rsidP="00E61F59">
            <w:pPr>
              <w:spacing w:after="20"/>
              <w:ind w:left="447" w:hanging="447"/>
              <w:jc w:val="left"/>
              <w:rPr>
                <w:sz w:val="20"/>
                <w:szCs w:val="20"/>
              </w:rPr>
            </w:pPr>
            <w:r w:rsidRPr="002178BD">
              <w:rPr>
                <w:sz w:val="20"/>
                <w:szCs w:val="20"/>
              </w:rPr>
              <w:t>(c)</w:t>
            </w:r>
            <w:r w:rsidRPr="002178BD">
              <w:rPr>
                <w:sz w:val="20"/>
                <w:szCs w:val="20"/>
              </w:rPr>
              <w:tab/>
              <w:t>Annex E (methyl bromide) (average 1995-1998)</w:t>
            </w:r>
          </w:p>
        </w:tc>
        <w:tc>
          <w:tcPr>
            <w:tcW w:w="909" w:type="pct"/>
            <w:tcBorders>
              <w:top w:val="nil"/>
              <w:left w:val="single" w:sz="4" w:space="0" w:color="auto"/>
              <w:bottom w:val="nil"/>
              <w:right w:val="single" w:sz="4" w:space="0" w:color="auto"/>
            </w:tcBorders>
            <w:shd w:val="clear" w:color="auto" w:fill="FFFFFF" w:themeFill="background1"/>
            <w:vAlign w:val="bottom"/>
          </w:tcPr>
          <w:p w14:paraId="37B9D625" w14:textId="77777777" w:rsidR="00A33F91" w:rsidRPr="002178BD" w:rsidRDefault="00A33F91" w:rsidP="00E61F59">
            <w:pPr>
              <w:jc w:val="right"/>
              <w:rPr>
                <w:sz w:val="20"/>
                <w:szCs w:val="20"/>
              </w:rPr>
            </w:pPr>
            <w:r w:rsidRPr="002178BD">
              <w:rPr>
                <w:sz w:val="20"/>
                <w:szCs w:val="20"/>
              </w:rPr>
              <w:t>342.5</w:t>
            </w:r>
          </w:p>
        </w:tc>
      </w:tr>
      <w:tr w:rsidR="00A33F91" w:rsidRPr="002178BD" w14:paraId="52E75F53" w14:textId="77777777" w:rsidTr="00E61F59">
        <w:trPr>
          <w:cantSplit/>
          <w:trHeight w:val="233"/>
          <w:jc w:val="center"/>
        </w:trPr>
        <w:tc>
          <w:tcPr>
            <w:tcW w:w="4091" w:type="pct"/>
            <w:gridSpan w:val="2"/>
            <w:tcBorders>
              <w:top w:val="nil"/>
              <w:left w:val="single" w:sz="4" w:space="0" w:color="auto"/>
              <w:bottom w:val="nil"/>
              <w:right w:val="single" w:sz="4" w:space="0" w:color="auto"/>
            </w:tcBorders>
          </w:tcPr>
          <w:p w14:paraId="49DC30A1" w14:textId="77777777" w:rsidR="00A33F91" w:rsidRPr="002178BD" w:rsidRDefault="00A33F91" w:rsidP="00E61F59">
            <w:pPr>
              <w:spacing w:after="20"/>
              <w:ind w:left="447" w:hanging="467"/>
              <w:jc w:val="left"/>
              <w:rPr>
                <w:sz w:val="20"/>
                <w:szCs w:val="20"/>
              </w:rPr>
            </w:pPr>
            <w:r w:rsidRPr="002178BD">
              <w:rPr>
                <w:sz w:val="20"/>
                <w:szCs w:val="20"/>
              </w:rPr>
              <w:t>(d)</w:t>
            </w:r>
            <w:r w:rsidRPr="002178BD">
              <w:rPr>
                <w:sz w:val="20"/>
                <w:szCs w:val="20"/>
              </w:rPr>
              <w:tab/>
              <w:t>Annex F (HFCs) (average 2020-2022 plus 65% of HCFC baseline)</w:t>
            </w:r>
          </w:p>
        </w:tc>
        <w:tc>
          <w:tcPr>
            <w:tcW w:w="909" w:type="pct"/>
            <w:tcBorders>
              <w:top w:val="nil"/>
              <w:left w:val="single" w:sz="4" w:space="0" w:color="auto"/>
              <w:bottom w:val="nil"/>
              <w:right w:val="single" w:sz="4" w:space="0" w:color="auto"/>
            </w:tcBorders>
            <w:shd w:val="clear" w:color="auto" w:fill="FFFFFF" w:themeFill="background1"/>
            <w:vAlign w:val="bottom"/>
          </w:tcPr>
          <w:p w14:paraId="1F4270A0" w14:textId="77777777" w:rsidR="00A33F91" w:rsidRPr="002178BD" w:rsidRDefault="00A33F91" w:rsidP="00E61F59">
            <w:pPr>
              <w:jc w:val="right"/>
              <w:rPr>
                <w:sz w:val="20"/>
                <w:szCs w:val="20"/>
              </w:rPr>
            </w:pPr>
            <w:r w:rsidRPr="002178BD">
              <w:rPr>
                <w:sz w:val="20"/>
                <w:szCs w:val="20"/>
              </w:rPr>
              <w:t>1,450,799</w:t>
            </w:r>
          </w:p>
        </w:tc>
      </w:tr>
      <w:tr w:rsidR="00A33F91" w:rsidRPr="002178BD" w14:paraId="5F9B9445" w14:textId="77777777" w:rsidTr="00E61F59">
        <w:trPr>
          <w:cantSplit/>
          <w:trHeight w:val="233"/>
          <w:jc w:val="center"/>
        </w:trPr>
        <w:tc>
          <w:tcPr>
            <w:tcW w:w="4091" w:type="pct"/>
            <w:gridSpan w:val="2"/>
            <w:tcBorders>
              <w:top w:val="single" w:sz="4" w:space="0" w:color="auto"/>
              <w:left w:val="single" w:sz="4" w:space="0" w:color="auto"/>
              <w:bottom w:val="nil"/>
              <w:right w:val="single" w:sz="4" w:space="0" w:color="auto"/>
            </w:tcBorders>
          </w:tcPr>
          <w:p w14:paraId="1140CBA5" w14:textId="77777777" w:rsidR="00A33F91" w:rsidRPr="002178BD" w:rsidRDefault="00A33F91" w:rsidP="00E61F59">
            <w:pPr>
              <w:spacing w:before="20"/>
              <w:jc w:val="left"/>
              <w:rPr>
                <w:sz w:val="20"/>
                <w:szCs w:val="20"/>
              </w:rPr>
            </w:pPr>
            <w:r w:rsidRPr="002178BD">
              <w:rPr>
                <w:sz w:val="20"/>
                <w:szCs w:val="20"/>
              </w:rPr>
              <w:t>Latest reported ODS consumption (2022) (ODP tonnes) as per Article 7:</w:t>
            </w:r>
          </w:p>
        </w:tc>
        <w:tc>
          <w:tcPr>
            <w:tcW w:w="909" w:type="pct"/>
            <w:tcBorders>
              <w:top w:val="single" w:sz="4" w:space="0" w:color="auto"/>
              <w:left w:val="single" w:sz="4" w:space="0" w:color="auto"/>
              <w:bottom w:val="nil"/>
              <w:right w:val="single" w:sz="4" w:space="0" w:color="auto"/>
            </w:tcBorders>
            <w:shd w:val="clear" w:color="auto" w:fill="FFFFFF" w:themeFill="background1"/>
          </w:tcPr>
          <w:p w14:paraId="7DD14045" w14:textId="77777777" w:rsidR="00A33F91" w:rsidRPr="002178BD" w:rsidRDefault="00A33F91" w:rsidP="00E61F59">
            <w:pPr>
              <w:spacing w:before="20"/>
              <w:jc w:val="right"/>
              <w:rPr>
                <w:sz w:val="20"/>
                <w:szCs w:val="20"/>
              </w:rPr>
            </w:pPr>
          </w:p>
        </w:tc>
      </w:tr>
      <w:tr w:rsidR="00A33F91" w:rsidRPr="002178BD" w14:paraId="169DF9E1" w14:textId="77777777" w:rsidTr="00E61F59">
        <w:trPr>
          <w:cantSplit/>
          <w:trHeight w:val="233"/>
          <w:jc w:val="center"/>
        </w:trPr>
        <w:tc>
          <w:tcPr>
            <w:tcW w:w="4091" w:type="pct"/>
            <w:gridSpan w:val="2"/>
            <w:tcBorders>
              <w:top w:val="nil"/>
              <w:left w:val="single" w:sz="4" w:space="0" w:color="auto"/>
              <w:bottom w:val="nil"/>
              <w:right w:val="single" w:sz="4" w:space="0" w:color="auto"/>
            </w:tcBorders>
          </w:tcPr>
          <w:p w14:paraId="6E9408FC" w14:textId="77777777" w:rsidR="00A33F91" w:rsidRPr="002178BD" w:rsidRDefault="00A33F91" w:rsidP="00E61F59">
            <w:pPr>
              <w:ind w:left="447" w:hanging="447"/>
              <w:jc w:val="left"/>
              <w:rPr>
                <w:sz w:val="20"/>
                <w:szCs w:val="20"/>
              </w:rPr>
            </w:pPr>
            <w:r w:rsidRPr="002178BD">
              <w:rPr>
                <w:sz w:val="20"/>
                <w:szCs w:val="20"/>
              </w:rPr>
              <w:t>(a)</w:t>
            </w:r>
            <w:r w:rsidRPr="002178BD">
              <w:rPr>
                <w:sz w:val="20"/>
                <w:szCs w:val="20"/>
              </w:rPr>
              <w:tab/>
              <w:t>Annex B, Group III (methyl chloroform)</w:t>
            </w:r>
          </w:p>
        </w:tc>
        <w:tc>
          <w:tcPr>
            <w:tcW w:w="909" w:type="pct"/>
            <w:tcBorders>
              <w:top w:val="nil"/>
              <w:left w:val="single" w:sz="4" w:space="0" w:color="auto"/>
              <w:bottom w:val="nil"/>
              <w:right w:val="single" w:sz="4" w:space="0" w:color="auto"/>
            </w:tcBorders>
            <w:shd w:val="clear" w:color="auto" w:fill="FFFFFF" w:themeFill="background1"/>
            <w:vAlign w:val="bottom"/>
          </w:tcPr>
          <w:p w14:paraId="4029974B" w14:textId="77777777" w:rsidR="00A33F91" w:rsidRPr="002178BD" w:rsidRDefault="00A33F91" w:rsidP="00E61F59">
            <w:pPr>
              <w:jc w:val="right"/>
              <w:rPr>
                <w:sz w:val="20"/>
                <w:szCs w:val="20"/>
              </w:rPr>
            </w:pPr>
            <w:r w:rsidRPr="002178BD">
              <w:rPr>
                <w:sz w:val="20"/>
                <w:szCs w:val="20"/>
              </w:rPr>
              <w:t>0.0</w:t>
            </w:r>
          </w:p>
        </w:tc>
      </w:tr>
      <w:tr w:rsidR="00A33F91" w:rsidRPr="002178BD" w14:paraId="1386BB1F" w14:textId="77777777" w:rsidTr="00E61F59">
        <w:trPr>
          <w:cantSplit/>
          <w:trHeight w:val="233"/>
          <w:jc w:val="center"/>
        </w:trPr>
        <w:tc>
          <w:tcPr>
            <w:tcW w:w="4091" w:type="pct"/>
            <w:gridSpan w:val="2"/>
            <w:tcBorders>
              <w:top w:val="nil"/>
              <w:left w:val="single" w:sz="4" w:space="0" w:color="auto"/>
              <w:bottom w:val="nil"/>
              <w:right w:val="single" w:sz="4" w:space="0" w:color="auto"/>
            </w:tcBorders>
          </w:tcPr>
          <w:p w14:paraId="4587FA37" w14:textId="77777777" w:rsidR="00A33F91" w:rsidRPr="002178BD" w:rsidRDefault="00A33F91" w:rsidP="00E61F59">
            <w:pPr>
              <w:ind w:left="447" w:hanging="447"/>
              <w:jc w:val="left"/>
              <w:rPr>
                <w:sz w:val="20"/>
                <w:szCs w:val="20"/>
              </w:rPr>
            </w:pPr>
            <w:r w:rsidRPr="002178BD">
              <w:rPr>
                <w:sz w:val="20"/>
                <w:szCs w:val="20"/>
              </w:rPr>
              <w:t>(b)</w:t>
            </w:r>
            <w:r w:rsidRPr="002178BD">
              <w:rPr>
                <w:sz w:val="20"/>
                <w:szCs w:val="20"/>
              </w:rPr>
              <w:tab/>
              <w:t>Annex C, Group I (HCFCs)</w:t>
            </w:r>
          </w:p>
        </w:tc>
        <w:tc>
          <w:tcPr>
            <w:tcW w:w="909" w:type="pct"/>
            <w:tcBorders>
              <w:top w:val="nil"/>
              <w:left w:val="single" w:sz="4" w:space="0" w:color="auto"/>
              <w:bottom w:val="nil"/>
              <w:right w:val="single" w:sz="4" w:space="0" w:color="auto"/>
            </w:tcBorders>
            <w:shd w:val="clear" w:color="auto" w:fill="FFFFFF" w:themeFill="background1"/>
            <w:vAlign w:val="bottom"/>
          </w:tcPr>
          <w:p w14:paraId="0C96E2C8" w14:textId="77777777" w:rsidR="00A33F91" w:rsidRPr="002178BD" w:rsidRDefault="00A33F91" w:rsidP="00E61F59">
            <w:pPr>
              <w:jc w:val="right"/>
              <w:rPr>
                <w:sz w:val="20"/>
                <w:szCs w:val="20"/>
              </w:rPr>
            </w:pPr>
            <w:r w:rsidRPr="002178BD">
              <w:rPr>
                <w:sz w:val="20"/>
                <w:szCs w:val="20"/>
              </w:rPr>
              <w:t>3.83</w:t>
            </w:r>
          </w:p>
        </w:tc>
      </w:tr>
      <w:tr w:rsidR="00A33F91" w:rsidRPr="002178BD" w14:paraId="03CD9C76" w14:textId="77777777" w:rsidTr="00E61F59">
        <w:trPr>
          <w:cantSplit/>
          <w:trHeight w:val="233"/>
          <w:jc w:val="center"/>
        </w:trPr>
        <w:tc>
          <w:tcPr>
            <w:tcW w:w="4091" w:type="pct"/>
            <w:gridSpan w:val="2"/>
            <w:tcBorders>
              <w:top w:val="nil"/>
              <w:left w:val="single" w:sz="4" w:space="0" w:color="auto"/>
              <w:bottom w:val="nil"/>
              <w:right w:val="single" w:sz="4" w:space="0" w:color="auto"/>
            </w:tcBorders>
          </w:tcPr>
          <w:p w14:paraId="32C54B09" w14:textId="77777777" w:rsidR="00A33F91" w:rsidRPr="002178BD" w:rsidRDefault="00A33F91" w:rsidP="00E61F59">
            <w:pPr>
              <w:ind w:left="447" w:hanging="447"/>
              <w:jc w:val="left"/>
              <w:rPr>
                <w:sz w:val="20"/>
                <w:szCs w:val="20"/>
              </w:rPr>
            </w:pPr>
            <w:r w:rsidRPr="002178BD">
              <w:rPr>
                <w:sz w:val="20"/>
                <w:szCs w:val="20"/>
              </w:rPr>
              <w:t>(c)</w:t>
            </w:r>
            <w:r w:rsidRPr="002178BD">
              <w:rPr>
                <w:sz w:val="20"/>
                <w:szCs w:val="20"/>
              </w:rPr>
              <w:tab/>
              <w:t>Annex E (methyl bromide)</w:t>
            </w:r>
          </w:p>
        </w:tc>
        <w:tc>
          <w:tcPr>
            <w:tcW w:w="909" w:type="pct"/>
            <w:tcBorders>
              <w:top w:val="nil"/>
              <w:left w:val="single" w:sz="4" w:space="0" w:color="auto"/>
              <w:bottom w:val="nil"/>
              <w:right w:val="single" w:sz="4" w:space="0" w:color="auto"/>
            </w:tcBorders>
            <w:shd w:val="clear" w:color="auto" w:fill="FFFFFF" w:themeFill="background1"/>
            <w:vAlign w:val="bottom"/>
          </w:tcPr>
          <w:p w14:paraId="55DC69A4" w14:textId="77777777" w:rsidR="00A33F91" w:rsidRPr="002178BD" w:rsidRDefault="00A33F91" w:rsidP="00E61F59">
            <w:pPr>
              <w:jc w:val="right"/>
              <w:rPr>
                <w:sz w:val="20"/>
                <w:szCs w:val="20"/>
              </w:rPr>
            </w:pPr>
            <w:r w:rsidRPr="002178BD">
              <w:rPr>
                <w:sz w:val="20"/>
                <w:szCs w:val="20"/>
              </w:rPr>
              <w:t>0.0</w:t>
            </w:r>
          </w:p>
        </w:tc>
      </w:tr>
      <w:tr w:rsidR="00A33F91" w:rsidRPr="002178BD" w14:paraId="6FB7AADC" w14:textId="77777777" w:rsidTr="00E61F59">
        <w:trPr>
          <w:cantSplit/>
          <w:trHeight w:val="233"/>
          <w:jc w:val="center"/>
        </w:trPr>
        <w:tc>
          <w:tcPr>
            <w:tcW w:w="4091" w:type="pct"/>
            <w:gridSpan w:val="2"/>
            <w:tcBorders>
              <w:top w:val="nil"/>
              <w:left w:val="single" w:sz="4" w:space="0" w:color="auto"/>
              <w:bottom w:val="nil"/>
              <w:right w:val="single" w:sz="4" w:space="0" w:color="auto"/>
            </w:tcBorders>
          </w:tcPr>
          <w:p w14:paraId="01F81338" w14:textId="77777777" w:rsidR="00A33F91" w:rsidRPr="002178BD" w:rsidRDefault="00A33F91" w:rsidP="00E61F59">
            <w:pPr>
              <w:tabs>
                <w:tab w:val="right" w:pos="7560"/>
              </w:tabs>
              <w:ind w:left="6480" w:right="-108"/>
              <w:jc w:val="left"/>
              <w:rPr>
                <w:sz w:val="20"/>
                <w:szCs w:val="20"/>
              </w:rPr>
            </w:pPr>
            <w:r w:rsidRPr="002178BD">
              <w:rPr>
                <w:sz w:val="20"/>
                <w:szCs w:val="20"/>
              </w:rPr>
              <w:tab/>
              <w:t>Total:</w:t>
            </w:r>
          </w:p>
        </w:tc>
        <w:tc>
          <w:tcPr>
            <w:tcW w:w="909" w:type="pct"/>
            <w:tcBorders>
              <w:top w:val="nil"/>
              <w:left w:val="single" w:sz="4" w:space="0" w:color="auto"/>
              <w:bottom w:val="nil"/>
              <w:right w:val="single" w:sz="4" w:space="0" w:color="auto"/>
            </w:tcBorders>
            <w:shd w:val="clear" w:color="auto" w:fill="FFFFFF" w:themeFill="background1"/>
            <w:vAlign w:val="bottom"/>
          </w:tcPr>
          <w:p w14:paraId="2505EF3D" w14:textId="77777777" w:rsidR="00A33F91" w:rsidRPr="002178BD" w:rsidRDefault="00A33F91" w:rsidP="00E61F59">
            <w:pPr>
              <w:jc w:val="right"/>
              <w:rPr>
                <w:sz w:val="20"/>
                <w:szCs w:val="20"/>
              </w:rPr>
            </w:pPr>
            <w:r w:rsidRPr="002178BD">
              <w:rPr>
                <w:sz w:val="20"/>
                <w:szCs w:val="20"/>
              </w:rPr>
              <w:t>3.83</w:t>
            </w:r>
          </w:p>
        </w:tc>
      </w:tr>
      <w:tr w:rsidR="00A33F91" w:rsidRPr="002178BD" w14:paraId="12C1D5E7" w14:textId="77777777" w:rsidTr="00E61F59">
        <w:trPr>
          <w:cantSplit/>
          <w:trHeight w:val="233"/>
          <w:jc w:val="center"/>
        </w:trPr>
        <w:tc>
          <w:tcPr>
            <w:tcW w:w="4091" w:type="pct"/>
            <w:gridSpan w:val="2"/>
            <w:tcBorders>
              <w:top w:val="nil"/>
              <w:left w:val="single" w:sz="4" w:space="0" w:color="auto"/>
              <w:bottom w:val="single" w:sz="4" w:space="0" w:color="auto"/>
              <w:right w:val="single" w:sz="4" w:space="0" w:color="auto"/>
            </w:tcBorders>
          </w:tcPr>
          <w:p w14:paraId="7422B780" w14:textId="77777777" w:rsidR="00A33F91" w:rsidRPr="00A4280F" w:rsidRDefault="00A33F91" w:rsidP="00E61F59">
            <w:pPr>
              <w:tabs>
                <w:tab w:val="right" w:pos="7560"/>
              </w:tabs>
              <w:ind w:left="447" w:right="-108" w:hanging="447"/>
              <w:jc w:val="left"/>
              <w:rPr>
                <w:sz w:val="20"/>
                <w:szCs w:val="20"/>
                <w:highlight w:val="yellow"/>
              </w:rPr>
            </w:pPr>
            <w:r w:rsidRPr="00C86302">
              <w:rPr>
                <w:color w:val="000000" w:themeColor="text1"/>
                <w:sz w:val="20"/>
                <w:szCs w:val="20"/>
              </w:rPr>
              <w:t>Latest reported Annex F (HFCs) consumption (2022) (CO</w:t>
            </w:r>
            <w:r w:rsidRPr="00A4280F">
              <w:rPr>
                <w:color w:val="000000" w:themeColor="text1"/>
                <w:sz w:val="20"/>
                <w:szCs w:val="20"/>
                <w:vertAlign w:val="subscript"/>
              </w:rPr>
              <w:t>2</w:t>
            </w:r>
            <w:r w:rsidRPr="00C86302">
              <w:rPr>
                <w:color w:val="000000" w:themeColor="text1"/>
                <w:sz w:val="20"/>
                <w:szCs w:val="20"/>
              </w:rPr>
              <w:t>-eq tonnes) as per Article 7</w:t>
            </w:r>
          </w:p>
        </w:tc>
        <w:tc>
          <w:tcPr>
            <w:tcW w:w="909" w:type="pct"/>
            <w:tcBorders>
              <w:top w:val="nil"/>
              <w:left w:val="single" w:sz="4" w:space="0" w:color="auto"/>
              <w:bottom w:val="single" w:sz="4" w:space="0" w:color="auto"/>
              <w:right w:val="single" w:sz="4" w:space="0" w:color="auto"/>
            </w:tcBorders>
            <w:shd w:val="clear" w:color="auto" w:fill="FFFFFF" w:themeFill="background1"/>
            <w:vAlign w:val="bottom"/>
          </w:tcPr>
          <w:p w14:paraId="72E693D2" w14:textId="77777777" w:rsidR="00A33F91" w:rsidRPr="002178BD" w:rsidRDefault="00A33F91" w:rsidP="00E61F59">
            <w:pPr>
              <w:jc w:val="right"/>
              <w:rPr>
                <w:sz w:val="20"/>
                <w:szCs w:val="20"/>
              </w:rPr>
            </w:pPr>
            <w:r w:rsidRPr="002178BD">
              <w:rPr>
                <w:sz w:val="20"/>
                <w:szCs w:val="20"/>
              </w:rPr>
              <w:t>1,578,209</w:t>
            </w:r>
          </w:p>
        </w:tc>
      </w:tr>
      <w:tr w:rsidR="00A33F91" w:rsidRPr="002178BD" w14:paraId="0F895900" w14:textId="77777777" w:rsidTr="00E61F59">
        <w:trPr>
          <w:cantSplit/>
          <w:trHeight w:val="233"/>
          <w:jc w:val="center"/>
        </w:trPr>
        <w:tc>
          <w:tcPr>
            <w:tcW w:w="4091" w:type="pct"/>
            <w:gridSpan w:val="2"/>
            <w:tcBorders>
              <w:top w:val="nil"/>
              <w:left w:val="single" w:sz="4" w:space="0" w:color="auto"/>
              <w:bottom w:val="single" w:sz="4" w:space="0" w:color="auto"/>
              <w:right w:val="single" w:sz="4" w:space="0" w:color="auto"/>
            </w:tcBorders>
          </w:tcPr>
          <w:p w14:paraId="3137C713" w14:textId="77777777" w:rsidR="00A33F91" w:rsidRPr="002178BD" w:rsidRDefault="00A33F91" w:rsidP="00E61F59">
            <w:pPr>
              <w:jc w:val="left"/>
              <w:rPr>
                <w:sz w:val="20"/>
                <w:szCs w:val="20"/>
              </w:rPr>
            </w:pPr>
            <w:r w:rsidRPr="002178BD">
              <w:rPr>
                <w:sz w:val="20"/>
                <w:szCs w:val="20"/>
              </w:rPr>
              <w:t>Year of reported country programme implementation data:</w:t>
            </w:r>
          </w:p>
        </w:tc>
        <w:tc>
          <w:tcPr>
            <w:tcW w:w="909" w:type="pct"/>
            <w:tcBorders>
              <w:top w:val="nil"/>
              <w:left w:val="single" w:sz="4" w:space="0" w:color="auto"/>
              <w:bottom w:val="single" w:sz="4" w:space="0" w:color="auto"/>
              <w:right w:val="single" w:sz="4" w:space="0" w:color="auto"/>
            </w:tcBorders>
            <w:shd w:val="clear" w:color="auto" w:fill="FFFFFF" w:themeFill="background1"/>
          </w:tcPr>
          <w:p w14:paraId="43DCFAAB" w14:textId="77777777" w:rsidR="00A33F91" w:rsidRPr="002178BD" w:rsidRDefault="00A33F91" w:rsidP="00E61F59">
            <w:pPr>
              <w:jc w:val="right"/>
              <w:rPr>
                <w:sz w:val="20"/>
                <w:szCs w:val="20"/>
                <w:highlight w:val="yellow"/>
              </w:rPr>
            </w:pPr>
            <w:r w:rsidRPr="002178BD">
              <w:rPr>
                <w:sz w:val="20"/>
                <w:szCs w:val="20"/>
              </w:rPr>
              <w:t>2022</w:t>
            </w:r>
          </w:p>
        </w:tc>
      </w:tr>
      <w:tr w:rsidR="00A33F91" w:rsidRPr="002178BD" w14:paraId="48D46AB0" w14:textId="77777777" w:rsidTr="00E61F59">
        <w:trPr>
          <w:cantSplit/>
          <w:trHeight w:val="233"/>
          <w:jc w:val="center"/>
        </w:trPr>
        <w:tc>
          <w:tcPr>
            <w:tcW w:w="4091" w:type="pct"/>
            <w:gridSpan w:val="2"/>
            <w:tcBorders>
              <w:top w:val="single" w:sz="4" w:space="0" w:color="auto"/>
            </w:tcBorders>
          </w:tcPr>
          <w:p w14:paraId="2328178A" w14:textId="77777777" w:rsidR="00A33F91" w:rsidRPr="002178BD" w:rsidRDefault="00A33F91" w:rsidP="00E61F59">
            <w:pPr>
              <w:keepNext/>
              <w:jc w:val="left"/>
              <w:rPr>
                <w:sz w:val="20"/>
                <w:szCs w:val="20"/>
              </w:rPr>
            </w:pPr>
            <w:r w:rsidRPr="002178BD">
              <w:rPr>
                <w:sz w:val="20"/>
                <w:szCs w:val="20"/>
              </w:rPr>
              <w:t>Amount approved for projects (as at June 2023) (US $):</w:t>
            </w:r>
          </w:p>
        </w:tc>
        <w:tc>
          <w:tcPr>
            <w:tcW w:w="909" w:type="pct"/>
            <w:tcBorders>
              <w:top w:val="single" w:sz="4" w:space="0" w:color="auto"/>
            </w:tcBorders>
            <w:shd w:val="clear" w:color="auto" w:fill="auto"/>
            <w:vAlign w:val="bottom"/>
          </w:tcPr>
          <w:p w14:paraId="541BC7FF" w14:textId="77777777" w:rsidR="00A33F91" w:rsidRPr="002178BD" w:rsidRDefault="00A33F91" w:rsidP="00E61F59">
            <w:pPr>
              <w:jc w:val="right"/>
              <w:rPr>
                <w:sz w:val="20"/>
                <w:szCs w:val="20"/>
                <w:highlight w:val="yellow"/>
              </w:rPr>
            </w:pPr>
            <w:r w:rsidRPr="002178BD">
              <w:rPr>
                <w:sz w:val="20"/>
                <w:szCs w:val="20"/>
              </w:rPr>
              <w:t>13,259,754</w:t>
            </w:r>
          </w:p>
        </w:tc>
      </w:tr>
      <w:tr w:rsidR="00A33F91" w:rsidRPr="002178BD" w14:paraId="64DBEE25" w14:textId="77777777" w:rsidTr="00E61F59">
        <w:trPr>
          <w:cantSplit/>
          <w:trHeight w:val="233"/>
          <w:jc w:val="center"/>
        </w:trPr>
        <w:tc>
          <w:tcPr>
            <w:tcW w:w="4091" w:type="pct"/>
            <w:gridSpan w:val="2"/>
          </w:tcPr>
          <w:p w14:paraId="180DAEBE" w14:textId="77777777" w:rsidR="00A33F91" w:rsidRPr="002178BD" w:rsidRDefault="00A33F91" w:rsidP="00E61F59">
            <w:pPr>
              <w:keepNext/>
              <w:jc w:val="left"/>
              <w:rPr>
                <w:sz w:val="20"/>
                <w:szCs w:val="20"/>
              </w:rPr>
            </w:pPr>
            <w:r w:rsidRPr="002178BD">
              <w:rPr>
                <w:sz w:val="20"/>
                <w:szCs w:val="20"/>
              </w:rPr>
              <w:t>Amount disbursed (as at December 2022) (US $):</w:t>
            </w:r>
          </w:p>
        </w:tc>
        <w:tc>
          <w:tcPr>
            <w:tcW w:w="909" w:type="pct"/>
            <w:shd w:val="clear" w:color="auto" w:fill="auto"/>
          </w:tcPr>
          <w:p w14:paraId="5FF56977" w14:textId="77777777" w:rsidR="00A33F91" w:rsidRPr="002178BD" w:rsidRDefault="00A33F91" w:rsidP="00E61F59">
            <w:pPr>
              <w:jc w:val="right"/>
              <w:rPr>
                <w:sz w:val="20"/>
                <w:szCs w:val="20"/>
                <w:highlight w:val="yellow"/>
              </w:rPr>
            </w:pPr>
            <w:r w:rsidRPr="002178BD">
              <w:rPr>
                <w:sz w:val="20"/>
                <w:szCs w:val="20"/>
              </w:rPr>
              <w:t>12,540,004</w:t>
            </w:r>
          </w:p>
        </w:tc>
      </w:tr>
      <w:tr w:rsidR="00A33F91" w:rsidRPr="002178BD" w14:paraId="2AB97684" w14:textId="77777777" w:rsidTr="00E61F59">
        <w:trPr>
          <w:cantSplit/>
          <w:trHeight w:val="233"/>
          <w:jc w:val="center"/>
        </w:trPr>
        <w:tc>
          <w:tcPr>
            <w:tcW w:w="4091" w:type="pct"/>
            <w:gridSpan w:val="2"/>
          </w:tcPr>
          <w:p w14:paraId="644BDB34" w14:textId="77777777" w:rsidR="00A33F91" w:rsidRPr="002178BD" w:rsidRDefault="00A33F91" w:rsidP="00E61F59">
            <w:pPr>
              <w:keepNext/>
              <w:jc w:val="left"/>
              <w:rPr>
                <w:color w:val="000000" w:themeColor="text1"/>
                <w:sz w:val="20"/>
                <w:szCs w:val="20"/>
              </w:rPr>
            </w:pPr>
            <w:r w:rsidRPr="002178BD">
              <w:rPr>
                <w:color w:val="000000" w:themeColor="text1"/>
                <w:sz w:val="20"/>
                <w:szCs w:val="20"/>
              </w:rPr>
              <w:t>ODS to be phased out (as at June 2023) (ODP tonnes):</w:t>
            </w:r>
          </w:p>
        </w:tc>
        <w:tc>
          <w:tcPr>
            <w:tcW w:w="909" w:type="pct"/>
            <w:shd w:val="clear" w:color="auto" w:fill="auto"/>
            <w:vAlign w:val="bottom"/>
          </w:tcPr>
          <w:p w14:paraId="4D254AF5" w14:textId="77777777" w:rsidR="00A33F91" w:rsidRPr="002178BD" w:rsidRDefault="00A33F91" w:rsidP="00E61F59">
            <w:pPr>
              <w:jc w:val="right"/>
              <w:rPr>
                <w:sz w:val="20"/>
                <w:szCs w:val="20"/>
              </w:rPr>
            </w:pPr>
            <w:r w:rsidRPr="002178BD">
              <w:rPr>
                <w:sz w:val="20"/>
                <w:szCs w:val="20"/>
              </w:rPr>
              <w:t>810.1</w:t>
            </w:r>
          </w:p>
        </w:tc>
      </w:tr>
      <w:tr w:rsidR="00A33F91" w:rsidRPr="002178BD" w14:paraId="772893C0" w14:textId="77777777" w:rsidTr="00E61F59">
        <w:trPr>
          <w:cantSplit/>
          <w:trHeight w:val="233"/>
          <w:jc w:val="center"/>
        </w:trPr>
        <w:tc>
          <w:tcPr>
            <w:tcW w:w="4091" w:type="pct"/>
            <w:gridSpan w:val="2"/>
          </w:tcPr>
          <w:p w14:paraId="280473CE" w14:textId="77777777" w:rsidR="00A33F91" w:rsidRPr="002178BD" w:rsidRDefault="00A33F91" w:rsidP="00E61F59">
            <w:pPr>
              <w:keepNext/>
              <w:jc w:val="left"/>
              <w:rPr>
                <w:color w:val="000000" w:themeColor="text1"/>
                <w:sz w:val="20"/>
                <w:szCs w:val="20"/>
              </w:rPr>
            </w:pPr>
            <w:r w:rsidRPr="002178BD">
              <w:rPr>
                <w:color w:val="000000" w:themeColor="text1"/>
                <w:sz w:val="20"/>
                <w:szCs w:val="20"/>
              </w:rPr>
              <w:t>ODS phased out (as at December 2022) (ODP tonnes):</w:t>
            </w:r>
          </w:p>
        </w:tc>
        <w:tc>
          <w:tcPr>
            <w:tcW w:w="909" w:type="pct"/>
            <w:shd w:val="clear" w:color="auto" w:fill="auto"/>
          </w:tcPr>
          <w:p w14:paraId="4DDB751C" w14:textId="77777777" w:rsidR="00A33F91" w:rsidRPr="002178BD" w:rsidRDefault="00A33F91" w:rsidP="00E61F59">
            <w:pPr>
              <w:jc w:val="right"/>
              <w:rPr>
                <w:sz w:val="20"/>
                <w:szCs w:val="20"/>
              </w:rPr>
            </w:pPr>
            <w:r w:rsidRPr="002178BD">
              <w:rPr>
                <w:sz w:val="20"/>
                <w:szCs w:val="20"/>
              </w:rPr>
              <w:t>799.4</w:t>
            </w:r>
          </w:p>
        </w:tc>
      </w:tr>
    </w:tbl>
    <w:p w14:paraId="6AB9321F" w14:textId="77777777" w:rsidR="00A33F91" w:rsidRPr="002178BD" w:rsidRDefault="00A33F91" w:rsidP="00A33F91"/>
    <w:p w14:paraId="5DC4B563" w14:textId="77777777" w:rsidR="00A33F91" w:rsidRPr="002178BD" w:rsidRDefault="00A33F91" w:rsidP="008164C0">
      <w:pPr>
        <w:numPr>
          <w:ilvl w:val="0"/>
          <w:numId w:val="1"/>
        </w:numPr>
        <w:tabs>
          <w:tab w:val="clear" w:pos="-1440"/>
        </w:tabs>
        <w:spacing w:after="240"/>
        <w:ind w:left="-1276" w:firstLine="1298"/>
        <w:outlineLvl w:val="0"/>
      </w:pPr>
      <w:r w:rsidRPr="002178BD">
        <w:rPr>
          <w:lang w:val="en-US"/>
        </w:rPr>
        <w:t>Summary</w:t>
      </w:r>
      <w:r w:rsidRPr="002178BD">
        <w:t xml:space="preserve"> of activities and funds approved by the Executive Committee:</w:t>
      </w:r>
    </w:p>
    <w:tbl>
      <w:tblPr>
        <w:tblStyle w:val="TableGrid"/>
        <w:tblW w:w="5000" w:type="pct"/>
        <w:tblLayout w:type="fixed"/>
        <w:tblLook w:val="01E0" w:firstRow="1" w:lastRow="1" w:firstColumn="1" w:lastColumn="1" w:noHBand="0" w:noVBand="0"/>
      </w:tblPr>
      <w:tblGrid>
        <w:gridCol w:w="7622"/>
        <w:gridCol w:w="1728"/>
      </w:tblGrid>
      <w:tr w:rsidR="00A33F91" w:rsidRPr="002178BD" w14:paraId="2D35CB71" w14:textId="77777777" w:rsidTr="00E61F59">
        <w:trPr>
          <w:trHeight w:val="445"/>
        </w:trPr>
        <w:tc>
          <w:tcPr>
            <w:tcW w:w="4076" w:type="pct"/>
            <w:tcBorders>
              <w:bottom w:val="single" w:sz="4" w:space="0" w:color="auto"/>
            </w:tcBorders>
          </w:tcPr>
          <w:p w14:paraId="5E6F86E8" w14:textId="77777777" w:rsidR="00A33F91" w:rsidRPr="002178BD" w:rsidRDefault="00A33F91" w:rsidP="00E61F59">
            <w:pPr>
              <w:keepNext/>
              <w:jc w:val="left"/>
              <w:rPr>
                <w:b/>
                <w:sz w:val="20"/>
              </w:rPr>
            </w:pPr>
            <w:r w:rsidRPr="002178BD">
              <w:rPr>
                <w:b/>
                <w:sz w:val="20"/>
              </w:rPr>
              <w:t>Summary of activities</w:t>
            </w:r>
          </w:p>
          <w:p w14:paraId="77975A5B" w14:textId="77777777" w:rsidR="00A33F91" w:rsidRPr="002178BD" w:rsidRDefault="00A33F91" w:rsidP="00E61F59">
            <w:pPr>
              <w:keepNext/>
              <w:jc w:val="left"/>
              <w:rPr>
                <w:b/>
                <w:sz w:val="20"/>
              </w:rPr>
            </w:pPr>
          </w:p>
        </w:tc>
        <w:tc>
          <w:tcPr>
            <w:tcW w:w="924" w:type="pct"/>
            <w:tcBorders>
              <w:bottom w:val="single" w:sz="4" w:space="0" w:color="auto"/>
            </w:tcBorders>
          </w:tcPr>
          <w:p w14:paraId="04723A5E" w14:textId="77777777" w:rsidR="00A33F91" w:rsidRPr="002178BD" w:rsidRDefault="00A33F91" w:rsidP="00E61F59">
            <w:pPr>
              <w:keepNext/>
              <w:jc w:val="center"/>
              <w:rPr>
                <w:b/>
                <w:sz w:val="20"/>
              </w:rPr>
            </w:pPr>
            <w:r w:rsidRPr="002178BD">
              <w:rPr>
                <w:b/>
                <w:sz w:val="20"/>
              </w:rPr>
              <w:t>Funds approved (US $)</w:t>
            </w:r>
          </w:p>
        </w:tc>
      </w:tr>
      <w:tr w:rsidR="00A33F91" w:rsidRPr="002178BD" w14:paraId="084BD9EE" w14:textId="77777777" w:rsidTr="00E61F59">
        <w:trPr>
          <w:trHeight w:val="222"/>
        </w:trPr>
        <w:tc>
          <w:tcPr>
            <w:tcW w:w="4076" w:type="pct"/>
            <w:tcBorders>
              <w:top w:val="single" w:sz="4" w:space="0" w:color="auto"/>
              <w:left w:val="single" w:sz="4" w:space="0" w:color="auto"/>
              <w:bottom w:val="single" w:sz="4" w:space="0" w:color="auto"/>
              <w:right w:val="single" w:sz="4" w:space="0" w:color="auto"/>
            </w:tcBorders>
          </w:tcPr>
          <w:p w14:paraId="03CA76BC" w14:textId="77777777" w:rsidR="00A33F91" w:rsidRPr="002178BD" w:rsidRDefault="00A33F91" w:rsidP="00E61F59">
            <w:pPr>
              <w:keepNext/>
              <w:ind w:left="447" w:hanging="447"/>
              <w:jc w:val="left"/>
              <w:rPr>
                <w:sz w:val="20"/>
              </w:rPr>
            </w:pPr>
            <w:r w:rsidRPr="002178BD">
              <w:rPr>
                <w:sz w:val="20"/>
              </w:rPr>
              <w:t>(a)</w:t>
            </w:r>
            <w:r w:rsidRPr="002178BD">
              <w:rPr>
                <w:sz w:val="20"/>
              </w:rPr>
              <w:tab/>
              <w:t>Investment projects:</w:t>
            </w:r>
          </w:p>
        </w:tc>
        <w:tc>
          <w:tcPr>
            <w:tcW w:w="924" w:type="pct"/>
            <w:tcBorders>
              <w:top w:val="single" w:sz="4" w:space="0" w:color="auto"/>
              <w:left w:val="single" w:sz="4" w:space="0" w:color="auto"/>
              <w:bottom w:val="single" w:sz="4" w:space="0" w:color="auto"/>
              <w:right w:val="single" w:sz="4" w:space="0" w:color="auto"/>
            </w:tcBorders>
            <w:shd w:val="clear" w:color="auto" w:fill="auto"/>
          </w:tcPr>
          <w:p w14:paraId="0939C51F" w14:textId="77777777" w:rsidR="00A33F91" w:rsidRPr="002178BD" w:rsidRDefault="00A33F91" w:rsidP="00E61F59">
            <w:pPr>
              <w:keepNext/>
              <w:jc w:val="right"/>
              <w:rPr>
                <w:sz w:val="20"/>
                <w:highlight w:val="yellow"/>
              </w:rPr>
            </w:pPr>
            <w:r w:rsidRPr="002178BD">
              <w:rPr>
                <w:sz w:val="20"/>
              </w:rPr>
              <w:t>8,150,076</w:t>
            </w:r>
          </w:p>
        </w:tc>
      </w:tr>
      <w:tr w:rsidR="00A33F91" w:rsidRPr="002178BD" w14:paraId="19255983" w14:textId="77777777" w:rsidTr="00E61F59">
        <w:trPr>
          <w:trHeight w:val="222"/>
        </w:trPr>
        <w:tc>
          <w:tcPr>
            <w:tcW w:w="4076" w:type="pct"/>
            <w:tcBorders>
              <w:top w:val="single" w:sz="4" w:space="0" w:color="auto"/>
              <w:left w:val="single" w:sz="4" w:space="0" w:color="auto"/>
              <w:bottom w:val="single" w:sz="4" w:space="0" w:color="auto"/>
              <w:right w:val="single" w:sz="4" w:space="0" w:color="auto"/>
            </w:tcBorders>
          </w:tcPr>
          <w:p w14:paraId="60F4449E" w14:textId="77777777" w:rsidR="00A33F91" w:rsidRPr="002178BD" w:rsidRDefault="00A33F91" w:rsidP="00E61F59">
            <w:pPr>
              <w:widowControl w:val="0"/>
              <w:ind w:left="447" w:hanging="447"/>
              <w:rPr>
                <w:sz w:val="20"/>
              </w:rPr>
            </w:pPr>
            <w:r w:rsidRPr="002178BD">
              <w:rPr>
                <w:sz w:val="20"/>
              </w:rPr>
              <w:t>(b)</w:t>
            </w:r>
            <w:r w:rsidRPr="002178BD">
              <w:rPr>
                <w:sz w:val="20"/>
              </w:rPr>
              <w:tab/>
              <w:t>Institutional strengthening:</w:t>
            </w:r>
          </w:p>
        </w:tc>
        <w:tc>
          <w:tcPr>
            <w:tcW w:w="924" w:type="pct"/>
            <w:tcBorders>
              <w:top w:val="single" w:sz="4" w:space="0" w:color="auto"/>
              <w:left w:val="single" w:sz="4" w:space="0" w:color="auto"/>
              <w:bottom w:val="single" w:sz="4" w:space="0" w:color="auto"/>
              <w:right w:val="single" w:sz="4" w:space="0" w:color="auto"/>
            </w:tcBorders>
            <w:shd w:val="clear" w:color="auto" w:fill="FFFFFF" w:themeFill="background1"/>
          </w:tcPr>
          <w:p w14:paraId="15F95457" w14:textId="77777777" w:rsidR="00A33F91" w:rsidRPr="002178BD" w:rsidRDefault="00A33F91" w:rsidP="00E61F59">
            <w:pPr>
              <w:widowControl w:val="0"/>
              <w:jc w:val="right"/>
              <w:rPr>
                <w:sz w:val="20"/>
                <w:highlight w:val="yellow"/>
              </w:rPr>
            </w:pPr>
            <w:r w:rsidRPr="002178BD">
              <w:rPr>
                <w:sz w:val="20"/>
              </w:rPr>
              <w:t>2,072,121</w:t>
            </w:r>
          </w:p>
        </w:tc>
      </w:tr>
      <w:tr w:rsidR="00A33F91" w:rsidRPr="002178BD" w14:paraId="423D0B1D" w14:textId="77777777" w:rsidTr="00E61F59">
        <w:trPr>
          <w:trHeight w:val="222"/>
        </w:trPr>
        <w:tc>
          <w:tcPr>
            <w:tcW w:w="4076" w:type="pct"/>
            <w:tcBorders>
              <w:top w:val="single" w:sz="4" w:space="0" w:color="auto"/>
              <w:left w:val="single" w:sz="4" w:space="0" w:color="auto"/>
              <w:bottom w:val="single" w:sz="4" w:space="0" w:color="auto"/>
              <w:right w:val="single" w:sz="4" w:space="0" w:color="auto"/>
            </w:tcBorders>
          </w:tcPr>
          <w:p w14:paraId="48E7AA24" w14:textId="77777777" w:rsidR="00A33F91" w:rsidRPr="002178BD" w:rsidRDefault="00A33F91" w:rsidP="00E61F59">
            <w:pPr>
              <w:widowControl w:val="0"/>
              <w:ind w:left="447" w:hanging="447"/>
              <w:rPr>
                <w:sz w:val="20"/>
              </w:rPr>
            </w:pPr>
            <w:r w:rsidRPr="002178BD">
              <w:rPr>
                <w:sz w:val="20"/>
              </w:rPr>
              <w:t>(c)</w:t>
            </w:r>
            <w:r w:rsidRPr="002178BD">
              <w:rPr>
                <w:sz w:val="20"/>
              </w:rPr>
              <w:tab/>
              <w:t>Project preparation, technical assistance, training, and other non-investment projects:</w:t>
            </w:r>
          </w:p>
        </w:tc>
        <w:tc>
          <w:tcPr>
            <w:tcW w:w="924" w:type="pct"/>
            <w:tcBorders>
              <w:top w:val="single" w:sz="4" w:space="0" w:color="auto"/>
              <w:left w:val="single" w:sz="4" w:space="0" w:color="auto"/>
              <w:bottom w:val="single" w:sz="4" w:space="0" w:color="auto"/>
              <w:right w:val="single" w:sz="4" w:space="0" w:color="auto"/>
            </w:tcBorders>
            <w:shd w:val="clear" w:color="auto" w:fill="FFFFFF" w:themeFill="background1"/>
          </w:tcPr>
          <w:p w14:paraId="7A76FFB7" w14:textId="77777777" w:rsidR="00A33F91" w:rsidRPr="002178BD" w:rsidRDefault="00A33F91" w:rsidP="00E61F59">
            <w:pPr>
              <w:widowControl w:val="0"/>
              <w:jc w:val="right"/>
              <w:rPr>
                <w:sz w:val="20"/>
                <w:highlight w:val="yellow"/>
              </w:rPr>
            </w:pPr>
            <w:r w:rsidRPr="002178BD">
              <w:rPr>
                <w:sz w:val="20"/>
              </w:rPr>
              <w:t>3,037,556</w:t>
            </w:r>
          </w:p>
        </w:tc>
      </w:tr>
      <w:tr w:rsidR="00A33F91" w:rsidRPr="002178BD" w14:paraId="0A39F96F" w14:textId="77777777" w:rsidTr="00E61F59">
        <w:trPr>
          <w:trHeight w:val="222"/>
        </w:trPr>
        <w:tc>
          <w:tcPr>
            <w:tcW w:w="4076" w:type="pct"/>
            <w:tcBorders>
              <w:top w:val="single" w:sz="4" w:space="0" w:color="auto"/>
              <w:left w:val="single" w:sz="4" w:space="0" w:color="auto"/>
              <w:bottom w:val="single" w:sz="4" w:space="0" w:color="auto"/>
              <w:right w:val="single" w:sz="4" w:space="0" w:color="auto"/>
            </w:tcBorders>
          </w:tcPr>
          <w:p w14:paraId="3AE02649" w14:textId="77777777" w:rsidR="00A33F91" w:rsidRPr="002178BD" w:rsidRDefault="00A33F91" w:rsidP="00E61F59">
            <w:pPr>
              <w:widowControl w:val="0"/>
              <w:tabs>
                <w:tab w:val="right" w:pos="7473"/>
              </w:tabs>
              <w:ind w:left="6480" w:right="-108"/>
              <w:jc w:val="left"/>
              <w:rPr>
                <w:sz w:val="20"/>
              </w:rPr>
            </w:pPr>
            <w:r w:rsidRPr="002178BD">
              <w:rPr>
                <w:sz w:val="20"/>
              </w:rPr>
              <w:tab/>
              <w:t>Total:</w:t>
            </w:r>
          </w:p>
        </w:tc>
        <w:tc>
          <w:tcPr>
            <w:tcW w:w="924" w:type="pct"/>
            <w:tcBorders>
              <w:top w:val="single" w:sz="4" w:space="0" w:color="auto"/>
              <w:left w:val="single" w:sz="4" w:space="0" w:color="auto"/>
              <w:bottom w:val="single" w:sz="4" w:space="0" w:color="auto"/>
              <w:right w:val="single" w:sz="4" w:space="0" w:color="auto"/>
            </w:tcBorders>
            <w:shd w:val="clear" w:color="auto" w:fill="auto"/>
          </w:tcPr>
          <w:p w14:paraId="442994B0" w14:textId="77777777" w:rsidR="00A33F91" w:rsidRPr="002178BD" w:rsidRDefault="00A33F91" w:rsidP="00E61F59">
            <w:pPr>
              <w:widowControl w:val="0"/>
              <w:jc w:val="right"/>
              <w:rPr>
                <w:sz w:val="20"/>
                <w:highlight w:val="yellow"/>
              </w:rPr>
            </w:pPr>
            <w:r w:rsidRPr="002178BD">
              <w:rPr>
                <w:sz w:val="20"/>
              </w:rPr>
              <w:t>13,259,754</w:t>
            </w:r>
          </w:p>
        </w:tc>
      </w:tr>
      <w:tr w:rsidR="00A33F91" w:rsidRPr="002178BD" w14:paraId="174D7CCE" w14:textId="77777777" w:rsidTr="00E61F59">
        <w:trPr>
          <w:trHeight w:val="222"/>
        </w:trPr>
        <w:tc>
          <w:tcPr>
            <w:tcW w:w="4076" w:type="pct"/>
            <w:tcBorders>
              <w:top w:val="single" w:sz="4" w:space="0" w:color="auto"/>
              <w:left w:val="single" w:sz="4" w:space="0" w:color="auto"/>
              <w:bottom w:val="single" w:sz="4" w:space="0" w:color="auto"/>
              <w:right w:val="single" w:sz="4" w:space="0" w:color="auto"/>
            </w:tcBorders>
          </w:tcPr>
          <w:p w14:paraId="6D22D477" w14:textId="77777777" w:rsidR="00A33F91" w:rsidRPr="002178BD" w:rsidRDefault="00A33F91" w:rsidP="00E61F59">
            <w:pPr>
              <w:widowControl w:val="0"/>
              <w:tabs>
                <w:tab w:val="right" w:pos="7560"/>
              </w:tabs>
              <w:ind w:left="447" w:right="-108" w:hanging="421"/>
              <w:jc w:val="left"/>
              <w:rPr>
                <w:sz w:val="20"/>
              </w:rPr>
            </w:pPr>
            <w:r w:rsidRPr="002178BD">
              <w:rPr>
                <w:sz w:val="20"/>
              </w:rPr>
              <w:t>(d)</w:t>
            </w:r>
            <w:r w:rsidRPr="002178BD">
              <w:rPr>
                <w:sz w:val="20"/>
              </w:rPr>
              <w:tab/>
              <w:t>HFC activities funded from additional voluntary contributions</w:t>
            </w:r>
          </w:p>
        </w:tc>
        <w:tc>
          <w:tcPr>
            <w:tcW w:w="924" w:type="pct"/>
            <w:tcBorders>
              <w:top w:val="single" w:sz="4" w:space="0" w:color="auto"/>
              <w:left w:val="single" w:sz="4" w:space="0" w:color="auto"/>
              <w:bottom w:val="single" w:sz="4" w:space="0" w:color="auto"/>
              <w:right w:val="single" w:sz="4" w:space="0" w:color="auto"/>
            </w:tcBorders>
            <w:shd w:val="clear" w:color="auto" w:fill="FFFFFF" w:themeFill="background1"/>
          </w:tcPr>
          <w:p w14:paraId="6C3DBB76" w14:textId="77777777" w:rsidR="00A33F91" w:rsidRPr="002178BD" w:rsidRDefault="00A33F91" w:rsidP="00E61F59">
            <w:pPr>
              <w:widowControl w:val="0"/>
              <w:jc w:val="right"/>
              <w:rPr>
                <w:sz w:val="20"/>
                <w:highlight w:val="yellow"/>
              </w:rPr>
            </w:pPr>
            <w:r w:rsidRPr="002178BD">
              <w:rPr>
                <w:color w:val="000000"/>
                <w:sz w:val="20"/>
                <w:szCs w:val="20"/>
              </w:rPr>
              <w:t>150,000</w:t>
            </w:r>
          </w:p>
        </w:tc>
      </w:tr>
    </w:tbl>
    <w:p w14:paraId="12B9A3B6" w14:textId="77777777" w:rsidR="00A33F91" w:rsidRPr="002178BD" w:rsidRDefault="00A33F91" w:rsidP="00A33F91"/>
    <w:p w14:paraId="76CA2B6B" w14:textId="77777777" w:rsidR="00A33F91" w:rsidRPr="002178BD" w:rsidRDefault="00A33F91" w:rsidP="00A33F91">
      <w:pPr>
        <w:spacing w:after="240"/>
        <w:jc w:val="left"/>
        <w:rPr>
          <w:u w:val="single"/>
        </w:rPr>
      </w:pPr>
      <w:r w:rsidRPr="002178BD">
        <w:rPr>
          <w:u w:val="single"/>
        </w:rPr>
        <w:t>Progress report</w:t>
      </w:r>
    </w:p>
    <w:p w14:paraId="44F0B1D0" w14:textId="77777777" w:rsidR="00A33F91" w:rsidRPr="002178BD" w:rsidRDefault="00A33F91" w:rsidP="008164C0">
      <w:pPr>
        <w:pStyle w:val="Heading1"/>
        <w:tabs>
          <w:tab w:val="clear" w:pos="-1440"/>
          <w:tab w:val="num" w:pos="-284"/>
        </w:tabs>
        <w:ind w:left="0"/>
        <w:rPr>
          <w:lang w:val="en-US"/>
        </w:rPr>
      </w:pPr>
      <w:r>
        <w:rPr>
          <w:lang w:val="en-US"/>
        </w:rPr>
        <w:t>Under p</w:t>
      </w:r>
      <w:r w:rsidRPr="003D74A0">
        <w:rPr>
          <w:lang w:val="en-US"/>
        </w:rPr>
        <w:t xml:space="preserve">hase XIV of the </w:t>
      </w:r>
      <w:r>
        <w:rPr>
          <w:lang w:val="en-US"/>
        </w:rPr>
        <w:t xml:space="preserve">institutional strengthening </w:t>
      </w:r>
      <w:r w:rsidRPr="003D74A0">
        <w:rPr>
          <w:lang w:val="en-US"/>
        </w:rPr>
        <w:t>project</w:t>
      </w:r>
      <w:r>
        <w:rPr>
          <w:lang w:val="en-US"/>
        </w:rPr>
        <w:t xml:space="preserve"> for Costa Rica</w:t>
      </w:r>
      <w:r w:rsidRPr="003D74A0">
        <w:rPr>
          <w:lang w:val="en-US"/>
        </w:rPr>
        <w:t xml:space="preserve"> </w:t>
      </w:r>
      <w:r>
        <w:rPr>
          <w:lang w:val="en-US"/>
        </w:rPr>
        <w:t xml:space="preserve">achievements </w:t>
      </w:r>
      <w:r w:rsidRPr="003D74A0">
        <w:rPr>
          <w:lang w:val="en-US"/>
        </w:rPr>
        <w:t>includ</w:t>
      </w:r>
      <w:r>
        <w:rPr>
          <w:lang w:val="en-US"/>
        </w:rPr>
        <w:t>ed:</w:t>
      </w:r>
      <w:r w:rsidRPr="003D74A0">
        <w:rPr>
          <w:lang w:val="en-US"/>
        </w:rPr>
        <w:t xml:space="preserve"> the reduction of HCFC imports by 74</w:t>
      </w:r>
      <w:r>
        <w:rPr>
          <w:lang w:val="en-US"/>
        </w:rPr>
        <w:t> per cent</w:t>
      </w:r>
      <w:r w:rsidRPr="003D74A0">
        <w:rPr>
          <w:lang w:val="en-US"/>
        </w:rPr>
        <w:t xml:space="preserve"> </w:t>
      </w:r>
      <w:r>
        <w:rPr>
          <w:lang w:val="en-US"/>
        </w:rPr>
        <w:t>in</w:t>
      </w:r>
      <w:r w:rsidRPr="003D74A0">
        <w:rPr>
          <w:lang w:val="en-US"/>
        </w:rPr>
        <w:t xml:space="preserve"> 2022 compared to the 2013 baseline</w:t>
      </w:r>
      <w:r>
        <w:rPr>
          <w:lang w:val="en-US"/>
        </w:rPr>
        <w:t>;</w:t>
      </w:r>
      <w:r w:rsidRPr="003D74A0">
        <w:rPr>
          <w:lang w:val="en-US"/>
        </w:rPr>
        <w:t xml:space="preserve"> control of illicit trafficking of </w:t>
      </w:r>
      <w:r>
        <w:rPr>
          <w:lang w:val="en-US"/>
        </w:rPr>
        <w:t xml:space="preserve">ODS; reporting of </w:t>
      </w:r>
      <w:r w:rsidRPr="003D74A0">
        <w:rPr>
          <w:lang w:val="en-US"/>
        </w:rPr>
        <w:t xml:space="preserve">the </w:t>
      </w:r>
      <w:r>
        <w:rPr>
          <w:lang w:val="en-US"/>
        </w:rPr>
        <w:t xml:space="preserve">country </w:t>
      </w:r>
      <w:proofErr w:type="spellStart"/>
      <w:r>
        <w:rPr>
          <w:lang w:val="en-US"/>
        </w:rPr>
        <w:t>programme</w:t>
      </w:r>
      <w:proofErr w:type="spellEnd"/>
      <w:r w:rsidRPr="003D74A0">
        <w:rPr>
          <w:lang w:val="en-US"/>
        </w:rPr>
        <w:t xml:space="preserve"> and A</w:t>
      </w:r>
      <w:r>
        <w:rPr>
          <w:lang w:val="en-US"/>
        </w:rPr>
        <w:t xml:space="preserve">rticle </w:t>
      </w:r>
      <w:r w:rsidRPr="003D74A0">
        <w:rPr>
          <w:lang w:val="en-US"/>
        </w:rPr>
        <w:t>7</w:t>
      </w:r>
      <w:r>
        <w:rPr>
          <w:lang w:val="en-US"/>
        </w:rPr>
        <w:t xml:space="preserve"> data to the Fund and Ozone Secretariats, respectively;</w:t>
      </w:r>
      <w:r w:rsidRPr="003D74A0">
        <w:rPr>
          <w:lang w:val="en-US"/>
        </w:rPr>
        <w:t xml:space="preserve"> development of a proposal for a "Regulation to implement an import quota mechanism for the gradual reduction of the use of Hydrofluorocarbons (HFCs), or controlled substances of Annex F of the Montreal Protocol"</w:t>
      </w:r>
      <w:r>
        <w:rPr>
          <w:lang w:val="en-US"/>
        </w:rPr>
        <w:t xml:space="preserve">; </w:t>
      </w:r>
      <w:r w:rsidRPr="003D74A0">
        <w:rPr>
          <w:lang w:val="en-US"/>
        </w:rPr>
        <w:t xml:space="preserve">and the celebration of World Ozone Day, where specific issues </w:t>
      </w:r>
      <w:r>
        <w:rPr>
          <w:lang w:val="en-US"/>
        </w:rPr>
        <w:t xml:space="preserve">were addressed </w:t>
      </w:r>
      <w:r w:rsidRPr="003D74A0">
        <w:rPr>
          <w:lang w:val="en-US"/>
        </w:rPr>
        <w:t>to support the sector.</w:t>
      </w:r>
      <w:r>
        <w:rPr>
          <w:lang w:val="en-US"/>
        </w:rPr>
        <w:t xml:space="preserve"> The NOU also implemented </w:t>
      </w:r>
      <w:r w:rsidRPr="003D74A0">
        <w:rPr>
          <w:lang w:val="en-US"/>
        </w:rPr>
        <w:t>online training courses, encourag</w:t>
      </w:r>
      <w:r>
        <w:rPr>
          <w:lang w:val="en-US"/>
        </w:rPr>
        <w:t>ed</w:t>
      </w:r>
      <w:r w:rsidRPr="003D74A0">
        <w:rPr>
          <w:lang w:val="en-US"/>
        </w:rPr>
        <w:t xml:space="preserve"> the acquisition of eco</w:t>
      </w:r>
      <w:r>
        <w:rPr>
          <w:lang w:val="en-US"/>
        </w:rPr>
        <w:noBreakHyphen/>
      </w:r>
      <w:r w:rsidRPr="003D74A0">
        <w:rPr>
          <w:lang w:val="en-US"/>
        </w:rPr>
        <w:t>efficient equipment and rais</w:t>
      </w:r>
      <w:r>
        <w:rPr>
          <w:lang w:val="en-US"/>
        </w:rPr>
        <w:t>ed</w:t>
      </w:r>
      <w:r w:rsidRPr="003D74A0">
        <w:rPr>
          <w:lang w:val="en-US"/>
        </w:rPr>
        <w:t xml:space="preserve"> awareness among customs agencies about the importance of carrying out rigorous control of import</w:t>
      </w:r>
      <w:r>
        <w:rPr>
          <w:lang w:val="en-US"/>
        </w:rPr>
        <w:t>s. The NOU also developed</w:t>
      </w:r>
      <w:r w:rsidRPr="003D74A0">
        <w:rPr>
          <w:lang w:val="en-US"/>
        </w:rPr>
        <w:t xml:space="preserve"> campaigns for the recovery of refrigerant gases for destruction, which</w:t>
      </w:r>
      <w:r w:rsidRPr="003D74A0" w:rsidDel="00061EA0">
        <w:rPr>
          <w:lang w:val="en-US"/>
        </w:rPr>
        <w:t xml:space="preserve"> </w:t>
      </w:r>
      <w:r w:rsidRPr="003D74A0">
        <w:rPr>
          <w:lang w:val="en-US"/>
        </w:rPr>
        <w:t xml:space="preserve">has </w:t>
      </w:r>
      <w:r>
        <w:rPr>
          <w:lang w:val="en-US"/>
        </w:rPr>
        <w:t>contributed</w:t>
      </w:r>
      <w:r w:rsidRPr="003D74A0">
        <w:rPr>
          <w:lang w:val="en-US"/>
        </w:rPr>
        <w:t xml:space="preserve"> to </w:t>
      </w:r>
      <w:r>
        <w:rPr>
          <w:lang w:val="en-US"/>
        </w:rPr>
        <w:t xml:space="preserve">the </w:t>
      </w:r>
      <w:r w:rsidRPr="003D74A0">
        <w:rPr>
          <w:lang w:val="en-US"/>
        </w:rPr>
        <w:t>recover</w:t>
      </w:r>
      <w:r>
        <w:rPr>
          <w:lang w:val="en-US"/>
        </w:rPr>
        <w:t>y of</w:t>
      </w:r>
      <w:r w:rsidRPr="003D74A0">
        <w:rPr>
          <w:lang w:val="en-US"/>
        </w:rPr>
        <w:t xml:space="preserve"> about 1,117.45 kg of refrigerant</w:t>
      </w:r>
      <w:r>
        <w:rPr>
          <w:lang w:val="en-US"/>
        </w:rPr>
        <w:t>s</w:t>
      </w:r>
      <w:r w:rsidRPr="003D74A0">
        <w:rPr>
          <w:lang w:val="en-US"/>
        </w:rPr>
        <w:t>, preventing their release into the atmosphere</w:t>
      </w:r>
      <w:r>
        <w:rPr>
          <w:lang w:val="en-US"/>
        </w:rPr>
        <w:t>;</w:t>
      </w:r>
      <w:r w:rsidRPr="003D74A0">
        <w:rPr>
          <w:lang w:val="en-US"/>
        </w:rPr>
        <w:t xml:space="preserve"> and the creation of an online awareness module on human rights, with an emphasis on gender equity</w:t>
      </w:r>
      <w:r>
        <w:rPr>
          <w:lang w:val="en-US"/>
        </w:rPr>
        <w:t>.</w:t>
      </w:r>
      <w:r w:rsidRPr="00E74F0D">
        <w:rPr>
          <w:lang w:val="en-US"/>
        </w:rPr>
        <w:t xml:space="preserve"> </w:t>
      </w:r>
      <w:r w:rsidRPr="003D74A0">
        <w:rPr>
          <w:lang w:val="en-US"/>
        </w:rPr>
        <w:t>In general,</w:t>
      </w:r>
      <w:r>
        <w:rPr>
          <w:lang w:val="en-US"/>
        </w:rPr>
        <w:t xml:space="preserve"> Costa Rica </w:t>
      </w:r>
      <w:r w:rsidRPr="00010846">
        <w:rPr>
          <w:lang w:val="en-US"/>
        </w:rPr>
        <w:t xml:space="preserve">fully achieved </w:t>
      </w:r>
      <w:r>
        <w:rPr>
          <w:lang w:val="en-US"/>
        </w:rPr>
        <w:t>five</w:t>
      </w:r>
      <w:r w:rsidRPr="00010846">
        <w:rPr>
          <w:lang w:val="en-US"/>
        </w:rPr>
        <w:t xml:space="preserve"> and partially achieved </w:t>
      </w:r>
      <w:r>
        <w:rPr>
          <w:lang w:val="en-US"/>
        </w:rPr>
        <w:t>two</w:t>
      </w:r>
      <w:r w:rsidRPr="00010846" w:rsidDel="009416B0">
        <w:rPr>
          <w:lang w:val="en-US"/>
        </w:rPr>
        <w:t xml:space="preserve"> </w:t>
      </w:r>
      <w:r>
        <w:rPr>
          <w:lang w:val="en-US"/>
        </w:rPr>
        <w:t>institutional strengthening</w:t>
      </w:r>
      <w:r w:rsidRPr="00010846">
        <w:rPr>
          <w:lang w:val="en-US"/>
        </w:rPr>
        <w:t xml:space="preserve"> objectives</w:t>
      </w:r>
      <w:r>
        <w:rPr>
          <w:lang w:val="en-US"/>
        </w:rPr>
        <w:t xml:space="preserve"> during phase XIV.</w:t>
      </w:r>
    </w:p>
    <w:p w14:paraId="60E261D6" w14:textId="77777777" w:rsidR="00A33F91" w:rsidRDefault="00A33F91" w:rsidP="00A33F91">
      <w:pPr>
        <w:spacing w:after="240" w:line="360" w:lineRule="auto"/>
        <w:outlineLvl w:val="0"/>
        <w:rPr>
          <w:u w:val="single"/>
        </w:rPr>
      </w:pPr>
      <w:r w:rsidRPr="002178BD">
        <w:rPr>
          <w:u w:val="single"/>
        </w:rPr>
        <w:t>Plan of action</w:t>
      </w:r>
    </w:p>
    <w:p w14:paraId="67D03072" w14:textId="77777777" w:rsidR="00A33F91" w:rsidRPr="004F3DB5" w:rsidRDefault="00A33F91" w:rsidP="00CF3B78">
      <w:pPr>
        <w:pStyle w:val="Heading1"/>
        <w:ind w:left="0"/>
        <w:rPr>
          <w:lang w:val="en-US"/>
        </w:rPr>
      </w:pPr>
      <w:r w:rsidRPr="004F3DB5">
        <w:rPr>
          <w:lang w:val="en-US"/>
        </w:rPr>
        <w:t xml:space="preserve">During phase XV, </w:t>
      </w:r>
      <w:r>
        <w:rPr>
          <w:lang w:val="en-US"/>
        </w:rPr>
        <w:t>Costa Rica</w:t>
      </w:r>
      <w:r w:rsidRPr="004F3DB5">
        <w:rPr>
          <w:lang w:val="en-US"/>
        </w:rPr>
        <w:t xml:space="preserve"> commits to implement all the actions proposed in the </w:t>
      </w:r>
      <w:r>
        <w:rPr>
          <w:lang w:val="en-US"/>
        </w:rPr>
        <w:t>seven</w:t>
      </w:r>
      <w:r w:rsidRPr="004F3DB5">
        <w:rPr>
          <w:lang w:val="en-US"/>
        </w:rPr>
        <w:t xml:space="preserve"> goals, giving special emphasis to the implementation of the Kigali Amendment, the freezing of the </w:t>
      </w:r>
      <w:r>
        <w:rPr>
          <w:lang w:val="en-US"/>
        </w:rPr>
        <w:t xml:space="preserve">HFC </w:t>
      </w:r>
      <w:r w:rsidRPr="004F3DB5">
        <w:rPr>
          <w:lang w:val="en-US"/>
        </w:rPr>
        <w:t>baseline, the implementation of the quota system and the promotion of the energy efficiency of equipment. In addition,</w:t>
      </w:r>
      <w:r w:rsidRPr="004F3DB5" w:rsidDel="00987F75">
        <w:rPr>
          <w:lang w:val="en-US"/>
        </w:rPr>
        <w:t xml:space="preserve"> </w:t>
      </w:r>
      <w:r>
        <w:rPr>
          <w:lang w:val="en-US"/>
        </w:rPr>
        <w:t>the country will continue implementing</w:t>
      </w:r>
      <w:r w:rsidDel="00065C76">
        <w:rPr>
          <w:lang w:val="en-US"/>
        </w:rPr>
        <w:t xml:space="preserve"> </w:t>
      </w:r>
      <w:r>
        <w:rPr>
          <w:lang w:val="en-US"/>
        </w:rPr>
        <w:t>its HPMP activities relating to</w:t>
      </w:r>
      <w:r w:rsidRPr="004F3DB5">
        <w:rPr>
          <w:lang w:val="en-US"/>
        </w:rPr>
        <w:t xml:space="preserve"> efficient and sustainable refrigeration and air</w:t>
      </w:r>
      <w:r>
        <w:rPr>
          <w:lang w:val="en-US"/>
        </w:rPr>
        <w:noBreakHyphen/>
      </w:r>
      <w:r w:rsidRPr="004F3DB5">
        <w:rPr>
          <w:lang w:val="en-US"/>
        </w:rPr>
        <w:t>conditioning</w:t>
      </w:r>
      <w:r>
        <w:rPr>
          <w:lang w:val="en-US"/>
        </w:rPr>
        <w:t xml:space="preserve"> (RAC)</w:t>
      </w:r>
      <w:r w:rsidRPr="004F3DB5">
        <w:rPr>
          <w:lang w:val="en-US"/>
        </w:rPr>
        <w:t xml:space="preserve">, </w:t>
      </w:r>
      <w:r>
        <w:rPr>
          <w:lang w:val="en-US"/>
        </w:rPr>
        <w:t>including</w:t>
      </w:r>
      <w:r w:rsidRPr="004F3DB5">
        <w:rPr>
          <w:lang w:val="en-US"/>
        </w:rPr>
        <w:t xml:space="preserve"> the formation of a technical decision-making team, also for the </w:t>
      </w:r>
      <w:r>
        <w:rPr>
          <w:lang w:val="en-US"/>
        </w:rPr>
        <w:t>implementation</w:t>
      </w:r>
      <w:r w:rsidRPr="004F3DB5">
        <w:rPr>
          <w:lang w:val="en-US"/>
        </w:rPr>
        <w:t xml:space="preserve"> of the Kigali Amendment. </w:t>
      </w:r>
      <w:r>
        <w:rPr>
          <w:lang w:val="en-US"/>
        </w:rPr>
        <w:t>C</w:t>
      </w:r>
      <w:r w:rsidRPr="004F3DB5">
        <w:rPr>
          <w:lang w:val="en-US"/>
        </w:rPr>
        <w:t xml:space="preserve">oordination will continue to strengthen other technical training </w:t>
      </w:r>
      <w:proofErr w:type="spellStart"/>
      <w:r w:rsidRPr="004F3DB5">
        <w:rPr>
          <w:lang w:val="en-US"/>
        </w:rPr>
        <w:t>cent</w:t>
      </w:r>
      <w:r>
        <w:rPr>
          <w:lang w:val="en-US"/>
        </w:rPr>
        <w:t>re</w:t>
      </w:r>
      <w:r w:rsidRPr="004F3DB5">
        <w:rPr>
          <w:lang w:val="en-US"/>
        </w:rPr>
        <w:t>s</w:t>
      </w:r>
      <w:proofErr w:type="spellEnd"/>
      <w:r w:rsidRPr="004F3DB5">
        <w:rPr>
          <w:lang w:val="en-US"/>
        </w:rPr>
        <w:t xml:space="preserve">, providing tools and training on the safe handling of new technologies with natural refrigerants, as well as the development of new campaigns for the recovery of gases for destruction. </w:t>
      </w:r>
      <w:r>
        <w:rPr>
          <w:lang w:val="en-US"/>
        </w:rPr>
        <w:t>Activities relating to the integration</w:t>
      </w:r>
      <w:r w:rsidRPr="004F3DB5">
        <w:rPr>
          <w:lang w:val="en-US"/>
        </w:rPr>
        <w:t xml:space="preserve"> of the Multilateral Fund's gender policy </w:t>
      </w:r>
      <w:r w:rsidRPr="00EA3C40">
        <w:rPr>
          <w:lang w:val="en-US"/>
        </w:rPr>
        <w:t xml:space="preserve">in all Montreal Protocol </w:t>
      </w:r>
      <w:r w:rsidRPr="00EA3C40">
        <w:rPr>
          <w:lang w:val="en-US"/>
        </w:rPr>
        <w:lastRenderedPageBreak/>
        <w:t xml:space="preserve">projects </w:t>
      </w:r>
      <w:r w:rsidRPr="004F3DB5">
        <w:rPr>
          <w:lang w:val="en-US"/>
        </w:rPr>
        <w:t xml:space="preserve">will be a </w:t>
      </w:r>
      <w:r>
        <w:rPr>
          <w:lang w:val="en-US"/>
        </w:rPr>
        <w:t>focus during</w:t>
      </w:r>
      <w:r w:rsidRPr="004F3DB5">
        <w:rPr>
          <w:lang w:val="en-US"/>
        </w:rPr>
        <w:t xml:space="preserve"> this phase. The commemoration of World Ozone Day will be a key activity to continue</w:t>
      </w:r>
      <w:r w:rsidRPr="004F3DB5" w:rsidDel="00C508CE">
        <w:rPr>
          <w:lang w:val="en-US"/>
        </w:rPr>
        <w:t xml:space="preserve"> </w:t>
      </w:r>
      <w:r>
        <w:rPr>
          <w:lang w:val="en-US"/>
        </w:rPr>
        <w:t xml:space="preserve">raising </w:t>
      </w:r>
      <w:r w:rsidRPr="00C508CE">
        <w:rPr>
          <w:lang w:val="en-US"/>
        </w:rPr>
        <w:t xml:space="preserve">public awareness </w:t>
      </w:r>
      <w:r>
        <w:rPr>
          <w:lang w:val="en-US"/>
        </w:rPr>
        <w:t>on</w:t>
      </w:r>
      <w:r w:rsidRPr="00C508CE">
        <w:rPr>
          <w:lang w:val="en-US"/>
        </w:rPr>
        <w:t xml:space="preserve"> the protection of the ozone layer and climate</w:t>
      </w:r>
      <w:r w:rsidRPr="00C508CE" w:rsidDel="00456D6C">
        <w:rPr>
          <w:lang w:val="en-US"/>
        </w:rPr>
        <w:t xml:space="preserve"> </w:t>
      </w:r>
      <w:r w:rsidRPr="004F3DB5">
        <w:rPr>
          <w:lang w:val="en-US"/>
        </w:rPr>
        <w:t>over the next three years.</w:t>
      </w:r>
    </w:p>
    <w:p w14:paraId="38DF8039" w14:textId="77777777" w:rsidR="00A33F91" w:rsidRPr="002178BD" w:rsidRDefault="00A33F91" w:rsidP="00A33F91">
      <w:pPr>
        <w:spacing w:after="240" w:line="360" w:lineRule="auto"/>
        <w:outlineLvl w:val="0"/>
        <w:rPr>
          <w:u w:val="single"/>
        </w:rPr>
      </w:pPr>
      <w:r w:rsidRPr="002178BD">
        <w:rPr>
          <w:u w:val="single"/>
        </w:rPr>
        <w:t>Sustainability and risk assessment</w:t>
      </w:r>
    </w:p>
    <w:p w14:paraId="7146D961" w14:textId="77777777" w:rsidR="00A33F91" w:rsidRPr="002178BD" w:rsidRDefault="00A33F91" w:rsidP="00672488">
      <w:pPr>
        <w:pStyle w:val="Heading1"/>
        <w:ind w:left="0"/>
      </w:pPr>
      <w:r w:rsidRPr="00740623">
        <w:t xml:space="preserve">Sustainability and risk assessment is an exercise that has been practiced in </w:t>
      </w:r>
      <w:r>
        <w:t>previous</w:t>
      </w:r>
      <w:r w:rsidRPr="00740623">
        <w:t xml:space="preserve"> phases and will continue to be carried out within the framework of the </w:t>
      </w:r>
      <w:r>
        <w:t>p</w:t>
      </w:r>
      <w:r w:rsidRPr="00740623">
        <w:t xml:space="preserve">roject on a permanent basis, to foresee any situation that may affect </w:t>
      </w:r>
      <w:r>
        <w:t xml:space="preserve">its </w:t>
      </w:r>
      <w:r w:rsidRPr="00740623">
        <w:t>execution.</w:t>
      </w:r>
      <w:r>
        <w:t xml:space="preserve"> </w:t>
      </w:r>
      <w:r w:rsidRPr="00740623">
        <w:t>There is strong institutional support to the work under the Montreal Protocol in Costa Rica, which is exemplified by the number of government</w:t>
      </w:r>
      <w:r>
        <w:t>-</w:t>
      </w:r>
      <w:r w:rsidRPr="00740623">
        <w:t xml:space="preserve">paid staff that are involved with the implementation of the Montreal Protocol in DIGECA / MINAE. The Director of DIGECA has good access to the decision-making level of the Ministry, and there is a strong political support for the implementation of the Montreal Protocol in Costa Rica. The main risk is the relatively low baseline for HFCs because of a depressed economy in 2020 and 2021. The high imports in 2022 (and 2023) indicate that the country has </w:t>
      </w:r>
      <w:r>
        <w:t xml:space="preserve">now </w:t>
      </w:r>
      <w:r w:rsidRPr="00740623">
        <w:t xml:space="preserve">an HFC consumption that is above the freeze level, which could potentially increase the risk of illegal trade in the coming years. There is a strong collaboration between the </w:t>
      </w:r>
      <w:r>
        <w:t>NOU</w:t>
      </w:r>
      <w:r w:rsidRPr="00740623">
        <w:t xml:space="preserve">, the Foreign Trade Promoter, the General Directorate of Customs and importers of RAC equipment and refrigerants, which helps to mitigate such risks. The newly established HFC quota </w:t>
      </w:r>
      <w:r>
        <w:t>s</w:t>
      </w:r>
      <w:r w:rsidRPr="00740623">
        <w:t>ystem is crucial for this.</w:t>
      </w:r>
    </w:p>
    <w:p w14:paraId="460E53CD" w14:textId="77777777" w:rsidR="00A33F91" w:rsidRPr="002178BD" w:rsidRDefault="00A33F91" w:rsidP="00A33F91">
      <w:pPr>
        <w:rPr>
          <w:b/>
          <w:bCs/>
        </w:rPr>
      </w:pPr>
      <w:r w:rsidRPr="002178BD">
        <w:rPr>
          <w:b/>
        </w:rPr>
        <w:t>India</w:t>
      </w:r>
      <w:r w:rsidRPr="002178BD">
        <w:rPr>
          <w:b/>
          <w:bCs/>
        </w:rPr>
        <w:t>: Renewal of institutional strengthening</w:t>
      </w:r>
    </w:p>
    <w:tbl>
      <w:tblPr>
        <w:tblStyle w:val="TableGrid10"/>
        <w:tblW w:w="5000" w:type="pct"/>
        <w:jc w:val="center"/>
        <w:tblLook w:val="01E0" w:firstRow="1" w:lastRow="1" w:firstColumn="1" w:lastColumn="1" w:noHBand="0" w:noVBand="0"/>
      </w:tblPr>
      <w:tblGrid>
        <w:gridCol w:w="6052"/>
        <w:gridCol w:w="1724"/>
        <w:gridCol w:w="1574"/>
      </w:tblGrid>
      <w:tr w:rsidR="00A33F91" w:rsidRPr="002178BD" w14:paraId="2B5248E8" w14:textId="77777777" w:rsidTr="00E61F59">
        <w:trPr>
          <w:trHeight w:val="278"/>
          <w:tblHeader/>
          <w:jc w:val="center"/>
        </w:trPr>
        <w:tc>
          <w:tcPr>
            <w:tcW w:w="4158" w:type="pct"/>
            <w:gridSpan w:val="2"/>
            <w:tcBorders>
              <w:bottom w:val="single" w:sz="4" w:space="0" w:color="auto"/>
            </w:tcBorders>
          </w:tcPr>
          <w:p w14:paraId="2EB1B92A" w14:textId="77777777" w:rsidR="00A33F91" w:rsidRPr="002178BD" w:rsidRDefault="00A33F91" w:rsidP="00E61F59">
            <w:pPr>
              <w:widowControl w:val="0"/>
              <w:rPr>
                <w:b/>
                <w:sz w:val="20"/>
                <w:szCs w:val="20"/>
              </w:rPr>
            </w:pPr>
            <w:r w:rsidRPr="002178BD">
              <w:rPr>
                <w:b/>
                <w:sz w:val="20"/>
                <w:szCs w:val="20"/>
              </w:rPr>
              <w:t>Summary of the project and country profile</w:t>
            </w:r>
          </w:p>
        </w:tc>
        <w:tc>
          <w:tcPr>
            <w:tcW w:w="842" w:type="pct"/>
          </w:tcPr>
          <w:p w14:paraId="731943FD" w14:textId="77777777" w:rsidR="00A33F91" w:rsidRPr="002178BD" w:rsidRDefault="00A33F91" w:rsidP="00E61F59">
            <w:pPr>
              <w:widowControl w:val="0"/>
              <w:jc w:val="right"/>
              <w:rPr>
                <w:b/>
                <w:sz w:val="20"/>
                <w:szCs w:val="20"/>
              </w:rPr>
            </w:pPr>
          </w:p>
        </w:tc>
      </w:tr>
      <w:tr w:rsidR="00A33F91" w:rsidRPr="002178BD" w14:paraId="3DD52825" w14:textId="77777777" w:rsidTr="00E61F59">
        <w:trPr>
          <w:trHeight w:val="233"/>
          <w:jc w:val="center"/>
        </w:trPr>
        <w:tc>
          <w:tcPr>
            <w:tcW w:w="4158" w:type="pct"/>
            <w:gridSpan w:val="2"/>
            <w:tcBorders>
              <w:bottom w:val="single" w:sz="4" w:space="0" w:color="auto"/>
            </w:tcBorders>
          </w:tcPr>
          <w:p w14:paraId="0EC3B9D6" w14:textId="77777777" w:rsidR="00A33F91" w:rsidRPr="002178BD" w:rsidRDefault="00A33F91" w:rsidP="00E61F59">
            <w:pPr>
              <w:widowControl w:val="0"/>
              <w:rPr>
                <w:sz w:val="20"/>
                <w:szCs w:val="20"/>
              </w:rPr>
            </w:pPr>
            <w:r w:rsidRPr="002178BD">
              <w:rPr>
                <w:sz w:val="20"/>
                <w:szCs w:val="20"/>
              </w:rPr>
              <w:t>Implementing agency:</w:t>
            </w:r>
          </w:p>
        </w:tc>
        <w:tc>
          <w:tcPr>
            <w:tcW w:w="842" w:type="pct"/>
            <w:tcBorders>
              <w:bottom w:val="single" w:sz="4" w:space="0" w:color="auto"/>
            </w:tcBorders>
          </w:tcPr>
          <w:p w14:paraId="05BCFA26" w14:textId="77777777" w:rsidR="00A33F91" w:rsidRPr="002178BD" w:rsidRDefault="00A33F91" w:rsidP="00E61F59">
            <w:pPr>
              <w:widowControl w:val="0"/>
              <w:jc w:val="center"/>
              <w:rPr>
                <w:sz w:val="20"/>
                <w:szCs w:val="20"/>
              </w:rPr>
            </w:pPr>
            <w:r w:rsidRPr="002178BD">
              <w:rPr>
                <w:sz w:val="20"/>
                <w:szCs w:val="20"/>
              </w:rPr>
              <w:t>UNDP</w:t>
            </w:r>
          </w:p>
        </w:tc>
      </w:tr>
      <w:tr w:rsidR="00A33F91" w:rsidRPr="002178BD" w14:paraId="74A8470B" w14:textId="77777777" w:rsidTr="00E61F59">
        <w:trPr>
          <w:trHeight w:val="233"/>
          <w:jc w:val="center"/>
        </w:trPr>
        <w:tc>
          <w:tcPr>
            <w:tcW w:w="4158" w:type="pct"/>
            <w:gridSpan w:val="2"/>
            <w:tcBorders>
              <w:top w:val="single" w:sz="4" w:space="0" w:color="auto"/>
              <w:left w:val="single" w:sz="4" w:space="0" w:color="auto"/>
              <w:bottom w:val="nil"/>
              <w:right w:val="single" w:sz="4" w:space="0" w:color="auto"/>
            </w:tcBorders>
          </w:tcPr>
          <w:p w14:paraId="3571F0F4" w14:textId="77777777" w:rsidR="00A33F91" w:rsidRPr="002178BD" w:rsidRDefault="00A33F91" w:rsidP="00E61F59">
            <w:pPr>
              <w:widowControl w:val="0"/>
              <w:rPr>
                <w:sz w:val="20"/>
                <w:szCs w:val="20"/>
              </w:rPr>
            </w:pPr>
            <w:r w:rsidRPr="002178BD">
              <w:rPr>
                <w:sz w:val="20"/>
                <w:szCs w:val="20"/>
              </w:rPr>
              <w:t>Amounts previously approved for institutional strengthening (US $):</w:t>
            </w:r>
          </w:p>
        </w:tc>
        <w:tc>
          <w:tcPr>
            <w:tcW w:w="842" w:type="pct"/>
            <w:tcBorders>
              <w:top w:val="single" w:sz="4" w:space="0" w:color="auto"/>
              <w:left w:val="single" w:sz="4" w:space="0" w:color="auto"/>
              <w:bottom w:val="nil"/>
              <w:right w:val="single" w:sz="4" w:space="0" w:color="auto"/>
            </w:tcBorders>
          </w:tcPr>
          <w:p w14:paraId="6F358E7D" w14:textId="77777777" w:rsidR="00A33F91" w:rsidRPr="002178BD" w:rsidRDefault="00A33F91" w:rsidP="00E61F59">
            <w:pPr>
              <w:widowControl w:val="0"/>
              <w:jc w:val="right"/>
              <w:rPr>
                <w:sz w:val="20"/>
                <w:szCs w:val="20"/>
              </w:rPr>
            </w:pPr>
          </w:p>
        </w:tc>
      </w:tr>
      <w:tr w:rsidR="00A33F91" w:rsidRPr="002178BD" w14:paraId="1F006604" w14:textId="77777777" w:rsidTr="00E61F59">
        <w:trPr>
          <w:trHeight w:val="233"/>
          <w:jc w:val="center"/>
        </w:trPr>
        <w:tc>
          <w:tcPr>
            <w:tcW w:w="3236" w:type="pct"/>
            <w:tcBorders>
              <w:top w:val="nil"/>
              <w:left w:val="single" w:sz="4" w:space="0" w:color="auto"/>
              <w:bottom w:val="nil"/>
              <w:right w:val="nil"/>
            </w:tcBorders>
            <w:shd w:val="clear" w:color="auto" w:fill="FFFFFF"/>
            <w:vAlign w:val="bottom"/>
          </w:tcPr>
          <w:p w14:paraId="76BA7817" w14:textId="77777777" w:rsidR="00A33F91" w:rsidRPr="002178BD" w:rsidRDefault="00A33F91" w:rsidP="00E61F59">
            <w:pPr>
              <w:widowControl w:val="0"/>
              <w:ind w:left="4871" w:right="-198"/>
              <w:jc w:val="left"/>
              <w:rPr>
                <w:sz w:val="20"/>
                <w:szCs w:val="20"/>
              </w:rPr>
            </w:pPr>
            <w:r w:rsidRPr="002178BD">
              <w:rPr>
                <w:sz w:val="20"/>
                <w:szCs w:val="20"/>
              </w:rPr>
              <w:t>Phase I:</w:t>
            </w:r>
          </w:p>
        </w:tc>
        <w:tc>
          <w:tcPr>
            <w:tcW w:w="922" w:type="pct"/>
            <w:tcBorders>
              <w:top w:val="nil"/>
              <w:left w:val="nil"/>
              <w:bottom w:val="nil"/>
              <w:right w:val="single" w:sz="4" w:space="0" w:color="auto"/>
            </w:tcBorders>
            <w:shd w:val="clear" w:color="auto" w:fill="FFFFFF"/>
            <w:vAlign w:val="bottom"/>
          </w:tcPr>
          <w:p w14:paraId="6A9DF760" w14:textId="77777777" w:rsidR="00A33F91" w:rsidRPr="002178BD" w:rsidRDefault="00A33F91" w:rsidP="00E61F59">
            <w:pPr>
              <w:widowControl w:val="0"/>
              <w:jc w:val="right"/>
              <w:rPr>
                <w:sz w:val="20"/>
                <w:szCs w:val="20"/>
              </w:rPr>
            </w:pPr>
            <w:r w:rsidRPr="002178BD">
              <w:rPr>
                <w:sz w:val="20"/>
                <w:szCs w:val="20"/>
              </w:rPr>
              <w:t>Oct-92</w:t>
            </w:r>
          </w:p>
        </w:tc>
        <w:tc>
          <w:tcPr>
            <w:tcW w:w="842" w:type="pct"/>
            <w:tcBorders>
              <w:top w:val="nil"/>
              <w:left w:val="single" w:sz="4" w:space="0" w:color="auto"/>
              <w:bottom w:val="nil"/>
              <w:right w:val="single" w:sz="4" w:space="0" w:color="auto"/>
            </w:tcBorders>
            <w:shd w:val="clear" w:color="auto" w:fill="auto"/>
          </w:tcPr>
          <w:p w14:paraId="492802CE" w14:textId="77777777" w:rsidR="00A33F91" w:rsidRPr="002178BD" w:rsidRDefault="00A33F91" w:rsidP="00E61F59">
            <w:pPr>
              <w:widowControl w:val="0"/>
              <w:jc w:val="right"/>
              <w:rPr>
                <w:sz w:val="20"/>
                <w:szCs w:val="20"/>
              </w:rPr>
            </w:pPr>
            <w:r w:rsidRPr="002178BD">
              <w:rPr>
                <w:sz w:val="20"/>
                <w:szCs w:val="20"/>
              </w:rPr>
              <w:t>428,929</w:t>
            </w:r>
          </w:p>
        </w:tc>
      </w:tr>
      <w:tr w:rsidR="00A33F91" w:rsidRPr="002178BD" w14:paraId="21C75B94" w14:textId="77777777" w:rsidTr="00E61F59">
        <w:trPr>
          <w:trHeight w:val="233"/>
          <w:jc w:val="center"/>
        </w:trPr>
        <w:tc>
          <w:tcPr>
            <w:tcW w:w="3236" w:type="pct"/>
            <w:tcBorders>
              <w:top w:val="nil"/>
              <w:left w:val="single" w:sz="4" w:space="0" w:color="auto"/>
              <w:bottom w:val="nil"/>
              <w:right w:val="nil"/>
            </w:tcBorders>
            <w:shd w:val="clear" w:color="auto" w:fill="FFFFFF"/>
            <w:vAlign w:val="bottom"/>
          </w:tcPr>
          <w:p w14:paraId="6D565E60" w14:textId="77777777" w:rsidR="00A33F91" w:rsidRPr="002178BD" w:rsidRDefault="00A33F91" w:rsidP="00E61F59">
            <w:pPr>
              <w:widowControl w:val="0"/>
              <w:ind w:left="4871" w:right="-198"/>
              <w:jc w:val="left"/>
              <w:rPr>
                <w:sz w:val="20"/>
                <w:szCs w:val="20"/>
              </w:rPr>
            </w:pPr>
            <w:r w:rsidRPr="002178BD">
              <w:rPr>
                <w:sz w:val="20"/>
                <w:szCs w:val="20"/>
              </w:rPr>
              <w:t>Phase II:</w:t>
            </w:r>
          </w:p>
        </w:tc>
        <w:tc>
          <w:tcPr>
            <w:tcW w:w="922" w:type="pct"/>
            <w:tcBorders>
              <w:top w:val="nil"/>
              <w:left w:val="nil"/>
              <w:bottom w:val="nil"/>
              <w:right w:val="single" w:sz="4" w:space="0" w:color="auto"/>
            </w:tcBorders>
            <w:shd w:val="clear" w:color="auto" w:fill="FFFFFF"/>
            <w:vAlign w:val="bottom"/>
          </w:tcPr>
          <w:p w14:paraId="256F6830" w14:textId="77777777" w:rsidR="00A33F91" w:rsidRPr="002178BD" w:rsidRDefault="00A33F91" w:rsidP="00E61F59">
            <w:pPr>
              <w:widowControl w:val="0"/>
              <w:jc w:val="right"/>
              <w:rPr>
                <w:sz w:val="20"/>
                <w:szCs w:val="20"/>
              </w:rPr>
            </w:pPr>
            <w:r w:rsidRPr="002178BD">
              <w:rPr>
                <w:sz w:val="20"/>
                <w:szCs w:val="20"/>
              </w:rPr>
              <w:t>Oct-96</w:t>
            </w:r>
          </w:p>
        </w:tc>
        <w:tc>
          <w:tcPr>
            <w:tcW w:w="842" w:type="pct"/>
            <w:tcBorders>
              <w:top w:val="nil"/>
              <w:left w:val="single" w:sz="4" w:space="0" w:color="auto"/>
              <w:bottom w:val="nil"/>
              <w:right w:val="single" w:sz="4" w:space="0" w:color="auto"/>
            </w:tcBorders>
            <w:shd w:val="clear" w:color="auto" w:fill="auto"/>
          </w:tcPr>
          <w:p w14:paraId="3DFCAEB6" w14:textId="77777777" w:rsidR="00A33F91" w:rsidRPr="002178BD" w:rsidRDefault="00A33F91" w:rsidP="00E61F59">
            <w:pPr>
              <w:widowControl w:val="0"/>
              <w:jc w:val="right"/>
              <w:rPr>
                <w:sz w:val="20"/>
                <w:szCs w:val="20"/>
              </w:rPr>
            </w:pPr>
            <w:r w:rsidRPr="002178BD">
              <w:rPr>
                <w:sz w:val="20"/>
                <w:szCs w:val="20"/>
              </w:rPr>
              <w:t>287,100</w:t>
            </w:r>
          </w:p>
        </w:tc>
      </w:tr>
      <w:tr w:rsidR="00A33F91" w:rsidRPr="002178BD" w14:paraId="09E62765" w14:textId="77777777" w:rsidTr="00E61F59">
        <w:trPr>
          <w:trHeight w:val="233"/>
          <w:jc w:val="center"/>
        </w:trPr>
        <w:tc>
          <w:tcPr>
            <w:tcW w:w="3236" w:type="pct"/>
            <w:tcBorders>
              <w:top w:val="nil"/>
              <w:left w:val="single" w:sz="4" w:space="0" w:color="auto"/>
              <w:bottom w:val="nil"/>
              <w:right w:val="nil"/>
            </w:tcBorders>
            <w:shd w:val="clear" w:color="auto" w:fill="FFFFFF"/>
            <w:vAlign w:val="bottom"/>
          </w:tcPr>
          <w:p w14:paraId="7810FFF9" w14:textId="77777777" w:rsidR="00A33F91" w:rsidRPr="002178BD" w:rsidRDefault="00A33F91" w:rsidP="00E61F59">
            <w:pPr>
              <w:widowControl w:val="0"/>
              <w:ind w:left="4871" w:right="-198"/>
              <w:jc w:val="left"/>
              <w:rPr>
                <w:sz w:val="20"/>
                <w:szCs w:val="20"/>
              </w:rPr>
            </w:pPr>
            <w:r w:rsidRPr="002178BD">
              <w:rPr>
                <w:sz w:val="20"/>
                <w:szCs w:val="20"/>
              </w:rPr>
              <w:t>Phase III:</w:t>
            </w:r>
          </w:p>
        </w:tc>
        <w:tc>
          <w:tcPr>
            <w:tcW w:w="922" w:type="pct"/>
            <w:tcBorders>
              <w:top w:val="nil"/>
              <w:left w:val="nil"/>
              <w:bottom w:val="nil"/>
              <w:right w:val="single" w:sz="4" w:space="0" w:color="auto"/>
            </w:tcBorders>
            <w:shd w:val="clear" w:color="auto" w:fill="FFFFFF"/>
            <w:vAlign w:val="bottom"/>
          </w:tcPr>
          <w:p w14:paraId="3F38F10A" w14:textId="77777777" w:rsidR="00A33F91" w:rsidRPr="002178BD" w:rsidRDefault="00A33F91" w:rsidP="00E61F59">
            <w:pPr>
              <w:widowControl w:val="0"/>
              <w:jc w:val="right"/>
              <w:rPr>
                <w:sz w:val="20"/>
                <w:szCs w:val="20"/>
              </w:rPr>
            </w:pPr>
            <w:r w:rsidRPr="002178BD">
              <w:rPr>
                <w:sz w:val="20"/>
                <w:szCs w:val="20"/>
              </w:rPr>
              <w:t>Mar-99</w:t>
            </w:r>
          </w:p>
        </w:tc>
        <w:tc>
          <w:tcPr>
            <w:tcW w:w="842" w:type="pct"/>
            <w:tcBorders>
              <w:top w:val="nil"/>
              <w:left w:val="single" w:sz="4" w:space="0" w:color="auto"/>
              <w:bottom w:val="nil"/>
              <w:right w:val="single" w:sz="4" w:space="0" w:color="auto"/>
            </w:tcBorders>
            <w:shd w:val="clear" w:color="auto" w:fill="auto"/>
          </w:tcPr>
          <w:p w14:paraId="0683D099" w14:textId="77777777" w:rsidR="00A33F91" w:rsidRPr="002178BD" w:rsidRDefault="00A33F91" w:rsidP="00E61F59">
            <w:pPr>
              <w:widowControl w:val="0"/>
              <w:jc w:val="right"/>
              <w:rPr>
                <w:sz w:val="20"/>
                <w:szCs w:val="20"/>
              </w:rPr>
            </w:pPr>
            <w:r w:rsidRPr="002178BD">
              <w:rPr>
                <w:sz w:val="20"/>
                <w:szCs w:val="20"/>
              </w:rPr>
              <w:t>287,100</w:t>
            </w:r>
          </w:p>
        </w:tc>
      </w:tr>
      <w:tr w:rsidR="00A33F91" w:rsidRPr="002178BD" w14:paraId="0D52DE59" w14:textId="77777777" w:rsidTr="00E61F59">
        <w:trPr>
          <w:trHeight w:val="233"/>
          <w:jc w:val="center"/>
        </w:trPr>
        <w:tc>
          <w:tcPr>
            <w:tcW w:w="3236" w:type="pct"/>
            <w:tcBorders>
              <w:top w:val="nil"/>
              <w:left w:val="single" w:sz="4" w:space="0" w:color="auto"/>
              <w:bottom w:val="nil"/>
              <w:right w:val="nil"/>
            </w:tcBorders>
            <w:shd w:val="clear" w:color="auto" w:fill="FFFFFF"/>
            <w:vAlign w:val="bottom"/>
          </w:tcPr>
          <w:p w14:paraId="5D820ECD" w14:textId="77777777" w:rsidR="00A33F91" w:rsidRPr="002178BD" w:rsidRDefault="00A33F91" w:rsidP="00E61F59">
            <w:pPr>
              <w:widowControl w:val="0"/>
              <w:ind w:left="4871" w:right="-198"/>
              <w:jc w:val="left"/>
              <w:rPr>
                <w:sz w:val="20"/>
                <w:szCs w:val="20"/>
              </w:rPr>
            </w:pPr>
            <w:r w:rsidRPr="002178BD">
              <w:rPr>
                <w:sz w:val="20"/>
                <w:szCs w:val="20"/>
              </w:rPr>
              <w:t>Phase IV:</w:t>
            </w:r>
          </w:p>
        </w:tc>
        <w:tc>
          <w:tcPr>
            <w:tcW w:w="922" w:type="pct"/>
            <w:tcBorders>
              <w:top w:val="nil"/>
              <w:left w:val="nil"/>
              <w:bottom w:val="nil"/>
              <w:right w:val="single" w:sz="4" w:space="0" w:color="auto"/>
            </w:tcBorders>
            <w:shd w:val="clear" w:color="auto" w:fill="FFFFFF"/>
            <w:vAlign w:val="bottom"/>
          </w:tcPr>
          <w:p w14:paraId="617EC8C1" w14:textId="77777777" w:rsidR="00A33F91" w:rsidRPr="002178BD" w:rsidRDefault="00A33F91" w:rsidP="00E61F59">
            <w:pPr>
              <w:widowControl w:val="0"/>
              <w:tabs>
                <w:tab w:val="left" w:pos="6840"/>
              </w:tabs>
              <w:ind w:left="-108"/>
              <w:jc w:val="right"/>
              <w:rPr>
                <w:sz w:val="20"/>
                <w:szCs w:val="20"/>
              </w:rPr>
            </w:pPr>
            <w:r w:rsidRPr="002178BD">
              <w:rPr>
                <w:sz w:val="20"/>
                <w:szCs w:val="20"/>
              </w:rPr>
              <w:t>Jul-01</w:t>
            </w:r>
          </w:p>
        </w:tc>
        <w:tc>
          <w:tcPr>
            <w:tcW w:w="842" w:type="pct"/>
            <w:tcBorders>
              <w:top w:val="nil"/>
              <w:left w:val="single" w:sz="4" w:space="0" w:color="auto"/>
              <w:bottom w:val="nil"/>
              <w:right w:val="single" w:sz="4" w:space="0" w:color="auto"/>
            </w:tcBorders>
            <w:shd w:val="clear" w:color="auto" w:fill="auto"/>
          </w:tcPr>
          <w:p w14:paraId="57E87EBC" w14:textId="77777777" w:rsidR="00A33F91" w:rsidRPr="002178BD" w:rsidRDefault="00A33F91" w:rsidP="00E61F59">
            <w:pPr>
              <w:widowControl w:val="0"/>
              <w:jc w:val="right"/>
              <w:rPr>
                <w:sz w:val="20"/>
                <w:szCs w:val="20"/>
              </w:rPr>
            </w:pPr>
            <w:r w:rsidRPr="002178BD">
              <w:rPr>
                <w:sz w:val="20"/>
                <w:szCs w:val="20"/>
              </w:rPr>
              <w:t>285,796</w:t>
            </w:r>
          </w:p>
        </w:tc>
      </w:tr>
      <w:tr w:rsidR="00A33F91" w:rsidRPr="002178BD" w14:paraId="799B7AEF" w14:textId="77777777" w:rsidTr="00E61F59">
        <w:trPr>
          <w:trHeight w:val="233"/>
          <w:jc w:val="center"/>
        </w:trPr>
        <w:tc>
          <w:tcPr>
            <w:tcW w:w="3236" w:type="pct"/>
            <w:tcBorders>
              <w:top w:val="nil"/>
              <w:left w:val="single" w:sz="4" w:space="0" w:color="auto"/>
              <w:bottom w:val="nil"/>
              <w:right w:val="nil"/>
            </w:tcBorders>
            <w:shd w:val="clear" w:color="auto" w:fill="FFFFFF"/>
            <w:vAlign w:val="bottom"/>
          </w:tcPr>
          <w:p w14:paraId="3F28ACF6" w14:textId="77777777" w:rsidR="00A33F91" w:rsidRPr="002178BD" w:rsidRDefault="00A33F91" w:rsidP="00E61F59">
            <w:pPr>
              <w:widowControl w:val="0"/>
              <w:ind w:left="4871" w:right="-198"/>
              <w:jc w:val="left"/>
              <w:rPr>
                <w:sz w:val="20"/>
                <w:szCs w:val="20"/>
              </w:rPr>
            </w:pPr>
            <w:r w:rsidRPr="002178BD">
              <w:rPr>
                <w:sz w:val="20"/>
                <w:szCs w:val="20"/>
              </w:rPr>
              <w:t>Phase V:</w:t>
            </w:r>
          </w:p>
        </w:tc>
        <w:tc>
          <w:tcPr>
            <w:tcW w:w="922" w:type="pct"/>
            <w:tcBorders>
              <w:top w:val="nil"/>
              <w:left w:val="nil"/>
              <w:bottom w:val="nil"/>
              <w:right w:val="single" w:sz="4" w:space="0" w:color="auto"/>
            </w:tcBorders>
            <w:shd w:val="clear" w:color="auto" w:fill="FFFFFF"/>
            <w:vAlign w:val="bottom"/>
          </w:tcPr>
          <w:p w14:paraId="16802ECA" w14:textId="77777777" w:rsidR="00A33F91" w:rsidRPr="002178BD" w:rsidRDefault="00A33F91" w:rsidP="00E61F59">
            <w:pPr>
              <w:widowControl w:val="0"/>
              <w:tabs>
                <w:tab w:val="left" w:pos="6840"/>
              </w:tabs>
              <w:ind w:left="-108"/>
              <w:jc w:val="right"/>
              <w:rPr>
                <w:sz w:val="20"/>
                <w:szCs w:val="20"/>
              </w:rPr>
            </w:pPr>
            <w:r w:rsidRPr="002178BD">
              <w:rPr>
                <w:sz w:val="20"/>
                <w:szCs w:val="20"/>
              </w:rPr>
              <w:t>Dec-03</w:t>
            </w:r>
          </w:p>
        </w:tc>
        <w:tc>
          <w:tcPr>
            <w:tcW w:w="842" w:type="pct"/>
            <w:tcBorders>
              <w:top w:val="nil"/>
              <w:left w:val="single" w:sz="4" w:space="0" w:color="auto"/>
              <w:bottom w:val="nil"/>
              <w:right w:val="single" w:sz="4" w:space="0" w:color="auto"/>
            </w:tcBorders>
            <w:shd w:val="clear" w:color="auto" w:fill="auto"/>
          </w:tcPr>
          <w:p w14:paraId="4E8FB18E" w14:textId="77777777" w:rsidR="00A33F91" w:rsidRPr="002178BD" w:rsidRDefault="00A33F91" w:rsidP="00E61F59">
            <w:pPr>
              <w:widowControl w:val="0"/>
              <w:jc w:val="right"/>
              <w:rPr>
                <w:sz w:val="20"/>
                <w:szCs w:val="20"/>
              </w:rPr>
            </w:pPr>
            <w:r w:rsidRPr="002178BD">
              <w:rPr>
                <w:sz w:val="20"/>
                <w:szCs w:val="20"/>
              </w:rPr>
              <w:t>370,310</w:t>
            </w:r>
          </w:p>
        </w:tc>
      </w:tr>
      <w:tr w:rsidR="00A33F91" w:rsidRPr="002178BD" w14:paraId="6EFA3932" w14:textId="77777777" w:rsidTr="00E61F59">
        <w:trPr>
          <w:trHeight w:val="233"/>
          <w:jc w:val="center"/>
        </w:trPr>
        <w:tc>
          <w:tcPr>
            <w:tcW w:w="3236" w:type="pct"/>
            <w:tcBorders>
              <w:top w:val="nil"/>
              <w:left w:val="single" w:sz="4" w:space="0" w:color="auto"/>
              <w:bottom w:val="nil"/>
              <w:right w:val="nil"/>
            </w:tcBorders>
            <w:shd w:val="clear" w:color="auto" w:fill="FFFFFF"/>
            <w:vAlign w:val="bottom"/>
          </w:tcPr>
          <w:p w14:paraId="5CC827AC" w14:textId="77777777" w:rsidR="00A33F91" w:rsidRPr="002178BD" w:rsidRDefault="00A33F91" w:rsidP="00E61F59">
            <w:pPr>
              <w:widowControl w:val="0"/>
              <w:ind w:left="4871" w:right="-198"/>
              <w:jc w:val="left"/>
              <w:rPr>
                <w:sz w:val="20"/>
                <w:szCs w:val="20"/>
              </w:rPr>
            </w:pPr>
            <w:r w:rsidRPr="002178BD">
              <w:rPr>
                <w:sz w:val="20"/>
                <w:szCs w:val="20"/>
              </w:rPr>
              <w:t>Phase VI:</w:t>
            </w:r>
          </w:p>
        </w:tc>
        <w:tc>
          <w:tcPr>
            <w:tcW w:w="922" w:type="pct"/>
            <w:tcBorders>
              <w:top w:val="nil"/>
              <w:left w:val="nil"/>
              <w:bottom w:val="nil"/>
              <w:right w:val="single" w:sz="4" w:space="0" w:color="auto"/>
            </w:tcBorders>
            <w:shd w:val="clear" w:color="auto" w:fill="FFFFFF"/>
            <w:vAlign w:val="bottom"/>
          </w:tcPr>
          <w:p w14:paraId="05A6CD47" w14:textId="77777777" w:rsidR="00A33F91" w:rsidRPr="002178BD" w:rsidRDefault="00A33F91" w:rsidP="00E61F59">
            <w:pPr>
              <w:widowControl w:val="0"/>
              <w:tabs>
                <w:tab w:val="left" w:pos="6840"/>
              </w:tabs>
              <w:ind w:left="-108"/>
              <w:jc w:val="right"/>
              <w:rPr>
                <w:sz w:val="20"/>
                <w:szCs w:val="20"/>
              </w:rPr>
            </w:pPr>
            <w:r w:rsidRPr="002178BD">
              <w:rPr>
                <w:sz w:val="20"/>
                <w:szCs w:val="20"/>
              </w:rPr>
              <w:t>Nov-05</w:t>
            </w:r>
          </w:p>
        </w:tc>
        <w:tc>
          <w:tcPr>
            <w:tcW w:w="842" w:type="pct"/>
            <w:tcBorders>
              <w:top w:val="nil"/>
              <w:left w:val="single" w:sz="4" w:space="0" w:color="auto"/>
              <w:bottom w:val="nil"/>
              <w:right w:val="single" w:sz="4" w:space="0" w:color="auto"/>
            </w:tcBorders>
            <w:shd w:val="clear" w:color="auto" w:fill="auto"/>
          </w:tcPr>
          <w:p w14:paraId="6B1DBD76" w14:textId="77777777" w:rsidR="00A33F91" w:rsidRPr="002178BD" w:rsidRDefault="00A33F91" w:rsidP="00E61F59">
            <w:pPr>
              <w:widowControl w:val="0"/>
              <w:jc w:val="right"/>
              <w:rPr>
                <w:sz w:val="20"/>
                <w:szCs w:val="20"/>
              </w:rPr>
            </w:pPr>
            <w:r w:rsidRPr="002178BD">
              <w:rPr>
                <w:sz w:val="20"/>
                <w:szCs w:val="20"/>
              </w:rPr>
              <w:t>373,230</w:t>
            </w:r>
          </w:p>
        </w:tc>
      </w:tr>
      <w:tr w:rsidR="00A33F91" w:rsidRPr="002178BD" w14:paraId="761D9175" w14:textId="77777777" w:rsidTr="00E61F59">
        <w:trPr>
          <w:trHeight w:val="233"/>
          <w:jc w:val="center"/>
        </w:trPr>
        <w:tc>
          <w:tcPr>
            <w:tcW w:w="3236" w:type="pct"/>
            <w:tcBorders>
              <w:top w:val="nil"/>
              <w:left w:val="single" w:sz="4" w:space="0" w:color="auto"/>
              <w:bottom w:val="nil"/>
              <w:right w:val="nil"/>
            </w:tcBorders>
            <w:shd w:val="clear" w:color="auto" w:fill="FFFFFF"/>
            <w:vAlign w:val="bottom"/>
          </w:tcPr>
          <w:p w14:paraId="10713192" w14:textId="77777777" w:rsidR="00A33F91" w:rsidRPr="002178BD" w:rsidRDefault="00A33F91" w:rsidP="00E61F59">
            <w:pPr>
              <w:widowControl w:val="0"/>
              <w:ind w:left="4871" w:right="-198"/>
              <w:jc w:val="left"/>
              <w:rPr>
                <w:sz w:val="20"/>
                <w:szCs w:val="20"/>
              </w:rPr>
            </w:pPr>
            <w:r w:rsidRPr="002178BD">
              <w:rPr>
                <w:sz w:val="20"/>
                <w:szCs w:val="20"/>
              </w:rPr>
              <w:t>Phase VII</w:t>
            </w:r>
          </w:p>
        </w:tc>
        <w:tc>
          <w:tcPr>
            <w:tcW w:w="922" w:type="pct"/>
            <w:tcBorders>
              <w:top w:val="nil"/>
              <w:left w:val="nil"/>
              <w:bottom w:val="nil"/>
              <w:right w:val="single" w:sz="4" w:space="0" w:color="auto"/>
            </w:tcBorders>
            <w:shd w:val="clear" w:color="auto" w:fill="FFFFFF"/>
            <w:vAlign w:val="bottom"/>
          </w:tcPr>
          <w:p w14:paraId="618771FF" w14:textId="77777777" w:rsidR="00A33F91" w:rsidRPr="002178BD" w:rsidRDefault="00A33F91" w:rsidP="00E61F59">
            <w:pPr>
              <w:widowControl w:val="0"/>
              <w:tabs>
                <w:tab w:val="left" w:pos="6840"/>
              </w:tabs>
              <w:ind w:left="-108"/>
              <w:jc w:val="right"/>
              <w:rPr>
                <w:sz w:val="20"/>
                <w:szCs w:val="20"/>
              </w:rPr>
            </w:pPr>
            <w:r w:rsidRPr="002178BD">
              <w:rPr>
                <w:sz w:val="20"/>
                <w:szCs w:val="20"/>
              </w:rPr>
              <w:t>Apr-08</w:t>
            </w:r>
          </w:p>
        </w:tc>
        <w:tc>
          <w:tcPr>
            <w:tcW w:w="842" w:type="pct"/>
            <w:tcBorders>
              <w:top w:val="nil"/>
              <w:left w:val="single" w:sz="4" w:space="0" w:color="auto"/>
              <w:bottom w:val="nil"/>
              <w:right w:val="single" w:sz="4" w:space="0" w:color="auto"/>
            </w:tcBorders>
            <w:shd w:val="clear" w:color="auto" w:fill="auto"/>
          </w:tcPr>
          <w:p w14:paraId="242D3A2D" w14:textId="77777777" w:rsidR="00A33F91" w:rsidRPr="002178BD" w:rsidRDefault="00A33F91" w:rsidP="00E61F59">
            <w:pPr>
              <w:widowControl w:val="0"/>
              <w:jc w:val="right"/>
              <w:rPr>
                <w:sz w:val="20"/>
                <w:szCs w:val="20"/>
              </w:rPr>
            </w:pPr>
            <w:r w:rsidRPr="002178BD">
              <w:rPr>
                <w:sz w:val="20"/>
                <w:szCs w:val="20"/>
              </w:rPr>
              <w:t>373,230</w:t>
            </w:r>
          </w:p>
        </w:tc>
      </w:tr>
      <w:tr w:rsidR="00A33F91" w:rsidRPr="002178BD" w14:paraId="50AFF01E" w14:textId="77777777" w:rsidTr="00E61F59">
        <w:trPr>
          <w:trHeight w:val="233"/>
          <w:jc w:val="center"/>
        </w:trPr>
        <w:tc>
          <w:tcPr>
            <w:tcW w:w="3236" w:type="pct"/>
            <w:tcBorders>
              <w:top w:val="nil"/>
              <w:left w:val="single" w:sz="4" w:space="0" w:color="auto"/>
              <w:bottom w:val="nil"/>
              <w:right w:val="nil"/>
            </w:tcBorders>
            <w:shd w:val="clear" w:color="auto" w:fill="FFFFFF"/>
            <w:vAlign w:val="bottom"/>
          </w:tcPr>
          <w:p w14:paraId="67622FC9" w14:textId="77777777" w:rsidR="00A33F91" w:rsidRPr="002178BD" w:rsidRDefault="00A33F91" w:rsidP="00E61F59">
            <w:pPr>
              <w:widowControl w:val="0"/>
              <w:ind w:left="4871" w:right="-198"/>
              <w:jc w:val="left"/>
              <w:rPr>
                <w:sz w:val="20"/>
                <w:szCs w:val="20"/>
              </w:rPr>
            </w:pPr>
            <w:r w:rsidRPr="002178BD">
              <w:rPr>
                <w:sz w:val="20"/>
                <w:szCs w:val="20"/>
              </w:rPr>
              <w:t>Phase VIII:</w:t>
            </w:r>
          </w:p>
        </w:tc>
        <w:tc>
          <w:tcPr>
            <w:tcW w:w="922" w:type="pct"/>
            <w:tcBorders>
              <w:top w:val="nil"/>
              <w:left w:val="nil"/>
              <w:bottom w:val="nil"/>
              <w:right w:val="single" w:sz="4" w:space="0" w:color="auto"/>
            </w:tcBorders>
            <w:shd w:val="clear" w:color="auto" w:fill="FFFFFF"/>
            <w:vAlign w:val="bottom"/>
          </w:tcPr>
          <w:p w14:paraId="3CD01CA5" w14:textId="77777777" w:rsidR="00A33F91" w:rsidRPr="002178BD" w:rsidRDefault="00A33F91" w:rsidP="00E61F59">
            <w:pPr>
              <w:widowControl w:val="0"/>
              <w:tabs>
                <w:tab w:val="left" w:pos="6840"/>
              </w:tabs>
              <w:ind w:left="-108"/>
              <w:jc w:val="right"/>
              <w:rPr>
                <w:sz w:val="20"/>
                <w:szCs w:val="20"/>
              </w:rPr>
            </w:pPr>
            <w:r w:rsidRPr="002178BD">
              <w:rPr>
                <w:sz w:val="20"/>
                <w:szCs w:val="20"/>
              </w:rPr>
              <w:t>Apr-10 &amp; Nov-11</w:t>
            </w:r>
          </w:p>
        </w:tc>
        <w:tc>
          <w:tcPr>
            <w:tcW w:w="842" w:type="pct"/>
            <w:tcBorders>
              <w:top w:val="nil"/>
              <w:left w:val="single" w:sz="4" w:space="0" w:color="auto"/>
              <w:bottom w:val="nil"/>
              <w:right w:val="single" w:sz="4" w:space="0" w:color="auto"/>
            </w:tcBorders>
            <w:shd w:val="clear" w:color="auto" w:fill="auto"/>
          </w:tcPr>
          <w:p w14:paraId="16E7ABA1" w14:textId="77777777" w:rsidR="00A33F91" w:rsidRPr="002178BD" w:rsidRDefault="00A33F91" w:rsidP="00E61F59">
            <w:pPr>
              <w:widowControl w:val="0"/>
              <w:jc w:val="right"/>
              <w:rPr>
                <w:sz w:val="20"/>
                <w:szCs w:val="20"/>
              </w:rPr>
            </w:pPr>
            <w:r w:rsidRPr="002178BD">
              <w:rPr>
                <w:sz w:val="20"/>
                <w:szCs w:val="20"/>
              </w:rPr>
              <w:t>373,230</w:t>
            </w:r>
          </w:p>
        </w:tc>
      </w:tr>
      <w:tr w:rsidR="00A33F91" w:rsidRPr="002178BD" w14:paraId="513B1354" w14:textId="77777777" w:rsidTr="00E61F59">
        <w:trPr>
          <w:trHeight w:val="233"/>
          <w:jc w:val="center"/>
        </w:trPr>
        <w:tc>
          <w:tcPr>
            <w:tcW w:w="3236" w:type="pct"/>
            <w:tcBorders>
              <w:top w:val="nil"/>
              <w:left w:val="single" w:sz="4" w:space="0" w:color="auto"/>
              <w:bottom w:val="nil"/>
              <w:right w:val="nil"/>
            </w:tcBorders>
            <w:shd w:val="clear" w:color="auto" w:fill="FFFFFF"/>
            <w:vAlign w:val="bottom"/>
          </w:tcPr>
          <w:p w14:paraId="089B8452" w14:textId="77777777" w:rsidR="00A33F91" w:rsidRPr="002178BD" w:rsidRDefault="00A33F91" w:rsidP="00E61F59">
            <w:pPr>
              <w:widowControl w:val="0"/>
              <w:ind w:left="4871" w:right="-198"/>
              <w:jc w:val="left"/>
              <w:rPr>
                <w:sz w:val="20"/>
                <w:szCs w:val="20"/>
              </w:rPr>
            </w:pPr>
            <w:r w:rsidRPr="002178BD">
              <w:rPr>
                <w:sz w:val="20"/>
                <w:szCs w:val="20"/>
              </w:rPr>
              <w:t>Phase IX:</w:t>
            </w:r>
          </w:p>
        </w:tc>
        <w:tc>
          <w:tcPr>
            <w:tcW w:w="922" w:type="pct"/>
            <w:tcBorders>
              <w:top w:val="nil"/>
              <w:left w:val="nil"/>
              <w:bottom w:val="nil"/>
              <w:right w:val="single" w:sz="4" w:space="0" w:color="auto"/>
            </w:tcBorders>
            <w:shd w:val="clear" w:color="auto" w:fill="FFFFFF"/>
            <w:vAlign w:val="bottom"/>
          </w:tcPr>
          <w:p w14:paraId="512FF3F6" w14:textId="77777777" w:rsidR="00A33F91" w:rsidRPr="002178BD" w:rsidRDefault="00A33F91" w:rsidP="00E61F59">
            <w:pPr>
              <w:widowControl w:val="0"/>
              <w:tabs>
                <w:tab w:val="left" w:pos="6840"/>
              </w:tabs>
              <w:ind w:left="-108"/>
              <w:jc w:val="right"/>
              <w:rPr>
                <w:sz w:val="20"/>
                <w:szCs w:val="20"/>
              </w:rPr>
            </w:pPr>
            <w:r w:rsidRPr="002178BD">
              <w:rPr>
                <w:sz w:val="20"/>
                <w:szCs w:val="20"/>
              </w:rPr>
              <w:t>Apr-12</w:t>
            </w:r>
          </w:p>
        </w:tc>
        <w:tc>
          <w:tcPr>
            <w:tcW w:w="842" w:type="pct"/>
            <w:tcBorders>
              <w:top w:val="nil"/>
              <w:left w:val="single" w:sz="4" w:space="0" w:color="auto"/>
              <w:bottom w:val="nil"/>
              <w:right w:val="single" w:sz="4" w:space="0" w:color="auto"/>
            </w:tcBorders>
            <w:shd w:val="clear" w:color="auto" w:fill="auto"/>
          </w:tcPr>
          <w:p w14:paraId="37AF0AB8" w14:textId="77777777" w:rsidR="00A33F91" w:rsidRPr="002178BD" w:rsidRDefault="00A33F91" w:rsidP="00E61F59">
            <w:pPr>
              <w:widowControl w:val="0"/>
              <w:jc w:val="right"/>
              <w:rPr>
                <w:sz w:val="20"/>
                <w:szCs w:val="20"/>
              </w:rPr>
            </w:pPr>
            <w:r w:rsidRPr="002178BD">
              <w:rPr>
                <w:sz w:val="20"/>
                <w:szCs w:val="20"/>
              </w:rPr>
              <w:t>373,230</w:t>
            </w:r>
          </w:p>
        </w:tc>
      </w:tr>
      <w:tr w:rsidR="00A33F91" w:rsidRPr="002178BD" w14:paraId="64C7DD72" w14:textId="77777777" w:rsidTr="00E61F59">
        <w:trPr>
          <w:trHeight w:val="233"/>
          <w:jc w:val="center"/>
        </w:trPr>
        <w:tc>
          <w:tcPr>
            <w:tcW w:w="3236" w:type="pct"/>
            <w:tcBorders>
              <w:top w:val="nil"/>
              <w:left w:val="single" w:sz="4" w:space="0" w:color="auto"/>
              <w:bottom w:val="nil"/>
              <w:right w:val="nil"/>
            </w:tcBorders>
            <w:shd w:val="clear" w:color="auto" w:fill="FFFFFF"/>
            <w:vAlign w:val="bottom"/>
          </w:tcPr>
          <w:p w14:paraId="6261593A" w14:textId="77777777" w:rsidR="00A33F91" w:rsidRPr="002178BD" w:rsidRDefault="00A33F91" w:rsidP="00E61F59">
            <w:pPr>
              <w:widowControl w:val="0"/>
              <w:ind w:left="4871" w:right="-198"/>
              <w:jc w:val="left"/>
              <w:rPr>
                <w:sz w:val="20"/>
                <w:szCs w:val="20"/>
              </w:rPr>
            </w:pPr>
            <w:r w:rsidRPr="002178BD">
              <w:rPr>
                <w:sz w:val="20"/>
                <w:szCs w:val="20"/>
              </w:rPr>
              <w:t>Phase X:</w:t>
            </w:r>
          </w:p>
        </w:tc>
        <w:tc>
          <w:tcPr>
            <w:tcW w:w="922" w:type="pct"/>
            <w:tcBorders>
              <w:top w:val="nil"/>
              <w:left w:val="nil"/>
              <w:bottom w:val="nil"/>
              <w:right w:val="single" w:sz="4" w:space="0" w:color="auto"/>
            </w:tcBorders>
            <w:shd w:val="clear" w:color="auto" w:fill="FFFFFF"/>
            <w:vAlign w:val="bottom"/>
          </w:tcPr>
          <w:p w14:paraId="4BA8EC7F" w14:textId="77777777" w:rsidR="00A33F91" w:rsidRPr="002178BD" w:rsidRDefault="00A33F91" w:rsidP="00E61F59">
            <w:pPr>
              <w:widowControl w:val="0"/>
              <w:tabs>
                <w:tab w:val="left" w:pos="6840"/>
              </w:tabs>
              <w:ind w:left="-108"/>
              <w:jc w:val="right"/>
              <w:rPr>
                <w:sz w:val="20"/>
                <w:szCs w:val="20"/>
              </w:rPr>
            </w:pPr>
            <w:r w:rsidRPr="002178BD">
              <w:rPr>
                <w:sz w:val="20"/>
                <w:szCs w:val="20"/>
              </w:rPr>
              <w:t>May-14</w:t>
            </w:r>
          </w:p>
        </w:tc>
        <w:tc>
          <w:tcPr>
            <w:tcW w:w="842" w:type="pct"/>
            <w:tcBorders>
              <w:top w:val="nil"/>
              <w:left w:val="single" w:sz="4" w:space="0" w:color="auto"/>
              <w:bottom w:val="nil"/>
              <w:right w:val="single" w:sz="4" w:space="0" w:color="auto"/>
            </w:tcBorders>
            <w:shd w:val="clear" w:color="auto" w:fill="auto"/>
          </w:tcPr>
          <w:p w14:paraId="2A85A997" w14:textId="77777777" w:rsidR="00A33F91" w:rsidRPr="002178BD" w:rsidRDefault="00A33F91" w:rsidP="00E61F59">
            <w:pPr>
              <w:widowControl w:val="0"/>
              <w:jc w:val="right"/>
              <w:rPr>
                <w:sz w:val="20"/>
                <w:szCs w:val="20"/>
              </w:rPr>
            </w:pPr>
            <w:r w:rsidRPr="002178BD">
              <w:rPr>
                <w:sz w:val="20"/>
                <w:szCs w:val="20"/>
              </w:rPr>
              <w:t>236,392</w:t>
            </w:r>
          </w:p>
        </w:tc>
      </w:tr>
      <w:tr w:rsidR="00A33F91" w:rsidRPr="002178BD" w14:paraId="0AE9501A" w14:textId="77777777" w:rsidTr="00E61F59">
        <w:trPr>
          <w:trHeight w:val="233"/>
          <w:jc w:val="center"/>
        </w:trPr>
        <w:tc>
          <w:tcPr>
            <w:tcW w:w="3236" w:type="pct"/>
            <w:tcBorders>
              <w:top w:val="nil"/>
              <w:left w:val="single" w:sz="4" w:space="0" w:color="auto"/>
              <w:bottom w:val="nil"/>
              <w:right w:val="nil"/>
            </w:tcBorders>
            <w:shd w:val="clear" w:color="auto" w:fill="FFFFFF"/>
            <w:vAlign w:val="bottom"/>
          </w:tcPr>
          <w:p w14:paraId="62874537" w14:textId="77777777" w:rsidR="00A33F91" w:rsidRPr="002178BD" w:rsidRDefault="00A33F91" w:rsidP="00E61F59">
            <w:pPr>
              <w:widowControl w:val="0"/>
              <w:ind w:left="4871" w:right="-198"/>
              <w:jc w:val="left"/>
              <w:rPr>
                <w:sz w:val="20"/>
                <w:szCs w:val="20"/>
              </w:rPr>
            </w:pPr>
            <w:r w:rsidRPr="002178BD">
              <w:rPr>
                <w:sz w:val="20"/>
                <w:szCs w:val="20"/>
              </w:rPr>
              <w:t>Phase XI:</w:t>
            </w:r>
          </w:p>
        </w:tc>
        <w:tc>
          <w:tcPr>
            <w:tcW w:w="922" w:type="pct"/>
            <w:tcBorders>
              <w:top w:val="nil"/>
              <w:left w:val="nil"/>
              <w:bottom w:val="nil"/>
              <w:right w:val="single" w:sz="4" w:space="0" w:color="auto"/>
            </w:tcBorders>
            <w:shd w:val="clear" w:color="auto" w:fill="FFFFFF"/>
            <w:vAlign w:val="bottom"/>
          </w:tcPr>
          <w:p w14:paraId="7A7730E9" w14:textId="77777777" w:rsidR="00A33F91" w:rsidRPr="002178BD" w:rsidRDefault="00A33F91" w:rsidP="00E61F59">
            <w:pPr>
              <w:widowControl w:val="0"/>
              <w:tabs>
                <w:tab w:val="left" w:pos="6840"/>
              </w:tabs>
              <w:ind w:left="-108"/>
              <w:jc w:val="right"/>
              <w:rPr>
                <w:sz w:val="20"/>
                <w:szCs w:val="20"/>
              </w:rPr>
            </w:pPr>
            <w:r w:rsidRPr="002178BD">
              <w:rPr>
                <w:sz w:val="20"/>
                <w:szCs w:val="20"/>
              </w:rPr>
              <w:t>May-16</w:t>
            </w:r>
          </w:p>
        </w:tc>
        <w:tc>
          <w:tcPr>
            <w:tcW w:w="842" w:type="pct"/>
            <w:tcBorders>
              <w:top w:val="nil"/>
              <w:left w:val="single" w:sz="4" w:space="0" w:color="auto"/>
              <w:bottom w:val="nil"/>
              <w:right w:val="single" w:sz="4" w:space="0" w:color="auto"/>
            </w:tcBorders>
            <w:shd w:val="clear" w:color="auto" w:fill="auto"/>
          </w:tcPr>
          <w:p w14:paraId="499C43FE" w14:textId="77777777" w:rsidR="00A33F91" w:rsidRPr="002178BD" w:rsidRDefault="00A33F91" w:rsidP="00E61F59">
            <w:pPr>
              <w:widowControl w:val="0"/>
              <w:jc w:val="right"/>
              <w:rPr>
                <w:sz w:val="20"/>
                <w:szCs w:val="20"/>
              </w:rPr>
            </w:pPr>
            <w:r w:rsidRPr="002178BD">
              <w:rPr>
                <w:sz w:val="20"/>
                <w:szCs w:val="20"/>
              </w:rPr>
              <w:t>477,682</w:t>
            </w:r>
          </w:p>
        </w:tc>
      </w:tr>
      <w:tr w:rsidR="00A33F91" w:rsidRPr="002178BD" w14:paraId="79BD642B" w14:textId="77777777" w:rsidTr="00E61F59">
        <w:trPr>
          <w:trHeight w:val="233"/>
          <w:jc w:val="center"/>
        </w:trPr>
        <w:tc>
          <w:tcPr>
            <w:tcW w:w="3236" w:type="pct"/>
            <w:tcBorders>
              <w:top w:val="nil"/>
              <w:left w:val="single" w:sz="4" w:space="0" w:color="auto"/>
              <w:bottom w:val="nil"/>
              <w:right w:val="nil"/>
            </w:tcBorders>
            <w:shd w:val="clear" w:color="auto" w:fill="FFFFFF"/>
            <w:vAlign w:val="bottom"/>
          </w:tcPr>
          <w:p w14:paraId="33B2AD58" w14:textId="77777777" w:rsidR="00A33F91" w:rsidRPr="002178BD" w:rsidRDefault="00A33F91" w:rsidP="00E61F59">
            <w:pPr>
              <w:widowControl w:val="0"/>
              <w:ind w:left="4871" w:right="-198"/>
              <w:jc w:val="left"/>
              <w:rPr>
                <w:sz w:val="20"/>
                <w:szCs w:val="20"/>
              </w:rPr>
            </w:pPr>
            <w:r w:rsidRPr="002178BD">
              <w:rPr>
                <w:sz w:val="20"/>
                <w:szCs w:val="20"/>
              </w:rPr>
              <w:t>Phase XII:</w:t>
            </w:r>
          </w:p>
        </w:tc>
        <w:tc>
          <w:tcPr>
            <w:tcW w:w="922" w:type="pct"/>
            <w:tcBorders>
              <w:top w:val="nil"/>
              <w:left w:val="nil"/>
              <w:bottom w:val="nil"/>
              <w:right w:val="single" w:sz="4" w:space="0" w:color="auto"/>
            </w:tcBorders>
            <w:shd w:val="clear" w:color="auto" w:fill="FFFFFF"/>
            <w:vAlign w:val="bottom"/>
          </w:tcPr>
          <w:p w14:paraId="68B0CFC6" w14:textId="77777777" w:rsidR="00A33F91" w:rsidRPr="002178BD" w:rsidRDefault="00A33F91" w:rsidP="00E61F59">
            <w:pPr>
              <w:widowControl w:val="0"/>
              <w:tabs>
                <w:tab w:val="left" w:pos="6840"/>
              </w:tabs>
              <w:ind w:left="-108"/>
              <w:jc w:val="right"/>
              <w:rPr>
                <w:sz w:val="20"/>
                <w:szCs w:val="20"/>
              </w:rPr>
            </w:pPr>
            <w:r w:rsidRPr="002178BD">
              <w:rPr>
                <w:sz w:val="20"/>
                <w:szCs w:val="20"/>
              </w:rPr>
              <w:t>Dec-19</w:t>
            </w:r>
          </w:p>
        </w:tc>
        <w:tc>
          <w:tcPr>
            <w:tcW w:w="842" w:type="pct"/>
            <w:tcBorders>
              <w:top w:val="nil"/>
              <w:left w:val="single" w:sz="4" w:space="0" w:color="auto"/>
              <w:bottom w:val="nil"/>
              <w:right w:val="single" w:sz="4" w:space="0" w:color="auto"/>
            </w:tcBorders>
            <w:shd w:val="clear" w:color="auto" w:fill="auto"/>
          </w:tcPr>
          <w:p w14:paraId="621FD1B8" w14:textId="77777777" w:rsidR="00A33F91" w:rsidRPr="002178BD" w:rsidRDefault="00A33F91" w:rsidP="00E61F59">
            <w:pPr>
              <w:widowControl w:val="0"/>
              <w:jc w:val="right"/>
              <w:rPr>
                <w:sz w:val="20"/>
                <w:szCs w:val="20"/>
              </w:rPr>
            </w:pPr>
            <w:r w:rsidRPr="002178BD">
              <w:rPr>
                <w:sz w:val="20"/>
                <w:szCs w:val="20"/>
              </w:rPr>
              <w:t>477,734</w:t>
            </w:r>
          </w:p>
        </w:tc>
      </w:tr>
      <w:tr w:rsidR="00A33F91" w:rsidRPr="002178BD" w14:paraId="24E56AE2" w14:textId="77777777" w:rsidTr="00E61F59">
        <w:trPr>
          <w:trHeight w:val="233"/>
          <w:jc w:val="center"/>
        </w:trPr>
        <w:tc>
          <w:tcPr>
            <w:tcW w:w="3236" w:type="pct"/>
            <w:tcBorders>
              <w:top w:val="nil"/>
              <w:left w:val="single" w:sz="4" w:space="0" w:color="auto"/>
              <w:bottom w:val="nil"/>
              <w:right w:val="nil"/>
            </w:tcBorders>
            <w:shd w:val="clear" w:color="auto" w:fill="FFFFFF"/>
            <w:vAlign w:val="bottom"/>
          </w:tcPr>
          <w:p w14:paraId="71B8CE23" w14:textId="77777777" w:rsidR="00A33F91" w:rsidRPr="002178BD" w:rsidRDefault="00A33F91" w:rsidP="00E61F59">
            <w:pPr>
              <w:widowControl w:val="0"/>
              <w:ind w:left="4871" w:right="-198"/>
              <w:jc w:val="left"/>
              <w:rPr>
                <w:sz w:val="20"/>
                <w:szCs w:val="20"/>
              </w:rPr>
            </w:pPr>
            <w:r w:rsidRPr="002178BD">
              <w:rPr>
                <w:sz w:val="20"/>
                <w:szCs w:val="20"/>
              </w:rPr>
              <w:t>Phase XIII:</w:t>
            </w:r>
          </w:p>
        </w:tc>
        <w:tc>
          <w:tcPr>
            <w:tcW w:w="922" w:type="pct"/>
            <w:tcBorders>
              <w:top w:val="nil"/>
              <w:left w:val="nil"/>
              <w:bottom w:val="nil"/>
              <w:right w:val="single" w:sz="4" w:space="0" w:color="auto"/>
            </w:tcBorders>
            <w:shd w:val="clear" w:color="auto" w:fill="FFFFFF"/>
            <w:vAlign w:val="bottom"/>
          </w:tcPr>
          <w:p w14:paraId="59C9131E" w14:textId="77777777" w:rsidR="00A33F91" w:rsidRPr="002178BD" w:rsidRDefault="00A33F91" w:rsidP="00E61F59">
            <w:pPr>
              <w:widowControl w:val="0"/>
              <w:tabs>
                <w:tab w:val="left" w:pos="6840"/>
              </w:tabs>
              <w:ind w:left="-108"/>
              <w:jc w:val="right"/>
              <w:rPr>
                <w:sz w:val="20"/>
                <w:szCs w:val="20"/>
              </w:rPr>
            </w:pPr>
            <w:r w:rsidRPr="002178BD">
              <w:rPr>
                <w:sz w:val="20"/>
                <w:szCs w:val="20"/>
              </w:rPr>
              <w:t>Nov-21</w:t>
            </w:r>
          </w:p>
        </w:tc>
        <w:tc>
          <w:tcPr>
            <w:tcW w:w="842" w:type="pct"/>
            <w:tcBorders>
              <w:top w:val="nil"/>
              <w:left w:val="single" w:sz="4" w:space="0" w:color="auto"/>
              <w:bottom w:val="nil"/>
              <w:right w:val="single" w:sz="4" w:space="0" w:color="auto"/>
            </w:tcBorders>
            <w:shd w:val="clear" w:color="auto" w:fill="auto"/>
          </w:tcPr>
          <w:p w14:paraId="11EF503A" w14:textId="77777777" w:rsidR="00A33F91" w:rsidRPr="002178BD" w:rsidRDefault="00A33F91" w:rsidP="00E61F59">
            <w:pPr>
              <w:widowControl w:val="0"/>
              <w:jc w:val="right"/>
              <w:rPr>
                <w:sz w:val="20"/>
                <w:szCs w:val="20"/>
              </w:rPr>
            </w:pPr>
            <w:r w:rsidRPr="002178BD">
              <w:rPr>
                <w:sz w:val="20"/>
                <w:szCs w:val="20"/>
              </w:rPr>
              <w:t>477,734</w:t>
            </w:r>
          </w:p>
        </w:tc>
      </w:tr>
      <w:tr w:rsidR="00A33F91" w:rsidRPr="002178BD" w14:paraId="47A5782D" w14:textId="77777777" w:rsidTr="00E61F59">
        <w:trPr>
          <w:trHeight w:val="233"/>
          <w:jc w:val="center"/>
        </w:trPr>
        <w:tc>
          <w:tcPr>
            <w:tcW w:w="4158" w:type="pct"/>
            <w:gridSpan w:val="2"/>
            <w:tcBorders>
              <w:top w:val="nil"/>
              <w:left w:val="single" w:sz="4" w:space="0" w:color="auto"/>
              <w:bottom w:val="nil"/>
              <w:right w:val="single" w:sz="4" w:space="0" w:color="auto"/>
            </w:tcBorders>
            <w:shd w:val="clear" w:color="auto" w:fill="auto"/>
          </w:tcPr>
          <w:p w14:paraId="10422138" w14:textId="77777777" w:rsidR="00A33F91" w:rsidRPr="002178BD" w:rsidRDefault="00A33F91" w:rsidP="00E61F59">
            <w:pPr>
              <w:widowControl w:val="0"/>
              <w:tabs>
                <w:tab w:val="right" w:pos="7560"/>
              </w:tabs>
              <w:ind w:left="6480" w:right="-108"/>
              <w:jc w:val="left"/>
              <w:rPr>
                <w:sz w:val="20"/>
                <w:szCs w:val="20"/>
              </w:rPr>
            </w:pPr>
            <w:r w:rsidRPr="002178BD">
              <w:rPr>
                <w:sz w:val="20"/>
                <w:szCs w:val="20"/>
              </w:rPr>
              <w:tab/>
              <w:t>Total:</w:t>
            </w:r>
          </w:p>
        </w:tc>
        <w:tc>
          <w:tcPr>
            <w:tcW w:w="842" w:type="pct"/>
            <w:tcBorders>
              <w:top w:val="nil"/>
              <w:left w:val="single" w:sz="4" w:space="0" w:color="auto"/>
              <w:bottom w:val="single" w:sz="4" w:space="0" w:color="auto"/>
              <w:right w:val="single" w:sz="4" w:space="0" w:color="auto"/>
            </w:tcBorders>
            <w:shd w:val="clear" w:color="auto" w:fill="auto"/>
          </w:tcPr>
          <w:p w14:paraId="54010EE6" w14:textId="77777777" w:rsidR="00A33F91" w:rsidRPr="002178BD" w:rsidRDefault="00A33F91" w:rsidP="00E61F59">
            <w:pPr>
              <w:widowControl w:val="0"/>
              <w:jc w:val="right"/>
              <w:rPr>
                <w:sz w:val="20"/>
                <w:szCs w:val="20"/>
              </w:rPr>
            </w:pPr>
            <w:r w:rsidRPr="002178BD">
              <w:rPr>
                <w:sz w:val="20"/>
                <w:szCs w:val="20"/>
              </w:rPr>
              <w:t>4,821,697</w:t>
            </w:r>
          </w:p>
        </w:tc>
      </w:tr>
      <w:tr w:rsidR="00A33F91" w:rsidRPr="002178BD" w14:paraId="4C3455FE" w14:textId="77777777" w:rsidTr="00E61F59">
        <w:trPr>
          <w:trHeight w:val="233"/>
          <w:jc w:val="center"/>
        </w:trPr>
        <w:tc>
          <w:tcPr>
            <w:tcW w:w="4158" w:type="pct"/>
            <w:gridSpan w:val="2"/>
            <w:shd w:val="clear" w:color="auto" w:fill="FFFFFF"/>
          </w:tcPr>
          <w:p w14:paraId="32004265" w14:textId="77777777" w:rsidR="00A33F91" w:rsidRPr="002178BD" w:rsidRDefault="00A33F91" w:rsidP="00E61F59">
            <w:pPr>
              <w:widowControl w:val="0"/>
              <w:jc w:val="left"/>
              <w:rPr>
                <w:sz w:val="20"/>
                <w:szCs w:val="20"/>
              </w:rPr>
            </w:pPr>
            <w:r w:rsidRPr="002178BD">
              <w:rPr>
                <w:sz w:val="20"/>
                <w:szCs w:val="20"/>
              </w:rPr>
              <w:t>Amount requested for renewal (phase XIV) (US $):</w:t>
            </w:r>
          </w:p>
        </w:tc>
        <w:tc>
          <w:tcPr>
            <w:tcW w:w="842" w:type="pct"/>
            <w:shd w:val="clear" w:color="auto" w:fill="auto"/>
          </w:tcPr>
          <w:p w14:paraId="4EFFF3AF" w14:textId="77777777" w:rsidR="00A33F91" w:rsidRPr="002178BD" w:rsidRDefault="00A33F91" w:rsidP="00E61F59">
            <w:pPr>
              <w:widowControl w:val="0"/>
              <w:jc w:val="right"/>
              <w:rPr>
                <w:sz w:val="20"/>
                <w:szCs w:val="20"/>
              </w:rPr>
            </w:pPr>
            <w:r w:rsidRPr="002178BD">
              <w:rPr>
                <w:sz w:val="20"/>
                <w:szCs w:val="20"/>
              </w:rPr>
              <w:t>988,909</w:t>
            </w:r>
          </w:p>
        </w:tc>
      </w:tr>
      <w:tr w:rsidR="00A33F91" w:rsidRPr="002178BD" w14:paraId="749D53B4" w14:textId="77777777" w:rsidTr="00E61F59">
        <w:trPr>
          <w:trHeight w:val="233"/>
          <w:jc w:val="center"/>
        </w:trPr>
        <w:tc>
          <w:tcPr>
            <w:tcW w:w="4158" w:type="pct"/>
            <w:gridSpan w:val="2"/>
          </w:tcPr>
          <w:p w14:paraId="0ED3CDD0" w14:textId="77777777" w:rsidR="00A33F91" w:rsidRPr="002178BD" w:rsidRDefault="00A33F91" w:rsidP="00E61F59">
            <w:pPr>
              <w:widowControl w:val="0"/>
              <w:jc w:val="left"/>
              <w:rPr>
                <w:sz w:val="20"/>
                <w:szCs w:val="20"/>
              </w:rPr>
            </w:pPr>
            <w:r w:rsidRPr="002178BD">
              <w:rPr>
                <w:sz w:val="20"/>
                <w:szCs w:val="20"/>
              </w:rPr>
              <w:t xml:space="preserve">Amount recommended for approval for phase XIV (US $): </w:t>
            </w:r>
          </w:p>
        </w:tc>
        <w:tc>
          <w:tcPr>
            <w:tcW w:w="842" w:type="pct"/>
            <w:shd w:val="clear" w:color="auto" w:fill="auto"/>
          </w:tcPr>
          <w:p w14:paraId="6E8B648C" w14:textId="77777777" w:rsidR="00A33F91" w:rsidRPr="002178BD" w:rsidRDefault="00A33F91" w:rsidP="00E61F59">
            <w:pPr>
              <w:widowControl w:val="0"/>
              <w:jc w:val="right"/>
              <w:rPr>
                <w:sz w:val="20"/>
                <w:szCs w:val="20"/>
              </w:rPr>
            </w:pPr>
            <w:r w:rsidRPr="002178BD">
              <w:rPr>
                <w:sz w:val="20"/>
                <w:szCs w:val="20"/>
              </w:rPr>
              <w:t>988,909</w:t>
            </w:r>
          </w:p>
        </w:tc>
      </w:tr>
      <w:tr w:rsidR="00A33F91" w:rsidRPr="002178BD" w14:paraId="27F8FD3F" w14:textId="77777777" w:rsidTr="00E61F59">
        <w:trPr>
          <w:trHeight w:val="233"/>
          <w:jc w:val="center"/>
        </w:trPr>
        <w:tc>
          <w:tcPr>
            <w:tcW w:w="4158" w:type="pct"/>
            <w:gridSpan w:val="2"/>
          </w:tcPr>
          <w:p w14:paraId="52A1228A" w14:textId="77777777" w:rsidR="00A33F91" w:rsidRPr="002178BD" w:rsidRDefault="00A33F91" w:rsidP="00E61F59">
            <w:pPr>
              <w:widowControl w:val="0"/>
              <w:jc w:val="left"/>
              <w:rPr>
                <w:sz w:val="20"/>
                <w:szCs w:val="20"/>
              </w:rPr>
            </w:pPr>
            <w:r w:rsidRPr="002178BD">
              <w:rPr>
                <w:sz w:val="20"/>
                <w:szCs w:val="20"/>
              </w:rPr>
              <w:t>Agency support costs (US $):</w:t>
            </w:r>
          </w:p>
        </w:tc>
        <w:tc>
          <w:tcPr>
            <w:tcW w:w="842" w:type="pct"/>
            <w:shd w:val="clear" w:color="auto" w:fill="auto"/>
          </w:tcPr>
          <w:p w14:paraId="0AB6F59B" w14:textId="77777777" w:rsidR="00A33F91" w:rsidRPr="002178BD" w:rsidRDefault="00A33F91" w:rsidP="00E61F59">
            <w:pPr>
              <w:widowControl w:val="0"/>
              <w:jc w:val="right"/>
              <w:rPr>
                <w:sz w:val="20"/>
                <w:szCs w:val="20"/>
              </w:rPr>
            </w:pPr>
            <w:r w:rsidRPr="002178BD">
              <w:rPr>
                <w:sz w:val="20"/>
                <w:szCs w:val="20"/>
              </w:rPr>
              <w:t>69,224</w:t>
            </w:r>
          </w:p>
        </w:tc>
      </w:tr>
      <w:tr w:rsidR="00A33F91" w:rsidRPr="002178BD" w14:paraId="50CA64A9" w14:textId="77777777" w:rsidTr="00E61F59">
        <w:trPr>
          <w:trHeight w:val="233"/>
          <w:jc w:val="center"/>
        </w:trPr>
        <w:tc>
          <w:tcPr>
            <w:tcW w:w="4158" w:type="pct"/>
            <w:gridSpan w:val="2"/>
          </w:tcPr>
          <w:p w14:paraId="16182DBC" w14:textId="77777777" w:rsidR="00A33F91" w:rsidRPr="002178BD" w:rsidRDefault="00A33F91" w:rsidP="00E61F59">
            <w:pPr>
              <w:widowControl w:val="0"/>
              <w:jc w:val="left"/>
              <w:rPr>
                <w:sz w:val="20"/>
                <w:szCs w:val="20"/>
              </w:rPr>
            </w:pPr>
            <w:r w:rsidRPr="002178BD">
              <w:rPr>
                <w:sz w:val="20"/>
                <w:szCs w:val="20"/>
              </w:rPr>
              <w:t>Total cost of institutional strengthening phase XIV to the Multilateral Fund (US $):</w:t>
            </w:r>
          </w:p>
        </w:tc>
        <w:tc>
          <w:tcPr>
            <w:tcW w:w="842" w:type="pct"/>
            <w:shd w:val="clear" w:color="auto" w:fill="auto"/>
          </w:tcPr>
          <w:p w14:paraId="389F4297" w14:textId="77777777" w:rsidR="00A33F91" w:rsidRPr="002178BD" w:rsidRDefault="00A33F91" w:rsidP="00E61F59">
            <w:pPr>
              <w:widowControl w:val="0"/>
              <w:jc w:val="right"/>
              <w:rPr>
                <w:sz w:val="20"/>
                <w:szCs w:val="20"/>
              </w:rPr>
            </w:pPr>
            <w:r w:rsidRPr="002178BD">
              <w:rPr>
                <w:sz w:val="20"/>
                <w:szCs w:val="20"/>
              </w:rPr>
              <w:t>1,058,133</w:t>
            </w:r>
          </w:p>
        </w:tc>
      </w:tr>
      <w:tr w:rsidR="00A33F91" w:rsidRPr="002178BD" w14:paraId="5A3787C2" w14:textId="77777777" w:rsidTr="00E61F59">
        <w:trPr>
          <w:trHeight w:val="233"/>
          <w:jc w:val="center"/>
        </w:trPr>
        <w:tc>
          <w:tcPr>
            <w:tcW w:w="4158" w:type="pct"/>
            <w:gridSpan w:val="2"/>
          </w:tcPr>
          <w:p w14:paraId="7F847E02" w14:textId="77777777" w:rsidR="00A33F91" w:rsidRPr="002178BD" w:rsidRDefault="00A33F91" w:rsidP="00E61F59">
            <w:pPr>
              <w:widowControl w:val="0"/>
              <w:jc w:val="left"/>
              <w:rPr>
                <w:sz w:val="20"/>
                <w:szCs w:val="20"/>
              </w:rPr>
            </w:pPr>
            <w:r w:rsidRPr="002178BD">
              <w:rPr>
                <w:sz w:val="20"/>
                <w:szCs w:val="20"/>
              </w:rPr>
              <w:t>Date of approval of country programme:</w:t>
            </w:r>
          </w:p>
        </w:tc>
        <w:tc>
          <w:tcPr>
            <w:tcW w:w="842" w:type="pct"/>
            <w:shd w:val="clear" w:color="auto" w:fill="FFFFFF"/>
          </w:tcPr>
          <w:p w14:paraId="18E31208" w14:textId="77777777" w:rsidR="00A33F91" w:rsidRPr="002178BD" w:rsidRDefault="00A33F91" w:rsidP="00E61F59">
            <w:pPr>
              <w:widowControl w:val="0"/>
              <w:jc w:val="right"/>
              <w:rPr>
                <w:sz w:val="20"/>
                <w:szCs w:val="20"/>
              </w:rPr>
            </w:pPr>
            <w:r w:rsidRPr="002178BD">
              <w:rPr>
                <w:sz w:val="20"/>
                <w:szCs w:val="20"/>
              </w:rPr>
              <w:t>1993</w:t>
            </w:r>
          </w:p>
        </w:tc>
      </w:tr>
      <w:tr w:rsidR="00A33F91" w:rsidRPr="002178BD" w14:paraId="26D6BCC7" w14:textId="77777777" w:rsidTr="00E61F59">
        <w:trPr>
          <w:trHeight w:val="233"/>
          <w:jc w:val="center"/>
        </w:trPr>
        <w:tc>
          <w:tcPr>
            <w:tcW w:w="4158" w:type="pct"/>
            <w:gridSpan w:val="2"/>
            <w:tcBorders>
              <w:bottom w:val="single" w:sz="4" w:space="0" w:color="auto"/>
            </w:tcBorders>
          </w:tcPr>
          <w:p w14:paraId="1F6008ED" w14:textId="77777777" w:rsidR="00A33F91" w:rsidRPr="002178BD" w:rsidRDefault="00A33F91" w:rsidP="00E61F59">
            <w:pPr>
              <w:widowControl w:val="0"/>
              <w:jc w:val="left"/>
              <w:rPr>
                <w:sz w:val="20"/>
                <w:szCs w:val="20"/>
              </w:rPr>
            </w:pPr>
            <w:r w:rsidRPr="002178BD">
              <w:rPr>
                <w:sz w:val="20"/>
                <w:szCs w:val="20"/>
              </w:rPr>
              <w:t>Date of approval of HCFC phase-out management plan:</w:t>
            </w:r>
          </w:p>
        </w:tc>
        <w:tc>
          <w:tcPr>
            <w:tcW w:w="842" w:type="pct"/>
            <w:tcBorders>
              <w:bottom w:val="single" w:sz="4" w:space="0" w:color="auto"/>
            </w:tcBorders>
            <w:shd w:val="clear" w:color="auto" w:fill="FFFFFF"/>
          </w:tcPr>
          <w:p w14:paraId="424331B5" w14:textId="77777777" w:rsidR="00A33F91" w:rsidRPr="002178BD" w:rsidRDefault="00A33F91" w:rsidP="00E61F59">
            <w:pPr>
              <w:widowControl w:val="0"/>
              <w:jc w:val="right"/>
              <w:rPr>
                <w:sz w:val="20"/>
                <w:szCs w:val="20"/>
              </w:rPr>
            </w:pPr>
            <w:r w:rsidRPr="002178BD">
              <w:rPr>
                <w:sz w:val="20"/>
                <w:szCs w:val="20"/>
              </w:rPr>
              <w:t>2012</w:t>
            </w:r>
          </w:p>
        </w:tc>
      </w:tr>
      <w:tr w:rsidR="00A33F91" w:rsidRPr="002178BD" w14:paraId="02C0D203" w14:textId="77777777" w:rsidTr="00E61F59">
        <w:trPr>
          <w:trHeight w:val="233"/>
          <w:jc w:val="center"/>
        </w:trPr>
        <w:tc>
          <w:tcPr>
            <w:tcW w:w="4158" w:type="pct"/>
            <w:gridSpan w:val="2"/>
            <w:tcBorders>
              <w:top w:val="single" w:sz="4" w:space="0" w:color="auto"/>
              <w:left w:val="single" w:sz="4" w:space="0" w:color="auto"/>
              <w:bottom w:val="nil"/>
              <w:right w:val="single" w:sz="4" w:space="0" w:color="auto"/>
            </w:tcBorders>
          </w:tcPr>
          <w:p w14:paraId="1714F7D6" w14:textId="77777777" w:rsidR="00A33F91" w:rsidRPr="000F1EFE" w:rsidRDefault="00A33F91" w:rsidP="00E61F59">
            <w:pPr>
              <w:widowControl w:val="0"/>
              <w:spacing w:before="20"/>
              <w:jc w:val="left"/>
              <w:rPr>
                <w:sz w:val="19"/>
                <w:szCs w:val="19"/>
              </w:rPr>
            </w:pPr>
            <w:r w:rsidRPr="000F1EFE">
              <w:rPr>
                <w:color w:val="000000" w:themeColor="text1"/>
                <w:sz w:val="19"/>
                <w:szCs w:val="19"/>
              </w:rPr>
              <w:t>Baseline consumption of controlled substances (ODP tonnes for ODS/CO</w:t>
            </w:r>
            <w:r w:rsidRPr="000F1EFE">
              <w:rPr>
                <w:color w:val="000000" w:themeColor="text1"/>
                <w:sz w:val="19"/>
                <w:szCs w:val="19"/>
                <w:vertAlign w:val="subscript"/>
              </w:rPr>
              <w:t>2</w:t>
            </w:r>
            <w:r w:rsidRPr="000F1EFE">
              <w:rPr>
                <w:color w:val="000000" w:themeColor="text1"/>
                <w:sz w:val="19"/>
                <w:szCs w:val="19"/>
              </w:rPr>
              <w:t>-eq tonnes for HFCs):</w:t>
            </w:r>
          </w:p>
        </w:tc>
        <w:tc>
          <w:tcPr>
            <w:tcW w:w="842" w:type="pct"/>
            <w:tcBorders>
              <w:top w:val="single" w:sz="4" w:space="0" w:color="auto"/>
              <w:left w:val="single" w:sz="4" w:space="0" w:color="auto"/>
              <w:bottom w:val="nil"/>
              <w:right w:val="single" w:sz="4" w:space="0" w:color="auto"/>
            </w:tcBorders>
            <w:shd w:val="clear" w:color="auto" w:fill="FFFFFF"/>
            <w:vAlign w:val="bottom"/>
          </w:tcPr>
          <w:p w14:paraId="1A74828B" w14:textId="77777777" w:rsidR="00A33F91" w:rsidRPr="002178BD" w:rsidRDefault="00A33F91" w:rsidP="00E61F59">
            <w:pPr>
              <w:widowControl w:val="0"/>
              <w:jc w:val="right"/>
              <w:rPr>
                <w:sz w:val="20"/>
                <w:szCs w:val="20"/>
              </w:rPr>
            </w:pPr>
          </w:p>
        </w:tc>
      </w:tr>
      <w:tr w:rsidR="00A33F91" w:rsidRPr="002178BD" w14:paraId="4981AFDC" w14:textId="77777777" w:rsidTr="00E61F59">
        <w:trPr>
          <w:trHeight w:val="233"/>
          <w:jc w:val="center"/>
        </w:trPr>
        <w:tc>
          <w:tcPr>
            <w:tcW w:w="4158" w:type="pct"/>
            <w:gridSpan w:val="2"/>
            <w:tcBorders>
              <w:top w:val="nil"/>
              <w:left w:val="single" w:sz="4" w:space="0" w:color="auto"/>
              <w:bottom w:val="nil"/>
              <w:right w:val="single" w:sz="4" w:space="0" w:color="auto"/>
            </w:tcBorders>
          </w:tcPr>
          <w:p w14:paraId="3A456374" w14:textId="77777777" w:rsidR="00A33F91" w:rsidRPr="002178BD" w:rsidRDefault="00A33F91" w:rsidP="00E61F59">
            <w:pPr>
              <w:widowControl w:val="0"/>
              <w:ind w:left="447" w:hanging="447"/>
              <w:jc w:val="left"/>
              <w:rPr>
                <w:sz w:val="20"/>
                <w:szCs w:val="20"/>
              </w:rPr>
            </w:pPr>
            <w:r w:rsidRPr="002178BD">
              <w:rPr>
                <w:sz w:val="20"/>
                <w:szCs w:val="20"/>
              </w:rPr>
              <w:t>(a)</w:t>
            </w:r>
            <w:r w:rsidRPr="002178BD">
              <w:rPr>
                <w:sz w:val="20"/>
                <w:szCs w:val="20"/>
              </w:rPr>
              <w:tab/>
              <w:t>Annex B, Group III (methyl chloroform) (average 1998-2000)</w:t>
            </w:r>
          </w:p>
        </w:tc>
        <w:tc>
          <w:tcPr>
            <w:tcW w:w="842" w:type="pct"/>
            <w:tcBorders>
              <w:top w:val="nil"/>
              <w:left w:val="single" w:sz="4" w:space="0" w:color="auto"/>
              <w:bottom w:val="nil"/>
              <w:right w:val="single" w:sz="4" w:space="0" w:color="auto"/>
            </w:tcBorders>
            <w:shd w:val="clear" w:color="auto" w:fill="FFFFFF"/>
            <w:vAlign w:val="bottom"/>
          </w:tcPr>
          <w:p w14:paraId="130532FC" w14:textId="77777777" w:rsidR="00A33F91" w:rsidRPr="002178BD" w:rsidRDefault="00A33F91" w:rsidP="00E61F59">
            <w:pPr>
              <w:widowControl w:val="0"/>
              <w:jc w:val="right"/>
              <w:rPr>
                <w:sz w:val="20"/>
                <w:szCs w:val="20"/>
              </w:rPr>
            </w:pPr>
            <w:r w:rsidRPr="002178BD">
              <w:rPr>
                <w:sz w:val="20"/>
                <w:szCs w:val="20"/>
              </w:rPr>
              <w:t>122.2</w:t>
            </w:r>
          </w:p>
        </w:tc>
      </w:tr>
      <w:tr w:rsidR="00A33F91" w:rsidRPr="002178BD" w14:paraId="187A18DE" w14:textId="77777777" w:rsidTr="00E61F59">
        <w:trPr>
          <w:trHeight w:val="233"/>
          <w:jc w:val="center"/>
        </w:trPr>
        <w:tc>
          <w:tcPr>
            <w:tcW w:w="4158" w:type="pct"/>
            <w:gridSpan w:val="2"/>
            <w:tcBorders>
              <w:top w:val="nil"/>
              <w:left w:val="single" w:sz="4" w:space="0" w:color="auto"/>
              <w:bottom w:val="nil"/>
              <w:right w:val="single" w:sz="4" w:space="0" w:color="auto"/>
            </w:tcBorders>
          </w:tcPr>
          <w:p w14:paraId="0F445B40" w14:textId="77777777" w:rsidR="00A33F91" w:rsidRPr="002178BD" w:rsidRDefault="00A33F91" w:rsidP="00E61F59">
            <w:pPr>
              <w:widowControl w:val="0"/>
              <w:spacing w:after="20"/>
              <w:ind w:left="447" w:hanging="447"/>
              <w:jc w:val="left"/>
              <w:rPr>
                <w:sz w:val="20"/>
                <w:szCs w:val="20"/>
              </w:rPr>
            </w:pPr>
            <w:r w:rsidRPr="002178BD">
              <w:rPr>
                <w:sz w:val="20"/>
                <w:szCs w:val="20"/>
              </w:rPr>
              <w:t>(b)</w:t>
            </w:r>
            <w:r w:rsidRPr="002178BD">
              <w:rPr>
                <w:sz w:val="20"/>
                <w:szCs w:val="20"/>
              </w:rPr>
              <w:tab/>
              <w:t>Annex C, Group I (HCFCs) (average 2009-2010)</w:t>
            </w:r>
          </w:p>
        </w:tc>
        <w:tc>
          <w:tcPr>
            <w:tcW w:w="842" w:type="pct"/>
            <w:tcBorders>
              <w:top w:val="nil"/>
              <w:left w:val="single" w:sz="4" w:space="0" w:color="auto"/>
              <w:bottom w:val="nil"/>
              <w:right w:val="single" w:sz="4" w:space="0" w:color="auto"/>
            </w:tcBorders>
            <w:shd w:val="clear" w:color="auto" w:fill="FFFFFF"/>
            <w:vAlign w:val="bottom"/>
          </w:tcPr>
          <w:p w14:paraId="4C6D4EF0" w14:textId="77777777" w:rsidR="00A33F91" w:rsidRPr="002178BD" w:rsidRDefault="00A33F91" w:rsidP="00E61F59">
            <w:pPr>
              <w:widowControl w:val="0"/>
              <w:jc w:val="right"/>
              <w:rPr>
                <w:sz w:val="20"/>
                <w:szCs w:val="20"/>
              </w:rPr>
            </w:pPr>
            <w:r w:rsidRPr="002178BD">
              <w:rPr>
                <w:sz w:val="20"/>
                <w:szCs w:val="20"/>
              </w:rPr>
              <w:t>1,608.2</w:t>
            </w:r>
          </w:p>
        </w:tc>
      </w:tr>
      <w:tr w:rsidR="00A33F91" w:rsidRPr="002178BD" w14:paraId="4E7B406A" w14:textId="77777777" w:rsidTr="00E61F59">
        <w:trPr>
          <w:trHeight w:val="233"/>
          <w:jc w:val="center"/>
        </w:trPr>
        <w:tc>
          <w:tcPr>
            <w:tcW w:w="4158" w:type="pct"/>
            <w:gridSpan w:val="2"/>
            <w:tcBorders>
              <w:top w:val="nil"/>
              <w:bottom w:val="nil"/>
            </w:tcBorders>
          </w:tcPr>
          <w:p w14:paraId="1F18C1A9" w14:textId="77777777" w:rsidR="00A33F91" w:rsidRPr="002178BD" w:rsidRDefault="00A33F91" w:rsidP="00E61F59">
            <w:pPr>
              <w:widowControl w:val="0"/>
              <w:spacing w:after="20"/>
              <w:ind w:left="447" w:hanging="447"/>
              <w:jc w:val="left"/>
              <w:rPr>
                <w:sz w:val="20"/>
                <w:szCs w:val="20"/>
              </w:rPr>
            </w:pPr>
            <w:r w:rsidRPr="002178BD">
              <w:rPr>
                <w:sz w:val="20"/>
                <w:szCs w:val="20"/>
              </w:rPr>
              <w:t>(c)</w:t>
            </w:r>
            <w:r w:rsidRPr="002178BD">
              <w:rPr>
                <w:sz w:val="20"/>
                <w:szCs w:val="20"/>
              </w:rPr>
              <w:tab/>
              <w:t>Annex E (methyl bromide) (average 1995-1998)</w:t>
            </w:r>
          </w:p>
        </w:tc>
        <w:tc>
          <w:tcPr>
            <w:tcW w:w="842" w:type="pct"/>
            <w:tcBorders>
              <w:top w:val="nil"/>
              <w:bottom w:val="nil"/>
            </w:tcBorders>
            <w:shd w:val="clear" w:color="auto" w:fill="FFFFFF"/>
            <w:vAlign w:val="bottom"/>
          </w:tcPr>
          <w:p w14:paraId="13CA2F0A" w14:textId="77777777" w:rsidR="00A33F91" w:rsidRPr="002178BD" w:rsidRDefault="00A33F91" w:rsidP="00E61F59">
            <w:pPr>
              <w:widowControl w:val="0"/>
              <w:jc w:val="right"/>
              <w:rPr>
                <w:sz w:val="20"/>
                <w:szCs w:val="20"/>
              </w:rPr>
            </w:pPr>
            <w:r w:rsidRPr="002178BD">
              <w:rPr>
                <w:sz w:val="20"/>
                <w:szCs w:val="20"/>
              </w:rPr>
              <w:t>0.0</w:t>
            </w:r>
          </w:p>
        </w:tc>
      </w:tr>
      <w:tr w:rsidR="00A33F91" w:rsidRPr="002178BD" w14:paraId="4BC7AABD" w14:textId="77777777" w:rsidTr="00E61F59">
        <w:trPr>
          <w:trHeight w:val="233"/>
          <w:jc w:val="center"/>
        </w:trPr>
        <w:tc>
          <w:tcPr>
            <w:tcW w:w="4158" w:type="pct"/>
            <w:gridSpan w:val="2"/>
            <w:tcBorders>
              <w:top w:val="nil"/>
              <w:bottom w:val="single" w:sz="4" w:space="0" w:color="auto"/>
            </w:tcBorders>
          </w:tcPr>
          <w:p w14:paraId="6962FBAC" w14:textId="77777777" w:rsidR="00A33F91" w:rsidRPr="002178BD" w:rsidRDefault="00A33F91" w:rsidP="00E61F59">
            <w:pPr>
              <w:widowControl w:val="0"/>
              <w:spacing w:after="20"/>
              <w:ind w:left="447" w:hanging="447"/>
              <w:jc w:val="left"/>
              <w:rPr>
                <w:sz w:val="20"/>
                <w:szCs w:val="20"/>
              </w:rPr>
            </w:pPr>
            <w:r w:rsidRPr="002178BD">
              <w:rPr>
                <w:sz w:val="20"/>
                <w:szCs w:val="20"/>
              </w:rPr>
              <w:t>(d)</w:t>
            </w:r>
            <w:r w:rsidRPr="002178BD">
              <w:rPr>
                <w:sz w:val="20"/>
                <w:szCs w:val="20"/>
              </w:rPr>
              <w:tab/>
              <w:t>Annex F (HFCs) (average 2020-2022 plus 65% of HCFC baseline)</w:t>
            </w:r>
          </w:p>
        </w:tc>
        <w:tc>
          <w:tcPr>
            <w:tcW w:w="842" w:type="pct"/>
            <w:tcBorders>
              <w:top w:val="nil"/>
              <w:bottom w:val="single" w:sz="4" w:space="0" w:color="auto"/>
            </w:tcBorders>
            <w:shd w:val="clear" w:color="auto" w:fill="FFFFFF"/>
            <w:vAlign w:val="bottom"/>
          </w:tcPr>
          <w:p w14:paraId="155DD52C" w14:textId="77777777" w:rsidR="00A33F91" w:rsidRPr="002178BD" w:rsidRDefault="00A33F91" w:rsidP="00E61F59">
            <w:pPr>
              <w:widowControl w:val="0"/>
              <w:jc w:val="right"/>
              <w:rPr>
                <w:sz w:val="20"/>
                <w:szCs w:val="20"/>
              </w:rPr>
            </w:pPr>
            <w:r w:rsidRPr="002178BD">
              <w:rPr>
                <w:sz w:val="20"/>
                <w:szCs w:val="20"/>
              </w:rPr>
              <w:t>Not available</w:t>
            </w:r>
          </w:p>
        </w:tc>
      </w:tr>
      <w:tr w:rsidR="00A33F91" w:rsidRPr="002178BD" w14:paraId="3136953E" w14:textId="77777777" w:rsidTr="00E61F59">
        <w:trPr>
          <w:trHeight w:val="233"/>
          <w:jc w:val="center"/>
        </w:trPr>
        <w:tc>
          <w:tcPr>
            <w:tcW w:w="4158" w:type="pct"/>
            <w:gridSpan w:val="2"/>
            <w:tcBorders>
              <w:top w:val="single" w:sz="4" w:space="0" w:color="auto"/>
              <w:left w:val="single" w:sz="4" w:space="0" w:color="auto"/>
              <w:bottom w:val="nil"/>
              <w:right w:val="single" w:sz="4" w:space="0" w:color="auto"/>
            </w:tcBorders>
          </w:tcPr>
          <w:p w14:paraId="45EDDF83" w14:textId="77777777" w:rsidR="00A33F91" w:rsidRPr="002178BD" w:rsidRDefault="00A33F91" w:rsidP="00E61F59">
            <w:pPr>
              <w:widowControl w:val="0"/>
              <w:spacing w:before="20"/>
              <w:jc w:val="left"/>
              <w:rPr>
                <w:sz w:val="20"/>
                <w:szCs w:val="20"/>
              </w:rPr>
            </w:pPr>
            <w:r w:rsidRPr="002178BD">
              <w:rPr>
                <w:sz w:val="20"/>
                <w:szCs w:val="20"/>
              </w:rPr>
              <w:t>Latest reported ODS consumption (2022) (ODP tonnes) as per Article 7:</w:t>
            </w:r>
          </w:p>
        </w:tc>
        <w:tc>
          <w:tcPr>
            <w:tcW w:w="842" w:type="pct"/>
            <w:tcBorders>
              <w:top w:val="single" w:sz="4" w:space="0" w:color="auto"/>
              <w:left w:val="single" w:sz="4" w:space="0" w:color="auto"/>
              <w:bottom w:val="nil"/>
              <w:right w:val="single" w:sz="4" w:space="0" w:color="auto"/>
            </w:tcBorders>
            <w:shd w:val="clear" w:color="auto" w:fill="FFFFFF"/>
          </w:tcPr>
          <w:p w14:paraId="51A49009" w14:textId="77777777" w:rsidR="00A33F91" w:rsidRPr="002178BD" w:rsidRDefault="00A33F91" w:rsidP="00E61F59">
            <w:pPr>
              <w:widowControl w:val="0"/>
              <w:spacing w:before="20"/>
              <w:jc w:val="right"/>
              <w:rPr>
                <w:sz w:val="20"/>
                <w:szCs w:val="20"/>
              </w:rPr>
            </w:pPr>
          </w:p>
        </w:tc>
      </w:tr>
      <w:tr w:rsidR="00A33F91" w:rsidRPr="002178BD" w14:paraId="60E37C37" w14:textId="77777777" w:rsidTr="00E61F59">
        <w:trPr>
          <w:trHeight w:val="233"/>
          <w:jc w:val="center"/>
        </w:trPr>
        <w:tc>
          <w:tcPr>
            <w:tcW w:w="4158" w:type="pct"/>
            <w:gridSpan w:val="2"/>
            <w:tcBorders>
              <w:top w:val="nil"/>
              <w:left w:val="single" w:sz="4" w:space="0" w:color="auto"/>
              <w:bottom w:val="nil"/>
              <w:right w:val="single" w:sz="4" w:space="0" w:color="auto"/>
            </w:tcBorders>
          </w:tcPr>
          <w:p w14:paraId="16083B8D" w14:textId="77777777" w:rsidR="00A33F91" w:rsidRPr="002178BD" w:rsidRDefault="00A33F91" w:rsidP="00E61F59">
            <w:pPr>
              <w:widowControl w:val="0"/>
              <w:ind w:hanging="360"/>
              <w:jc w:val="left"/>
              <w:rPr>
                <w:sz w:val="20"/>
                <w:szCs w:val="20"/>
              </w:rPr>
            </w:pPr>
            <w:r w:rsidRPr="002178BD">
              <w:rPr>
                <w:sz w:val="20"/>
                <w:szCs w:val="20"/>
              </w:rPr>
              <w:t>(a)</w:t>
            </w:r>
            <w:r w:rsidRPr="002178BD">
              <w:rPr>
                <w:sz w:val="20"/>
                <w:szCs w:val="20"/>
              </w:rPr>
              <w:tab/>
              <w:t>Annex B, Group III (methyl chloroform)</w:t>
            </w:r>
          </w:p>
        </w:tc>
        <w:tc>
          <w:tcPr>
            <w:tcW w:w="842" w:type="pct"/>
            <w:tcBorders>
              <w:top w:val="nil"/>
              <w:left w:val="single" w:sz="4" w:space="0" w:color="auto"/>
              <w:bottom w:val="nil"/>
              <w:right w:val="single" w:sz="4" w:space="0" w:color="auto"/>
            </w:tcBorders>
            <w:shd w:val="clear" w:color="auto" w:fill="FFFFFF"/>
            <w:vAlign w:val="bottom"/>
          </w:tcPr>
          <w:p w14:paraId="54E14366" w14:textId="77777777" w:rsidR="00A33F91" w:rsidRPr="002178BD" w:rsidRDefault="00A33F91" w:rsidP="00E61F59">
            <w:pPr>
              <w:widowControl w:val="0"/>
              <w:jc w:val="right"/>
              <w:rPr>
                <w:sz w:val="20"/>
                <w:szCs w:val="20"/>
              </w:rPr>
            </w:pPr>
            <w:r w:rsidRPr="002178BD">
              <w:rPr>
                <w:sz w:val="20"/>
                <w:szCs w:val="20"/>
              </w:rPr>
              <w:t>0.0</w:t>
            </w:r>
          </w:p>
        </w:tc>
      </w:tr>
      <w:tr w:rsidR="00A33F91" w:rsidRPr="002178BD" w14:paraId="0BD63B5D" w14:textId="77777777" w:rsidTr="00E61F59">
        <w:trPr>
          <w:trHeight w:val="233"/>
          <w:jc w:val="center"/>
        </w:trPr>
        <w:tc>
          <w:tcPr>
            <w:tcW w:w="4158" w:type="pct"/>
            <w:gridSpan w:val="2"/>
            <w:tcBorders>
              <w:top w:val="nil"/>
              <w:left w:val="single" w:sz="4" w:space="0" w:color="auto"/>
              <w:bottom w:val="nil"/>
              <w:right w:val="single" w:sz="4" w:space="0" w:color="auto"/>
            </w:tcBorders>
          </w:tcPr>
          <w:p w14:paraId="122133DB" w14:textId="77777777" w:rsidR="00A33F91" w:rsidRPr="002178BD" w:rsidRDefault="00A33F91" w:rsidP="00E61F59">
            <w:pPr>
              <w:widowControl w:val="0"/>
              <w:ind w:hanging="360"/>
              <w:jc w:val="left"/>
              <w:rPr>
                <w:sz w:val="20"/>
                <w:szCs w:val="20"/>
              </w:rPr>
            </w:pPr>
            <w:r w:rsidRPr="002178BD">
              <w:rPr>
                <w:sz w:val="20"/>
                <w:szCs w:val="20"/>
              </w:rPr>
              <w:t>(b)</w:t>
            </w:r>
            <w:r w:rsidRPr="002178BD">
              <w:rPr>
                <w:sz w:val="20"/>
                <w:szCs w:val="20"/>
              </w:rPr>
              <w:tab/>
              <w:t>Annex C, Group I (HCFCs)</w:t>
            </w:r>
          </w:p>
        </w:tc>
        <w:tc>
          <w:tcPr>
            <w:tcW w:w="842" w:type="pct"/>
            <w:tcBorders>
              <w:top w:val="nil"/>
              <w:left w:val="single" w:sz="4" w:space="0" w:color="auto"/>
              <w:bottom w:val="nil"/>
              <w:right w:val="single" w:sz="4" w:space="0" w:color="auto"/>
            </w:tcBorders>
            <w:shd w:val="clear" w:color="auto" w:fill="FFFFFF"/>
            <w:vAlign w:val="bottom"/>
          </w:tcPr>
          <w:p w14:paraId="1ECF254A" w14:textId="77777777" w:rsidR="00A33F91" w:rsidRPr="002178BD" w:rsidRDefault="00A33F91" w:rsidP="00E61F59">
            <w:pPr>
              <w:widowControl w:val="0"/>
              <w:jc w:val="right"/>
              <w:rPr>
                <w:sz w:val="20"/>
                <w:szCs w:val="20"/>
              </w:rPr>
            </w:pPr>
            <w:r w:rsidRPr="002178BD">
              <w:rPr>
                <w:sz w:val="20"/>
                <w:szCs w:val="20"/>
              </w:rPr>
              <w:t>342.5</w:t>
            </w:r>
          </w:p>
        </w:tc>
      </w:tr>
      <w:tr w:rsidR="00A33F91" w:rsidRPr="002178BD" w14:paraId="2C904466" w14:textId="77777777" w:rsidTr="00E61F59">
        <w:trPr>
          <w:trHeight w:val="233"/>
          <w:jc w:val="center"/>
        </w:trPr>
        <w:tc>
          <w:tcPr>
            <w:tcW w:w="4158" w:type="pct"/>
            <w:gridSpan w:val="2"/>
            <w:tcBorders>
              <w:top w:val="nil"/>
              <w:left w:val="single" w:sz="4" w:space="0" w:color="auto"/>
              <w:bottom w:val="nil"/>
              <w:right w:val="single" w:sz="4" w:space="0" w:color="auto"/>
            </w:tcBorders>
          </w:tcPr>
          <w:p w14:paraId="34B00A18" w14:textId="77777777" w:rsidR="00A33F91" w:rsidRPr="002178BD" w:rsidRDefault="00A33F91" w:rsidP="00E61F59">
            <w:pPr>
              <w:widowControl w:val="0"/>
              <w:ind w:hanging="360"/>
              <w:jc w:val="left"/>
              <w:rPr>
                <w:sz w:val="20"/>
                <w:szCs w:val="20"/>
              </w:rPr>
            </w:pPr>
            <w:r w:rsidRPr="002178BD">
              <w:rPr>
                <w:sz w:val="20"/>
                <w:szCs w:val="20"/>
              </w:rPr>
              <w:t>(c)</w:t>
            </w:r>
            <w:r w:rsidRPr="002178BD">
              <w:rPr>
                <w:sz w:val="20"/>
                <w:szCs w:val="20"/>
              </w:rPr>
              <w:tab/>
              <w:t>Annex E (methyl bromide)</w:t>
            </w:r>
          </w:p>
        </w:tc>
        <w:tc>
          <w:tcPr>
            <w:tcW w:w="842" w:type="pct"/>
            <w:tcBorders>
              <w:top w:val="nil"/>
              <w:left w:val="single" w:sz="4" w:space="0" w:color="auto"/>
              <w:bottom w:val="nil"/>
              <w:right w:val="single" w:sz="4" w:space="0" w:color="auto"/>
            </w:tcBorders>
            <w:shd w:val="clear" w:color="auto" w:fill="FFFFFF"/>
            <w:vAlign w:val="bottom"/>
          </w:tcPr>
          <w:p w14:paraId="6080141B" w14:textId="77777777" w:rsidR="00A33F91" w:rsidRPr="002178BD" w:rsidRDefault="00A33F91" w:rsidP="00E61F59">
            <w:pPr>
              <w:widowControl w:val="0"/>
              <w:jc w:val="right"/>
              <w:rPr>
                <w:sz w:val="20"/>
                <w:szCs w:val="20"/>
              </w:rPr>
            </w:pPr>
            <w:r w:rsidRPr="002178BD">
              <w:rPr>
                <w:sz w:val="20"/>
                <w:szCs w:val="20"/>
              </w:rPr>
              <w:t>0.0</w:t>
            </w:r>
          </w:p>
        </w:tc>
      </w:tr>
      <w:tr w:rsidR="00A33F91" w:rsidRPr="002178BD" w14:paraId="0AC5943C" w14:textId="77777777" w:rsidTr="00E61F59">
        <w:trPr>
          <w:trHeight w:val="233"/>
          <w:jc w:val="center"/>
        </w:trPr>
        <w:tc>
          <w:tcPr>
            <w:tcW w:w="4158" w:type="pct"/>
            <w:gridSpan w:val="2"/>
            <w:tcBorders>
              <w:top w:val="nil"/>
              <w:left w:val="single" w:sz="4" w:space="0" w:color="auto"/>
              <w:bottom w:val="single" w:sz="4" w:space="0" w:color="auto"/>
              <w:right w:val="single" w:sz="4" w:space="0" w:color="auto"/>
            </w:tcBorders>
          </w:tcPr>
          <w:p w14:paraId="359CC8CF" w14:textId="77777777" w:rsidR="00A33F91" w:rsidRPr="002178BD" w:rsidRDefault="00A33F91" w:rsidP="00E61F59">
            <w:pPr>
              <w:widowControl w:val="0"/>
              <w:tabs>
                <w:tab w:val="right" w:pos="7560"/>
              </w:tabs>
              <w:ind w:left="6480" w:right="-108"/>
              <w:jc w:val="left"/>
              <w:rPr>
                <w:sz w:val="20"/>
                <w:szCs w:val="20"/>
              </w:rPr>
            </w:pPr>
            <w:r w:rsidRPr="002178BD">
              <w:rPr>
                <w:sz w:val="20"/>
                <w:szCs w:val="20"/>
              </w:rPr>
              <w:tab/>
              <w:t>Total:</w:t>
            </w:r>
          </w:p>
        </w:tc>
        <w:tc>
          <w:tcPr>
            <w:tcW w:w="842" w:type="pct"/>
            <w:tcBorders>
              <w:top w:val="nil"/>
              <w:left w:val="single" w:sz="4" w:space="0" w:color="auto"/>
              <w:bottom w:val="single" w:sz="4" w:space="0" w:color="auto"/>
              <w:right w:val="single" w:sz="4" w:space="0" w:color="auto"/>
            </w:tcBorders>
            <w:shd w:val="clear" w:color="auto" w:fill="FFFFFF"/>
            <w:vAlign w:val="bottom"/>
          </w:tcPr>
          <w:p w14:paraId="5AD0792D" w14:textId="77777777" w:rsidR="00A33F91" w:rsidRPr="002178BD" w:rsidRDefault="00A33F91" w:rsidP="00E61F59">
            <w:pPr>
              <w:widowControl w:val="0"/>
              <w:jc w:val="right"/>
              <w:rPr>
                <w:sz w:val="20"/>
                <w:szCs w:val="20"/>
              </w:rPr>
            </w:pPr>
            <w:r w:rsidRPr="002178BD">
              <w:rPr>
                <w:sz w:val="20"/>
                <w:szCs w:val="20"/>
              </w:rPr>
              <w:t>342.5</w:t>
            </w:r>
          </w:p>
        </w:tc>
      </w:tr>
      <w:tr w:rsidR="00A33F91" w:rsidRPr="002178BD" w14:paraId="36EBF099" w14:textId="77777777" w:rsidTr="00E61F59">
        <w:trPr>
          <w:trHeight w:val="233"/>
          <w:jc w:val="center"/>
        </w:trPr>
        <w:tc>
          <w:tcPr>
            <w:tcW w:w="4158" w:type="pct"/>
            <w:gridSpan w:val="2"/>
            <w:tcBorders>
              <w:top w:val="nil"/>
              <w:left w:val="single" w:sz="4" w:space="0" w:color="auto"/>
              <w:bottom w:val="single" w:sz="4" w:space="0" w:color="auto"/>
              <w:right w:val="single" w:sz="4" w:space="0" w:color="auto"/>
            </w:tcBorders>
          </w:tcPr>
          <w:p w14:paraId="58D46FF4" w14:textId="77777777" w:rsidR="00A33F91" w:rsidRPr="002178BD" w:rsidRDefault="00A33F91" w:rsidP="00E61F59">
            <w:pPr>
              <w:widowControl w:val="0"/>
              <w:ind w:left="447" w:right="-108" w:hanging="447"/>
              <w:jc w:val="left"/>
              <w:rPr>
                <w:sz w:val="20"/>
                <w:szCs w:val="20"/>
              </w:rPr>
            </w:pPr>
            <w:r w:rsidRPr="00F30223">
              <w:rPr>
                <w:sz w:val="20"/>
                <w:szCs w:val="20"/>
              </w:rPr>
              <w:t>Latest reported Annex F (HFCs) consumption (2022) (CO2-eq tonnes) as per Article 7</w:t>
            </w:r>
          </w:p>
        </w:tc>
        <w:tc>
          <w:tcPr>
            <w:tcW w:w="842" w:type="pct"/>
            <w:tcBorders>
              <w:top w:val="nil"/>
              <w:left w:val="single" w:sz="4" w:space="0" w:color="auto"/>
              <w:bottom w:val="single" w:sz="4" w:space="0" w:color="auto"/>
              <w:right w:val="single" w:sz="4" w:space="0" w:color="auto"/>
            </w:tcBorders>
            <w:shd w:val="clear" w:color="auto" w:fill="FFFFFF"/>
            <w:vAlign w:val="bottom"/>
          </w:tcPr>
          <w:p w14:paraId="68D7B948" w14:textId="77777777" w:rsidR="00A33F91" w:rsidRPr="002178BD" w:rsidRDefault="00A33F91" w:rsidP="00E61F59">
            <w:pPr>
              <w:widowControl w:val="0"/>
              <w:jc w:val="right"/>
              <w:rPr>
                <w:sz w:val="20"/>
                <w:szCs w:val="20"/>
              </w:rPr>
            </w:pPr>
            <w:r w:rsidRPr="002178BD">
              <w:rPr>
                <w:sz w:val="20"/>
                <w:szCs w:val="20"/>
              </w:rPr>
              <w:t>57,219,531</w:t>
            </w:r>
          </w:p>
        </w:tc>
      </w:tr>
      <w:tr w:rsidR="00A33F91" w:rsidRPr="002178BD" w14:paraId="07636075" w14:textId="77777777" w:rsidTr="00E61F59">
        <w:trPr>
          <w:trHeight w:val="233"/>
          <w:jc w:val="center"/>
        </w:trPr>
        <w:tc>
          <w:tcPr>
            <w:tcW w:w="4158" w:type="pct"/>
            <w:gridSpan w:val="2"/>
            <w:tcBorders>
              <w:top w:val="nil"/>
              <w:left w:val="single" w:sz="4" w:space="0" w:color="auto"/>
              <w:bottom w:val="single" w:sz="4" w:space="0" w:color="auto"/>
              <w:right w:val="single" w:sz="4" w:space="0" w:color="auto"/>
            </w:tcBorders>
          </w:tcPr>
          <w:p w14:paraId="1479F793" w14:textId="77777777" w:rsidR="00A33F91" w:rsidRPr="002178BD" w:rsidRDefault="00A33F91" w:rsidP="00E61F59">
            <w:pPr>
              <w:widowControl w:val="0"/>
              <w:jc w:val="left"/>
              <w:rPr>
                <w:sz w:val="20"/>
                <w:szCs w:val="20"/>
              </w:rPr>
            </w:pPr>
            <w:r w:rsidRPr="002178BD">
              <w:rPr>
                <w:sz w:val="20"/>
                <w:szCs w:val="20"/>
              </w:rPr>
              <w:lastRenderedPageBreak/>
              <w:t>Year of reported country programme implementation data:</w:t>
            </w:r>
          </w:p>
        </w:tc>
        <w:tc>
          <w:tcPr>
            <w:tcW w:w="842" w:type="pct"/>
            <w:tcBorders>
              <w:top w:val="nil"/>
              <w:left w:val="single" w:sz="4" w:space="0" w:color="auto"/>
              <w:bottom w:val="single" w:sz="4" w:space="0" w:color="auto"/>
              <w:right w:val="single" w:sz="4" w:space="0" w:color="auto"/>
            </w:tcBorders>
            <w:shd w:val="clear" w:color="auto" w:fill="FFFFFF"/>
          </w:tcPr>
          <w:p w14:paraId="261B7BA6" w14:textId="77777777" w:rsidR="00A33F91" w:rsidRPr="002178BD" w:rsidRDefault="00A33F91" w:rsidP="00E61F59">
            <w:pPr>
              <w:widowControl w:val="0"/>
              <w:jc w:val="right"/>
              <w:rPr>
                <w:sz w:val="20"/>
                <w:szCs w:val="20"/>
                <w:highlight w:val="yellow"/>
              </w:rPr>
            </w:pPr>
            <w:r w:rsidRPr="002178BD">
              <w:rPr>
                <w:sz w:val="20"/>
                <w:szCs w:val="20"/>
              </w:rPr>
              <w:t>2022</w:t>
            </w:r>
          </w:p>
        </w:tc>
      </w:tr>
      <w:tr w:rsidR="00A33F91" w:rsidRPr="002178BD" w14:paraId="0C2DD9CE" w14:textId="77777777" w:rsidTr="00E61F59">
        <w:trPr>
          <w:trHeight w:val="233"/>
          <w:jc w:val="center"/>
        </w:trPr>
        <w:tc>
          <w:tcPr>
            <w:tcW w:w="4158" w:type="pct"/>
            <w:gridSpan w:val="2"/>
            <w:tcBorders>
              <w:top w:val="single" w:sz="4" w:space="0" w:color="auto"/>
            </w:tcBorders>
          </w:tcPr>
          <w:p w14:paraId="0A78111E" w14:textId="77777777" w:rsidR="00A33F91" w:rsidRPr="002178BD" w:rsidRDefault="00A33F91" w:rsidP="00E61F59">
            <w:pPr>
              <w:keepNext/>
              <w:jc w:val="left"/>
              <w:rPr>
                <w:color w:val="000000" w:themeColor="text1"/>
                <w:sz w:val="20"/>
                <w:szCs w:val="20"/>
              </w:rPr>
            </w:pPr>
            <w:r w:rsidRPr="002178BD">
              <w:rPr>
                <w:sz w:val="20"/>
                <w:szCs w:val="20"/>
              </w:rPr>
              <w:t>Amount approved for projects (as at June 2023) (US $):</w:t>
            </w:r>
          </w:p>
        </w:tc>
        <w:tc>
          <w:tcPr>
            <w:tcW w:w="842" w:type="pct"/>
            <w:tcBorders>
              <w:top w:val="single" w:sz="4" w:space="0" w:color="auto"/>
            </w:tcBorders>
            <w:shd w:val="clear" w:color="auto" w:fill="auto"/>
            <w:vAlign w:val="bottom"/>
          </w:tcPr>
          <w:p w14:paraId="3B35709C" w14:textId="77777777" w:rsidR="00A33F91" w:rsidRPr="002178BD" w:rsidRDefault="00A33F91" w:rsidP="00E61F59">
            <w:pPr>
              <w:widowControl w:val="0"/>
              <w:jc w:val="right"/>
              <w:rPr>
                <w:sz w:val="20"/>
                <w:szCs w:val="20"/>
                <w:highlight w:val="yellow"/>
              </w:rPr>
            </w:pPr>
            <w:r w:rsidRPr="002178BD">
              <w:rPr>
                <w:sz w:val="20"/>
                <w:szCs w:val="20"/>
              </w:rPr>
              <w:t>305,490,805</w:t>
            </w:r>
          </w:p>
        </w:tc>
      </w:tr>
      <w:tr w:rsidR="00A33F91" w:rsidRPr="002178BD" w14:paraId="00C84AF2" w14:textId="77777777" w:rsidTr="00E61F59">
        <w:trPr>
          <w:trHeight w:val="233"/>
          <w:jc w:val="center"/>
        </w:trPr>
        <w:tc>
          <w:tcPr>
            <w:tcW w:w="4158" w:type="pct"/>
            <w:gridSpan w:val="2"/>
          </w:tcPr>
          <w:p w14:paraId="5609721A" w14:textId="77777777" w:rsidR="00A33F91" w:rsidRPr="002178BD" w:rsidRDefault="00A33F91" w:rsidP="00E61F59">
            <w:pPr>
              <w:keepNext/>
              <w:jc w:val="left"/>
              <w:rPr>
                <w:color w:val="000000" w:themeColor="text1"/>
                <w:sz w:val="20"/>
                <w:szCs w:val="20"/>
              </w:rPr>
            </w:pPr>
            <w:r w:rsidRPr="002178BD">
              <w:rPr>
                <w:sz w:val="20"/>
                <w:szCs w:val="20"/>
              </w:rPr>
              <w:t>Amount disbursed (as at December 2022) (US $):</w:t>
            </w:r>
          </w:p>
        </w:tc>
        <w:tc>
          <w:tcPr>
            <w:tcW w:w="842" w:type="pct"/>
            <w:shd w:val="clear" w:color="auto" w:fill="auto"/>
          </w:tcPr>
          <w:p w14:paraId="436B271D" w14:textId="77777777" w:rsidR="00A33F91" w:rsidRPr="002178BD" w:rsidRDefault="00A33F91" w:rsidP="00E61F59">
            <w:pPr>
              <w:widowControl w:val="0"/>
              <w:jc w:val="right"/>
              <w:rPr>
                <w:sz w:val="20"/>
                <w:szCs w:val="20"/>
                <w:highlight w:val="yellow"/>
              </w:rPr>
            </w:pPr>
            <w:r w:rsidRPr="002178BD">
              <w:rPr>
                <w:sz w:val="20"/>
                <w:szCs w:val="20"/>
              </w:rPr>
              <w:t>289,905,660</w:t>
            </w:r>
          </w:p>
        </w:tc>
      </w:tr>
      <w:tr w:rsidR="00A33F91" w:rsidRPr="002178BD" w14:paraId="2DD50819" w14:textId="77777777" w:rsidTr="00E61F59">
        <w:trPr>
          <w:trHeight w:val="233"/>
          <w:jc w:val="center"/>
        </w:trPr>
        <w:tc>
          <w:tcPr>
            <w:tcW w:w="4158" w:type="pct"/>
            <w:gridSpan w:val="2"/>
          </w:tcPr>
          <w:p w14:paraId="1EEFDD5D" w14:textId="77777777" w:rsidR="00A33F91" w:rsidRPr="002178BD" w:rsidRDefault="00A33F91" w:rsidP="00E61F59">
            <w:pPr>
              <w:keepNext/>
              <w:jc w:val="left"/>
              <w:rPr>
                <w:color w:val="000000" w:themeColor="text1"/>
                <w:sz w:val="20"/>
                <w:szCs w:val="20"/>
              </w:rPr>
            </w:pPr>
            <w:r w:rsidRPr="002178BD">
              <w:rPr>
                <w:color w:val="000000" w:themeColor="text1"/>
                <w:sz w:val="20"/>
                <w:szCs w:val="20"/>
              </w:rPr>
              <w:t>ODS to be phased out (as at June 2023) (ODP tonnes):</w:t>
            </w:r>
          </w:p>
        </w:tc>
        <w:tc>
          <w:tcPr>
            <w:tcW w:w="842" w:type="pct"/>
            <w:shd w:val="clear" w:color="auto" w:fill="auto"/>
            <w:vAlign w:val="bottom"/>
          </w:tcPr>
          <w:p w14:paraId="730BFC25" w14:textId="77777777" w:rsidR="00A33F91" w:rsidRPr="002178BD" w:rsidRDefault="00A33F91" w:rsidP="00E61F59">
            <w:pPr>
              <w:widowControl w:val="0"/>
              <w:jc w:val="right"/>
              <w:rPr>
                <w:sz w:val="20"/>
                <w:szCs w:val="20"/>
                <w:highlight w:val="yellow"/>
              </w:rPr>
            </w:pPr>
            <w:r w:rsidRPr="002178BD">
              <w:rPr>
                <w:sz w:val="20"/>
                <w:szCs w:val="20"/>
              </w:rPr>
              <w:t>24,719.5</w:t>
            </w:r>
          </w:p>
        </w:tc>
      </w:tr>
      <w:tr w:rsidR="00A33F91" w:rsidRPr="002178BD" w14:paraId="3996CCB2" w14:textId="77777777" w:rsidTr="00E61F59">
        <w:trPr>
          <w:trHeight w:val="233"/>
          <w:jc w:val="center"/>
        </w:trPr>
        <w:tc>
          <w:tcPr>
            <w:tcW w:w="4158" w:type="pct"/>
            <w:gridSpan w:val="2"/>
          </w:tcPr>
          <w:p w14:paraId="60A4717C" w14:textId="77777777" w:rsidR="00A33F91" w:rsidRPr="002178BD" w:rsidRDefault="00A33F91" w:rsidP="00E61F59">
            <w:pPr>
              <w:keepNext/>
              <w:jc w:val="left"/>
              <w:rPr>
                <w:color w:val="000000" w:themeColor="text1"/>
                <w:sz w:val="20"/>
                <w:szCs w:val="20"/>
              </w:rPr>
            </w:pPr>
            <w:r w:rsidRPr="002178BD">
              <w:rPr>
                <w:color w:val="000000" w:themeColor="text1"/>
                <w:sz w:val="20"/>
                <w:szCs w:val="20"/>
              </w:rPr>
              <w:t>ODS phased out (as at December 2022) (ODP tonnes):</w:t>
            </w:r>
          </w:p>
        </w:tc>
        <w:tc>
          <w:tcPr>
            <w:tcW w:w="842" w:type="pct"/>
            <w:shd w:val="clear" w:color="auto" w:fill="auto"/>
          </w:tcPr>
          <w:p w14:paraId="1FA28A0D" w14:textId="77777777" w:rsidR="00A33F91" w:rsidRPr="002178BD" w:rsidRDefault="00A33F91" w:rsidP="00E61F59">
            <w:pPr>
              <w:widowControl w:val="0"/>
              <w:jc w:val="right"/>
              <w:rPr>
                <w:sz w:val="20"/>
                <w:szCs w:val="20"/>
              </w:rPr>
            </w:pPr>
            <w:r w:rsidRPr="002178BD">
              <w:rPr>
                <w:sz w:val="20"/>
                <w:szCs w:val="20"/>
              </w:rPr>
              <w:t>29,036.5</w:t>
            </w:r>
          </w:p>
        </w:tc>
      </w:tr>
    </w:tbl>
    <w:p w14:paraId="69379670" w14:textId="77777777" w:rsidR="00A33F91" w:rsidRPr="002178BD" w:rsidRDefault="00A33F91" w:rsidP="00A33F91">
      <w:pPr>
        <w:widowControl w:val="0"/>
      </w:pPr>
    </w:p>
    <w:p w14:paraId="1493355C" w14:textId="77777777" w:rsidR="00A33F91" w:rsidRPr="002178BD" w:rsidRDefault="00A33F91" w:rsidP="009C05E4">
      <w:pPr>
        <w:pStyle w:val="Heading1"/>
        <w:ind w:firstLine="1440"/>
      </w:pPr>
      <w:r w:rsidRPr="002178BD">
        <w:t>Summary of activities and funds approved by the Executive Committee:</w:t>
      </w:r>
    </w:p>
    <w:tbl>
      <w:tblPr>
        <w:tblStyle w:val="TableGrid10"/>
        <w:tblW w:w="5051" w:type="pct"/>
        <w:jc w:val="center"/>
        <w:tblLook w:val="01E0" w:firstRow="1" w:lastRow="1" w:firstColumn="1" w:lastColumn="1" w:noHBand="0" w:noVBand="0"/>
      </w:tblPr>
      <w:tblGrid>
        <w:gridCol w:w="637"/>
        <w:gridCol w:w="7139"/>
        <w:gridCol w:w="1669"/>
      </w:tblGrid>
      <w:tr w:rsidR="00A33F91" w:rsidRPr="002178BD" w14:paraId="4D94EE5D" w14:textId="77777777" w:rsidTr="00E61F59">
        <w:trPr>
          <w:jc w:val="center"/>
        </w:trPr>
        <w:tc>
          <w:tcPr>
            <w:tcW w:w="4094" w:type="pct"/>
            <w:gridSpan w:val="2"/>
            <w:tcBorders>
              <w:bottom w:val="single" w:sz="4" w:space="0" w:color="auto"/>
            </w:tcBorders>
          </w:tcPr>
          <w:p w14:paraId="6E72C8C2" w14:textId="77777777" w:rsidR="00A33F91" w:rsidRPr="002178BD" w:rsidRDefault="00A33F91" w:rsidP="00E61F59">
            <w:pPr>
              <w:widowControl w:val="0"/>
              <w:jc w:val="left"/>
              <w:rPr>
                <w:b/>
                <w:sz w:val="20"/>
                <w:szCs w:val="20"/>
              </w:rPr>
            </w:pPr>
            <w:r w:rsidRPr="002178BD">
              <w:rPr>
                <w:b/>
                <w:sz w:val="20"/>
                <w:szCs w:val="20"/>
              </w:rPr>
              <w:t>Summary of activities</w:t>
            </w:r>
          </w:p>
          <w:p w14:paraId="448CBF79" w14:textId="77777777" w:rsidR="00A33F91" w:rsidRPr="002178BD" w:rsidRDefault="00A33F91" w:rsidP="00E61F59">
            <w:pPr>
              <w:widowControl w:val="0"/>
              <w:jc w:val="left"/>
              <w:rPr>
                <w:b/>
                <w:sz w:val="20"/>
                <w:szCs w:val="20"/>
              </w:rPr>
            </w:pPr>
          </w:p>
        </w:tc>
        <w:tc>
          <w:tcPr>
            <w:tcW w:w="906" w:type="pct"/>
            <w:tcBorders>
              <w:bottom w:val="single" w:sz="4" w:space="0" w:color="auto"/>
            </w:tcBorders>
          </w:tcPr>
          <w:p w14:paraId="669A6EAE" w14:textId="77777777" w:rsidR="00A33F91" w:rsidRPr="002178BD" w:rsidRDefault="00A33F91" w:rsidP="00E61F59">
            <w:pPr>
              <w:widowControl w:val="0"/>
              <w:jc w:val="center"/>
              <w:rPr>
                <w:b/>
                <w:sz w:val="20"/>
                <w:szCs w:val="20"/>
              </w:rPr>
            </w:pPr>
            <w:r w:rsidRPr="002178BD">
              <w:rPr>
                <w:b/>
                <w:sz w:val="20"/>
                <w:szCs w:val="20"/>
              </w:rPr>
              <w:t>Funds approved (US $)</w:t>
            </w:r>
          </w:p>
        </w:tc>
      </w:tr>
      <w:tr w:rsidR="00A33F91" w:rsidRPr="002178BD" w14:paraId="673AF007" w14:textId="77777777" w:rsidTr="00E61F59">
        <w:trPr>
          <w:jc w:val="center"/>
        </w:trPr>
        <w:tc>
          <w:tcPr>
            <w:tcW w:w="335" w:type="pct"/>
            <w:tcBorders>
              <w:top w:val="single" w:sz="4" w:space="0" w:color="auto"/>
              <w:left w:val="single" w:sz="4" w:space="0" w:color="auto"/>
              <w:bottom w:val="single" w:sz="4" w:space="0" w:color="auto"/>
              <w:right w:val="nil"/>
            </w:tcBorders>
          </w:tcPr>
          <w:p w14:paraId="658947DD" w14:textId="77777777" w:rsidR="00A33F91" w:rsidRPr="002178BD" w:rsidRDefault="00A33F91" w:rsidP="00E61F59">
            <w:pPr>
              <w:widowControl w:val="0"/>
              <w:ind w:left="360" w:hanging="360"/>
              <w:jc w:val="left"/>
              <w:rPr>
                <w:sz w:val="20"/>
              </w:rPr>
            </w:pPr>
            <w:r w:rsidRPr="002178BD">
              <w:rPr>
                <w:sz w:val="20"/>
              </w:rPr>
              <w:t>(a)</w:t>
            </w:r>
          </w:p>
        </w:tc>
        <w:tc>
          <w:tcPr>
            <w:tcW w:w="3759" w:type="pct"/>
            <w:tcBorders>
              <w:top w:val="single" w:sz="4" w:space="0" w:color="auto"/>
              <w:left w:val="nil"/>
              <w:bottom w:val="single" w:sz="4" w:space="0" w:color="auto"/>
              <w:right w:val="single" w:sz="4" w:space="0" w:color="auto"/>
            </w:tcBorders>
          </w:tcPr>
          <w:p w14:paraId="5E96E092" w14:textId="77777777" w:rsidR="00A33F91" w:rsidRPr="002178BD" w:rsidRDefault="00A33F91" w:rsidP="00E61F59">
            <w:pPr>
              <w:widowControl w:val="0"/>
              <w:ind w:left="-109"/>
              <w:rPr>
                <w:sz w:val="20"/>
              </w:rPr>
            </w:pPr>
            <w:r w:rsidRPr="002178BD">
              <w:rPr>
                <w:sz w:val="20"/>
              </w:rPr>
              <w:t>Investment projects:</w:t>
            </w:r>
          </w:p>
        </w:tc>
        <w:tc>
          <w:tcPr>
            <w:tcW w:w="903" w:type="pct"/>
            <w:tcBorders>
              <w:top w:val="single" w:sz="4" w:space="0" w:color="auto"/>
              <w:left w:val="single" w:sz="4" w:space="0" w:color="auto"/>
              <w:bottom w:val="single" w:sz="4" w:space="0" w:color="auto"/>
              <w:right w:val="single" w:sz="4" w:space="0" w:color="auto"/>
            </w:tcBorders>
            <w:shd w:val="clear" w:color="auto" w:fill="auto"/>
          </w:tcPr>
          <w:p w14:paraId="5D322178" w14:textId="77777777" w:rsidR="00A33F91" w:rsidRPr="002178BD" w:rsidRDefault="00A33F91" w:rsidP="00E61F59">
            <w:pPr>
              <w:widowControl w:val="0"/>
              <w:jc w:val="right"/>
              <w:rPr>
                <w:sz w:val="20"/>
                <w:szCs w:val="20"/>
                <w:highlight w:val="yellow"/>
              </w:rPr>
            </w:pPr>
            <w:r w:rsidRPr="002178BD">
              <w:rPr>
                <w:sz w:val="20"/>
                <w:szCs w:val="20"/>
              </w:rPr>
              <w:t>285,115,182</w:t>
            </w:r>
          </w:p>
        </w:tc>
      </w:tr>
      <w:tr w:rsidR="00A33F91" w:rsidRPr="002178BD" w14:paraId="39911313" w14:textId="77777777" w:rsidTr="00E61F59">
        <w:trPr>
          <w:jc w:val="center"/>
        </w:trPr>
        <w:tc>
          <w:tcPr>
            <w:tcW w:w="335" w:type="pct"/>
            <w:tcBorders>
              <w:top w:val="single" w:sz="4" w:space="0" w:color="auto"/>
              <w:left w:val="single" w:sz="4" w:space="0" w:color="auto"/>
              <w:bottom w:val="single" w:sz="4" w:space="0" w:color="auto"/>
              <w:right w:val="nil"/>
            </w:tcBorders>
          </w:tcPr>
          <w:p w14:paraId="5B172AE9" w14:textId="77777777" w:rsidR="00A33F91" w:rsidRPr="002178BD" w:rsidRDefault="00A33F91" w:rsidP="00E61F59">
            <w:pPr>
              <w:widowControl w:val="0"/>
              <w:rPr>
                <w:sz w:val="20"/>
              </w:rPr>
            </w:pPr>
            <w:r w:rsidRPr="002178BD">
              <w:rPr>
                <w:sz w:val="20"/>
              </w:rPr>
              <w:t>(b)</w:t>
            </w:r>
          </w:p>
        </w:tc>
        <w:tc>
          <w:tcPr>
            <w:tcW w:w="3759" w:type="pct"/>
            <w:tcBorders>
              <w:top w:val="single" w:sz="4" w:space="0" w:color="auto"/>
              <w:left w:val="nil"/>
              <w:bottom w:val="single" w:sz="4" w:space="0" w:color="auto"/>
              <w:right w:val="single" w:sz="4" w:space="0" w:color="auto"/>
            </w:tcBorders>
          </w:tcPr>
          <w:p w14:paraId="22D61BD7" w14:textId="77777777" w:rsidR="00A33F91" w:rsidRPr="002178BD" w:rsidRDefault="00A33F91" w:rsidP="00E61F59">
            <w:pPr>
              <w:widowControl w:val="0"/>
              <w:ind w:left="-109"/>
              <w:rPr>
                <w:sz w:val="20"/>
              </w:rPr>
            </w:pPr>
            <w:r w:rsidRPr="002178BD">
              <w:rPr>
                <w:sz w:val="20"/>
              </w:rPr>
              <w:t>Institutional strengthening:</w:t>
            </w:r>
          </w:p>
        </w:tc>
        <w:tc>
          <w:tcPr>
            <w:tcW w:w="903" w:type="pct"/>
            <w:tcBorders>
              <w:top w:val="single" w:sz="4" w:space="0" w:color="auto"/>
              <w:left w:val="single" w:sz="4" w:space="0" w:color="auto"/>
              <w:bottom w:val="single" w:sz="4" w:space="0" w:color="auto"/>
              <w:right w:val="single" w:sz="4" w:space="0" w:color="auto"/>
            </w:tcBorders>
            <w:shd w:val="clear" w:color="auto" w:fill="FFFFFF"/>
          </w:tcPr>
          <w:p w14:paraId="0AF6CFDD" w14:textId="77777777" w:rsidR="00A33F91" w:rsidRPr="002178BD" w:rsidRDefault="00A33F91" w:rsidP="00E61F59">
            <w:pPr>
              <w:widowControl w:val="0"/>
              <w:jc w:val="right"/>
              <w:rPr>
                <w:sz w:val="20"/>
                <w:szCs w:val="20"/>
                <w:highlight w:val="yellow"/>
              </w:rPr>
            </w:pPr>
            <w:r w:rsidRPr="002178BD">
              <w:rPr>
                <w:sz w:val="20"/>
                <w:szCs w:val="20"/>
              </w:rPr>
              <w:t>4,821,697</w:t>
            </w:r>
          </w:p>
        </w:tc>
      </w:tr>
      <w:tr w:rsidR="00A33F91" w:rsidRPr="002178BD" w14:paraId="2C845660" w14:textId="77777777" w:rsidTr="00E61F59">
        <w:trPr>
          <w:jc w:val="center"/>
        </w:trPr>
        <w:tc>
          <w:tcPr>
            <w:tcW w:w="335" w:type="pct"/>
            <w:tcBorders>
              <w:top w:val="single" w:sz="4" w:space="0" w:color="auto"/>
              <w:left w:val="single" w:sz="4" w:space="0" w:color="auto"/>
              <w:bottom w:val="single" w:sz="4" w:space="0" w:color="auto"/>
              <w:right w:val="nil"/>
            </w:tcBorders>
          </w:tcPr>
          <w:p w14:paraId="0D9585D0" w14:textId="77777777" w:rsidR="00A33F91" w:rsidRPr="002178BD" w:rsidRDefault="00A33F91" w:rsidP="00E61F59">
            <w:pPr>
              <w:widowControl w:val="0"/>
              <w:rPr>
                <w:sz w:val="20"/>
              </w:rPr>
            </w:pPr>
            <w:r w:rsidRPr="002178BD">
              <w:rPr>
                <w:sz w:val="20"/>
              </w:rPr>
              <w:t>(c)</w:t>
            </w:r>
          </w:p>
        </w:tc>
        <w:tc>
          <w:tcPr>
            <w:tcW w:w="3759" w:type="pct"/>
            <w:tcBorders>
              <w:top w:val="single" w:sz="4" w:space="0" w:color="auto"/>
              <w:left w:val="nil"/>
              <w:bottom w:val="single" w:sz="4" w:space="0" w:color="auto"/>
              <w:right w:val="single" w:sz="4" w:space="0" w:color="auto"/>
            </w:tcBorders>
          </w:tcPr>
          <w:p w14:paraId="3C3B4219" w14:textId="77777777" w:rsidR="00A33F91" w:rsidRPr="002178BD" w:rsidRDefault="00A33F91" w:rsidP="00E61F59">
            <w:pPr>
              <w:widowControl w:val="0"/>
              <w:ind w:left="-109"/>
              <w:rPr>
                <w:sz w:val="20"/>
              </w:rPr>
            </w:pPr>
            <w:r w:rsidRPr="002178BD">
              <w:rPr>
                <w:sz w:val="20"/>
              </w:rPr>
              <w:t>Project preparation, technical assistance, training, and other non-investment projects:</w:t>
            </w:r>
          </w:p>
        </w:tc>
        <w:tc>
          <w:tcPr>
            <w:tcW w:w="903" w:type="pct"/>
            <w:tcBorders>
              <w:top w:val="single" w:sz="4" w:space="0" w:color="auto"/>
              <w:left w:val="single" w:sz="4" w:space="0" w:color="auto"/>
              <w:bottom w:val="single" w:sz="4" w:space="0" w:color="auto"/>
              <w:right w:val="single" w:sz="4" w:space="0" w:color="auto"/>
            </w:tcBorders>
            <w:shd w:val="clear" w:color="auto" w:fill="FFFFFF"/>
          </w:tcPr>
          <w:p w14:paraId="48638223" w14:textId="77777777" w:rsidR="00A33F91" w:rsidRPr="002178BD" w:rsidRDefault="00A33F91" w:rsidP="00E61F59">
            <w:pPr>
              <w:widowControl w:val="0"/>
              <w:jc w:val="right"/>
              <w:rPr>
                <w:sz w:val="20"/>
                <w:szCs w:val="20"/>
                <w:highlight w:val="yellow"/>
              </w:rPr>
            </w:pPr>
            <w:r w:rsidRPr="002178BD">
              <w:rPr>
                <w:sz w:val="20"/>
                <w:szCs w:val="20"/>
              </w:rPr>
              <w:t>15,553,926</w:t>
            </w:r>
          </w:p>
        </w:tc>
      </w:tr>
      <w:tr w:rsidR="00A33F91" w:rsidRPr="002178BD" w14:paraId="707FC2B6" w14:textId="77777777" w:rsidTr="00E61F59">
        <w:trPr>
          <w:jc w:val="center"/>
        </w:trPr>
        <w:tc>
          <w:tcPr>
            <w:tcW w:w="4094" w:type="pct"/>
            <w:gridSpan w:val="2"/>
            <w:tcBorders>
              <w:top w:val="single" w:sz="4" w:space="0" w:color="auto"/>
              <w:left w:val="single" w:sz="4" w:space="0" w:color="auto"/>
              <w:bottom w:val="single" w:sz="4" w:space="0" w:color="auto"/>
              <w:right w:val="single" w:sz="4" w:space="0" w:color="auto"/>
            </w:tcBorders>
          </w:tcPr>
          <w:p w14:paraId="6BF27CA9" w14:textId="77777777" w:rsidR="00A33F91" w:rsidRPr="002178BD" w:rsidRDefault="00A33F91" w:rsidP="00E61F59">
            <w:pPr>
              <w:widowControl w:val="0"/>
              <w:tabs>
                <w:tab w:val="right" w:pos="7560"/>
              </w:tabs>
              <w:ind w:left="6480" w:right="-108"/>
              <w:jc w:val="left"/>
              <w:rPr>
                <w:sz w:val="20"/>
                <w:szCs w:val="20"/>
              </w:rPr>
            </w:pPr>
            <w:r w:rsidRPr="002178BD">
              <w:rPr>
                <w:sz w:val="20"/>
                <w:szCs w:val="20"/>
              </w:rPr>
              <w:tab/>
              <w:t>Total:</w:t>
            </w:r>
          </w:p>
        </w:tc>
        <w:tc>
          <w:tcPr>
            <w:tcW w:w="903" w:type="pct"/>
            <w:tcBorders>
              <w:top w:val="single" w:sz="4" w:space="0" w:color="auto"/>
              <w:left w:val="single" w:sz="4" w:space="0" w:color="auto"/>
              <w:bottom w:val="single" w:sz="4" w:space="0" w:color="auto"/>
              <w:right w:val="single" w:sz="4" w:space="0" w:color="auto"/>
            </w:tcBorders>
            <w:shd w:val="clear" w:color="auto" w:fill="auto"/>
          </w:tcPr>
          <w:p w14:paraId="50A54CCA" w14:textId="77777777" w:rsidR="00A33F91" w:rsidRPr="002178BD" w:rsidRDefault="00A33F91" w:rsidP="00E61F59">
            <w:pPr>
              <w:widowControl w:val="0"/>
              <w:jc w:val="right"/>
              <w:rPr>
                <w:sz w:val="20"/>
                <w:szCs w:val="20"/>
                <w:highlight w:val="yellow"/>
              </w:rPr>
            </w:pPr>
            <w:r w:rsidRPr="002178BD">
              <w:rPr>
                <w:sz w:val="20"/>
                <w:szCs w:val="20"/>
              </w:rPr>
              <w:t>305,490,805</w:t>
            </w:r>
          </w:p>
        </w:tc>
      </w:tr>
      <w:tr w:rsidR="00A33F91" w:rsidRPr="002178BD" w14:paraId="2BF3EBC9" w14:textId="77777777" w:rsidTr="00E61F59">
        <w:trPr>
          <w:jc w:val="center"/>
        </w:trPr>
        <w:tc>
          <w:tcPr>
            <w:tcW w:w="335" w:type="pct"/>
            <w:tcBorders>
              <w:top w:val="single" w:sz="4" w:space="0" w:color="auto"/>
              <w:left w:val="single" w:sz="4" w:space="0" w:color="auto"/>
              <w:bottom w:val="single" w:sz="4" w:space="0" w:color="auto"/>
              <w:right w:val="nil"/>
            </w:tcBorders>
          </w:tcPr>
          <w:p w14:paraId="705DBE72" w14:textId="77777777" w:rsidR="00A33F91" w:rsidRPr="002178BD" w:rsidRDefault="00A33F91" w:rsidP="00E61F59">
            <w:pPr>
              <w:widowControl w:val="0"/>
              <w:rPr>
                <w:sz w:val="20"/>
              </w:rPr>
            </w:pPr>
            <w:r w:rsidRPr="002178BD">
              <w:rPr>
                <w:sz w:val="20"/>
              </w:rPr>
              <w:t>(d)</w:t>
            </w:r>
          </w:p>
        </w:tc>
        <w:tc>
          <w:tcPr>
            <w:tcW w:w="3759" w:type="pct"/>
            <w:tcBorders>
              <w:top w:val="single" w:sz="4" w:space="0" w:color="auto"/>
              <w:left w:val="nil"/>
              <w:bottom w:val="single" w:sz="4" w:space="0" w:color="auto"/>
              <w:right w:val="single" w:sz="4" w:space="0" w:color="auto"/>
            </w:tcBorders>
          </w:tcPr>
          <w:p w14:paraId="575FFED8" w14:textId="77777777" w:rsidR="00A33F91" w:rsidRPr="002178BD" w:rsidRDefault="00A33F91" w:rsidP="00E61F59">
            <w:pPr>
              <w:widowControl w:val="0"/>
              <w:ind w:left="-109"/>
              <w:rPr>
                <w:sz w:val="20"/>
              </w:rPr>
            </w:pPr>
            <w:r w:rsidRPr="002178BD">
              <w:rPr>
                <w:sz w:val="20"/>
              </w:rPr>
              <w:t>HFC activities funded from additional voluntary contributions</w:t>
            </w:r>
          </w:p>
        </w:tc>
        <w:tc>
          <w:tcPr>
            <w:tcW w:w="903" w:type="pct"/>
            <w:tcBorders>
              <w:top w:val="single" w:sz="4" w:space="0" w:color="auto"/>
              <w:left w:val="single" w:sz="4" w:space="0" w:color="auto"/>
              <w:bottom w:val="single" w:sz="4" w:space="0" w:color="auto"/>
              <w:right w:val="single" w:sz="4" w:space="0" w:color="auto"/>
            </w:tcBorders>
            <w:shd w:val="clear" w:color="auto" w:fill="FFFFFF"/>
          </w:tcPr>
          <w:p w14:paraId="18C07FCF" w14:textId="77777777" w:rsidR="00A33F91" w:rsidRPr="002178BD" w:rsidRDefault="00A33F91" w:rsidP="00E61F59">
            <w:pPr>
              <w:widowControl w:val="0"/>
              <w:jc w:val="right"/>
              <w:rPr>
                <w:sz w:val="20"/>
                <w:szCs w:val="20"/>
              </w:rPr>
            </w:pPr>
            <w:r w:rsidRPr="002178BD">
              <w:rPr>
                <w:sz w:val="20"/>
                <w:szCs w:val="20"/>
              </w:rPr>
              <w:t>0</w:t>
            </w:r>
          </w:p>
        </w:tc>
      </w:tr>
    </w:tbl>
    <w:p w14:paraId="47A951B7" w14:textId="77777777" w:rsidR="00A33F91" w:rsidRPr="002178BD" w:rsidRDefault="00A33F91" w:rsidP="00A33F91">
      <w:pPr>
        <w:keepNext/>
        <w:rPr>
          <w:b/>
          <w:color w:val="000000" w:themeColor="text1"/>
        </w:rPr>
      </w:pPr>
    </w:p>
    <w:p w14:paraId="45B0AF33" w14:textId="77777777" w:rsidR="00A33F91" w:rsidRPr="002178BD" w:rsidRDefault="00A33F91" w:rsidP="00A33F91">
      <w:pPr>
        <w:keepNext/>
        <w:spacing w:after="240" w:line="360" w:lineRule="auto"/>
        <w:outlineLvl w:val="0"/>
        <w:rPr>
          <w:u w:val="single"/>
        </w:rPr>
      </w:pPr>
      <w:r w:rsidRPr="002178BD">
        <w:rPr>
          <w:u w:val="single"/>
        </w:rPr>
        <w:t>Progress report</w:t>
      </w:r>
    </w:p>
    <w:p w14:paraId="263E0993" w14:textId="77777777" w:rsidR="00A33F91" w:rsidRPr="002178BD" w:rsidRDefault="00A33F91" w:rsidP="00AB64B3">
      <w:pPr>
        <w:numPr>
          <w:ilvl w:val="0"/>
          <w:numId w:val="1"/>
        </w:numPr>
        <w:tabs>
          <w:tab w:val="clear" w:pos="-1440"/>
          <w:tab w:val="num" w:pos="-709"/>
        </w:tabs>
        <w:spacing w:after="240"/>
        <w:ind w:left="-142"/>
        <w:outlineLvl w:val="0"/>
        <w:rPr>
          <w:lang w:val="en-US"/>
        </w:rPr>
      </w:pPr>
      <w:r w:rsidRPr="002178BD">
        <w:rPr>
          <w:lang w:val="en-US"/>
        </w:rPr>
        <w:t>Under phase XIII, India continued its efforts in the implementation of the Montreal Protocol and ODS phase</w:t>
      </w:r>
      <w:r>
        <w:rPr>
          <w:lang w:val="en-US"/>
        </w:rPr>
        <w:t>-</w:t>
      </w:r>
      <w:r w:rsidRPr="002178BD">
        <w:rPr>
          <w:lang w:val="en-US"/>
        </w:rPr>
        <w:t>out activities to meet the Montreal Protocol obligations. The Ozone Cell successfully achieved the 2021 and 2022 compliance obligations of the accelerated phase</w:t>
      </w:r>
      <w:r>
        <w:rPr>
          <w:lang w:val="en-US"/>
        </w:rPr>
        <w:noBreakHyphen/>
      </w:r>
      <w:r w:rsidRPr="002178BD">
        <w:rPr>
          <w:lang w:val="en-US"/>
        </w:rPr>
        <w:t xml:space="preserve">out schedule of the Montreal Protocol and in line with the </w:t>
      </w:r>
      <w:r>
        <w:rPr>
          <w:lang w:val="en-US"/>
        </w:rPr>
        <w:t xml:space="preserve">Government’s Agreement with the </w:t>
      </w:r>
      <w:r w:rsidRPr="002178BD">
        <w:rPr>
          <w:lang w:val="en-US"/>
        </w:rPr>
        <w:t>Executive Committee. During the phase, India enforced the complete phase</w:t>
      </w:r>
      <w:r>
        <w:rPr>
          <w:lang w:val="en-US"/>
        </w:rPr>
        <w:noBreakHyphen/>
      </w:r>
      <w:r w:rsidRPr="002178BD">
        <w:rPr>
          <w:lang w:val="en-US"/>
        </w:rPr>
        <w:t>out of HCFC</w:t>
      </w:r>
      <w:r>
        <w:rPr>
          <w:lang w:val="en-US"/>
        </w:rPr>
        <w:t>-</w:t>
      </w:r>
      <w:r w:rsidRPr="002178BD">
        <w:rPr>
          <w:lang w:val="en-US"/>
        </w:rPr>
        <w:t>141b, and the institutional strengthening project provided competency enhancement to support the national compliance targets and national policies. The</w:t>
      </w:r>
      <w:r w:rsidRPr="002178BD" w:rsidDel="006D11F4">
        <w:rPr>
          <w:lang w:val="en-US"/>
        </w:rPr>
        <w:t xml:space="preserve"> </w:t>
      </w:r>
      <w:r>
        <w:rPr>
          <w:lang w:val="en-US"/>
        </w:rPr>
        <w:t>Ozone Cell</w:t>
      </w:r>
      <w:r w:rsidRPr="002178BD">
        <w:rPr>
          <w:lang w:val="en-US"/>
        </w:rPr>
        <w:t xml:space="preserve"> also carried out a comprehensive awareness campaign at national and state levels; competency enhancement of customs and enforcement agencies; developed knowledge products, including “The Montreal Protocol - India’s Success Story”; participated in Montreal Protocol meetings and contributed significantly during the meetings on key policy issues. Fiscal measures covering customs and excise duty exemptions on capital goods for establishment of industry with non-ODS technology also continued. </w:t>
      </w:r>
      <w:r>
        <w:rPr>
          <w:lang w:val="en-US"/>
        </w:rPr>
        <w:t>India achieved all</w:t>
      </w:r>
      <w:r w:rsidDel="00DA5EBB">
        <w:rPr>
          <w:lang w:val="en-US"/>
        </w:rPr>
        <w:t xml:space="preserve"> </w:t>
      </w:r>
      <w:r>
        <w:rPr>
          <w:lang w:val="en-US"/>
        </w:rPr>
        <w:t>seven of the institutional strengthening objectives.</w:t>
      </w:r>
      <w:r w:rsidRPr="002178BD">
        <w:rPr>
          <w:lang w:val="en-US"/>
        </w:rPr>
        <w:t xml:space="preserve"> </w:t>
      </w:r>
    </w:p>
    <w:p w14:paraId="35022245" w14:textId="77777777" w:rsidR="00A33F91" w:rsidRPr="002178BD" w:rsidRDefault="00A33F91" w:rsidP="00A33F91">
      <w:pPr>
        <w:spacing w:after="240" w:line="360" w:lineRule="auto"/>
        <w:outlineLvl w:val="0"/>
        <w:rPr>
          <w:u w:val="single"/>
        </w:rPr>
      </w:pPr>
      <w:r w:rsidRPr="002178BD">
        <w:rPr>
          <w:u w:val="single"/>
        </w:rPr>
        <w:t>Plan of action</w:t>
      </w:r>
    </w:p>
    <w:p w14:paraId="2DE9910D" w14:textId="77777777" w:rsidR="00A33F91" w:rsidRPr="002178BD" w:rsidRDefault="00A33F91" w:rsidP="00846883">
      <w:pPr>
        <w:numPr>
          <w:ilvl w:val="0"/>
          <w:numId w:val="1"/>
        </w:numPr>
        <w:tabs>
          <w:tab w:val="clear" w:pos="-1440"/>
          <w:tab w:val="num" w:pos="-567"/>
        </w:tabs>
        <w:spacing w:after="240"/>
        <w:ind w:left="-142" w:firstLine="142"/>
        <w:outlineLvl w:val="0"/>
      </w:pPr>
      <w:r>
        <w:t>P</w:t>
      </w:r>
      <w:r w:rsidRPr="002178BD">
        <w:t xml:space="preserve">hase XIV will </w:t>
      </w:r>
      <w:r>
        <w:t>continue</w:t>
      </w:r>
      <w:r w:rsidRPr="002178BD">
        <w:t xml:space="preserve"> effective implementation of ODS phase</w:t>
      </w:r>
      <w:r>
        <w:noBreakHyphen/>
      </w:r>
      <w:r w:rsidRPr="002178BD">
        <w:t xml:space="preserve">out activities, sustaining the ODS phase-out and coordinating actions to </w:t>
      </w:r>
      <w:r>
        <w:t>facilitate</w:t>
      </w:r>
      <w:r w:rsidRPr="002178BD">
        <w:t xml:space="preserve"> the completion </w:t>
      </w:r>
      <w:r w:rsidRPr="002178BD" w:rsidDel="001C44F6">
        <w:t xml:space="preserve">of </w:t>
      </w:r>
      <w:r w:rsidRPr="002178BD">
        <w:t xml:space="preserve">stage II of the HPMP and </w:t>
      </w:r>
      <w:r>
        <w:t xml:space="preserve">the </w:t>
      </w:r>
      <w:r w:rsidRPr="002178BD">
        <w:t xml:space="preserve">smooth transition towards implementation of stage III, including supporting the institutional matters required to enact and enforce the ban on HCFC-22 in manufacturing of new </w:t>
      </w:r>
      <w:r>
        <w:t xml:space="preserve">RAC </w:t>
      </w:r>
      <w:r w:rsidRPr="002178BD">
        <w:t xml:space="preserve">equipment. The Ozone Cell will assist, coordinate, consult and engage with stakeholders for implementation of the Montreal Protocol and national regulations; allow for planning and implementation of information outreach activities through active involvement of all stakeholders and coordinate actions for the design of </w:t>
      </w:r>
      <w:r>
        <w:t xml:space="preserve">a </w:t>
      </w:r>
      <w:r w:rsidRPr="002178BD">
        <w:t>national strategy for phase-down of HFCs in close coordination with all concerned stakeholders.</w:t>
      </w:r>
    </w:p>
    <w:p w14:paraId="746E6D58" w14:textId="77777777" w:rsidR="00A33F91" w:rsidRPr="002178BD" w:rsidRDefault="00A33F91" w:rsidP="00A33F91">
      <w:pPr>
        <w:spacing w:after="240" w:line="360" w:lineRule="auto"/>
        <w:outlineLvl w:val="0"/>
        <w:rPr>
          <w:u w:val="single"/>
        </w:rPr>
      </w:pPr>
      <w:r w:rsidRPr="002178BD">
        <w:rPr>
          <w:u w:val="single"/>
        </w:rPr>
        <w:t>Sustainability and risk assessment</w:t>
      </w:r>
    </w:p>
    <w:p w14:paraId="4B65D010" w14:textId="77777777" w:rsidR="00A33F91" w:rsidRPr="002178BD" w:rsidRDefault="00A33F91" w:rsidP="00D94F62">
      <w:pPr>
        <w:pStyle w:val="Heading1"/>
        <w:ind w:left="-142"/>
      </w:pPr>
      <w:r w:rsidRPr="002178BD">
        <w:t xml:space="preserve">The upcoming phase will be implemented following UNDP’s National Implementation Modality which provides the Government of India total ownership of project results. The UNDP country </w:t>
      </w:r>
      <w:r>
        <w:t xml:space="preserve">office </w:t>
      </w:r>
      <w:r w:rsidRPr="002178BD">
        <w:t xml:space="preserve">provides support to the Government of India by providing ERP and IT tools required for project execution tasks, as well as applying UNDP Financial and Procurement Rules and Regulations which are expected to address any risks related to delays in project execution. UNDP will co-chair the Project Board (Project Steering Committee – PSC). The Government of India, through its Ozone Cell set up under the </w:t>
      </w:r>
      <w:proofErr w:type="spellStart"/>
      <w:r w:rsidRPr="002178BD">
        <w:t>MoEF&amp;CC</w:t>
      </w:r>
      <w:proofErr w:type="spellEnd"/>
      <w:r w:rsidRPr="002178BD">
        <w:t xml:space="preserve">, </w:t>
      </w:r>
      <w:r w:rsidRPr="002178BD">
        <w:lastRenderedPageBreak/>
        <w:t xml:space="preserve">will continue to be the project Implementing Partner (IP), co-chairing the PSC and having full accountability over the project intended results and outputs. </w:t>
      </w:r>
    </w:p>
    <w:p w14:paraId="1BEBE2D6" w14:textId="77777777" w:rsidR="00A33F91" w:rsidRPr="002178BD" w:rsidRDefault="00A33F91" w:rsidP="00A33F91">
      <w:pPr>
        <w:keepNext/>
        <w:rPr>
          <w:b/>
          <w:bCs/>
          <w:color w:val="000000" w:themeColor="text1"/>
        </w:rPr>
      </w:pPr>
      <w:r w:rsidRPr="002178BD">
        <w:rPr>
          <w:b/>
          <w:color w:val="000000" w:themeColor="text1"/>
        </w:rPr>
        <w:t>Malaysia</w:t>
      </w:r>
      <w:r w:rsidRPr="002178BD">
        <w:rPr>
          <w:b/>
          <w:bCs/>
          <w:color w:val="000000" w:themeColor="text1"/>
        </w:rPr>
        <w:t>: Renewal of institutional strengthening</w:t>
      </w:r>
    </w:p>
    <w:tbl>
      <w:tblPr>
        <w:tblStyle w:val="TableGrid"/>
        <w:tblW w:w="5001" w:type="pct"/>
        <w:tblLayout w:type="fixed"/>
        <w:tblLook w:val="01E0" w:firstRow="1" w:lastRow="1" w:firstColumn="1" w:lastColumn="1" w:noHBand="0" w:noVBand="0"/>
      </w:tblPr>
      <w:tblGrid>
        <w:gridCol w:w="6375"/>
        <w:gridCol w:w="1133"/>
        <w:gridCol w:w="1844"/>
      </w:tblGrid>
      <w:tr w:rsidR="00A33F91" w:rsidRPr="002178BD" w14:paraId="62F7F5C5" w14:textId="77777777" w:rsidTr="00E61F59">
        <w:trPr>
          <w:trHeight w:val="278"/>
          <w:tblHeader/>
        </w:trPr>
        <w:tc>
          <w:tcPr>
            <w:tcW w:w="4014" w:type="pct"/>
            <w:gridSpan w:val="2"/>
            <w:tcBorders>
              <w:bottom w:val="single" w:sz="4" w:space="0" w:color="auto"/>
            </w:tcBorders>
          </w:tcPr>
          <w:p w14:paraId="4369EA3C" w14:textId="77777777" w:rsidR="00A33F91" w:rsidRPr="002178BD" w:rsidRDefault="00A33F91" w:rsidP="00E61F59">
            <w:pPr>
              <w:keepNext/>
              <w:rPr>
                <w:b/>
                <w:sz w:val="20"/>
                <w:szCs w:val="20"/>
              </w:rPr>
            </w:pPr>
            <w:r w:rsidRPr="002178BD">
              <w:rPr>
                <w:b/>
                <w:sz w:val="20"/>
                <w:szCs w:val="20"/>
              </w:rPr>
              <w:t>Summary of the project and country profile</w:t>
            </w:r>
          </w:p>
        </w:tc>
        <w:tc>
          <w:tcPr>
            <w:tcW w:w="986" w:type="pct"/>
          </w:tcPr>
          <w:p w14:paraId="514BC601" w14:textId="77777777" w:rsidR="00A33F91" w:rsidRPr="002178BD" w:rsidRDefault="00A33F91" w:rsidP="00E61F59">
            <w:pPr>
              <w:keepNext/>
              <w:jc w:val="right"/>
              <w:rPr>
                <w:b/>
                <w:sz w:val="20"/>
                <w:szCs w:val="20"/>
              </w:rPr>
            </w:pPr>
          </w:p>
        </w:tc>
      </w:tr>
      <w:tr w:rsidR="00A33F91" w:rsidRPr="002178BD" w14:paraId="09152719" w14:textId="77777777" w:rsidTr="00E61F59">
        <w:trPr>
          <w:trHeight w:val="233"/>
        </w:trPr>
        <w:tc>
          <w:tcPr>
            <w:tcW w:w="4014" w:type="pct"/>
            <w:gridSpan w:val="2"/>
            <w:tcBorders>
              <w:bottom w:val="single" w:sz="4" w:space="0" w:color="auto"/>
            </w:tcBorders>
          </w:tcPr>
          <w:p w14:paraId="5D9C6580" w14:textId="77777777" w:rsidR="00A33F91" w:rsidRPr="002178BD" w:rsidRDefault="00A33F91" w:rsidP="00E61F59">
            <w:pPr>
              <w:rPr>
                <w:sz w:val="20"/>
                <w:szCs w:val="20"/>
              </w:rPr>
            </w:pPr>
            <w:r w:rsidRPr="002178BD">
              <w:rPr>
                <w:sz w:val="20"/>
                <w:szCs w:val="20"/>
              </w:rPr>
              <w:t>Implementing agency:</w:t>
            </w:r>
          </w:p>
        </w:tc>
        <w:tc>
          <w:tcPr>
            <w:tcW w:w="986" w:type="pct"/>
            <w:tcBorders>
              <w:bottom w:val="single" w:sz="4" w:space="0" w:color="auto"/>
            </w:tcBorders>
          </w:tcPr>
          <w:p w14:paraId="53EEBEA8" w14:textId="77777777" w:rsidR="00A33F91" w:rsidRPr="002178BD" w:rsidRDefault="00A33F91" w:rsidP="00E61F59">
            <w:pPr>
              <w:jc w:val="center"/>
              <w:rPr>
                <w:sz w:val="20"/>
                <w:szCs w:val="20"/>
              </w:rPr>
            </w:pPr>
            <w:r w:rsidRPr="002178BD">
              <w:rPr>
                <w:sz w:val="20"/>
                <w:szCs w:val="20"/>
              </w:rPr>
              <w:t>UNDP</w:t>
            </w:r>
          </w:p>
        </w:tc>
      </w:tr>
      <w:tr w:rsidR="00A33F91" w:rsidRPr="002178BD" w14:paraId="07C75AED" w14:textId="77777777" w:rsidTr="00E61F59">
        <w:trPr>
          <w:trHeight w:val="233"/>
        </w:trPr>
        <w:tc>
          <w:tcPr>
            <w:tcW w:w="4014" w:type="pct"/>
            <w:gridSpan w:val="2"/>
            <w:tcBorders>
              <w:top w:val="single" w:sz="4" w:space="0" w:color="auto"/>
              <w:left w:val="single" w:sz="4" w:space="0" w:color="auto"/>
              <w:bottom w:val="nil"/>
              <w:right w:val="single" w:sz="4" w:space="0" w:color="auto"/>
            </w:tcBorders>
          </w:tcPr>
          <w:p w14:paraId="0B89AB6C" w14:textId="77777777" w:rsidR="00A33F91" w:rsidRPr="002178BD" w:rsidRDefault="00A33F91" w:rsidP="00E61F59">
            <w:pPr>
              <w:rPr>
                <w:sz w:val="20"/>
                <w:szCs w:val="20"/>
              </w:rPr>
            </w:pPr>
            <w:r w:rsidRPr="002178BD">
              <w:rPr>
                <w:sz w:val="20"/>
                <w:szCs w:val="20"/>
              </w:rPr>
              <w:t>Amounts previously approved for institutional strengthening (US $):</w:t>
            </w:r>
          </w:p>
        </w:tc>
        <w:tc>
          <w:tcPr>
            <w:tcW w:w="986" w:type="pct"/>
            <w:tcBorders>
              <w:top w:val="single" w:sz="4" w:space="0" w:color="auto"/>
              <w:left w:val="single" w:sz="4" w:space="0" w:color="auto"/>
              <w:bottom w:val="nil"/>
              <w:right w:val="single" w:sz="4" w:space="0" w:color="auto"/>
            </w:tcBorders>
          </w:tcPr>
          <w:p w14:paraId="3B8210B2" w14:textId="77777777" w:rsidR="00A33F91" w:rsidRPr="002178BD" w:rsidRDefault="00A33F91" w:rsidP="00E61F59">
            <w:pPr>
              <w:jc w:val="right"/>
              <w:rPr>
                <w:sz w:val="20"/>
                <w:szCs w:val="20"/>
              </w:rPr>
            </w:pPr>
          </w:p>
        </w:tc>
      </w:tr>
      <w:tr w:rsidR="00A33F91" w:rsidRPr="002178BD" w14:paraId="5D9177C9" w14:textId="77777777" w:rsidTr="00E61F59">
        <w:trPr>
          <w:trHeight w:val="233"/>
        </w:trPr>
        <w:tc>
          <w:tcPr>
            <w:tcW w:w="3408" w:type="pct"/>
            <w:tcBorders>
              <w:top w:val="nil"/>
              <w:left w:val="single" w:sz="4" w:space="0" w:color="auto"/>
              <w:bottom w:val="nil"/>
              <w:right w:val="nil"/>
            </w:tcBorders>
            <w:shd w:val="clear" w:color="auto" w:fill="FFFFFF" w:themeFill="background1"/>
            <w:vAlign w:val="bottom"/>
          </w:tcPr>
          <w:p w14:paraId="05F7FCE9" w14:textId="77777777" w:rsidR="00A33F91" w:rsidRPr="002178BD" w:rsidRDefault="00A33F91" w:rsidP="00E61F59">
            <w:pPr>
              <w:ind w:left="5267" w:right="-198"/>
              <w:jc w:val="left"/>
              <w:rPr>
                <w:sz w:val="20"/>
                <w:szCs w:val="20"/>
              </w:rPr>
            </w:pPr>
            <w:r w:rsidRPr="002178BD">
              <w:rPr>
                <w:sz w:val="20"/>
                <w:szCs w:val="20"/>
              </w:rPr>
              <w:t>Phase I:</w:t>
            </w:r>
          </w:p>
        </w:tc>
        <w:tc>
          <w:tcPr>
            <w:tcW w:w="606" w:type="pct"/>
            <w:tcBorders>
              <w:top w:val="nil"/>
              <w:left w:val="nil"/>
              <w:bottom w:val="nil"/>
              <w:right w:val="single" w:sz="4" w:space="0" w:color="auto"/>
            </w:tcBorders>
            <w:shd w:val="clear" w:color="auto" w:fill="FFFFFF" w:themeFill="background1"/>
            <w:vAlign w:val="bottom"/>
          </w:tcPr>
          <w:p w14:paraId="15AE1CB6" w14:textId="77777777" w:rsidR="00A33F91" w:rsidRPr="002178BD" w:rsidRDefault="00A33F91" w:rsidP="00E61F59">
            <w:pPr>
              <w:jc w:val="right"/>
              <w:rPr>
                <w:sz w:val="20"/>
                <w:szCs w:val="20"/>
              </w:rPr>
            </w:pPr>
            <w:r w:rsidRPr="002178BD">
              <w:rPr>
                <w:sz w:val="20"/>
                <w:szCs w:val="20"/>
              </w:rPr>
              <w:t>Mar-93</w:t>
            </w:r>
          </w:p>
        </w:tc>
        <w:tc>
          <w:tcPr>
            <w:tcW w:w="986" w:type="pct"/>
            <w:tcBorders>
              <w:top w:val="nil"/>
              <w:left w:val="single" w:sz="4" w:space="0" w:color="auto"/>
              <w:bottom w:val="nil"/>
              <w:right w:val="single" w:sz="4" w:space="0" w:color="auto"/>
            </w:tcBorders>
            <w:shd w:val="clear" w:color="auto" w:fill="FFFFFF" w:themeFill="background1"/>
          </w:tcPr>
          <w:p w14:paraId="53903015" w14:textId="77777777" w:rsidR="00A33F91" w:rsidRPr="002178BD" w:rsidRDefault="00A33F91" w:rsidP="00E61F59">
            <w:pPr>
              <w:jc w:val="right"/>
              <w:rPr>
                <w:sz w:val="20"/>
                <w:szCs w:val="20"/>
              </w:rPr>
            </w:pPr>
            <w:r w:rsidRPr="002178BD">
              <w:rPr>
                <w:sz w:val="20"/>
                <w:szCs w:val="20"/>
              </w:rPr>
              <w:t>306,817</w:t>
            </w:r>
          </w:p>
        </w:tc>
      </w:tr>
      <w:tr w:rsidR="00A33F91" w:rsidRPr="002178BD" w14:paraId="52A6F9B3" w14:textId="77777777" w:rsidTr="00E61F59">
        <w:trPr>
          <w:trHeight w:val="233"/>
        </w:trPr>
        <w:tc>
          <w:tcPr>
            <w:tcW w:w="3408" w:type="pct"/>
            <w:tcBorders>
              <w:top w:val="nil"/>
              <w:left w:val="single" w:sz="4" w:space="0" w:color="auto"/>
              <w:bottom w:val="nil"/>
              <w:right w:val="nil"/>
            </w:tcBorders>
            <w:shd w:val="clear" w:color="auto" w:fill="FFFFFF" w:themeFill="background1"/>
            <w:vAlign w:val="bottom"/>
          </w:tcPr>
          <w:p w14:paraId="30AD31E9" w14:textId="77777777" w:rsidR="00A33F91" w:rsidRPr="002178BD" w:rsidRDefault="00A33F91" w:rsidP="00E61F59">
            <w:pPr>
              <w:ind w:left="5267" w:right="-198"/>
              <w:jc w:val="left"/>
              <w:rPr>
                <w:sz w:val="20"/>
                <w:szCs w:val="20"/>
              </w:rPr>
            </w:pPr>
            <w:r w:rsidRPr="002178BD">
              <w:rPr>
                <w:sz w:val="20"/>
                <w:szCs w:val="20"/>
              </w:rPr>
              <w:t>Phase II:</w:t>
            </w:r>
          </w:p>
        </w:tc>
        <w:tc>
          <w:tcPr>
            <w:tcW w:w="606" w:type="pct"/>
            <w:tcBorders>
              <w:top w:val="nil"/>
              <w:left w:val="nil"/>
              <w:bottom w:val="nil"/>
              <w:right w:val="single" w:sz="4" w:space="0" w:color="auto"/>
            </w:tcBorders>
            <w:shd w:val="clear" w:color="auto" w:fill="FFFFFF" w:themeFill="background1"/>
            <w:vAlign w:val="bottom"/>
          </w:tcPr>
          <w:p w14:paraId="7F6093F4" w14:textId="77777777" w:rsidR="00A33F91" w:rsidRPr="002178BD" w:rsidRDefault="00A33F91" w:rsidP="00E61F59">
            <w:pPr>
              <w:jc w:val="right"/>
              <w:rPr>
                <w:sz w:val="20"/>
                <w:szCs w:val="20"/>
              </w:rPr>
            </w:pPr>
            <w:r w:rsidRPr="002178BD">
              <w:rPr>
                <w:sz w:val="20"/>
                <w:szCs w:val="20"/>
              </w:rPr>
              <w:t>Oct-96</w:t>
            </w:r>
          </w:p>
        </w:tc>
        <w:tc>
          <w:tcPr>
            <w:tcW w:w="986" w:type="pct"/>
            <w:tcBorders>
              <w:top w:val="nil"/>
              <w:left w:val="single" w:sz="4" w:space="0" w:color="auto"/>
              <w:bottom w:val="nil"/>
              <w:right w:val="single" w:sz="4" w:space="0" w:color="auto"/>
            </w:tcBorders>
            <w:shd w:val="clear" w:color="auto" w:fill="FFFFFF" w:themeFill="background1"/>
          </w:tcPr>
          <w:p w14:paraId="3718EF74" w14:textId="77777777" w:rsidR="00A33F91" w:rsidRPr="002178BD" w:rsidRDefault="00A33F91" w:rsidP="00E61F59">
            <w:pPr>
              <w:jc w:val="right"/>
              <w:rPr>
                <w:sz w:val="20"/>
                <w:szCs w:val="20"/>
              </w:rPr>
            </w:pPr>
            <w:r w:rsidRPr="002178BD">
              <w:rPr>
                <w:sz w:val="20"/>
                <w:szCs w:val="20"/>
              </w:rPr>
              <w:t>209,477</w:t>
            </w:r>
          </w:p>
        </w:tc>
      </w:tr>
      <w:tr w:rsidR="00A33F91" w:rsidRPr="002178BD" w14:paraId="5C3279B1" w14:textId="77777777" w:rsidTr="00E61F59">
        <w:trPr>
          <w:trHeight w:val="233"/>
        </w:trPr>
        <w:tc>
          <w:tcPr>
            <w:tcW w:w="3408" w:type="pct"/>
            <w:tcBorders>
              <w:top w:val="nil"/>
              <w:left w:val="single" w:sz="4" w:space="0" w:color="auto"/>
              <w:bottom w:val="nil"/>
              <w:right w:val="nil"/>
            </w:tcBorders>
            <w:shd w:val="clear" w:color="auto" w:fill="FFFFFF" w:themeFill="background1"/>
            <w:vAlign w:val="bottom"/>
          </w:tcPr>
          <w:p w14:paraId="6AC62995" w14:textId="77777777" w:rsidR="00A33F91" w:rsidRPr="002178BD" w:rsidRDefault="00A33F91" w:rsidP="00E61F59">
            <w:pPr>
              <w:ind w:left="5267" w:right="-198"/>
              <w:jc w:val="left"/>
              <w:rPr>
                <w:sz w:val="20"/>
                <w:szCs w:val="20"/>
              </w:rPr>
            </w:pPr>
            <w:r w:rsidRPr="002178BD">
              <w:rPr>
                <w:sz w:val="20"/>
                <w:szCs w:val="20"/>
              </w:rPr>
              <w:t>Phase III:</w:t>
            </w:r>
          </w:p>
        </w:tc>
        <w:tc>
          <w:tcPr>
            <w:tcW w:w="606" w:type="pct"/>
            <w:tcBorders>
              <w:top w:val="nil"/>
              <w:left w:val="nil"/>
              <w:bottom w:val="nil"/>
              <w:right w:val="single" w:sz="4" w:space="0" w:color="auto"/>
            </w:tcBorders>
            <w:shd w:val="clear" w:color="auto" w:fill="FFFFFF" w:themeFill="background1"/>
            <w:vAlign w:val="bottom"/>
          </w:tcPr>
          <w:p w14:paraId="4F362600" w14:textId="77777777" w:rsidR="00A33F91" w:rsidRPr="002178BD" w:rsidRDefault="00A33F91" w:rsidP="00E61F59">
            <w:pPr>
              <w:jc w:val="right"/>
              <w:rPr>
                <w:sz w:val="20"/>
                <w:szCs w:val="20"/>
              </w:rPr>
            </w:pPr>
            <w:r w:rsidRPr="002178BD">
              <w:rPr>
                <w:sz w:val="20"/>
                <w:szCs w:val="20"/>
              </w:rPr>
              <w:t>Nov-98</w:t>
            </w:r>
          </w:p>
        </w:tc>
        <w:tc>
          <w:tcPr>
            <w:tcW w:w="986" w:type="pct"/>
            <w:tcBorders>
              <w:top w:val="nil"/>
              <w:left w:val="single" w:sz="4" w:space="0" w:color="auto"/>
              <w:bottom w:val="nil"/>
              <w:right w:val="single" w:sz="4" w:space="0" w:color="auto"/>
            </w:tcBorders>
            <w:shd w:val="clear" w:color="auto" w:fill="FFFFFF" w:themeFill="background1"/>
          </w:tcPr>
          <w:p w14:paraId="6B5CA4FD" w14:textId="77777777" w:rsidR="00A33F91" w:rsidRPr="002178BD" w:rsidRDefault="00A33F91" w:rsidP="00E61F59">
            <w:pPr>
              <w:jc w:val="right"/>
              <w:rPr>
                <w:sz w:val="20"/>
                <w:szCs w:val="20"/>
              </w:rPr>
            </w:pPr>
            <w:r w:rsidRPr="002178BD">
              <w:rPr>
                <w:sz w:val="20"/>
                <w:szCs w:val="20"/>
              </w:rPr>
              <w:t>178,116</w:t>
            </w:r>
          </w:p>
        </w:tc>
      </w:tr>
      <w:tr w:rsidR="00A33F91" w:rsidRPr="002178BD" w14:paraId="39594C9B" w14:textId="77777777" w:rsidTr="00E61F59">
        <w:trPr>
          <w:trHeight w:val="233"/>
        </w:trPr>
        <w:tc>
          <w:tcPr>
            <w:tcW w:w="3408" w:type="pct"/>
            <w:tcBorders>
              <w:top w:val="nil"/>
              <w:left w:val="single" w:sz="4" w:space="0" w:color="auto"/>
              <w:bottom w:val="nil"/>
              <w:right w:val="nil"/>
            </w:tcBorders>
            <w:shd w:val="clear" w:color="auto" w:fill="FFFFFF" w:themeFill="background1"/>
            <w:vAlign w:val="bottom"/>
          </w:tcPr>
          <w:p w14:paraId="177357D7" w14:textId="77777777" w:rsidR="00A33F91" w:rsidRPr="002178BD" w:rsidRDefault="00A33F91" w:rsidP="00E61F59">
            <w:pPr>
              <w:ind w:left="5267" w:right="-198"/>
              <w:jc w:val="left"/>
              <w:rPr>
                <w:sz w:val="20"/>
                <w:szCs w:val="20"/>
              </w:rPr>
            </w:pPr>
            <w:r w:rsidRPr="002178BD">
              <w:rPr>
                <w:sz w:val="20"/>
                <w:szCs w:val="20"/>
              </w:rPr>
              <w:t>Phase IV:</w:t>
            </w:r>
          </w:p>
        </w:tc>
        <w:tc>
          <w:tcPr>
            <w:tcW w:w="606" w:type="pct"/>
            <w:tcBorders>
              <w:top w:val="nil"/>
              <w:left w:val="nil"/>
              <w:bottom w:val="nil"/>
              <w:right w:val="single" w:sz="4" w:space="0" w:color="auto"/>
            </w:tcBorders>
            <w:shd w:val="clear" w:color="auto" w:fill="FFFFFF" w:themeFill="background1"/>
            <w:vAlign w:val="bottom"/>
          </w:tcPr>
          <w:p w14:paraId="3EFD9318" w14:textId="77777777" w:rsidR="00A33F91" w:rsidRPr="002178BD" w:rsidRDefault="00A33F91" w:rsidP="00E61F59">
            <w:pPr>
              <w:jc w:val="right"/>
              <w:rPr>
                <w:sz w:val="20"/>
                <w:szCs w:val="20"/>
              </w:rPr>
            </w:pPr>
            <w:r w:rsidRPr="002178BD">
              <w:rPr>
                <w:sz w:val="20"/>
                <w:szCs w:val="20"/>
              </w:rPr>
              <w:t>Dec-00</w:t>
            </w:r>
          </w:p>
        </w:tc>
        <w:tc>
          <w:tcPr>
            <w:tcW w:w="986" w:type="pct"/>
            <w:tcBorders>
              <w:top w:val="nil"/>
              <w:left w:val="single" w:sz="4" w:space="0" w:color="auto"/>
              <w:bottom w:val="nil"/>
              <w:right w:val="single" w:sz="4" w:space="0" w:color="auto"/>
            </w:tcBorders>
            <w:shd w:val="clear" w:color="auto" w:fill="FFFFFF" w:themeFill="background1"/>
          </w:tcPr>
          <w:p w14:paraId="2100DE35" w14:textId="77777777" w:rsidR="00A33F91" w:rsidRPr="002178BD" w:rsidRDefault="00A33F91" w:rsidP="00E61F59">
            <w:pPr>
              <w:jc w:val="right"/>
              <w:rPr>
                <w:sz w:val="20"/>
                <w:szCs w:val="20"/>
              </w:rPr>
            </w:pPr>
            <w:r w:rsidRPr="002178BD">
              <w:rPr>
                <w:sz w:val="20"/>
                <w:szCs w:val="20"/>
              </w:rPr>
              <w:t>204,006</w:t>
            </w:r>
          </w:p>
        </w:tc>
      </w:tr>
      <w:tr w:rsidR="00A33F91" w:rsidRPr="002178BD" w14:paraId="41E096AA" w14:textId="77777777" w:rsidTr="00E61F59">
        <w:trPr>
          <w:trHeight w:val="233"/>
        </w:trPr>
        <w:tc>
          <w:tcPr>
            <w:tcW w:w="3408" w:type="pct"/>
            <w:tcBorders>
              <w:top w:val="nil"/>
              <w:left w:val="single" w:sz="4" w:space="0" w:color="auto"/>
              <w:bottom w:val="nil"/>
              <w:right w:val="nil"/>
            </w:tcBorders>
            <w:shd w:val="clear" w:color="auto" w:fill="FFFFFF" w:themeFill="background1"/>
            <w:vAlign w:val="bottom"/>
          </w:tcPr>
          <w:p w14:paraId="31DC9660" w14:textId="77777777" w:rsidR="00A33F91" w:rsidRPr="002178BD" w:rsidRDefault="00A33F91" w:rsidP="00E61F59">
            <w:pPr>
              <w:ind w:left="5267" w:right="-198"/>
              <w:jc w:val="left"/>
              <w:rPr>
                <w:sz w:val="20"/>
                <w:szCs w:val="20"/>
              </w:rPr>
            </w:pPr>
            <w:r w:rsidRPr="002178BD">
              <w:rPr>
                <w:sz w:val="20"/>
                <w:szCs w:val="20"/>
              </w:rPr>
              <w:t>Phase V:</w:t>
            </w:r>
          </w:p>
        </w:tc>
        <w:tc>
          <w:tcPr>
            <w:tcW w:w="606" w:type="pct"/>
            <w:tcBorders>
              <w:top w:val="nil"/>
              <w:left w:val="nil"/>
              <w:bottom w:val="nil"/>
              <w:right w:val="single" w:sz="4" w:space="0" w:color="auto"/>
            </w:tcBorders>
            <w:shd w:val="clear" w:color="auto" w:fill="FFFFFF" w:themeFill="background1"/>
            <w:vAlign w:val="bottom"/>
          </w:tcPr>
          <w:p w14:paraId="76819FF6" w14:textId="77777777" w:rsidR="00A33F91" w:rsidRPr="002178BD" w:rsidRDefault="00A33F91" w:rsidP="00E61F59">
            <w:pPr>
              <w:jc w:val="right"/>
              <w:rPr>
                <w:sz w:val="20"/>
                <w:szCs w:val="20"/>
              </w:rPr>
            </w:pPr>
            <w:r w:rsidRPr="002178BD">
              <w:rPr>
                <w:sz w:val="20"/>
                <w:szCs w:val="20"/>
              </w:rPr>
              <w:t>Nov-02</w:t>
            </w:r>
          </w:p>
        </w:tc>
        <w:tc>
          <w:tcPr>
            <w:tcW w:w="986" w:type="pct"/>
            <w:tcBorders>
              <w:top w:val="nil"/>
              <w:left w:val="single" w:sz="4" w:space="0" w:color="auto"/>
              <w:bottom w:val="nil"/>
              <w:right w:val="single" w:sz="4" w:space="0" w:color="auto"/>
            </w:tcBorders>
            <w:shd w:val="clear" w:color="auto" w:fill="FFFFFF" w:themeFill="background1"/>
          </w:tcPr>
          <w:p w14:paraId="65E29E52" w14:textId="77777777" w:rsidR="00A33F91" w:rsidRPr="002178BD" w:rsidRDefault="00A33F91" w:rsidP="00E61F59">
            <w:pPr>
              <w:jc w:val="right"/>
              <w:rPr>
                <w:sz w:val="20"/>
                <w:szCs w:val="20"/>
              </w:rPr>
            </w:pPr>
            <w:r w:rsidRPr="002178BD">
              <w:rPr>
                <w:sz w:val="20"/>
                <w:szCs w:val="20"/>
              </w:rPr>
              <w:t>262,367</w:t>
            </w:r>
          </w:p>
        </w:tc>
      </w:tr>
      <w:tr w:rsidR="00A33F91" w:rsidRPr="002178BD" w14:paraId="5DF6D458" w14:textId="77777777" w:rsidTr="00E61F59">
        <w:trPr>
          <w:trHeight w:val="233"/>
        </w:trPr>
        <w:tc>
          <w:tcPr>
            <w:tcW w:w="3408" w:type="pct"/>
            <w:tcBorders>
              <w:top w:val="nil"/>
              <w:left w:val="single" w:sz="4" w:space="0" w:color="auto"/>
              <w:bottom w:val="nil"/>
              <w:right w:val="nil"/>
            </w:tcBorders>
            <w:shd w:val="clear" w:color="auto" w:fill="FFFFFF" w:themeFill="background1"/>
            <w:vAlign w:val="bottom"/>
          </w:tcPr>
          <w:p w14:paraId="6000E0A8" w14:textId="77777777" w:rsidR="00A33F91" w:rsidRPr="002178BD" w:rsidRDefault="00A33F91" w:rsidP="00E61F59">
            <w:pPr>
              <w:ind w:left="5267" w:right="-198"/>
              <w:jc w:val="left"/>
              <w:rPr>
                <w:sz w:val="20"/>
                <w:szCs w:val="20"/>
              </w:rPr>
            </w:pPr>
            <w:r w:rsidRPr="002178BD">
              <w:rPr>
                <w:sz w:val="20"/>
                <w:szCs w:val="20"/>
              </w:rPr>
              <w:t>Phase VI:</w:t>
            </w:r>
          </w:p>
        </w:tc>
        <w:tc>
          <w:tcPr>
            <w:tcW w:w="606" w:type="pct"/>
            <w:tcBorders>
              <w:top w:val="nil"/>
              <w:left w:val="nil"/>
              <w:bottom w:val="nil"/>
              <w:right w:val="single" w:sz="4" w:space="0" w:color="auto"/>
            </w:tcBorders>
            <w:shd w:val="clear" w:color="auto" w:fill="FFFFFF" w:themeFill="background1"/>
            <w:vAlign w:val="bottom"/>
          </w:tcPr>
          <w:p w14:paraId="1CB77243" w14:textId="77777777" w:rsidR="00A33F91" w:rsidRPr="002178BD" w:rsidRDefault="00A33F91" w:rsidP="00E61F59">
            <w:pPr>
              <w:jc w:val="right"/>
              <w:rPr>
                <w:sz w:val="20"/>
                <w:szCs w:val="20"/>
              </w:rPr>
            </w:pPr>
            <w:r w:rsidRPr="002178BD">
              <w:rPr>
                <w:sz w:val="20"/>
                <w:szCs w:val="20"/>
              </w:rPr>
              <w:t>Dec-04</w:t>
            </w:r>
          </w:p>
        </w:tc>
        <w:tc>
          <w:tcPr>
            <w:tcW w:w="986" w:type="pct"/>
            <w:tcBorders>
              <w:top w:val="nil"/>
              <w:left w:val="single" w:sz="4" w:space="0" w:color="auto"/>
              <w:bottom w:val="nil"/>
              <w:right w:val="single" w:sz="4" w:space="0" w:color="auto"/>
            </w:tcBorders>
            <w:shd w:val="clear" w:color="auto" w:fill="FFFFFF" w:themeFill="background1"/>
          </w:tcPr>
          <w:p w14:paraId="44A73707" w14:textId="77777777" w:rsidR="00A33F91" w:rsidRPr="002178BD" w:rsidRDefault="00A33F91" w:rsidP="00E61F59">
            <w:pPr>
              <w:jc w:val="right"/>
              <w:rPr>
                <w:sz w:val="20"/>
                <w:szCs w:val="20"/>
              </w:rPr>
            </w:pPr>
            <w:r w:rsidRPr="002178BD">
              <w:rPr>
                <w:sz w:val="20"/>
                <w:szCs w:val="20"/>
              </w:rPr>
              <w:t>279,500</w:t>
            </w:r>
          </w:p>
        </w:tc>
      </w:tr>
      <w:tr w:rsidR="00A33F91" w:rsidRPr="002178BD" w14:paraId="377E5BA7" w14:textId="77777777" w:rsidTr="00E61F59">
        <w:trPr>
          <w:trHeight w:val="233"/>
        </w:trPr>
        <w:tc>
          <w:tcPr>
            <w:tcW w:w="3408" w:type="pct"/>
            <w:tcBorders>
              <w:top w:val="nil"/>
              <w:left w:val="single" w:sz="4" w:space="0" w:color="auto"/>
              <w:bottom w:val="nil"/>
              <w:right w:val="nil"/>
            </w:tcBorders>
            <w:shd w:val="clear" w:color="auto" w:fill="FFFFFF" w:themeFill="background1"/>
            <w:vAlign w:val="bottom"/>
          </w:tcPr>
          <w:p w14:paraId="613D14C6" w14:textId="77777777" w:rsidR="00A33F91" w:rsidRPr="002178BD" w:rsidRDefault="00A33F91" w:rsidP="00E61F59">
            <w:pPr>
              <w:ind w:left="5267" w:right="-198"/>
              <w:jc w:val="left"/>
              <w:rPr>
                <w:sz w:val="20"/>
                <w:szCs w:val="20"/>
              </w:rPr>
            </w:pPr>
            <w:r w:rsidRPr="002178BD">
              <w:rPr>
                <w:sz w:val="20"/>
                <w:szCs w:val="20"/>
              </w:rPr>
              <w:t>Phase VII:</w:t>
            </w:r>
          </w:p>
        </w:tc>
        <w:tc>
          <w:tcPr>
            <w:tcW w:w="606" w:type="pct"/>
            <w:tcBorders>
              <w:top w:val="nil"/>
              <w:left w:val="nil"/>
              <w:bottom w:val="nil"/>
              <w:right w:val="single" w:sz="4" w:space="0" w:color="auto"/>
            </w:tcBorders>
            <w:shd w:val="clear" w:color="auto" w:fill="FFFFFF" w:themeFill="background1"/>
            <w:vAlign w:val="bottom"/>
          </w:tcPr>
          <w:p w14:paraId="7F52E3D7" w14:textId="77777777" w:rsidR="00A33F91" w:rsidRPr="002178BD" w:rsidRDefault="00A33F91" w:rsidP="00E61F59">
            <w:pPr>
              <w:jc w:val="right"/>
              <w:rPr>
                <w:sz w:val="20"/>
                <w:szCs w:val="20"/>
              </w:rPr>
            </w:pPr>
            <w:r w:rsidRPr="002178BD">
              <w:rPr>
                <w:sz w:val="20"/>
                <w:szCs w:val="20"/>
              </w:rPr>
              <w:t>Nov-07</w:t>
            </w:r>
          </w:p>
        </w:tc>
        <w:tc>
          <w:tcPr>
            <w:tcW w:w="986" w:type="pct"/>
            <w:tcBorders>
              <w:top w:val="nil"/>
              <w:left w:val="single" w:sz="4" w:space="0" w:color="auto"/>
              <w:bottom w:val="nil"/>
              <w:right w:val="single" w:sz="4" w:space="0" w:color="auto"/>
            </w:tcBorders>
            <w:shd w:val="clear" w:color="auto" w:fill="FFFFFF" w:themeFill="background1"/>
          </w:tcPr>
          <w:p w14:paraId="29FBAF3C" w14:textId="77777777" w:rsidR="00A33F91" w:rsidRPr="002178BD" w:rsidRDefault="00A33F91" w:rsidP="00E61F59">
            <w:pPr>
              <w:jc w:val="right"/>
              <w:rPr>
                <w:sz w:val="20"/>
                <w:szCs w:val="20"/>
              </w:rPr>
            </w:pPr>
            <w:r w:rsidRPr="002178BD">
              <w:rPr>
                <w:sz w:val="20"/>
                <w:szCs w:val="20"/>
              </w:rPr>
              <w:t>277,499</w:t>
            </w:r>
          </w:p>
        </w:tc>
      </w:tr>
      <w:tr w:rsidR="00A33F91" w:rsidRPr="002178BD" w14:paraId="0BA8B0FA" w14:textId="77777777" w:rsidTr="00E61F59">
        <w:trPr>
          <w:trHeight w:val="233"/>
        </w:trPr>
        <w:tc>
          <w:tcPr>
            <w:tcW w:w="3408" w:type="pct"/>
            <w:tcBorders>
              <w:top w:val="nil"/>
              <w:left w:val="single" w:sz="4" w:space="0" w:color="auto"/>
              <w:bottom w:val="nil"/>
              <w:right w:val="nil"/>
            </w:tcBorders>
            <w:shd w:val="clear" w:color="auto" w:fill="FFFFFF" w:themeFill="background1"/>
            <w:vAlign w:val="bottom"/>
          </w:tcPr>
          <w:p w14:paraId="058EDAC1" w14:textId="77777777" w:rsidR="00A33F91" w:rsidRPr="002178BD" w:rsidRDefault="00A33F91" w:rsidP="00E61F59">
            <w:pPr>
              <w:ind w:left="5267" w:right="-198"/>
              <w:jc w:val="left"/>
              <w:rPr>
                <w:sz w:val="20"/>
                <w:szCs w:val="20"/>
              </w:rPr>
            </w:pPr>
            <w:r w:rsidRPr="002178BD">
              <w:rPr>
                <w:sz w:val="20"/>
                <w:szCs w:val="20"/>
              </w:rPr>
              <w:t>Phase VIII:</w:t>
            </w:r>
          </w:p>
        </w:tc>
        <w:tc>
          <w:tcPr>
            <w:tcW w:w="606" w:type="pct"/>
            <w:tcBorders>
              <w:top w:val="nil"/>
              <w:left w:val="nil"/>
              <w:bottom w:val="nil"/>
              <w:right w:val="single" w:sz="4" w:space="0" w:color="auto"/>
            </w:tcBorders>
            <w:shd w:val="clear" w:color="auto" w:fill="FFFFFF" w:themeFill="background1"/>
            <w:vAlign w:val="bottom"/>
          </w:tcPr>
          <w:p w14:paraId="546AE3B9" w14:textId="77777777" w:rsidR="00A33F91" w:rsidRPr="002178BD" w:rsidRDefault="00A33F91" w:rsidP="00E61F59">
            <w:pPr>
              <w:jc w:val="right"/>
              <w:rPr>
                <w:sz w:val="20"/>
                <w:szCs w:val="20"/>
              </w:rPr>
            </w:pPr>
            <w:r w:rsidRPr="002178BD">
              <w:rPr>
                <w:sz w:val="20"/>
                <w:szCs w:val="20"/>
              </w:rPr>
              <w:t xml:space="preserve">Jul-09 </w:t>
            </w:r>
          </w:p>
        </w:tc>
        <w:tc>
          <w:tcPr>
            <w:tcW w:w="986" w:type="pct"/>
            <w:tcBorders>
              <w:top w:val="nil"/>
              <w:left w:val="single" w:sz="4" w:space="0" w:color="auto"/>
              <w:bottom w:val="nil"/>
              <w:right w:val="single" w:sz="4" w:space="0" w:color="auto"/>
            </w:tcBorders>
            <w:shd w:val="clear" w:color="auto" w:fill="FFFFFF" w:themeFill="background1"/>
          </w:tcPr>
          <w:p w14:paraId="23AF003C" w14:textId="77777777" w:rsidR="00A33F91" w:rsidRPr="002178BD" w:rsidRDefault="00A33F91" w:rsidP="00E61F59">
            <w:pPr>
              <w:jc w:val="right"/>
              <w:rPr>
                <w:sz w:val="20"/>
                <w:szCs w:val="20"/>
              </w:rPr>
            </w:pPr>
            <w:r w:rsidRPr="002178BD">
              <w:rPr>
                <w:sz w:val="20"/>
                <w:szCs w:val="20"/>
              </w:rPr>
              <w:t>279,268</w:t>
            </w:r>
          </w:p>
        </w:tc>
      </w:tr>
      <w:tr w:rsidR="00A33F91" w:rsidRPr="002178BD" w14:paraId="459CD55F" w14:textId="77777777" w:rsidTr="00E61F59">
        <w:trPr>
          <w:trHeight w:val="233"/>
        </w:trPr>
        <w:tc>
          <w:tcPr>
            <w:tcW w:w="3408" w:type="pct"/>
            <w:tcBorders>
              <w:top w:val="nil"/>
              <w:left w:val="single" w:sz="4" w:space="0" w:color="auto"/>
              <w:bottom w:val="nil"/>
              <w:right w:val="nil"/>
            </w:tcBorders>
            <w:shd w:val="clear" w:color="auto" w:fill="FFFFFF" w:themeFill="background1"/>
            <w:vAlign w:val="bottom"/>
          </w:tcPr>
          <w:p w14:paraId="619A1C9E" w14:textId="77777777" w:rsidR="00A33F91" w:rsidRPr="002178BD" w:rsidRDefault="00A33F91" w:rsidP="00E61F59">
            <w:pPr>
              <w:ind w:left="5267" w:right="-198"/>
              <w:jc w:val="left"/>
              <w:rPr>
                <w:sz w:val="20"/>
                <w:szCs w:val="20"/>
              </w:rPr>
            </w:pPr>
            <w:r w:rsidRPr="002178BD">
              <w:rPr>
                <w:sz w:val="20"/>
                <w:szCs w:val="20"/>
              </w:rPr>
              <w:t>Phase IX:</w:t>
            </w:r>
          </w:p>
        </w:tc>
        <w:tc>
          <w:tcPr>
            <w:tcW w:w="606" w:type="pct"/>
            <w:tcBorders>
              <w:top w:val="nil"/>
              <w:left w:val="nil"/>
              <w:bottom w:val="nil"/>
              <w:right w:val="single" w:sz="4" w:space="0" w:color="auto"/>
            </w:tcBorders>
            <w:shd w:val="clear" w:color="auto" w:fill="FFFFFF" w:themeFill="background1"/>
            <w:vAlign w:val="bottom"/>
          </w:tcPr>
          <w:p w14:paraId="7048C345" w14:textId="77777777" w:rsidR="00A33F91" w:rsidRPr="002178BD" w:rsidRDefault="00A33F91" w:rsidP="00E61F59">
            <w:pPr>
              <w:jc w:val="right"/>
              <w:rPr>
                <w:sz w:val="20"/>
                <w:szCs w:val="20"/>
              </w:rPr>
            </w:pPr>
            <w:r w:rsidRPr="002178BD">
              <w:rPr>
                <w:sz w:val="20"/>
                <w:szCs w:val="20"/>
              </w:rPr>
              <w:t>Jul-11</w:t>
            </w:r>
          </w:p>
        </w:tc>
        <w:tc>
          <w:tcPr>
            <w:tcW w:w="986" w:type="pct"/>
            <w:tcBorders>
              <w:top w:val="nil"/>
              <w:left w:val="single" w:sz="4" w:space="0" w:color="auto"/>
              <w:bottom w:val="nil"/>
              <w:right w:val="single" w:sz="4" w:space="0" w:color="auto"/>
            </w:tcBorders>
            <w:shd w:val="clear" w:color="auto" w:fill="FFFFFF" w:themeFill="background1"/>
          </w:tcPr>
          <w:p w14:paraId="32782128" w14:textId="77777777" w:rsidR="00A33F91" w:rsidRPr="002178BD" w:rsidRDefault="00A33F91" w:rsidP="00E61F59">
            <w:pPr>
              <w:jc w:val="right"/>
              <w:rPr>
                <w:sz w:val="20"/>
                <w:szCs w:val="20"/>
              </w:rPr>
            </w:pPr>
            <w:r w:rsidRPr="002178BD">
              <w:rPr>
                <w:sz w:val="20"/>
                <w:szCs w:val="20"/>
              </w:rPr>
              <w:t>279,500</w:t>
            </w:r>
          </w:p>
        </w:tc>
      </w:tr>
      <w:tr w:rsidR="00A33F91" w:rsidRPr="002178BD" w14:paraId="5297BA41" w14:textId="77777777" w:rsidTr="00E61F59">
        <w:trPr>
          <w:trHeight w:val="233"/>
        </w:trPr>
        <w:tc>
          <w:tcPr>
            <w:tcW w:w="3408" w:type="pct"/>
            <w:tcBorders>
              <w:top w:val="nil"/>
              <w:left w:val="single" w:sz="4" w:space="0" w:color="auto"/>
              <w:bottom w:val="nil"/>
              <w:right w:val="nil"/>
            </w:tcBorders>
            <w:shd w:val="clear" w:color="auto" w:fill="FFFFFF" w:themeFill="background1"/>
            <w:vAlign w:val="bottom"/>
          </w:tcPr>
          <w:p w14:paraId="2CB26F2F" w14:textId="77777777" w:rsidR="00A33F91" w:rsidRPr="002178BD" w:rsidRDefault="00A33F91" w:rsidP="00E61F59">
            <w:pPr>
              <w:ind w:left="5267" w:right="-198"/>
              <w:jc w:val="left"/>
              <w:rPr>
                <w:sz w:val="20"/>
                <w:szCs w:val="20"/>
              </w:rPr>
            </w:pPr>
            <w:r w:rsidRPr="002178BD">
              <w:rPr>
                <w:sz w:val="20"/>
                <w:szCs w:val="20"/>
              </w:rPr>
              <w:t>Phase X:</w:t>
            </w:r>
          </w:p>
        </w:tc>
        <w:tc>
          <w:tcPr>
            <w:tcW w:w="606" w:type="pct"/>
            <w:tcBorders>
              <w:top w:val="nil"/>
              <w:left w:val="nil"/>
              <w:bottom w:val="nil"/>
              <w:right w:val="single" w:sz="4" w:space="0" w:color="auto"/>
            </w:tcBorders>
            <w:shd w:val="clear" w:color="auto" w:fill="FFFFFF" w:themeFill="background1"/>
            <w:vAlign w:val="bottom"/>
          </w:tcPr>
          <w:p w14:paraId="54603776" w14:textId="77777777" w:rsidR="00A33F91" w:rsidRPr="002178BD" w:rsidRDefault="00A33F91" w:rsidP="00E61F59">
            <w:pPr>
              <w:jc w:val="right"/>
              <w:rPr>
                <w:sz w:val="20"/>
                <w:szCs w:val="20"/>
              </w:rPr>
            </w:pPr>
            <w:r w:rsidRPr="002178BD">
              <w:rPr>
                <w:sz w:val="20"/>
                <w:szCs w:val="20"/>
              </w:rPr>
              <w:t>Jul-13</w:t>
            </w:r>
          </w:p>
        </w:tc>
        <w:tc>
          <w:tcPr>
            <w:tcW w:w="986" w:type="pct"/>
            <w:tcBorders>
              <w:top w:val="nil"/>
              <w:left w:val="single" w:sz="4" w:space="0" w:color="auto"/>
              <w:bottom w:val="nil"/>
              <w:right w:val="single" w:sz="4" w:space="0" w:color="auto"/>
            </w:tcBorders>
            <w:shd w:val="clear" w:color="auto" w:fill="FFFFFF" w:themeFill="background1"/>
          </w:tcPr>
          <w:p w14:paraId="0A3C9E76" w14:textId="77777777" w:rsidR="00A33F91" w:rsidRPr="002178BD" w:rsidRDefault="00A33F91" w:rsidP="00E61F59">
            <w:pPr>
              <w:jc w:val="right"/>
              <w:rPr>
                <w:sz w:val="20"/>
                <w:szCs w:val="20"/>
              </w:rPr>
            </w:pPr>
            <w:r w:rsidRPr="002178BD">
              <w:rPr>
                <w:sz w:val="20"/>
                <w:szCs w:val="20"/>
              </w:rPr>
              <w:t>279,500</w:t>
            </w:r>
          </w:p>
        </w:tc>
      </w:tr>
      <w:tr w:rsidR="00A33F91" w:rsidRPr="002178BD" w14:paraId="38BC1D2C" w14:textId="77777777" w:rsidTr="00E61F59">
        <w:trPr>
          <w:trHeight w:val="233"/>
        </w:trPr>
        <w:tc>
          <w:tcPr>
            <w:tcW w:w="3408" w:type="pct"/>
            <w:tcBorders>
              <w:top w:val="nil"/>
              <w:left w:val="single" w:sz="4" w:space="0" w:color="auto"/>
              <w:bottom w:val="nil"/>
              <w:right w:val="nil"/>
            </w:tcBorders>
            <w:shd w:val="clear" w:color="auto" w:fill="FFFFFF" w:themeFill="background1"/>
            <w:vAlign w:val="bottom"/>
          </w:tcPr>
          <w:p w14:paraId="21D141F5" w14:textId="77777777" w:rsidR="00A33F91" w:rsidRPr="002178BD" w:rsidRDefault="00A33F91" w:rsidP="00E61F59">
            <w:pPr>
              <w:ind w:left="5267" w:right="-198"/>
              <w:jc w:val="left"/>
              <w:rPr>
                <w:sz w:val="20"/>
                <w:szCs w:val="20"/>
              </w:rPr>
            </w:pPr>
            <w:r w:rsidRPr="002178BD">
              <w:rPr>
                <w:sz w:val="20"/>
                <w:szCs w:val="20"/>
              </w:rPr>
              <w:t>Phase XI:</w:t>
            </w:r>
          </w:p>
        </w:tc>
        <w:tc>
          <w:tcPr>
            <w:tcW w:w="606" w:type="pct"/>
            <w:tcBorders>
              <w:top w:val="nil"/>
              <w:left w:val="nil"/>
              <w:bottom w:val="nil"/>
              <w:right w:val="single" w:sz="4" w:space="0" w:color="auto"/>
            </w:tcBorders>
            <w:shd w:val="clear" w:color="auto" w:fill="FFFFFF" w:themeFill="background1"/>
            <w:vAlign w:val="bottom"/>
          </w:tcPr>
          <w:p w14:paraId="73DC0E85" w14:textId="77777777" w:rsidR="00A33F91" w:rsidRPr="002178BD" w:rsidRDefault="00A33F91" w:rsidP="00E61F59">
            <w:pPr>
              <w:jc w:val="right"/>
              <w:rPr>
                <w:sz w:val="20"/>
                <w:szCs w:val="20"/>
              </w:rPr>
            </w:pPr>
            <w:r w:rsidRPr="002178BD">
              <w:rPr>
                <w:sz w:val="20"/>
                <w:szCs w:val="20"/>
              </w:rPr>
              <w:t>Nov-15</w:t>
            </w:r>
          </w:p>
        </w:tc>
        <w:tc>
          <w:tcPr>
            <w:tcW w:w="986" w:type="pct"/>
            <w:tcBorders>
              <w:top w:val="nil"/>
              <w:left w:val="single" w:sz="4" w:space="0" w:color="auto"/>
              <w:bottom w:val="nil"/>
              <w:right w:val="single" w:sz="4" w:space="0" w:color="auto"/>
            </w:tcBorders>
            <w:shd w:val="clear" w:color="auto" w:fill="FFFFFF" w:themeFill="background1"/>
          </w:tcPr>
          <w:p w14:paraId="5C25FF33" w14:textId="77777777" w:rsidR="00A33F91" w:rsidRPr="002178BD" w:rsidRDefault="00A33F91" w:rsidP="00E61F59">
            <w:pPr>
              <w:jc w:val="right"/>
              <w:rPr>
                <w:sz w:val="20"/>
                <w:szCs w:val="20"/>
              </w:rPr>
            </w:pPr>
            <w:r w:rsidRPr="002178BD">
              <w:rPr>
                <w:sz w:val="20"/>
                <w:szCs w:val="20"/>
              </w:rPr>
              <w:t>357,760</w:t>
            </w:r>
          </w:p>
        </w:tc>
      </w:tr>
      <w:tr w:rsidR="00A33F91" w:rsidRPr="002178BD" w14:paraId="5AE941C6" w14:textId="77777777" w:rsidTr="00E61F59">
        <w:trPr>
          <w:trHeight w:val="233"/>
        </w:trPr>
        <w:tc>
          <w:tcPr>
            <w:tcW w:w="3408" w:type="pct"/>
            <w:tcBorders>
              <w:top w:val="nil"/>
              <w:left w:val="single" w:sz="4" w:space="0" w:color="auto"/>
              <w:bottom w:val="nil"/>
              <w:right w:val="nil"/>
            </w:tcBorders>
            <w:shd w:val="clear" w:color="auto" w:fill="FFFFFF" w:themeFill="background1"/>
            <w:vAlign w:val="bottom"/>
          </w:tcPr>
          <w:p w14:paraId="23B7EC11" w14:textId="77777777" w:rsidR="00A33F91" w:rsidRPr="002178BD" w:rsidRDefault="00A33F91" w:rsidP="00E61F59">
            <w:pPr>
              <w:ind w:left="5267" w:right="-198"/>
              <w:jc w:val="left"/>
              <w:rPr>
                <w:sz w:val="20"/>
                <w:szCs w:val="20"/>
              </w:rPr>
            </w:pPr>
            <w:r w:rsidRPr="002178BD">
              <w:rPr>
                <w:sz w:val="20"/>
                <w:szCs w:val="20"/>
              </w:rPr>
              <w:t>Phase XII:</w:t>
            </w:r>
          </w:p>
        </w:tc>
        <w:tc>
          <w:tcPr>
            <w:tcW w:w="606" w:type="pct"/>
            <w:tcBorders>
              <w:top w:val="nil"/>
              <w:left w:val="nil"/>
              <w:bottom w:val="nil"/>
              <w:right w:val="single" w:sz="4" w:space="0" w:color="auto"/>
            </w:tcBorders>
            <w:shd w:val="clear" w:color="auto" w:fill="FFFFFF" w:themeFill="background1"/>
            <w:vAlign w:val="bottom"/>
          </w:tcPr>
          <w:p w14:paraId="61E7FBCD" w14:textId="77777777" w:rsidR="00A33F91" w:rsidRPr="002178BD" w:rsidRDefault="00A33F91" w:rsidP="00E61F59">
            <w:pPr>
              <w:jc w:val="right"/>
              <w:rPr>
                <w:sz w:val="20"/>
                <w:szCs w:val="20"/>
              </w:rPr>
            </w:pPr>
            <w:r w:rsidRPr="002178BD">
              <w:rPr>
                <w:sz w:val="20"/>
                <w:szCs w:val="20"/>
              </w:rPr>
              <w:t>Nov-17</w:t>
            </w:r>
          </w:p>
        </w:tc>
        <w:tc>
          <w:tcPr>
            <w:tcW w:w="986" w:type="pct"/>
            <w:tcBorders>
              <w:top w:val="nil"/>
              <w:left w:val="single" w:sz="4" w:space="0" w:color="auto"/>
              <w:bottom w:val="nil"/>
              <w:right w:val="single" w:sz="4" w:space="0" w:color="auto"/>
            </w:tcBorders>
            <w:shd w:val="clear" w:color="auto" w:fill="FFFFFF" w:themeFill="background1"/>
          </w:tcPr>
          <w:p w14:paraId="1BB3C715" w14:textId="77777777" w:rsidR="00A33F91" w:rsidRPr="002178BD" w:rsidRDefault="00A33F91" w:rsidP="00E61F59">
            <w:pPr>
              <w:jc w:val="right"/>
              <w:rPr>
                <w:sz w:val="20"/>
                <w:szCs w:val="20"/>
              </w:rPr>
            </w:pPr>
            <w:r w:rsidRPr="002178BD">
              <w:rPr>
                <w:sz w:val="20"/>
                <w:szCs w:val="20"/>
              </w:rPr>
              <w:t>357,760</w:t>
            </w:r>
          </w:p>
        </w:tc>
      </w:tr>
      <w:tr w:rsidR="00A33F91" w:rsidRPr="002178BD" w14:paraId="7FDECBDC" w14:textId="77777777" w:rsidTr="00E61F59">
        <w:trPr>
          <w:trHeight w:val="233"/>
        </w:trPr>
        <w:tc>
          <w:tcPr>
            <w:tcW w:w="3408" w:type="pct"/>
            <w:tcBorders>
              <w:top w:val="nil"/>
              <w:left w:val="single" w:sz="4" w:space="0" w:color="auto"/>
              <w:bottom w:val="nil"/>
              <w:right w:val="nil"/>
            </w:tcBorders>
            <w:shd w:val="clear" w:color="auto" w:fill="FFFFFF" w:themeFill="background1"/>
            <w:vAlign w:val="bottom"/>
          </w:tcPr>
          <w:p w14:paraId="418D3E45" w14:textId="77777777" w:rsidR="00A33F91" w:rsidRPr="002178BD" w:rsidRDefault="00A33F91" w:rsidP="00E61F59">
            <w:pPr>
              <w:ind w:left="5267" w:right="-198"/>
              <w:jc w:val="left"/>
              <w:rPr>
                <w:sz w:val="20"/>
                <w:szCs w:val="20"/>
              </w:rPr>
            </w:pPr>
            <w:r w:rsidRPr="002178BD">
              <w:rPr>
                <w:sz w:val="20"/>
                <w:szCs w:val="20"/>
              </w:rPr>
              <w:t>Phase XIII:</w:t>
            </w:r>
          </w:p>
        </w:tc>
        <w:tc>
          <w:tcPr>
            <w:tcW w:w="606" w:type="pct"/>
            <w:tcBorders>
              <w:top w:val="nil"/>
              <w:left w:val="nil"/>
              <w:bottom w:val="nil"/>
              <w:right w:val="single" w:sz="4" w:space="0" w:color="auto"/>
            </w:tcBorders>
            <w:shd w:val="clear" w:color="auto" w:fill="FFFFFF" w:themeFill="background1"/>
            <w:vAlign w:val="bottom"/>
          </w:tcPr>
          <w:p w14:paraId="629AA1C6" w14:textId="77777777" w:rsidR="00A33F91" w:rsidRPr="002178BD" w:rsidRDefault="00A33F91" w:rsidP="00E61F59">
            <w:pPr>
              <w:jc w:val="right"/>
              <w:rPr>
                <w:sz w:val="20"/>
                <w:szCs w:val="20"/>
              </w:rPr>
            </w:pPr>
            <w:r w:rsidRPr="002178BD">
              <w:rPr>
                <w:sz w:val="20"/>
                <w:szCs w:val="20"/>
              </w:rPr>
              <w:t>Dec-19</w:t>
            </w:r>
          </w:p>
        </w:tc>
        <w:tc>
          <w:tcPr>
            <w:tcW w:w="986" w:type="pct"/>
            <w:tcBorders>
              <w:top w:val="nil"/>
              <w:left w:val="single" w:sz="4" w:space="0" w:color="auto"/>
              <w:bottom w:val="nil"/>
              <w:right w:val="single" w:sz="4" w:space="0" w:color="auto"/>
            </w:tcBorders>
            <w:shd w:val="clear" w:color="auto" w:fill="FFFFFF" w:themeFill="background1"/>
          </w:tcPr>
          <w:p w14:paraId="613D186C" w14:textId="77777777" w:rsidR="00A33F91" w:rsidRPr="002178BD" w:rsidRDefault="00A33F91" w:rsidP="00E61F59">
            <w:pPr>
              <w:jc w:val="right"/>
              <w:rPr>
                <w:sz w:val="20"/>
                <w:szCs w:val="20"/>
              </w:rPr>
            </w:pPr>
            <w:r w:rsidRPr="002178BD">
              <w:rPr>
                <w:sz w:val="20"/>
                <w:szCs w:val="20"/>
              </w:rPr>
              <w:t>357,760</w:t>
            </w:r>
          </w:p>
        </w:tc>
      </w:tr>
      <w:tr w:rsidR="00A33F91" w:rsidRPr="002178BD" w14:paraId="2FC48D21" w14:textId="77777777" w:rsidTr="00E61F59">
        <w:trPr>
          <w:trHeight w:val="233"/>
        </w:trPr>
        <w:tc>
          <w:tcPr>
            <w:tcW w:w="3408" w:type="pct"/>
            <w:tcBorders>
              <w:top w:val="nil"/>
              <w:left w:val="single" w:sz="4" w:space="0" w:color="auto"/>
              <w:bottom w:val="nil"/>
              <w:right w:val="nil"/>
            </w:tcBorders>
            <w:shd w:val="clear" w:color="auto" w:fill="FFFFFF" w:themeFill="background1"/>
            <w:vAlign w:val="bottom"/>
          </w:tcPr>
          <w:p w14:paraId="213FB4F4" w14:textId="77777777" w:rsidR="00A33F91" w:rsidRPr="002178BD" w:rsidRDefault="00A33F91" w:rsidP="00E61F59">
            <w:pPr>
              <w:ind w:left="5267" w:right="-198"/>
              <w:jc w:val="left"/>
              <w:rPr>
                <w:sz w:val="20"/>
                <w:szCs w:val="20"/>
              </w:rPr>
            </w:pPr>
            <w:r w:rsidRPr="002178BD">
              <w:rPr>
                <w:sz w:val="20"/>
                <w:szCs w:val="20"/>
              </w:rPr>
              <w:t>Phase XIV:</w:t>
            </w:r>
          </w:p>
        </w:tc>
        <w:tc>
          <w:tcPr>
            <w:tcW w:w="606" w:type="pct"/>
            <w:tcBorders>
              <w:top w:val="nil"/>
              <w:left w:val="nil"/>
              <w:bottom w:val="nil"/>
              <w:right w:val="single" w:sz="4" w:space="0" w:color="auto"/>
            </w:tcBorders>
            <w:shd w:val="clear" w:color="auto" w:fill="FFFFFF" w:themeFill="background1"/>
            <w:vAlign w:val="bottom"/>
          </w:tcPr>
          <w:p w14:paraId="240DBC33" w14:textId="77777777" w:rsidR="00A33F91" w:rsidRPr="002178BD" w:rsidRDefault="00A33F91" w:rsidP="00E61F59">
            <w:pPr>
              <w:jc w:val="right"/>
              <w:rPr>
                <w:sz w:val="20"/>
                <w:szCs w:val="20"/>
              </w:rPr>
            </w:pPr>
            <w:r w:rsidRPr="002178BD">
              <w:rPr>
                <w:sz w:val="20"/>
                <w:szCs w:val="20"/>
              </w:rPr>
              <w:t>Nov-21</w:t>
            </w:r>
          </w:p>
        </w:tc>
        <w:tc>
          <w:tcPr>
            <w:tcW w:w="986" w:type="pct"/>
            <w:tcBorders>
              <w:top w:val="nil"/>
              <w:left w:val="single" w:sz="4" w:space="0" w:color="auto"/>
              <w:bottom w:val="nil"/>
              <w:right w:val="single" w:sz="4" w:space="0" w:color="auto"/>
            </w:tcBorders>
            <w:shd w:val="clear" w:color="auto" w:fill="FFFFFF" w:themeFill="background1"/>
          </w:tcPr>
          <w:p w14:paraId="3DF9B5E9" w14:textId="77777777" w:rsidR="00A33F91" w:rsidRPr="002178BD" w:rsidRDefault="00A33F91" w:rsidP="00E61F59">
            <w:pPr>
              <w:jc w:val="right"/>
              <w:rPr>
                <w:sz w:val="20"/>
                <w:szCs w:val="20"/>
              </w:rPr>
            </w:pPr>
            <w:r w:rsidRPr="002178BD">
              <w:rPr>
                <w:sz w:val="20"/>
                <w:szCs w:val="20"/>
              </w:rPr>
              <w:t>357,760</w:t>
            </w:r>
          </w:p>
        </w:tc>
      </w:tr>
      <w:tr w:rsidR="00A33F91" w:rsidRPr="002178BD" w14:paraId="72E8ABB4" w14:textId="77777777" w:rsidTr="00E61F59">
        <w:trPr>
          <w:trHeight w:val="233"/>
        </w:trPr>
        <w:tc>
          <w:tcPr>
            <w:tcW w:w="4014" w:type="pct"/>
            <w:gridSpan w:val="2"/>
            <w:tcBorders>
              <w:top w:val="nil"/>
              <w:left w:val="single" w:sz="4" w:space="0" w:color="auto"/>
              <w:bottom w:val="single" w:sz="4" w:space="0" w:color="auto"/>
              <w:right w:val="single" w:sz="4" w:space="0" w:color="auto"/>
            </w:tcBorders>
            <w:shd w:val="clear" w:color="auto" w:fill="auto"/>
          </w:tcPr>
          <w:p w14:paraId="2266EA88" w14:textId="77777777" w:rsidR="00A33F91" w:rsidRPr="002178BD" w:rsidRDefault="00A33F91" w:rsidP="00E61F59">
            <w:pPr>
              <w:tabs>
                <w:tab w:val="right" w:pos="7560"/>
              </w:tabs>
              <w:ind w:left="6480" w:right="-10"/>
              <w:jc w:val="left"/>
              <w:rPr>
                <w:sz w:val="20"/>
                <w:szCs w:val="20"/>
              </w:rPr>
            </w:pPr>
            <w:r w:rsidRPr="002178BD">
              <w:rPr>
                <w:sz w:val="20"/>
                <w:szCs w:val="20"/>
              </w:rPr>
              <w:tab/>
              <w:t>Total:</w:t>
            </w:r>
          </w:p>
        </w:tc>
        <w:tc>
          <w:tcPr>
            <w:tcW w:w="986" w:type="pct"/>
            <w:tcBorders>
              <w:top w:val="nil"/>
              <w:left w:val="single" w:sz="4" w:space="0" w:color="auto"/>
              <w:bottom w:val="single" w:sz="4" w:space="0" w:color="auto"/>
              <w:right w:val="single" w:sz="4" w:space="0" w:color="auto"/>
            </w:tcBorders>
            <w:shd w:val="clear" w:color="auto" w:fill="auto"/>
          </w:tcPr>
          <w:p w14:paraId="61401814" w14:textId="77777777" w:rsidR="00A33F91" w:rsidRPr="002178BD" w:rsidRDefault="00A33F91" w:rsidP="00E61F59">
            <w:pPr>
              <w:jc w:val="right"/>
              <w:rPr>
                <w:sz w:val="20"/>
                <w:szCs w:val="20"/>
              </w:rPr>
            </w:pPr>
            <w:r w:rsidRPr="002178BD">
              <w:rPr>
                <w:sz w:val="20"/>
                <w:szCs w:val="20"/>
              </w:rPr>
              <w:t>3,987,090</w:t>
            </w:r>
          </w:p>
        </w:tc>
      </w:tr>
      <w:tr w:rsidR="00A33F91" w:rsidRPr="002178BD" w14:paraId="362C40FB" w14:textId="77777777" w:rsidTr="00E61F59">
        <w:trPr>
          <w:trHeight w:val="233"/>
        </w:trPr>
        <w:tc>
          <w:tcPr>
            <w:tcW w:w="4014" w:type="pct"/>
            <w:gridSpan w:val="2"/>
            <w:shd w:val="clear" w:color="auto" w:fill="FFFFFF" w:themeFill="background1"/>
          </w:tcPr>
          <w:p w14:paraId="630FFC91" w14:textId="77777777" w:rsidR="00A33F91" w:rsidRPr="002178BD" w:rsidRDefault="00A33F91" w:rsidP="00E61F59">
            <w:pPr>
              <w:jc w:val="left"/>
              <w:rPr>
                <w:sz w:val="20"/>
                <w:szCs w:val="20"/>
              </w:rPr>
            </w:pPr>
            <w:r w:rsidRPr="002178BD">
              <w:rPr>
                <w:sz w:val="20"/>
                <w:szCs w:val="20"/>
              </w:rPr>
              <w:t>Amount requested for renewal (phase XV) (US $):</w:t>
            </w:r>
          </w:p>
        </w:tc>
        <w:tc>
          <w:tcPr>
            <w:tcW w:w="986" w:type="pct"/>
            <w:shd w:val="clear" w:color="auto" w:fill="auto"/>
          </w:tcPr>
          <w:p w14:paraId="77594155" w14:textId="77777777" w:rsidR="00A33F91" w:rsidRPr="002178BD" w:rsidRDefault="00A33F91" w:rsidP="00E61F59">
            <w:pPr>
              <w:jc w:val="right"/>
              <w:rPr>
                <w:sz w:val="20"/>
                <w:szCs w:val="20"/>
              </w:rPr>
            </w:pPr>
            <w:r w:rsidRPr="002178BD">
              <w:rPr>
                <w:sz w:val="20"/>
                <w:szCs w:val="20"/>
              </w:rPr>
              <w:t>740,563</w:t>
            </w:r>
          </w:p>
        </w:tc>
      </w:tr>
      <w:tr w:rsidR="00A33F91" w:rsidRPr="002178BD" w14:paraId="75DD7215" w14:textId="77777777" w:rsidTr="00E61F59">
        <w:trPr>
          <w:trHeight w:val="233"/>
        </w:trPr>
        <w:tc>
          <w:tcPr>
            <w:tcW w:w="4014" w:type="pct"/>
            <w:gridSpan w:val="2"/>
          </w:tcPr>
          <w:p w14:paraId="5AC5B4A0" w14:textId="77777777" w:rsidR="00A33F91" w:rsidRPr="002178BD" w:rsidRDefault="00A33F91" w:rsidP="00E61F59">
            <w:pPr>
              <w:jc w:val="left"/>
              <w:rPr>
                <w:sz w:val="20"/>
                <w:szCs w:val="20"/>
              </w:rPr>
            </w:pPr>
            <w:r w:rsidRPr="002178BD">
              <w:rPr>
                <w:sz w:val="20"/>
                <w:szCs w:val="20"/>
              </w:rPr>
              <w:t xml:space="preserve">Amount recommended for approval for phase XV (US $): </w:t>
            </w:r>
          </w:p>
        </w:tc>
        <w:tc>
          <w:tcPr>
            <w:tcW w:w="986" w:type="pct"/>
            <w:shd w:val="clear" w:color="auto" w:fill="auto"/>
          </w:tcPr>
          <w:p w14:paraId="6DAF36FD" w14:textId="77777777" w:rsidR="00A33F91" w:rsidRPr="002178BD" w:rsidRDefault="00A33F91" w:rsidP="00E61F59">
            <w:pPr>
              <w:jc w:val="right"/>
              <w:rPr>
                <w:sz w:val="20"/>
                <w:szCs w:val="20"/>
              </w:rPr>
            </w:pPr>
            <w:r w:rsidRPr="002178BD">
              <w:rPr>
                <w:sz w:val="20"/>
                <w:szCs w:val="20"/>
              </w:rPr>
              <w:t>740,563</w:t>
            </w:r>
          </w:p>
        </w:tc>
      </w:tr>
      <w:tr w:rsidR="00A33F91" w:rsidRPr="002178BD" w14:paraId="6663BA50" w14:textId="77777777" w:rsidTr="00E61F59">
        <w:trPr>
          <w:trHeight w:val="233"/>
        </w:trPr>
        <w:tc>
          <w:tcPr>
            <w:tcW w:w="4014" w:type="pct"/>
            <w:gridSpan w:val="2"/>
          </w:tcPr>
          <w:p w14:paraId="4B6E784E" w14:textId="77777777" w:rsidR="00A33F91" w:rsidRPr="002178BD" w:rsidRDefault="00A33F91" w:rsidP="00E61F59">
            <w:pPr>
              <w:jc w:val="left"/>
              <w:rPr>
                <w:sz w:val="20"/>
                <w:szCs w:val="20"/>
              </w:rPr>
            </w:pPr>
            <w:r w:rsidRPr="002178BD">
              <w:rPr>
                <w:sz w:val="20"/>
                <w:szCs w:val="20"/>
              </w:rPr>
              <w:t>Agency support costs (US $):</w:t>
            </w:r>
          </w:p>
        </w:tc>
        <w:tc>
          <w:tcPr>
            <w:tcW w:w="986" w:type="pct"/>
            <w:shd w:val="clear" w:color="auto" w:fill="auto"/>
          </w:tcPr>
          <w:p w14:paraId="680A18BB" w14:textId="77777777" w:rsidR="00A33F91" w:rsidRPr="002178BD" w:rsidRDefault="00A33F91" w:rsidP="00E61F59">
            <w:pPr>
              <w:jc w:val="right"/>
              <w:rPr>
                <w:sz w:val="20"/>
                <w:szCs w:val="20"/>
              </w:rPr>
            </w:pPr>
            <w:r w:rsidRPr="002178BD">
              <w:rPr>
                <w:sz w:val="20"/>
                <w:szCs w:val="20"/>
              </w:rPr>
              <w:t>51,839</w:t>
            </w:r>
          </w:p>
        </w:tc>
      </w:tr>
      <w:tr w:rsidR="00A33F91" w:rsidRPr="002178BD" w14:paraId="75504FF1" w14:textId="77777777" w:rsidTr="00E61F59">
        <w:trPr>
          <w:trHeight w:val="233"/>
        </w:trPr>
        <w:tc>
          <w:tcPr>
            <w:tcW w:w="4014" w:type="pct"/>
            <w:gridSpan w:val="2"/>
          </w:tcPr>
          <w:p w14:paraId="1AEF7CFC" w14:textId="77777777" w:rsidR="00A33F91" w:rsidRPr="002178BD" w:rsidRDefault="00A33F91" w:rsidP="00E61F59">
            <w:pPr>
              <w:jc w:val="left"/>
              <w:rPr>
                <w:sz w:val="20"/>
                <w:szCs w:val="20"/>
              </w:rPr>
            </w:pPr>
            <w:r w:rsidRPr="002178BD">
              <w:rPr>
                <w:sz w:val="20"/>
                <w:szCs w:val="20"/>
              </w:rPr>
              <w:t>Total cost of institutional strengthening phase XV to the Multilateral Fund (US $):</w:t>
            </w:r>
          </w:p>
        </w:tc>
        <w:tc>
          <w:tcPr>
            <w:tcW w:w="986" w:type="pct"/>
            <w:shd w:val="clear" w:color="auto" w:fill="auto"/>
          </w:tcPr>
          <w:p w14:paraId="709A94EE" w14:textId="77777777" w:rsidR="00A33F91" w:rsidRPr="002178BD" w:rsidRDefault="00A33F91" w:rsidP="00E61F59">
            <w:pPr>
              <w:jc w:val="right"/>
              <w:rPr>
                <w:sz w:val="20"/>
                <w:szCs w:val="20"/>
              </w:rPr>
            </w:pPr>
            <w:r w:rsidRPr="002178BD">
              <w:rPr>
                <w:sz w:val="20"/>
                <w:szCs w:val="20"/>
              </w:rPr>
              <w:t>792,402</w:t>
            </w:r>
          </w:p>
        </w:tc>
      </w:tr>
      <w:tr w:rsidR="00A33F91" w:rsidRPr="002178BD" w14:paraId="4B630B8C" w14:textId="77777777" w:rsidTr="00E61F59">
        <w:trPr>
          <w:trHeight w:val="233"/>
        </w:trPr>
        <w:tc>
          <w:tcPr>
            <w:tcW w:w="4014" w:type="pct"/>
            <w:gridSpan w:val="2"/>
          </w:tcPr>
          <w:p w14:paraId="2517B688" w14:textId="77777777" w:rsidR="00A33F91" w:rsidRPr="002178BD" w:rsidRDefault="00A33F91" w:rsidP="00E61F59">
            <w:pPr>
              <w:jc w:val="left"/>
              <w:rPr>
                <w:sz w:val="20"/>
                <w:szCs w:val="20"/>
              </w:rPr>
            </w:pPr>
            <w:r w:rsidRPr="002178BD">
              <w:rPr>
                <w:sz w:val="20"/>
                <w:szCs w:val="20"/>
              </w:rPr>
              <w:t>Date of approval of country programme:</w:t>
            </w:r>
          </w:p>
        </w:tc>
        <w:tc>
          <w:tcPr>
            <w:tcW w:w="986" w:type="pct"/>
            <w:shd w:val="clear" w:color="auto" w:fill="FFFFFF" w:themeFill="background1"/>
          </w:tcPr>
          <w:p w14:paraId="19C23B20" w14:textId="77777777" w:rsidR="00A33F91" w:rsidRPr="002178BD" w:rsidRDefault="00A33F91" w:rsidP="00E61F59">
            <w:pPr>
              <w:jc w:val="right"/>
              <w:rPr>
                <w:sz w:val="20"/>
                <w:szCs w:val="20"/>
              </w:rPr>
            </w:pPr>
            <w:r w:rsidRPr="002178BD">
              <w:rPr>
                <w:sz w:val="20"/>
                <w:szCs w:val="20"/>
              </w:rPr>
              <w:t>1992</w:t>
            </w:r>
          </w:p>
        </w:tc>
      </w:tr>
      <w:tr w:rsidR="00A33F91" w:rsidRPr="002178BD" w14:paraId="20B551CC" w14:textId="77777777" w:rsidTr="00E61F59">
        <w:trPr>
          <w:trHeight w:val="233"/>
        </w:trPr>
        <w:tc>
          <w:tcPr>
            <w:tcW w:w="4014" w:type="pct"/>
            <w:gridSpan w:val="2"/>
            <w:tcBorders>
              <w:bottom w:val="single" w:sz="4" w:space="0" w:color="auto"/>
            </w:tcBorders>
          </w:tcPr>
          <w:p w14:paraId="31BEDA4B" w14:textId="77777777" w:rsidR="00A33F91" w:rsidRPr="002178BD" w:rsidRDefault="00A33F91" w:rsidP="00E61F59">
            <w:pPr>
              <w:jc w:val="left"/>
              <w:rPr>
                <w:sz w:val="20"/>
                <w:szCs w:val="20"/>
              </w:rPr>
            </w:pPr>
            <w:r w:rsidRPr="002178BD">
              <w:rPr>
                <w:sz w:val="20"/>
                <w:szCs w:val="20"/>
              </w:rPr>
              <w:t>Date of approval of HCFC phase-out management plan:</w:t>
            </w:r>
          </w:p>
        </w:tc>
        <w:tc>
          <w:tcPr>
            <w:tcW w:w="986" w:type="pct"/>
            <w:tcBorders>
              <w:bottom w:val="single" w:sz="4" w:space="0" w:color="auto"/>
            </w:tcBorders>
            <w:shd w:val="clear" w:color="auto" w:fill="FFFFFF" w:themeFill="background1"/>
          </w:tcPr>
          <w:p w14:paraId="01C94053" w14:textId="77777777" w:rsidR="00A33F91" w:rsidRPr="002178BD" w:rsidRDefault="00A33F91" w:rsidP="00E61F59">
            <w:pPr>
              <w:jc w:val="right"/>
              <w:rPr>
                <w:sz w:val="20"/>
                <w:szCs w:val="20"/>
              </w:rPr>
            </w:pPr>
            <w:r w:rsidRPr="002178BD">
              <w:rPr>
                <w:sz w:val="20"/>
                <w:szCs w:val="20"/>
              </w:rPr>
              <w:t>2011</w:t>
            </w:r>
          </w:p>
        </w:tc>
      </w:tr>
      <w:tr w:rsidR="00A33F91" w:rsidRPr="002178BD" w14:paraId="4BC0DDC8" w14:textId="77777777" w:rsidTr="00E61F59">
        <w:trPr>
          <w:trHeight w:val="233"/>
        </w:trPr>
        <w:tc>
          <w:tcPr>
            <w:tcW w:w="4014" w:type="pct"/>
            <w:gridSpan w:val="2"/>
            <w:tcBorders>
              <w:top w:val="single" w:sz="4" w:space="0" w:color="auto"/>
              <w:left w:val="single" w:sz="4" w:space="0" w:color="auto"/>
              <w:bottom w:val="nil"/>
              <w:right w:val="single" w:sz="4" w:space="0" w:color="auto"/>
            </w:tcBorders>
          </w:tcPr>
          <w:p w14:paraId="670FC7F1" w14:textId="77777777" w:rsidR="00A33F91" w:rsidRPr="000F1EFE" w:rsidRDefault="00A33F91" w:rsidP="00E61F59">
            <w:pPr>
              <w:spacing w:before="20"/>
              <w:jc w:val="left"/>
              <w:rPr>
                <w:sz w:val="18"/>
                <w:szCs w:val="18"/>
              </w:rPr>
            </w:pPr>
            <w:r w:rsidRPr="000F1EFE">
              <w:rPr>
                <w:color w:val="000000" w:themeColor="text1"/>
                <w:sz w:val="18"/>
                <w:szCs w:val="18"/>
              </w:rPr>
              <w:t>Baseline consumption of controlled substances (ODP tonnes for ODS/CO</w:t>
            </w:r>
            <w:r w:rsidRPr="000F1EFE">
              <w:rPr>
                <w:color w:val="000000" w:themeColor="text1"/>
                <w:sz w:val="18"/>
                <w:szCs w:val="18"/>
                <w:vertAlign w:val="subscript"/>
              </w:rPr>
              <w:t>2</w:t>
            </w:r>
            <w:r w:rsidRPr="000F1EFE">
              <w:rPr>
                <w:color w:val="000000" w:themeColor="text1"/>
                <w:sz w:val="18"/>
                <w:szCs w:val="18"/>
              </w:rPr>
              <w:t>-eq tonnes for HFCs):</w:t>
            </w:r>
          </w:p>
        </w:tc>
        <w:tc>
          <w:tcPr>
            <w:tcW w:w="986" w:type="pct"/>
            <w:tcBorders>
              <w:top w:val="single" w:sz="4" w:space="0" w:color="auto"/>
              <w:left w:val="single" w:sz="4" w:space="0" w:color="auto"/>
              <w:bottom w:val="nil"/>
              <w:right w:val="single" w:sz="4" w:space="0" w:color="auto"/>
            </w:tcBorders>
            <w:shd w:val="clear" w:color="auto" w:fill="FFFFFF" w:themeFill="background1"/>
            <w:vAlign w:val="bottom"/>
          </w:tcPr>
          <w:p w14:paraId="6376484F" w14:textId="77777777" w:rsidR="00A33F91" w:rsidRPr="002178BD" w:rsidRDefault="00A33F91" w:rsidP="00E61F59">
            <w:pPr>
              <w:jc w:val="right"/>
              <w:rPr>
                <w:sz w:val="20"/>
                <w:szCs w:val="20"/>
              </w:rPr>
            </w:pPr>
          </w:p>
        </w:tc>
      </w:tr>
      <w:tr w:rsidR="00A33F91" w:rsidRPr="002178BD" w14:paraId="52B9347D" w14:textId="77777777" w:rsidTr="00E61F59">
        <w:trPr>
          <w:trHeight w:val="233"/>
        </w:trPr>
        <w:tc>
          <w:tcPr>
            <w:tcW w:w="4014" w:type="pct"/>
            <w:gridSpan w:val="2"/>
            <w:tcBorders>
              <w:top w:val="nil"/>
              <w:left w:val="single" w:sz="4" w:space="0" w:color="auto"/>
              <w:bottom w:val="nil"/>
              <w:right w:val="single" w:sz="4" w:space="0" w:color="auto"/>
            </w:tcBorders>
          </w:tcPr>
          <w:p w14:paraId="41092EC1" w14:textId="77777777" w:rsidR="00A33F91" w:rsidRPr="002178BD" w:rsidRDefault="00A33F91" w:rsidP="00E61F59">
            <w:pPr>
              <w:ind w:left="447" w:hanging="447"/>
              <w:jc w:val="left"/>
              <w:rPr>
                <w:sz w:val="20"/>
                <w:szCs w:val="20"/>
              </w:rPr>
            </w:pPr>
            <w:r w:rsidRPr="002178BD">
              <w:rPr>
                <w:sz w:val="20"/>
                <w:szCs w:val="20"/>
              </w:rPr>
              <w:t>(a)</w:t>
            </w:r>
            <w:r w:rsidRPr="002178BD">
              <w:rPr>
                <w:sz w:val="20"/>
                <w:szCs w:val="20"/>
              </w:rPr>
              <w:tab/>
              <w:t>Annex B, Group III (methyl chloroform) (average 1998-2000)</w:t>
            </w:r>
          </w:p>
        </w:tc>
        <w:tc>
          <w:tcPr>
            <w:tcW w:w="986" w:type="pct"/>
            <w:tcBorders>
              <w:top w:val="nil"/>
              <w:left w:val="single" w:sz="4" w:space="0" w:color="auto"/>
              <w:bottom w:val="nil"/>
              <w:right w:val="single" w:sz="4" w:space="0" w:color="auto"/>
            </w:tcBorders>
            <w:shd w:val="clear" w:color="auto" w:fill="FFFFFF" w:themeFill="background1"/>
            <w:vAlign w:val="bottom"/>
          </w:tcPr>
          <w:p w14:paraId="18536793" w14:textId="77777777" w:rsidR="00A33F91" w:rsidRPr="002178BD" w:rsidRDefault="00A33F91" w:rsidP="00E61F59">
            <w:pPr>
              <w:jc w:val="right"/>
              <w:rPr>
                <w:sz w:val="20"/>
                <w:szCs w:val="20"/>
              </w:rPr>
            </w:pPr>
            <w:r w:rsidRPr="002178BD">
              <w:rPr>
                <w:sz w:val="20"/>
                <w:szCs w:val="20"/>
              </w:rPr>
              <w:t>49.5</w:t>
            </w:r>
          </w:p>
        </w:tc>
      </w:tr>
      <w:tr w:rsidR="00A33F91" w:rsidRPr="002178BD" w14:paraId="60F6D888" w14:textId="77777777" w:rsidTr="00E61F59">
        <w:trPr>
          <w:trHeight w:val="233"/>
        </w:trPr>
        <w:tc>
          <w:tcPr>
            <w:tcW w:w="4014" w:type="pct"/>
            <w:gridSpan w:val="2"/>
            <w:tcBorders>
              <w:top w:val="nil"/>
              <w:left w:val="single" w:sz="4" w:space="0" w:color="auto"/>
              <w:bottom w:val="nil"/>
              <w:right w:val="single" w:sz="4" w:space="0" w:color="auto"/>
            </w:tcBorders>
          </w:tcPr>
          <w:p w14:paraId="261F8132" w14:textId="77777777" w:rsidR="00A33F91" w:rsidRPr="002178BD" w:rsidRDefault="00A33F91" w:rsidP="00E61F59">
            <w:pPr>
              <w:spacing w:after="20"/>
              <w:ind w:left="447" w:hanging="447"/>
              <w:jc w:val="left"/>
              <w:rPr>
                <w:sz w:val="20"/>
                <w:szCs w:val="20"/>
              </w:rPr>
            </w:pPr>
            <w:r w:rsidRPr="002178BD">
              <w:rPr>
                <w:sz w:val="20"/>
                <w:szCs w:val="20"/>
              </w:rPr>
              <w:t>(b)</w:t>
            </w:r>
            <w:r w:rsidRPr="002178BD">
              <w:rPr>
                <w:sz w:val="20"/>
                <w:szCs w:val="20"/>
              </w:rPr>
              <w:tab/>
              <w:t>Annex C, Group I (HCFCs) (average 2009-2010)</w:t>
            </w:r>
          </w:p>
        </w:tc>
        <w:tc>
          <w:tcPr>
            <w:tcW w:w="986" w:type="pct"/>
            <w:tcBorders>
              <w:top w:val="nil"/>
              <w:left w:val="single" w:sz="4" w:space="0" w:color="auto"/>
              <w:bottom w:val="nil"/>
              <w:right w:val="single" w:sz="4" w:space="0" w:color="auto"/>
            </w:tcBorders>
            <w:shd w:val="clear" w:color="auto" w:fill="FFFFFF" w:themeFill="background1"/>
            <w:vAlign w:val="bottom"/>
          </w:tcPr>
          <w:p w14:paraId="21AC1037" w14:textId="77777777" w:rsidR="00A33F91" w:rsidRPr="002178BD" w:rsidRDefault="00A33F91" w:rsidP="00E61F59">
            <w:pPr>
              <w:jc w:val="right"/>
              <w:rPr>
                <w:sz w:val="20"/>
                <w:szCs w:val="20"/>
              </w:rPr>
            </w:pPr>
            <w:r w:rsidRPr="002178BD">
              <w:rPr>
                <w:sz w:val="20"/>
                <w:szCs w:val="20"/>
              </w:rPr>
              <w:t>515.8</w:t>
            </w:r>
          </w:p>
        </w:tc>
      </w:tr>
      <w:tr w:rsidR="00A33F91" w:rsidRPr="002178BD" w14:paraId="6961E969" w14:textId="77777777" w:rsidTr="00E61F59">
        <w:trPr>
          <w:trHeight w:val="233"/>
        </w:trPr>
        <w:tc>
          <w:tcPr>
            <w:tcW w:w="4014" w:type="pct"/>
            <w:gridSpan w:val="2"/>
            <w:tcBorders>
              <w:top w:val="nil"/>
              <w:left w:val="single" w:sz="4" w:space="0" w:color="auto"/>
              <w:bottom w:val="nil"/>
              <w:right w:val="single" w:sz="4" w:space="0" w:color="auto"/>
            </w:tcBorders>
          </w:tcPr>
          <w:p w14:paraId="78DDCF57" w14:textId="77777777" w:rsidR="00A33F91" w:rsidRPr="002178BD" w:rsidRDefault="00A33F91" w:rsidP="00E61F59">
            <w:pPr>
              <w:spacing w:after="20"/>
              <w:ind w:left="447" w:hanging="447"/>
              <w:jc w:val="left"/>
              <w:rPr>
                <w:sz w:val="20"/>
                <w:szCs w:val="20"/>
              </w:rPr>
            </w:pPr>
            <w:r w:rsidRPr="002178BD">
              <w:rPr>
                <w:sz w:val="20"/>
                <w:szCs w:val="20"/>
              </w:rPr>
              <w:t>(c)</w:t>
            </w:r>
            <w:r w:rsidRPr="002178BD">
              <w:rPr>
                <w:sz w:val="20"/>
                <w:szCs w:val="20"/>
              </w:rPr>
              <w:tab/>
              <w:t>Annex E (methyl bromide) (average 1995-1998)</w:t>
            </w:r>
          </w:p>
        </w:tc>
        <w:tc>
          <w:tcPr>
            <w:tcW w:w="986" w:type="pct"/>
            <w:tcBorders>
              <w:top w:val="nil"/>
              <w:left w:val="single" w:sz="4" w:space="0" w:color="auto"/>
              <w:bottom w:val="nil"/>
              <w:right w:val="single" w:sz="4" w:space="0" w:color="auto"/>
            </w:tcBorders>
            <w:shd w:val="clear" w:color="auto" w:fill="FFFFFF" w:themeFill="background1"/>
            <w:vAlign w:val="bottom"/>
          </w:tcPr>
          <w:p w14:paraId="7068390F" w14:textId="77777777" w:rsidR="00A33F91" w:rsidRPr="002178BD" w:rsidRDefault="00A33F91" w:rsidP="00E61F59">
            <w:pPr>
              <w:jc w:val="right"/>
              <w:rPr>
                <w:sz w:val="20"/>
                <w:szCs w:val="20"/>
              </w:rPr>
            </w:pPr>
            <w:r w:rsidRPr="002178BD">
              <w:rPr>
                <w:sz w:val="20"/>
                <w:szCs w:val="20"/>
              </w:rPr>
              <w:t>14.6</w:t>
            </w:r>
          </w:p>
        </w:tc>
      </w:tr>
      <w:tr w:rsidR="00A33F91" w:rsidRPr="002178BD" w14:paraId="656DE656" w14:textId="77777777" w:rsidTr="00E61F59">
        <w:trPr>
          <w:trHeight w:val="233"/>
        </w:trPr>
        <w:tc>
          <w:tcPr>
            <w:tcW w:w="4014" w:type="pct"/>
            <w:gridSpan w:val="2"/>
            <w:tcBorders>
              <w:top w:val="nil"/>
              <w:bottom w:val="single" w:sz="4" w:space="0" w:color="auto"/>
            </w:tcBorders>
          </w:tcPr>
          <w:p w14:paraId="6C444FD0" w14:textId="77777777" w:rsidR="00A33F91" w:rsidRPr="002178BD" w:rsidRDefault="00A33F91" w:rsidP="00E61F59">
            <w:pPr>
              <w:spacing w:after="20"/>
              <w:ind w:left="447" w:hanging="467"/>
              <w:jc w:val="left"/>
              <w:rPr>
                <w:sz w:val="20"/>
                <w:szCs w:val="20"/>
              </w:rPr>
            </w:pPr>
            <w:r w:rsidRPr="002178BD">
              <w:rPr>
                <w:color w:val="000000" w:themeColor="text1"/>
                <w:sz w:val="20"/>
                <w:szCs w:val="20"/>
              </w:rPr>
              <w:t>(d)</w:t>
            </w:r>
            <w:r w:rsidRPr="002178BD">
              <w:rPr>
                <w:color w:val="000000" w:themeColor="text1"/>
                <w:sz w:val="20"/>
                <w:szCs w:val="20"/>
              </w:rPr>
              <w:tab/>
              <w:t>Annex F (HFCs) (</w:t>
            </w:r>
            <w:r w:rsidRPr="002178BD">
              <w:rPr>
                <w:sz w:val="20"/>
                <w:szCs w:val="20"/>
              </w:rPr>
              <w:t>average 2020-2022 plus 65% of HCFC baseline)</w:t>
            </w:r>
          </w:p>
        </w:tc>
        <w:tc>
          <w:tcPr>
            <w:tcW w:w="986" w:type="pct"/>
            <w:tcBorders>
              <w:top w:val="nil"/>
              <w:left w:val="single" w:sz="4" w:space="0" w:color="auto"/>
              <w:bottom w:val="nil"/>
              <w:right w:val="single" w:sz="4" w:space="0" w:color="auto"/>
            </w:tcBorders>
            <w:shd w:val="clear" w:color="auto" w:fill="FFFFFF" w:themeFill="background1"/>
            <w:vAlign w:val="bottom"/>
          </w:tcPr>
          <w:p w14:paraId="13B6C345" w14:textId="77777777" w:rsidR="00A33F91" w:rsidRPr="002178BD" w:rsidRDefault="00A33F91" w:rsidP="00E61F59">
            <w:pPr>
              <w:jc w:val="right"/>
              <w:rPr>
                <w:sz w:val="20"/>
                <w:szCs w:val="20"/>
              </w:rPr>
            </w:pPr>
            <w:r w:rsidRPr="002178BD">
              <w:rPr>
                <w:sz w:val="20"/>
                <w:szCs w:val="20"/>
              </w:rPr>
              <w:t>26,703,074</w:t>
            </w:r>
          </w:p>
        </w:tc>
      </w:tr>
      <w:tr w:rsidR="00A33F91" w:rsidRPr="002178BD" w14:paraId="662C484A" w14:textId="77777777" w:rsidTr="00E61F59">
        <w:trPr>
          <w:trHeight w:val="233"/>
        </w:trPr>
        <w:tc>
          <w:tcPr>
            <w:tcW w:w="4014" w:type="pct"/>
            <w:gridSpan w:val="2"/>
            <w:tcBorders>
              <w:top w:val="single" w:sz="4" w:space="0" w:color="auto"/>
              <w:left w:val="single" w:sz="4" w:space="0" w:color="auto"/>
              <w:bottom w:val="nil"/>
              <w:right w:val="single" w:sz="4" w:space="0" w:color="auto"/>
            </w:tcBorders>
          </w:tcPr>
          <w:p w14:paraId="442A5AE4" w14:textId="77777777" w:rsidR="00A33F91" w:rsidRPr="002178BD" w:rsidRDefault="00A33F91" w:rsidP="00E61F59">
            <w:pPr>
              <w:spacing w:before="20"/>
              <w:jc w:val="left"/>
              <w:rPr>
                <w:sz w:val="20"/>
                <w:szCs w:val="20"/>
              </w:rPr>
            </w:pPr>
            <w:r w:rsidRPr="002178BD">
              <w:rPr>
                <w:sz w:val="20"/>
                <w:szCs w:val="20"/>
              </w:rPr>
              <w:t>Latest reported ODS consumption (2022) (ODP tonnes) as per Article 7:</w:t>
            </w:r>
          </w:p>
        </w:tc>
        <w:tc>
          <w:tcPr>
            <w:tcW w:w="986" w:type="pct"/>
            <w:tcBorders>
              <w:top w:val="single" w:sz="4" w:space="0" w:color="auto"/>
              <w:left w:val="single" w:sz="4" w:space="0" w:color="auto"/>
              <w:bottom w:val="nil"/>
              <w:right w:val="single" w:sz="4" w:space="0" w:color="auto"/>
            </w:tcBorders>
            <w:shd w:val="clear" w:color="auto" w:fill="FFFFFF" w:themeFill="background1"/>
          </w:tcPr>
          <w:p w14:paraId="27EDBB04" w14:textId="77777777" w:rsidR="00A33F91" w:rsidRPr="002178BD" w:rsidRDefault="00A33F91" w:rsidP="00E61F59">
            <w:pPr>
              <w:spacing w:before="20"/>
              <w:jc w:val="right"/>
              <w:rPr>
                <w:sz w:val="20"/>
                <w:szCs w:val="20"/>
              </w:rPr>
            </w:pPr>
          </w:p>
        </w:tc>
      </w:tr>
      <w:tr w:rsidR="00A33F91" w:rsidRPr="002178BD" w14:paraId="113608B5" w14:textId="77777777" w:rsidTr="00E61F59">
        <w:trPr>
          <w:trHeight w:val="233"/>
        </w:trPr>
        <w:tc>
          <w:tcPr>
            <w:tcW w:w="4014" w:type="pct"/>
            <w:gridSpan w:val="2"/>
            <w:tcBorders>
              <w:top w:val="nil"/>
              <w:left w:val="single" w:sz="4" w:space="0" w:color="auto"/>
              <w:bottom w:val="nil"/>
              <w:right w:val="single" w:sz="4" w:space="0" w:color="auto"/>
            </w:tcBorders>
          </w:tcPr>
          <w:p w14:paraId="4BDE35CB" w14:textId="77777777" w:rsidR="00A33F91" w:rsidRPr="002178BD" w:rsidRDefault="00A33F91" w:rsidP="00E61F59">
            <w:pPr>
              <w:ind w:left="447" w:hanging="447"/>
              <w:jc w:val="left"/>
              <w:rPr>
                <w:sz w:val="20"/>
                <w:szCs w:val="20"/>
              </w:rPr>
            </w:pPr>
            <w:r w:rsidRPr="002178BD">
              <w:rPr>
                <w:sz w:val="20"/>
                <w:szCs w:val="20"/>
              </w:rPr>
              <w:t>(a)</w:t>
            </w:r>
            <w:r w:rsidRPr="002178BD">
              <w:rPr>
                <w:sz w:val="20"/>
                <w:szCs w:val="20"/>
              </w:rPr>
              <w:tab/>
              <w:t>Annex B, Group III (methyl chloroform)</w:t>
            </w:r>
          </w:p>
        </w:tc>
        <w:tc>
          <w:tcPr>
            <w:tcW w:w="986" w:type="pct"/>
            <w:tcBorders>
              <w:top w:val="nil"/>
              <w:left w:val="single" w:sz="4" w:space="0" w:color="auto"/>
              <w:bottom w:val="nil"/>
              <w:right w:val="single" w:sz="4" w:space="0" w:color="auto"/>
            </w:tcBorders>
            <w:shd w:val="clear" w:color="auto" w:fill="FFFFFF" w:themeFill="background1"/>
            <w:vAlign w:val="bottom"/>
          </w:tcPr>
          <w:p w14:paraId="26C290B4" w14:textId="77777777" w:rsidR="00A33F91" w:rsidRPr="002178BD" w:rsidRDefault="00A33F91" w:rsidP="00E61F59">
            <w:pPr>
              <w:jc w:val="right"/>
              <w:rPr>
                <w:sz w:val="20"/>
                <w:szCs w:val="20"/>
              </w:rPr>
            </w:pPr>
            <w:r w:rsidRPr="002178BD">
              <w:rPr>
                <w:sz w:val="20"/>
                <w:szCs w:val="20"/>
              </w:rPr>
              <w:t>0.00</w:t>
            </w:r>
          </w:p>
        </w:tc>
      </w:tr>
      <w:tr w:rsidR="00A33F91" w:rsidRPr="002178BD" w14:paraId="35DC1BF9" w14:textId="77777777" w:rsidTr="00E61F59">
        <w:trPr>
          <w:trHeight w:val="233"/>
        </w:trPr>
        <w:tc>
          <w:tcPr>
            <w:tcW w:w="4014" w:type="pct"/>
            <w:gridSpan w:val="2"/>
            <w:tcBorders>
              <w:top w:val="nil"/>
              <w:left w:val="single" w:sz="4" w:space="0" w:color="auto"/>
              <w:bottom w:val="nil"/>
              <w:right w:val="single" w:sz="4" w:space="0" w:color="auto"/>
            </w:tcBorders>
          </w:tcPr>
          <w:p w14:paraId="60F8CDE3" w14:textId="77777777" w:rsidR="00A33F91" w:rsidRPr="002178BD" w:rsidRDefault="00A33F91" w:rsidP="00E61F59">
            <w:pPr>
              <w:ind w:left="447" w:hanging="447"/>
              <w:jc w:val="left"/>
              <w:rPr>
                <w:sz w:val="20"/>
                <w:szCs w:val="20"/>
              </w:rPr>
            </w:pPr>
            <w:r w:rsidRPr="002178BD">
              <w:rPr>
                <w:sz w:val="20"/>
                <w:szCs w:val="20"/>
              </w:rPr>
              <w:t>(b)</w:t>
            </w:r>
            <w:r w:rsidRPr="002178BD">
              <w:rPr>
                <w:sz w:val="20"/>
                <w:szCs w:val="20"/>
              </w:rPr>
              <w:tab/>
              <w:t>Annex C, Group I (HCFCs)</w:t>
            </w:r>
          </w:p>
        </w:tc>
        <w:tc>
          <w:tcPr>
            <w:tcW w:w="986" w:type="pct"/>
            <w:tcBorders>
              <w:top w:val="nil"/>
              <w:left w:val="single" w:sz="4" w:space="0" w:color="auto"/>
              <w:bottom w:val="nil"/>
              <w:right w:val="single" w:sz="4" w:space="0" w:color="auto"/>
            </w:tcBorders>
            <w:shd w:val="clear" w:color="auto" w:fill="FFFFFF" w:themeFill="background1"/>
            <w:vAlign w:val="bottom"/>
          </w:tcPr>
          <w:p w14:paraId="43FF57E7" w14:textId="77777777" w:rsidR="00A33F91" w:rsidRPr="002178BD" w:rsidRDefault="00A33F91" w:rsidP="00E61F59">
            <w:pPr>
              <w:jc w:val="right"/>
              <w:rPr>
                <w:sz w:val="20"/>
                <w:szCs w:val="20"/>
              </w:rPr>
            </w:pPr>
            <w:r w:rsidRPr="002178BD">
              <w:rPr>
                <w:sz w:val="20"/>
                <w:szCs w:val="20"/>
              </w:rPr>
              <w:t>187.07</w:t>
            </w:r>
          </w:p>
        </w:tc>
      </w:tr>
      <w:tr w:rsidR="00A33F91" w:rsidRPr="002178BD" w14:paraId="75B1B254" w14:textId="77777777" w:rsidTr="00E61F59">
        <w:trPr>
          <w:trHeight w:val="233"/>
        </w:trPr>
        <w:tc>
          <w:tcPr>
            <w:tcW w:w="4014" w:type="pct"/>
            <w:gridSpan w:val="2"/>
            <w:tcBorders>
              <w:top w:val="nil"/>
              <w:left w:val="single" w:sz="4" w:space="0" w:color="auto"/>
              <w:bottom w:val="nil"/>
              <w:right w:val="single" w:sz="4" w:space="0" w:color="auto"/>
            </w:tcBorders>
          </w:tcPr>
          <w:p w14:paraId="5829FE3D" w14:textId="77777777" w:rsidR="00A33F91" w:rsidRPr="002178BD" w:rsidRDefault="00A33F91" w:rsidP="00E61F59">
            <w:pPr>
              <w:ind w:left="447" w:hanging="425"/>
              <w:jc w:val="left"/>
              <w:rPr>
                <w:sz w:val="20"/>
                <w:szCs w:val="20"/>
              </w:rPr>
            </w:pPr>
            <w:r w:rsidRPr="002178BD">
              <w:rPr>
                <w:sz w:val="20"/>
                <w:szCs w:val="20"/>
              </w:rPr>
              <w:t>(c)</w:t>
            </w:r>
            <w:r w:rsidRPr="002178BD">
              <w:rPr>
                <w:sz w:val="20"/>
                <w:szCs w:val="20"/>
              </w:rPr>
              <w:tab/>
              <w:t>Annex E (methyl bromide)</w:t>
            </w:r>
          </w:p>
        </w:tc>
        <w:tc>
          <w:tcPr>
            <w:tcW w:w="986" w:type="pct"/>
            <w:tcBorders>
              <w:top w:val="nil"/>
              <w:left w:val="single" w:sz="4" w:space="0" w:color="auto"/>
              <w:bottom w:val="nil"/>
              <w:right w:val="single" w:sz="4" w:space="0" w:color="auto"/>
            </w:tcBorders>
            <w:shd w:val="clear" w:color="auto" w:fill="FFFFFF" w:themeFill="background1"/>
            <w:vAlign w:val="bottom"/>
          </w:tcPr>
          <w:p w14:paraId="5E0B61BF" w14:textId="77777777" w:rsidR="00A33F91" w:rsidRPr="002178BD" w:rsidRDefault="00A33F91" w:rsidP="00E61F59">
            <w:pPr>
              <w:jc w:val="right"/>
              <w:rPr>
                <w:sz w:val="20"/>
                <w:szCs w:val="20"/>
              </w:rPr>
            </w:pPr>
            <w:r w:rsidRPr="002178BD">
              <w:rPr>
                <w:sz w:val="20"/>
                <w:szCs w:val="20"/>
              </w:rPr>
              <w:t>0.00</w:t>
            </w:r>
          </w:p>
        </w:tc>
      </w:tr>
      <w:tr w:rsidR="00A33F91" w:rsidRPr="002178BD" w14:paraId="37568FEE" w14:textId="77777777" w:rsidTr="00E61F59">
        <w:trPr>
          <w:trHeight w:val="233"/>
        </w:trPr>
        <w:tc>
          <w:tcPr>
            <w:tcW w:w="4014" w:type="pct"/>
            <w:gridSpan w:val="2"/>
            <w:tcBorders>
              <w:top w:val="nil"/>
              <w:left w:val="single" w:sz="4" w:space="0" w:color="auto"/>
              <w:bottom w:val="nil"/>
              <w:right w:val="single" w:sz="4" w:space="0" w:color="auto"/>
            </w:tcBorders>
          </w:tcPr>
          <w:p w14:paraId="3D132778" w14:textId="77777777" w:rsidR="00A33F91" w:rsidRPr="002178BD" w:rsidRDefault="00A33F91" w:rsidP="00E61F59">
            <w:pPr>
              <w:tabs>
                <w:tab w:val="right" w:pos="7560"/>
              </w:tabs>
              <w:ind w:left="6480" w:right="-10"/>
              <w:jc w:val="left"/>
              <w:rPr>
                <w:sz w:val="20"/>
                <w:szCs w:val="20"/>
              </w:rPr>
            </w:pPr>
            <w:r w:rsidRPr="002178BD">
              <w:rPr>
                <w:sz w:val="20"/>
                <w:szCs w:val="20"/>
              </w:rPr>
              <w:tab/>
              <w:t>Total:</w:t>
            </w:r>
          </w:p>
        </w:tc>
        <w:tc>
          <w:tcPr>
            <w:tcW w:w="986" w:type="pct"/>
            <w:tcBorders>
              <w:top w:val="nil"/>
              <w:left w:val="single" w:sz="4" w:space="0" w:color="auto"/>
              <w:bottom w:val="nil"/>
              <w:right w:val="single" w:sz="4" w:space="0" w:color="auto"/>
            </w:tcBorders>
            <w:shd w:val="clear" w:color="auto" w:fill="FFFFFF" w:themeFill="background1"/>
            <w:vAlign w:val="bottom"/>
          </w:tcPr>
          <w:p w14:paraId="22DDF040" w14:textId="77777777" w:rsidR="00A33F91" w:rsidRPr="002178BD" w:rsidRDefault="00A33F91" w:rsidP="00E61F59">
            <w:pPr>
              <w:jc w:val="right"/>
              <w:rPr>
                <w:sz w:val="20"/>
                <w:szCs w:val="20"/>
              </w:rPr>
            </w:pPr>
            <w:r w:rsidRPr="002178BD">
              <w:rPr>
                <w:sz w:val="20"/>
                <w:szCs w:val="20"/>
              </w:rPr>
              <w:t>187.07</w:t>
            </w:r>
          </w:p>
        </w:tc>
      </w:tr>
      <w:tr w:rsidR="00A33F91" w:rsidRPr="002178BD" w14:paraId="7F699A9D" w14:textId="77777777" w:rsidTr="00E61F59">
        <w:trPr>
          <w:trHeight w:val="233"/>
        </w:trPr>
        <w:tc>
          <w:tcPr>
            <w:tcW w:w="4014" w:type="pct"/>
            <w:gridSpan w:val="2"/>
            <w:tcBorders>
              <w:top w:val="nil"/>
              <w:left w:val="single" w:sz="4" w:space="0" w:color="auto"/>
              <w:bottom w:val="single" w:sz="4" w:space="0" w:color="auto"/>
              <w:right w:val="single" w:sz="4" w:space="0" w:color="auto"/>
            </w:tcBorders>
          </w:tcPr>
          <w:p w14:paraId="0EDC7EA5" w14:textId="77777777" w:rsidR="00A33F91" w:rsidRPr="002178BD" w:rsidRDefault="00A33F91" w:rsidP="00E61F59">
            <w:pPr>
              <w:tabs>
                <w:tab w:val="right" w:pos="7560"/>
              </w:tabs>
              <w:ind w:left="447" w:right="-10" w:hanging="447"/>
              <w:jc w:val="left"/>
              <w:rPr>
                <w:sz w:val="20"/>
                <w:szCs w:val="20"/>
              </w:rPr>
            </w:pPr>
            <w:r>
              <w:rPr>
                <w:color w:val="000000" w:themeColor="text1"/>
                <w:sz w:val="20"/>
                <w:szCs w:val="20"/>
              </w:rPr>
              <w:t xml:space="preserve">Latest reported </w:t>
            </w:r>
            <w:r w:rsidRPr="00723655">
              <w:rPr>
                <w:color w:val="000000" w:themeColor="text1"/>
                <w:sz w:val="20"/>
                <w:szCs w:val="20"/>
              </w:rPr>
              <w:t xml:space="preserve">Annex F (HFCs) </w:t>
            </w:r>
            <w:r>
              <w:rPr>
                <w:color w:val="000000" w:themeColor="text1"/>
                <w:sz w:val="20"/>
                <w:szCs w:val="20"/>
              </w:rPr>
              <w:t xml:space="preserve">consumption (2022) </w:t>
            </w:r>
            <w:r w:rsidRPr="00723655">
              <w:rPr>
                <w:color w:val="000000" w:themeColor="text1"/>
                <w:sz w:val="20"/>
                <w:szCs w:val="20"/>
              </w:rPr>
              <w:t>(CO</w:t>
            </w:r>
            <w:r w:rsidRPr="00723655">
              <w:rPr>
                <w:color w:val="000000" w:themeColor="text1"/>
                <w:sz w:val="20"/>
                <w:szCs w:val="20"/>
                <w:vertAlign w:val="subscript"/>
              </w:rPr>
              <w:t>2</w:t>
            </w:r>
            <w:r w:rsidRPr="00723655">
              <w:rPr>
                <w:color w:val="000000" w:themeColor="text1"/>
                <w:sz w:val="20"/>
                <w:szCs w:val="20"/>
              </w:rPr>
              <w:t>-eq tonnes) as per Article 7</w:t>
            </w:r>
            <w:r w:rsidRPr="002178BD">
              <w:rPr>
                <w:color w:val="000000" w:themeColor="text1"/>
                <w:sz w:val="20"/>
                <w:szCs w:val="20"/>
              </w:rPr>
              <w:t xml:space="preserve"> </w:t>
            </w:r>
          </w:p>
        </w:tc>
        <w:tc>
          <w:tcPr>
            <w:tcW w:w="986" w:type="pct"/>
            <w:tcBorders>
              <w:top w:val="nil"/>
              <w:left w:val="single" w:sz="4" w:space="0" w:color="auto"/>
              <w:bottom w:val="single" w:sz="4" w:space="0" w:color="auto"/>
              <w:right w:val="single" w:sz="4" w:space="0" w:color="auto"/>
            </w:tcBorders>
            <w:shd w:val="clear" w:color="auto" w:fill="FFFFFF" w:themeFill="background1"/>
            <w:vAlign w:val="bottom"/>
          </w:tcPr>
          <w:p w14:paraId="3BF349F9" w14:textId="77777777" w:rsidR="00A33F91" w:rsidRPr="002178BD" w:rsidRDefault="00A33F91" w:rsidP="00E61F59">
            <w:pPr>
              <w:jc w:val="right"/>
              <w:rPr>
                <w:sz w:val="20"/>
                <w:szCs w:val="20"/>
              </w:rPr>
            </w:pPr>
            <w:r w:rsidRPr="002178BD">
              <w:rPr>
                <w:sz w:val="20"/>
                <w:szCs w:val="20"/>
              </w:rPr>
              <w:t>27,487,984</w:t>
            </w:r>
          </w:p>
        </w:tc>
      </w:tr>
      <w:tr w:rsidR="00A33F91" w:rsidRPr="002178BD" w14:paraId="61944FDC" w14:textId="77777777" w:rsidTr="00E61F59">
        <w:trPr>
          <w:trHeight w:val="233"/>
        </w:trPr>
        <w:tc>
          <w:tcPr>
            <w:tcW w:w="4014" w:type="pct"/>
            <w:gridSpan w:val="2"/>
            <w:tcBorders>
              <w:top w:val="nil"/>
              <w:left w:val="single" w:sz="4" w:space="0" w:color="auto"/>
              <w:bottom w:val="single" w:sz="4" w:space="0" w:color="auto"/>
              <w:right w:val="single" w:sz="4" w:space="0" w:color="auto"/>
            </w:tcBorders>
          </w:tcPr>
          <w:p w14:paraId="115D6BFA" w14:textId="77777777" w:rsidR="00A33F91" w:rsidRPr="002178BD" w:rsidRDefault="00A33F91" w:rsidP="00E61F59">
            <w:pPr>
              <w:jc w:val="left"/>
              <w:rPr>
                <w:sz w:val="20"/>
                <w:szCs w:val="20"/>
              </w:rPr>
            </w:pPr>
            <w:r w:rsidRPr="002178BD">
              <w:rPr>
                <w:sz w:val="20"/>
                <w:szCs w:val="20"/>
              </w:rPr>
              <w:t>Year of reported country programme implementation data:</w:t>
            </w:r>
          </w:p>
        </w:tc>
        <w:tc>
          <w:tcPr>
            <w:tcW w:w="986" w:type="pct"/>
            <w:tcBorders>
              <w:top w:val="nil"/>
              <w:left w:val="single" w:sz="4" w:space="0" w:color="auto"/>
              <w:bottom w:val="single" w:sz="4" w:space="0" w:color="auto"/>
              <w:right w:val="single" w:sz="4" w:space="0" w:color="auto"/>
            </w:tcBorders>
            <w:shd w:val="clear" w:color="auto" w:fill="FFFFFF" w:themeFill="background1"/>
          </w:tcPr>
          <w:p w14:paraId="480421DF" w14:textId="77777777" w:rsidR="00A33F91" w:rsidRPr="002178BD" w:rsidRDefault="00A33F91" w:rsidP="00E61F59">
            <w:pPr>
              <w:jc w:val="right"/>
              <w:rPr>
                <w:sz w:val="20"/>
                <w:szCs w:val="20"/>
              </w:rPr>
            </w:pPr>
            <w:r w:rsidRPr="002178BD">
              <w:rPr>
                <w:sz w:val="20"/>
                <w:szCs w:val="20"/>
              </w:rPr>
              <w:t>2022</w:t>
            </w:r>
          </w:p>
        </w:tc>
      </w:tr>
      <w:tr w:rsidR="00A33F91" w:rsidRPr="002178BD" w14:paraId="78F16AC6" w14:textId="77777777" w:rsidTr="00E61F59">
        <w:trPr>
          <w:trHeight w:val="233"/>
        </w:trPr>
        <w:tc>
          <w:tcPr>
            <w:tcW w:w="4014" w:type="pct"/>
            <w:gridSpan w:val="2"/>
            <w:tcBorders>
              <w:top w:val="single" w:sz="4" w:space="0" w:color="auto"/>
            </w:tcBorders>
          </w:tcPr>
          <w:p w14:paraId="11C8A1B0" w14:textId="77777777" w:rsidR="00A33F91" w:rsidRPr="002178BD" w:rsidRDefault="00A33F91" w:rsidP="00E61F59">
            <w:pPr>
              <w:keepNext/>
              <w:jc w:val="left"/>
              <w:rPr>
                <w:sz w:val="20"/>
                <w:szCs w:val="20"/>
              </w:rPr>
            </w:pPr>
            <w:r w:rsidRPr="002178BD">
              <w:rPr>
                <w:sz w:val="20"/>
                <w:szCs w:val="20"/>
              </w:rPr>
              <w:t>Amount approved for projects (as at June 2023) (US $):</w:t>
            </w:r>
          </w:p>
        </w:tc>
        <w:tc>
          <w:tcPr>
            <w:tcW w:w="986" w:type="pct"/>
            <w:tcBorders>
              <w:top w:val="single" w:sz="4" w:space="0" w:color="auto"/>
            </w:tcBorders>
            <w:shd w:val="clear" w:color="auto" w:fill="auto"/>
            <w:vAlign w:val="bottom"/>
          </w:tcPr>
          <w:p w14:paraId="58EF8C97" w14:textId="77777777" w:rsidR="00A33F91" w:rsidRPr="002178BD" w:rsidRDefault="00A33F91" w:rsidP="00E61F59">
            <w:pPr>
              <w:jc w:val="right"/>
              <w:rPr>
                <w:sz w:val="20"/>
                <w:szCs w:val="20"/>
                <w:highlight w:val="yellow"/>
              </w:rPr>
            </w:pPr>
            <w:r w:rsidRPr="002178BD">
              <w:rPr>
                <w:sz w:val="20"/>
                <w:szCs w:val="20"/>
              </w:rPr>
              <w:t>64,871,259</w:t>
            </w:r>
          </w:p>
        </w:tc>
      </w:tr>
      <w:tr w:rsidR="00A33F91" w:rsidRPr="002178BD" w14:paraId="7F3EB328" w14:textId="77777777" w:rsidTr="00E61F59">
        <w:trPr>
          <w:trHeight w:val="233"/>
        </w:trPr>
        <w:tc>
          <w:tcPr>
            <w:tcW w:w="4014" w:type="pct"/>
            <w:gridSpan w:val="2"/>
          </w:tcPr>
          <w:p w14:paraId="609A19AD" w14:textId="77777777" w:rsidR="00A33F91" w:rsidRPr="002178BD" w:rsidRDefault="00A33F91" w:rsidP="00E61F59">
            <w:pPr>
              <w:keepNext/>
              <w:jc w:val="left"/>
              <w:rPr>
                <w:sz w:val="20"/>
                <w:szCs w:val="20"/>
              </w:rPr>
            </w:pPr>
            <w:r w:rsidRPr="002178BD">
              <w:rPr>
                <w:sz w:val="20"/>
                <w:szCs w:val="20"/>
              </w:rPr>
              <w:t>Amount disbursed (as at December 2022) (US $):</w:t>
            </w:r>
          </w:p>
        </w:tc>
        <w:tc>
          <w:tcPr>
            <w:tcW w:w="986" w:type="pct"/>
            <w:shd w:val="clear" w:color="auto" w:fill="auto"/>
          </w:tcPr>
          <w:p w14:paraId="12D7E37B" w14:textId="77777777" w:rsidR="00A33F91" w:rsidRPr="002178BD" w:rsidRDefault="00A33F91" w:rsidP="00E61F59">
            <w:pPr>
              <w:jc w:val="right"/>
              <w:rPr>
                <w:sz w:val="20"/>
                <w:szCs w:val="20"/>
                <w:highlight w:val="yellow"/>
              </w:rPr>
            </w:pPr>
            <w:r w:rsidRPr="002178BD">
              <w:rPr>
                <w:sz w:val="20"/>
                <w:szCs w:val="20"/>
              </w:rPr>
              <w:t>62,792,678</w:t>
            </w:r>
          </w:p>
        </w:tc>
      </w:tr>
      <w:tr w:rsidR="00A33F91" w:rsidRPr="002178BD" w14:paraId="5B4CD7A1" w14:textId="77777777" w:rsidTr="00E61F59">
        <w:trPr>
          <w:trHeight w:val="233"/>
        </w:trPr>
        <w:tc>
          <w:tcPr>
            <w:tcW w:w="4014" w:type="pct"/>
            <w:gridSpan w:val="2"/>
          </w:tcPr>
          <w:p w14:paraId="236BFEB1" w14:textId="77777777" w:rsidR="00A33F91" w:rsidRPr="002178BD" w:rsidRDefault="00A33F91" w:rsidP="00E61F59">
            <w:pPr>
              <w:keepNext/>
              <w:jc w:val="left"/>
              <w:rPr>
                <w:color w:val="000000" w:themeColor="text1"/>
                <w:sz w:val="20"/>
                <w:szCs w:val="20"/>
              </w:rPr>
            </w:pPr>
            <w:r w:rsidRPr="002178BD">
              <w:rPr>
                <w:color w:val="000000" w:themeColor="text1"/>
                <w:sz w:val="20"/>
                <w:szCs w:val="20"/>
              </w:rPr>
              <w:t>ODS to be phased out (as at June 2023) (ODP tonnes):</w:t>
            </w:r>
          </w:p>
        </w:tc>
        <w:tc>
          <w:tcPr>
            <w:tcW w:w="986" w:type="pct"/>
            <w:shd w:val="clear" w:color="auto" w:fill="auto"/>
            <w:vAlign w:val="bottom"/>
          </w:tcPr>
          <w:p w14:paraId="01169B34" w14:textId="77777777" w:rsidR="00A33F91" w:rsidRPr="002178BD" w:rsidRDefault="00A33F91" w:rsidP="00E61F59">
            <w:pPr>
              <w:jc w:val="right"/>
              <w:rPr>
                <w:sz w:val="20"/>
                <w:szCs w:val="20"/>
                <w:highlight w:val="yellow"/>
              </w:rPr>
            </w:pPr>
            <w:r w:rsidRPr="002178BD">
              <w:rPr>
                <w:sz w:val="20"/>
                <w:szCs w:val="20"/>
              </w:rPr>
              <w:t>7,046.1</w:t>
            </w:r>
          </w:p>
        </w:tc>
      </w:tr>
      <w:tr w:rsidR="00A33F91" w:rsidRPr="002178BD" w14:paraId="1127666E" w14:textId="77777777" w:rsidTr="00E61F59">
        <w:trPr>
          <w:trHeight w:val="233"/>
        </w:trPr>
        <w:tc>
          <w:tcPr>
            <w:tcW w:w="4014" w:type="pct"/>
            <w:gridSpan w:val="2"/>
          </w:tcPr>
          <w:p w14:paraId="2DF92F1B" w14:textId="77777777" w:rsidR="00A33F91" w:rsidRPr="002178BD" w:rsidRDefault="00A33F91" w:rsidP="00E61F59">
            <w:pPr>
              <w:keepNext/>
              <w:jc w:val="left"/>
              <w:rPr>
                <w:color w:val="000000" w:themeColor="text1"/>
                <w:sz w:val="20"/>
                <w:szCs w:val="20"/>
              </w:rPr>
            </w:pPr>
            <w:r w:rsidRPr="002178BD">
              <w:rPr>
                <w:color w:val="000000" w:themeColor="text1"/>
                <w:sz w:val="20"/>
                <w:szCs w:val="20"/>
              </w:rPr>
              <w:t>ODS phased out (as at December 2022) (ODP tonnes):</w:t>
            </w:r>
          </w:p>
        </w:tc>
        <w:tc>
          <w:tcPr>
            <w:tcW w:w="986" w:type="pct"/>
            <w:shd w:val="clear" w:color="auto" w:fill="auto"/>
          </w:tcPr>
          <w:p w14:paraId="4B90E82A" w14:textId="77777777" w:rsidR="00A33F91" w:rsidRPr="002178BD" w:rsidRDefault="00A33F91" w:rsidP="00E61F59">
            <w:pPr>
              <w:jc w:val="right"/>
              <w:rPr>
                <w:sz w:val="20"/>
                <w:szCs w:val="20"/>
                <w:highlight w:val="yellow"/>
              </w:rPr>
            </w:pPr>
            <w:r w:rsidRPr="002178BD">
              <w:rPr>
                <w:sz w:val="20"/>
                <w:szCs w:val="20"/>
              </w:rPr>
              <w:t>6,915.6</w:t>
            </w:r>
          </w:p>
        </w:tc>
      </w:tr>
    </w:tbl>
    <w:p w14:paraId="2F915544" w14:textId="77777777" w:rsidR="00A33F91" w:rsidRPr="002178BD" w:rsidRDefault="00A33F91" w:rsidP="00A33F91"/>
    <w:p w14:paraId="7580DA3B" w14:textId="77777777" w:rsidR="00A33F91" w:rsidRPr="002178BD" w:rsidRDefault="00A33F91" w:rsidP="00CE7A29">
      <w:pPr>
        <w:keepNext/>
        <w:keepLines/>
        <w:numPr>
          <w:ilvl w:val="0"/>
          <w:numId w:val="1"/>
        </w:numPr>
        <w:tabs>
          <w:tab w:val="clear" w:pos="-1440"/>
        </w:tabs>
        <w:spacing w:after="240"/>
        <w:ind w:left="0" w:hanging="142"/>
        <w:outlineLvl w:val="0"/>
      </w:pPr>
      <w:r w:rsidRPr="002178BD">
        <w:t>Summary of activities and funds approved by the Executive Committee:</w:t>
      </w:r>
    </w:p>
    <w:tbl>
      <w:tblPr>
        <w:tblStyle w:val="TableGrid10"/>
        <w:tblW w:w="5051" w:type="pct"/>
        <w:jc w:val="center"/>
        <w:tblLook w:val="01E0" w:firstRow="1" w:lastRow="1" w:firstColumn="1" w:lastColumn="1" w:noHBand="0" w:noVBand="0"/>
      </w:tblPr>
      <w:tblGrid>
        <w:gridCol w:w="7776"/>
        <w:gridCol w:w="1669"/>
      </w:tblGrid>
      <w:tr w:rsidR="00A33F91" w:rsidRPr="002178BD" w14:paraId="1F607BB4" w14:textId="77777777" w:rsidTr="00E61F59">
        <w:trPr>
          <w:jc w:val="center"/>
        </w:trPr>
        <w:tc>
          <w:tcPr>
            <w:tcW w:w="4116" w:type="pct"/>
            <w:tcBorders>
              <w:bottom w:val="single" w:sz="4" w:space="0" w:color="auto"/>
            </w:tcBorders>
          </w:tcPr>
          <w:p w14:paraId="6B41030A" w14:textId="77777777" w:rsidR="00A33F91" w:rsidRPr="002178BD" w:rsidRDefault="00A33F91" w:rsidP="00E61F59">
            <w:pPr>
              <w:keepNext/>
              <w:jc w:val="left"/>
              <w:rPr>
                <w:b/>
                <w:sz w:val="20"/>
                <w:szCs w:val="20"/>
              </w:rPr>
            </w:pPr>
            <w:r w:rsidRPr="002178BD">
              <w:rPr>
                <w:b/>
                <w:sz w:val="20"/>
                <w:szCs w:val="20"/>
              </w:rPr>
              <w:t>Summary of activities</w:t>
            </w:r>
          </w:p>
          <w:p w14:paraId="381E8F58" w14:textId="77777777" w:rsidR="00A33F91" w:rsidRPr="002178BD" w:rsidRDefault="00A33F91" w:rsidP="00E61F59">
            <w:pPr>
              <w:keepNext/>
              <w:jc w:val="left"/>
              <w:rPr>
                <w:b/>
                <w:sz w:val="20"/>
                <w:szCs w:val="20"/>
              </w:rPr>
            </w:pPr>
          </w:p>
        </w:tc>
        <w:tc>
          <w:tcPr>
            <w:tcW w:w="884" w:type="pct"/>
            <w:tcBorders>
              <w:bottom w:val="single" w:sz="4" w:space="0" w:color="auto"/>
            </w:tcBorders>
          </w:tcPr>
          <w:p w14:paraId="076DEE6D" w14:textId="77777777" w:rsidR="00A33F91" w:rsidRPr="002178BD" w:rsidRDefault="00A33F91" w:rsidP="00E61F59">
            <w:pPr>
              <w:keepNext/>
              <w:jc w:val="center"/>
              <w:rPr>
                <w:b/>
                <w:sz w:val="20"/>
                <w:szCs w:val="20"/>
              </w:rPr>
            </w:pPr>
            <w:r w:rsidRPr="002178BD">
              <w:rPr>
                <w:b/>
                <w:sz w:val="20"/>
                <w:szCs w:val="20"/>
              </w:rPr>
              <w:t>Funds approved (US $)</w:t>
            </w:r>
          </w:p>
        </w:tc>
      </w:tr>
      <w:tr w:rsidR="00A33F91" w:rsidRPr="002178BD" w14:paraId="629575D8" w14:textId="77777777" w:rsidTr="00E61F59">
        <w:trPr>
          <w:jc w:val="center"/>
        </w:trPr>
        <w:tc>
          <w:tcPr>
            <w:tcW w:w="4116" w:type="pct"/>
            <w:tcBorders>
              <w:top w:val="single" w:sz="4" w:space="0" w:color="auto"/>
              <w:left w:val="single" w:sz="4" w:space="0" w:color="auto"/>
              <w:bottom w:val="single" w:sz="4" w:space="0" w:color="auto"/>
              <w:right w:val="single" w:sz="4" w:space="0" w:color="auto"/>
            </w:tcBorders>
          </w:tcPr>
          <w:p w14:paraId="53767365" w14:textId="77777777" w:rsidR="00A33F91" w:rsidRPr="002178BD" w:rsidRDefault="00A33F91" w:rsidP="00E61F59">
            <w:pPr>
              <w:widowControl w:val="0"/>
              <w:ind w:left="447" w:hanging="447"/>
              <w:jc w:val="left"/>
              <w:rPr>
                <w:sz w:val="20"/>
              </w:rPr>
            </w:pPr>
            <w:r w:rsidRPr="002178BD">
              <w:rPr>
                <w:sz w:val="20"/>
              </w:rPr>
              <w:t>(a)</w:t>
            </w:r>
            <w:r w:rsidRPr="002178BD">
              <w:rPr>
                <w:sz w:val="20"/>
              </w:rPr>
              <w:tab/>
              <w:t>Investment projects:</w:t>
            </w:r>
          </w:p>
        </w:tc>
        <w:tc>
          <w:tcPr>
            <w:tcW w:w="884" w:type="pct"/>
            <w:tcBorders>
              <w:top w:val="single" w:sz="4" w:space="0" w:color="auto"/>
              <w:left w:val="single" w:sz="4" w:space="0" w:color="auto"/>
              <w:bottom w:val="single" w:sz="4" w:space="0" w:color="auto"/>
              <w:right w:val="single" w:sz="4" w:space="0" w:color="auto"/>
            </w:tcBorders>
            <w:shd w:val="clear" w:color="auto" w:fill="auto"/>
          </w:tcPr>
          <w:p w14:paraId="0235BCB7" w14:textId="77777777" w:rsidR="00A33F91" w:rsidRPr="002178BD" w:rsidRDefault="00A33F91" w:rsidP="00E61F59">
            <w:pPr>
              <w:widowControl w:val="0"/>
              <w:jc w:val="right"/>
              <w:rPr>
                <w:sz w:val="20"/>
                <w:szCs w:val="20"/>
                <w:highlight w:val="yellow"/>
              </w:rPr>
            </w:pPr>
            <w:r w:rsidRPr="002178BD">
              <w:rPr>
                <w:sz w:val="20"/>
                <w:szCs w:val="20"/>
              </w:rPr>
              <w:t>51,493,044</w:t>
            </w:r>
          </w:p>
        </w:tc>
      </w:tr>
      <w:tr w:rsidR="00A33F91" w:rsidRPr="002178BD" w14:paraId="2D2A9273" w14:textId="77777777" w:rsidTr="00E61F59">
        <w:trPr>
          <w:jc w:val="center"/>
        </w:trPr>
        <w:tc>
          <w:tcPr>
            <w:tcW w:w="4116" w:type="pct"/>
            <w:tcBorders>
              <w:top w:val="single" w:sz="4" w:space="0" w:color="auto"/>
              <w:left w:val="single" w:sz="4" w:space="0" w:color="auto"/>
              <w:bottom w:val="single" w:sz="4" w:space="0" w:color="auto"/>
              <w:right w:val="single" w:sz="4" w:space="0" w:color="auto"/>
            </w:tcBorders>
          </w:tcPr>
          <w:p w14:paraId="1AD6D69C" w14:textId="77777777" w:rsidR="00A33F91" w:rsidRPr="002178BD" w:rsidRDefault="00A33F91" w:rsidP="00E61F59">
            <w:pPr>
              <w:widowControl w:val="0"/>
              <w:ind w:left="447" w:hanging="447"/>
              <w:rPr>
                <w:sz w:val="20"/>
              </w:rPr>
            </w:pPr>
            <w:r w:rsidRPr="002178BD">
              <w:rPr>
                <w:sz w:val="20"/>
              </w:rPr>
              <w:t>(b)</w:t>
            </w:r>
            <w:r w:rsidRPr="002178BD">
              <w:rPr>
                <w:sz w:val="20"/>
              </w:rPr>
              <w:tab/>
              <w:t>Institutional strengthening:</w:t>
            </w:r>
          </w:p>
        </w:tc>
        <w:tc>
          <w:tcPr>
            <w:tcW w:w="884" w:type="pct"/>
            <w:tcBorders>
              <w:top w:val="single" w:sz="4" w:space="0" w:color="auto"/>
              <w:left w:val="single" w:sz="4" w:space="0" w:color="auto"/>
              <w:bottom w:val="single" w:sz="4" w:space="0" w:color="auto"/>
              <w:right w:val="single" w:sz="4" w:space="0" w:color="auto"/>
            </w:tcBorders>
            <w:shd w:val="clear" w:color="auto" w:fill="FFFFFF" w:themeFill="background1"/>
          </w:tcPr>
          <w:p w14:paraId="3EF3E1CF" w14:textId="77777777" w:rsidR="00A33F91" w:rsidRPr="002178BD" w:rsidRDefault="00A33F91" w:rsidP="00E61F59">
            <w:pPr>
              <w:widowControl w:val="0"/>
              <w:jc w:val="right"/>
              <w:rPr>
                <w:sz w:val="20"/>
                <w:szCs w:val="20"/>
                <w:highlight w:val="yellow"/>
              </w:rPr>
            </w:pPr>
            <w:r w:rsidRPr="002178BD">
              <w:rPr>
                <w:sz w:val="20"/>
                <w:szCs w:val="20"/>
              </w:rPr>
              <w:t>3,987,090</w:t>
            </w:r>
          </w:p>
        </w:tc>
      </w:tr>
      <w:tr w:rsidR="00A33F91" w:rsidRPr="002178BD" w14:paraId="6FFFFDD7" w14:textId="77777777" w:rsidTr="00E61F59">
        <w:trPr>
          <w:jc w:val="center"/>
        </w:trPr>
        <w:tc>
          <w:tcPr>
            <w:tcW w:w="4116" w:type="pct"/>
            <w:tcBorders>
              <w:top w:val="single" w:sz="4" w:space="0" w:color="auto"/>
              <w:left w:val="single" w:sz="4" w:space="0" w:color="auto"/>
              <w:bottom w:val="single" w:sz="4" w:space="0" w:color="auto"/>
              <w:right w:val="single" w:sz="4" w:space="0" w:color="auto"/>
            </w:tcBorders>
          </w:tcPr>
          <w:p w14:paraId="55410DDB" w14:textId="77777777" w:rsidR="00A33F91" w:rsidRPr="002178BD" w:rsidRDefault="00A33F91" w:rsidP="00E61F59">
            <w:pPr>
              <w:widowControl w:val="0"/>
              <w:ind w:left="447" w:hanging="447"/>
              <w:rPr>
                <w:sz w:val="20"/>
              </w:rPr>
            </w:pPr>
            <w:r w:rsidRPr="002178BD">
              <w:rPr>
                <w:sz w:val="20"/>
              </w:rPr>
              <w:t>(c)</w:t>
            </w:r>
            <w:r w:rsidRPr="002178BD">
              <w:rPr>
                <w:sz w:val="20"/>
              </w:rPr>
              <w:tab/>
              <w:t>Project preparation, technical assistance, training, and other non-investment projects:</w:t>
            </w:r>
          </w:p>
        </w:tc>
        <w:tc>
          <w:tcPr>
            <w:tcW w:w="884" w:type="pct"/>
            <w:tcBorders>
              <w:top w:val="single" w:sz="4" w:space="0" w:color="auto"/>
              <w:left w:val="single" w:sz="4" w:space="0" w:color="auto"/>
              <w:bottom w:val="single" w:sz="4" w:space="0" w:color="auto"/>
              <w:right w:val="single" w:sz="4" w:space="0" w:color="auto"/>
            </w:tcBorders>
            <w:shd w:val="clear" w:color="auto" w:fill="FFFFFF" w:themeFill="background1"/>
          </w:tcPr>
          <w:p w14:paraId="3BBD80B9" w14:textId="77777777" w:rsidR="00A33F91" w:rsidRPr="002178BD" w:rsidRDefault="00A33F91" w:rsidP="00E61F59">
            <w:pPr>
              <w:widowControl w:val="0"/>
              <w:jc w:val="right"/>
              <w:rPr>
                <w:sz w:val="20"/>
                <w:szCs w:val="20"/>
                <w:highlight w:val="yellow"/>
              </w:rPr>
            </w:pPr>
            <w:r w:rsidRPr="002178BD">
              <w:rPr>
                <w:sz w:val="20"/>
                <w:szCs w:val="20"/>
              </w:rPr>
              <w:t>9,391,124</w:t>
            </w:r>
          </w:p>
        </w:tc>
      </w:tr>
      <w:tr w:rsidR="00A33F91" w:rsidRPr="002178BD" w14:paraId="32993153" w14:textId="77777777" w:rsidTr="00E61F59">
        <w:trPr>
          <w:jc w:val="center"/>
        </w:trPr>
        <w:tc>
          <w:tcPr>
            <w:tcW w:w="4116" w:type="pct"/>
            <w:tcBorders>
              <w:top w:val="single" w:sz="4" w:space="0" w:color="auto"/>
              <w:left w:val="single" w:sz="4" w:space="0" w:color="auto"/>
              <w:bottom w:val="single" w:sz="4" w:space="0" w:color="auto"/>
              <w:right w:val="single" w:sz="4" w:space="0" w:color="auto"/>
            </w:tcBorders>
          </w:tcPr>
          <w:p w14:paraId="4ABA09A1" w14:textId="77777777" w:rsidR="00A33F91" w:rsidRPr="002178BD" w:rsidRDefault="00A33F91" w:rsidP="00E61F59">
            <w:pPr>
              <w:widowControl w:val="0"/>
              <w:tabs>
                <w:tab w:val="right" w:pos="7560"/>
              </w:tabs>
              <w:ind w:left="6480" w:right="-108"/>
              <w:jc w:val="left"/>
              <w:rPr>
                <w:sz w:val="20"/>
                <w:szCs w:val="20"/>
              </w:rPr>
            </w:pPr>
            <w:r w:rsidRPr="002178BD">
              <w:rPr>
                <w:sz w:val="20"/>
                <w:szCs w:val="20"/>
              </w:rPr>
              <w:tab/>
              <w:t>Total:</w:t>
            </w:r>
          </w:p>
        </w:tc>
        <w:tc>
          <w:tcPr>
            <w:tcW w:w="884" w:type="pct"/>
            <w:tcBorders>
              <w:top w:val="single" w:sz="4" w:space="0" w:color="auto"/>
              <w:left w:val="single" w:sz="4" w:space="0" w:color="auto"/>
              <w:bottom w:val="single" w:sz="4" w:space="0" w:color="auto"/>
              <w:right w:val="single" w:sz="4" w:space="0" w:color="auto"/>
            </w:tcBorders>
            <w:shd w:val="clear" w:color="auto" w:fill="auto"/>
          </w:tcPr>
          <w:p w14:paraId="5E104E50" w14:textId="77777777" w:rsidR="00A33F91" w:rsidRPr="002178BD" w:rsidRDefault="00A33F91" w:rsidP="00E61F59">
            <w:pPr>
              <w:widowControl w:val="0"/>
              <w:jc w:val="right"/>
              <w:rPr>
                <w:sz w:val="20"/>
                <w:szCs w:val="20"/>
                <w:highlight w:val="yellow"/>
              </w:rPr>
            </w:pPr>
            <w:r w:rsidRPr="002178BD">
              <w:rPr>
                <w:sz w:val="20"/>
                <w:szCs w:val="20"/>
              </w:rPr>
              <w:t>64,871,259</w:t>
            </w:r>
          </w:p>
        </w:tc>
      </w:tr>
      <w:tr w:rsidR="00A33F91" w:rsidRPr="002178BD" w14:paraId="173B1014" w14:textId="77777777" w:rsidTr="00E61F59">
        <w:trPr>
          <w:jc w:val="center"/>
        </w:trPr>
        <w:tc>
          <w:tcPr>
            <w:tcW w:w="4116" w:type="pct"/>
            <w:tcBorders>
              <w:top w:val="single" w:sz="4" w:space="0" w:color="auto"/>
              <w:left w:val="single" w:sz="4" w:space="0" w:color="auto"/>
              <w:bottom w:val="single" w:sz="4" w:space="0" w:color="auto"/>
              <w:right w:val="single" w:sz="4" w:space="0" w:color="auto"/>
            </w:tcBorders>
          </w:tcPr>
          <w:p w14:paraId="3A0603F6" w14:textId="77777777" w:rsidR="00A33F91" w:rsidRPr="002178BD" w:rsidRDefault="00A33F91" w:rsidP="00E61F59">
            <w:pPr>
              <w:widowControl w:val="0"/>
              <w:ind w:left="447" w:hanging="447"/>
              <w:rPr>
                <w:sz w:val="20"/>
              </w:rPr>
            </w:pPr>
            <w:r w:rsidRPr="002178BD">
              <w:rPr>
                <w:sz w:val="20"/>
              </w:rPr>
              <w:t>(d)</w:t>
            </w:r>
            <w:r w:rsidRPr="002178BD">
              <w:rPr>
                <w:sz w:val="20"/>
              </w:rPr>
              <w:tab/>
              <w:t>HFC activities funded from additional voluntary contributions</w:t>
            </w:r>
          </w:p>
        </w:tc>
        <w:tc>
          <w:tcPr>
            <w:tcW w:w="884" w:type="pct"/>
            <w:tcBorders>
              <w:top w:val="single" w:sz="4" w:space="0" w:color="auto"/>
              <w:left w:val="single" w:sz="4" w:space="0" w:color="auto"/>
              <w:bottom w:val="single" w:sz="4" w:space="0" w:color="auto"/>
              <w:right w:val="single" w:sz="4" w:space="0" w:color="auto"/>
            </w:tcBorders>
            <w:shd w:val="clear" w:color="auto" w:fill="FFFFFF" w:themeFill="background1"/>
          </w:tcPr>
          <w:p w14:paraId="13D2C0CC" w14:textId="77777777" w:rsidR="00A33F91" w:rsidRPr="002178BD" w:rsidRDefault="00A33F91" w:rsidP="00E61F59">
            <w:pPr>
              <w:widowControl w:val="0"/>
              <w:jc w:val="right"/>
              <w:rPr>
                <w:sz w:val="20"/>
                <w:szCs w:val="20"/>
                <w:highlight w:val="yellow"/>
              </w:rPr>
            </w:pPr>
            <w:r w:rsidRPr="002178BD">
              <w:rPr>
                <w:sz w:val="20"/>
                <w:szCs w:val="20"/>
              </w:rPr>
              <w:t>250,000</w:t>
            </w:r>
          </w:p>
        </w:tc>
      </w:tr>
    </w:tbl>
    <w:p w14:paraId="4FE48B0F" w14:textId="77777777" w:rsidR="00A33F91" w:rsidRPr="002178BD" w:rsidRDefault="00A33F91" w:rsidP="00A33F91">
      <w:pPr>
        <w:keepNext/>
        <w:spacing w:after="240" w:line="360" w:lineRule="auto"/>
        <w:outlineLvl w:val="0"/>
        <w:rPr>
          <w:u w:val="single"/>
        </w:rPr>
      </w:pPr>
      <w:r w:rsidRPr="002178BD">
        <w:rPr>
          <w:u w:val="single"/>
        </w:rPr>
        <w:lastRenderedPageBreak/>
        <w:t>Progress report</w:t>
      </w:r>
    </w:p>
    <w:p w14:paraId="0DB79658" w14:textId="77777777" w:rsidR="00A33F91" w:rsidRPr="002178BD" w:rsidRDefault="00A33F91" w:rsidP="005A6CE7">
      <w:pPr>
        <w:numPr>
          <w:ilvl w:val="0"/>
          <w:numId w:val="1"/>
        </w:numPr>
        <w:tabs>
          <w:tab w:val="clear" w:pos="-1440"/>
          <w:tab w:val="num" w:pos="-851"/>
        </w:tabs>
        <w:spacing w:after="240"/>
        <w:ind w:left="-142"/>
        <w:outlineLvl w:val="0"/>
        <w:rPr>
          <w:lang w:val="en-US"/>
        </w:rPr>
      </w:pPr>
      <w:r w:rsidRPr="002178BD">
        <w:rPr>
          <w:lang w:val="en-US"/>
        </w:rPr>
        <w:t>Malaysia has steadfastly upheld its commitments to the Montreal Protocol during phase XIV of its institutional strengthening project, successfully meeting the 2021 and 2022 compliance obligations. The institutional strengthening project played a crucial role, providing tools for coordinated efforts and complementary actions in implementation of Montreal Protocol activities including reporting and monitoring for compliance. The NOU participated and contributed to various Montreal Protocol meetings; worked closely with the RAC and foam sector</w:t>
      </w:r>
      <w:r>
        <w:rPr>
          <w:lang w:val="en-US"/>
        </w:rPr>
        <w:t>s</w:t>
      </w:r>
      <w:r w:rsidRPr="002178BD">
        <w:rPr>
          <w:lang w:val="en-US"/>
        </w:rPr>
        <w:t xml:space="preserve"> ensuring phase</w:t>
      </w:r>
      <w:r>
        <w:rPr>
          <w:lang w:val="en-US"/>
        </w:rPr>
        <w:noBreakHyphen/>
      </w:r>
      <w:r w:rsidRPr="002178BD">
        <w:rPr>
          <w:lang w:val="en-US"/>
        </w:rPr>
        <w:t>out of HCFCs as committed; ensured proactive measures were taken to phase out HCFC</w:t>
      </w:r>
      <w:r>
        <w:rPr>
          <w:lang w:val="en-US"/>
        </w:rPr>
        <w:t>-</w:t>
      </w:r>
      <w:r w:rsidRPr="002178BD">
        <w:rPr>
          <w:lang w:val="en-US"/>
        </w:rPr>
        <w:t>141b; developed a robust online import/export control system to ensure compliance; and comprehensive awareness campaigns were carried out at both national and state levels to sensitize stakeholders regarding ODS phase-out across various sectors, as well as national regulations and policies. The successful organization of World Ozone Day celebrations in 2022 and 2023 highlighted Malaysia’s commitment to ozone layer protection and environmental sustainability. All</w:t>
      </w:r>
      <w:r w:rsidRPr="002178BD" w:rsidDel="00A86221">
        <w:rPr>
          <w:lang w:val="en-US"/>
        </w:rPr>
        <w:t xml:space="preserve"> </w:t>
      </w:r>
      <w:r>
        <w:rPr>
          <w:lang w:val="en-US"/>
        </w:rPr>
        <w:t>seven</w:t>
      </w:r>
      <w:r w:rsidRPr="002178BD">
        <w:rPr>
          <w:lang w:val="en-US"/>
        </w:rPr>
        <w:t xml:space="preserve"> </w:t>
      </w:r>
      <w:r>
        <w:rPr>
          <w:lang w:val="en-US"/>
        </w:rPr>
        <w:t>institutional strengthening</w:t>
      </w:r>
      <w:r w:rsidRPr="002178BD">
        <w:rPr>
          <w:lang w:val="en-US"/>
        </w:rPr>
        <w:t xml:space="preserve"> objectives were fully achieved.</w:t>
      </w:r>
    </w:p>
    <w:p w14:paraId="570F63EB" w14:textId="77777777" w:rsidR="00A33F91" w:rsidRPr="002178BD" w:rsidRDefault="00A33F91" w:rsidP="00A33F91">
      <w:pPr>
        <w:spacing w:after="240" w:line="360" w:lineRule="auto"/>
        <w:outlineLvl w:val="0"/>
        <w:rPr>
          <w:u w:val="single"/>
        </w:rPr>
      </w:pPr>
      <w:r w:rsidRPr="002178BD">
        <w:rPr>
          <w:u w:val="single"/>
        </w:rPr>
        <w:t>Plan of action</w:t>
      </w:r>
    </w:p>
    <w:p w14:paraId="0478FFD2" w14:textId="77777777" w:rsidR="00A33F91" w:rsidRPr="002178BD" w:rsidRDefault="00A33F91" w:rsidP="00333C8C">
      <w:pPr>
        <w:numPr>
          <w:ilvl w:val="0"/>
          <w:numId w:val="1"/>
        </w:numPr>
        <w:tabs>
          <w:tab w:val="clear" w:pos="-1440"/>
          <w:tab w:val="num" w:pos="-851"/>
        </w:tabs>
        <w:spacing w:after="240"/>
        <w:ind w:left="-142"/>
        <w:outlineLvl w:val="0"/>
      </w:pPr>
      <w:r w:rsidRPr="002178BD">
        <w:t xml:space="preserve">Phase XV of the institutional strengthening project for Malaysia aims to achieve the following objectives: continue the effective </w:t>
      </w:r>
      <w:r>
        <w:t>implementation</w:t>
      </w:r>
      <w:r w:rsidRPr="002178BD">
        <w:t xml:space="preserve"> of ODS phase</w:t>
      </w:r>
      <w:r>
        <w:t>-</w:t>
      </w:r>
      <w:r w:rsidRPr="002178BD">
        <w:t xml:space="preserve">out and HFC phase-down activities; facilitate coordinated actions to enable the successful completion of </w:t>
      </w:r>
      <w:r>
        <w:t xml:space="preserve">stage II of the </w:t>
      </w:r>
      <w:r w:rsidRPr="002178BD">
        <w:t xml:space="preserve">HPMP and </w:t>
      </w:r>
      <w:r>
        <w:t xml:space="preserve">the </w:t>
      </w:r>
      <w:r w:rsidRPr="002178BD">
        <w:t xml:space="preserve">implementation of </w:t>
      </w:r>
      <w:r>
        <w:t xml:space="preserve">stage III of the HPMP </w:t>
      </w:r>
      <w:r w:rsidRPr="002178BD">
        <w:t xml:space="preserve">and </w:t>
      </w:r>
      <w:r>
        <w:t xml:space="preserve">stage I of the </w:t>
      </w:r>
      <w:r w:rsidRPr="002178BD">
        <w:t xml:space="preserve">KIP; actively assist, coordinate, consult, and engage with relevant line ministries, organizations, bodies, industry associations, and other stakeholders to facilitate the implementation of the Montreal Protocol and national regulations; and plan and execute information outreach activities involving all stakeholders, and coordinate efforts to design a national strategy for the gradual reduction of HFCs, closely collaborating with all relevant parties. </w:t>
      </w:r>
    </w:p>
    <w:p w14:paraId="30FADFC6" w14:textId="77777777" w:rsidR="00A33F91" w:rsidRPr="002178BD" w:rsidRDefault="00A33F91" w:rsidP="00A33F91">
      <w:pPr>
        <w:spacing w:after="240" w:line="360" w:lineRule="auto"/>
        <w:outlineLvl w:val="0"/>
        <w:rPr>
          <w:u w:val="single"/>
        </w:rPr>
      </w:pPr>
      <w:r w:rsidRPr="002178BD">
        <w:rPr>
          <w:u w:val="single"/>
        </w:rPr>
        <w:t>Sustainability and risk assessment</w:t>
      </w:r>
    </w:p>
    <w:p w14:paraId="23678985" w14:textId="77777777" w:rsidR="00A33F91" w:rsidRPr="002178BD" w:rsidRDefault="00A33F91" w:rsidP="00333C8C">
      <w:pPr>
        <w:numPr>
          <w:ilvl w:val="0"/>
          <w:numId w:val="1"/>
        </w:numPr>
        <w:spacing w:after="240"/>
        <w:ind w:left="-142"/>
        <w:outlineLvl w:val="0"/>
      </w:pPr>
      <w:r w:rsidRPr="002178BD">
        <w:t xml:space="preserve">Phase XV will continue implementation with the </w:t>
      </w:r>
      <w:r>
        <w:t>NOU within the</w:t>
      </w:r>
      <w:r w:rsidRPr="002178BD">
        <w:t xml:space="preserve"> Department of Environment as the implementing partner under UNDP's National Implementation Modality. As required, UNDP will support the Government of Malaysia during the implementation. The institutional strengthening project is administered by a PSC (Project Steering Committee) headed by the Deputy DG of the Ministry. The project document will include identified risks and its mitigation measures. The learning from previous </w:t>
      </w:r>
      <w:r>
        <w:t>institutional strengthening</w:t>
      </w:r>
      <w:r w:rsidRPr="002178BD">
        <w:t xml:space="preserve"> phases will be incorporated while assessing risk</w:t>
      </w:r>
      <w:r>
        <w:t>s</w:t>
      </w:r>
      <w:r w:rsidRPr="002178BD">
        <w:t>. Project risks can be amended during implementation by the implementing partner and can be updated through the PSC mechanism at any point in time.</w:t>
      </w:r>
    </w:p>
    <w:p w14:paraId="56137DF2" w14:textId="77777777" w:rsidR="00A33F91" w:rsidRPr="002178BD" w:rsidRDefault="00A33F91" w:rsidP="00A33F91">
      <w:pPr>
        <w:rPr>
          <w:b/>
          <w:bCs/>
        </w:rPr>
      </w:pPr>
      <w:r w:rsidRPr="002178BD">
        <w:rPr>
          <w:b/>
          <w:lang w:val="en-US"/>
        </w:rPr>
        <w:t>Pakistan</w:t>
      </w:r>
      <w:r w:rsidRPr="002178BD">
        <w:rPr>
          <w:b/>
          <w:bCs/>
        </w:rPr>
        <w:t xml:space="preserve">: Renewal of institutional strengthening </w:t>
      </w:r>
    </w:p>
    <w:tbl>
      <w:tblPr>
        <w:tblStyle w:val="TableGrid"/>
        <w:tblW w:w="5000" w:type="pct"/>
        <w:tblLayout w:type="fixed"/>
        <w:tblLook w:val="01E0" w:firstRow="1" w:lastRow="1" w:firstColumn="1" w:lastColumn="1" w:noHBand="0" w:noVBand="0"/>
      </w:tblPr>
      <w:tblGrid>
        <w:gridCol w:w="5948"/>
        <w:gridCol w:w="1687"/>
        <w:gridCol w:w="1715"/>
      </w:tblGrid>
      <w:tr w:rsidR="00A33F91" w:rsidRPr="002178BD" w14:paraId="654AA438" w14:textId="77777777" w:rsidTr="00E61F59">
        <w:trPr>
          <w:trHeight w:val="278"/>
        </w:trPr>
        <w:tc>
          <w:tcPr>
            <w:tcW w:w="4083" w:type="pct"/>
            <w:gridSpan w:val="2"/>
            <w:tcBorders>
              <w:bottom w:val="single" w:sz="4" w:space="0" w:color="auto"/>
            </w:tcBorders>
          </w:tcPr>
          <w:p w14:paraId="44D38375" w14:textId="77777777" w:rsidR="00A33F91" w:rsidRPr="002178BD" w:rsidRDefault="00A33F91" w:rsidP="00E61F59">
            <w:pPr>
              <w:rPr>
                <w:b/>
                <w:sz w:val="20"/>
                <w:szCs w:val="20"/>
              </w:rPr>
            </w:pPr>
            <w:r w:rsidRPr="002178BD">
              <w:rPr>
                <w:b/>
                <w:sz w:val="20"/>
                <w:szCs w:val="20"/>
              </w:rPr>
              <w:t>Summary of the project and country profile</w:t>
            </w:r>
          </w:p>
        </w:tc>
        <w:tc>
          <w:tcPr>
            <w:tcW w:w="917" w:type="pct"/>
          </w:tcPr>
          <w:p w14:paraId="0166F17B" w14:textId="77777777" w:rsidR="00A33F91" w:rsidRPr="002178BD" w:rsidRDefault="00A33F91" w:rsidP="00E61F59">
            <w:pPr>
              <w:jc w:val="right"/>
              <w:rPr>
                <w:b/>
                <w:sz w:val="20"/>
                <w:szCs w:val="20"/>
              </w:rPr>
            </w:pPr>
          </w:p>
        </w:tc>
      </w:tr>
      <w:tr w:rsidR="00A33F91" w:rsidRPr="002178BD" w14:paraId="1477BE03" w14:textId="77777777" w:rsidTr="00E61F59">
        <w:trPr>
          <w:trHeight w:val="233"/>
        </w:trPr>
        <w:tc>
          <w:tcPr>
            <w:tcW w:w="4083" w:type="pct"/>
            <w:gridSpan w:val="2"/>
            <w:tcBorders>
              <w:bottom w:val="single" w:sz="4" w:space="0" w:color="auto"/>
            </w:tcBorders>
          </w:tcPr>
          <w:p w14:paraId="7B8ADC72" w14:textId="77777777" w:rsidR="00A33F91" w:rsidRPr="002178BD" w:rsidRDefault="00A33F91" w:rsidP="00E61F59">
            <w:pPr>
              <w:rPr>
                <w:sz w:val="20"/>
                <w:szCs w:val="20"/>
              </w:rPr>
            </w:pPr>
            <w:r w:rsidRPr="002178BD">
              <w:rPr>
                <w:sz w:val="20"/>
                <w:szCs w:val="20"/>
              </w:rPr>
              <w:t>Implementing agency:</w:t>
            </w:r>
          </w:p>
        </w:tc>
        <w:tc>
          <w:tcPr>
            <w:tcW w:w="917" w:type="pct"/>
            <w:tcBorders>
              <w:bottom w:val="single" w:sz="4" w:space="0" w:color="auto"/>
            </w:tcBorders>
          </w:tcPr>
          <w:p w14:paraId="1938007F" w14:textId="77777777" w:rsidR="00A33F91" w:rsidRPr="002178BD" w:rsidRDefault="00A33F91" w:rsidP="00E61F59">
            <w:pPr>
              <w:jc w:val="center"/>
              <w:rPr>
                <w:sz w:val="20"/>
                <w:szCs w:val="20"/>
              </w:rPr>
            </w:pPr>
            <w:r w:rsidRPr="002178BD">
              <w:rPr>
                <w:sz w:val="20"/>
                <w:szCs w:val="20"/>
              </w:rPr>
              <w:t>UNDP</w:t>
            </w:r>
          </w:p>
        </w:tc>
      </w:tr>
      <w:tr w:rsidR="00A33F91" w:rsidRPr="002178BD" w14:paraId="2F079428" w14:textId="77777777" w:rsidTr="00E61F59">
        <w:trPr>
          <w:trHeight w:val="233"/>
        </w:trPr>
        <w:tc>
          <w:tcPr>
            <w:tcW w:w="4083" w:type="pct"/>
            <w:gridSpan w:val="2"/>
            <w:tcBorders>
              <w:top w:val="single" w:sz="4" w:space="0" w:color="auto"/>
              <w:left w:val="single" w:sz="4" w:space="0" w:color="auto"/>
              <w:bottom w:val="nil"/>
              <w:right w:val="single" w:sz="4" w:space="0" w:color="auto"/>
            </w:tcBorders>
          </w:tcPr>
          <w:p w14:paraId="50C14391" w14:textId="77777777" w:rsidR="00A33F91" w:rsidRPr="002178BD" w:rsidRDefault="00A33F91" w:rsidP="00E61F59">
            <w:pPr>
              <w:rPr>
                <w:sz w:val="20"/>
                <w:szCs w:val="20"/>
              </w:rPr>
            </w:pPr>
            <w:r w:rsidRPr="002178BD">
              <w:rPr>
                <w:sz w:val="20"/>
                <w:szCs w:val="20"/>
              </w:rPr>
              <w:t>Amounts previously approved for institutional strengthening (US $):</w:t>
            </w:r>
          </w:p>
        </w:tc>
        <w:tc>
          <w:tcPr>
            <w:tcW w:w="917" w:type="pct"/>
            <w:tcBorders>
              <w:top w:val="single" w:sz="4" w:space="0" w:color="auto"/>
              <w:left w:val="single" w:sz="4" w:space="0" w:color="auto"/>
              <w:bottom w:val="nil"/>
              <w:right w:val="single" w:sz="4" w:space="0" w:color="auto"/>
            </w:tcBorders>
          </w:tcPr>
          <w:p w14:paraId="214A00A6" w14:textId="77777777" w:rsidR="00A33F91" w:rsidRPr="002178BD" w:rsidRDefault="00A33F91" w:rsidP="00E61F59">
            <w:pPr>
              <w:jc w:val="right"/>
              <w:rPr>
                <w:sz w:val="20"/>
                <w:szCs w:val="20"/>
              </w:rPr>
            </w:pPr>
          </w:p>
        </w:tc>
      </w:tr>
      <w:tr w:rsidR="00A33F91" w:rsidRPr="002178BD" w14:paraId="501DA1D3" w14:textId="77777777" w:rsidTr="00E61F59">
        <w:trPr>
          <w:trHeight w:val="233"/>
        </w:trPr>
        <w:tc>
          <w:tcPr>
            <w:tcW w:w="3181" w:type="pct"/>
            <w:tcBorders>
              <w:top w:val="nil"/>
              <w:left w:val="single" w:sz="4" w:space="0" w:color="auto"/>
              <w:bottom w:val="nil"/>
              <w:right w:val="nil"/>
            </w:tcBorders>
            <w:shd w:val="clear" w:color="auto" w:fill="FFFFFF" w:themeFill="background1"/>
            <w:vAlign w:val="bottom"/>
          </w:tcPr>
          <w:p w14:paraId="50CB90AE" w14:textId="77777777" w:rsidR="00A33F91" w:rsidRPr="002178BD" w:rsidRDefault="00A33F91" w:rsidP="00E61F59">
            <w:pPr>
              <w:ind w:left="4567" w:right="-198"/>
              <w:jc w:val="left"/>
              <w:rPr>
                <w:sz w:val="20"/>
                <w:szCs w:val="20"/>
              </w:rPr>
            </w:pPr>
            <w:r w:rsidRPr="002178BD">
              <w:rPr>
                <w:sz w:val="20"/>
                <w:szCs w:val="20"/>
              </w:rPr>
              <w:t>Phase I:</w:t>
            </w:r>
          </w:p>
        </w:tc>
        <w:tc>
          <w:tcPr>
            <w:tcW w:w="902" w:type="pct"/>
            <w:tcBorders>
              <w:top w:val="nil"/>
              <w:left w:val="nil"/>
              <w:bottom w:val="nil"/>
              <w:right w:val="single" w:sz="4" w:space="0" w:color="auto"/>
            </w:tcBorders>
            <w:shd w:val="clear" w:color="auto" w:fill="FFFFFF" w:themeFill="background1"/>
            <w:vAlign w:val="bottom"/>
          </w:tcPr>
          <w:p w14:paraId="2C7A4E5C" w14:textId="77777777" w:rsidR="00A33F91" w:rsidRPr="002178BD" w:rsidRDefault="00A33F91" w:rsidP="00E61F59">
            <w:pPr>
              <w:jc w:val="right"/>
              <w:rPr>
                <w:sz w:val="20"/>
                <w:szCs w:val="20"/>
              </w:rPr>
            </w:pPr>
            <w:r w:rsidRPr="002178BD">
              <w:rPr>
                <w:sz w:val="20"/>
                <w:szCs w:val="20"/>
              </w:rPr>
              <w:t>Sept-94</w:t>
            </w:r>
          </w:p>
        </w:tc>
        <w:tc>
          <w:tcPr>
            <w:tcW w:w="917" w:type="pct"/>
            <w:tcBorders>
              <w:top w:val="nil"/>
              <w:left w:val="single" w:sz="4" w:space="0" w:color="auto"/>
              <w:bottom w:val="nil"/>
              <w:right w:val="single" w:sz="4" w:space="0" w:color="auto"/>
            </w:tcBorders>
            <w:shd w:val="clear" w:color="auto" w:fill="FFFFFF" w:themeFill="background1"/>
          </w:tcPr>
          <w:p w14:paraId="6B1CEF85" w14:textId="77777777" w:rsidR="00A33F91" w:rsidRPr="002178BD" w:rsidRDefault="00A33F91" w:rsidP="00E61F59">
            <w:pPr>
              <w:jc w:val="right"/>
              <w:rPr>
                <w:sz w:val="20"/>
                <w:szCs w:val="20"/>
              </w:rPr>
            </w:pPr>
            <w:r w:rsidRPr="002178BD">
              <w:rPr>
                <w:sz w:val="20"/>
                <w:szCs w:val="20"/>
              </w:rPr>
              <w:t>254,958</w:t>
            </w:r>
          </w:p>
        </w:tc>
      </w:tr>
      <w:tr w:rsidR="00A33F91" w:rsidRPr="002178BD" w14:paraId="78D7F244" w14:textId="77777777" w:rsidTr="00E61F59">
        <w:trPr>
          <w:trHeight w:val="233"/>
        </w:trPr>
        <w:tc>
          <w:tcPr>
            <w:tcW w:w="3181" w:type="pct"/>
            <w:tcBorders>
              <w:top w:val="nil"/>
              <w:left w:val="single" w:sz="4" w:space="0" w:color="auto"/>
              <w:bottom w:val="nil"/>
              <w:right w:val="nil"/>
            </w:tcBorders>
            <w:shd w:val="clear" w:color="auto" w:fill="FFFFFF" w:themeFill="background1"/>
            <w:vAlign w:val="bottom"/>
          </w:tcPr>
          <w:p w14:paraId="1BD5F3B2" w14:textId="77777777" w:rsidR="00A33F91" w:rsidRPr="002178BD" w:rsidRDefault="00A33F91" w:rsidP="00E61F59">
            <w:pPr>
              <w:ind w:left="4567" w:right="-198"/>
              <w:jc w:val="left"/>
              <w:rPr>
                <w:sz w:val="20"/>
                <w:szCs w:val="20"/>
              </w:rPr>
            </w:pPr>
            <w:r w:rsidRPr="002178BD">
              <w:rPr>
                <w:sz w:val="20"/>
                <w:szCs w:val="20"/>
              </w:rPr>
              <w:t>Phase II:</w:t>
            </w:r>
          </w:p>
        </w:tc>
        <w:tc>
          <w:tcPr>
            <w:tcW w:w="902" w:type="pct"/>
            <w:tcBorders>
              <w:top w:val="nil"/>
              <w:left w:val="nil"/>
              <w:bottom w:val="nil"/>
              <w:right w:val="single" w:sz="4" w:space="0" w:color="auto"/>
            </w:tcBorders>
            <w:shd w:val="clear" w:color="auto" w:fill="FFFFFF" w:themeFill="background1"/>
            <w:vAlign w:val="bottom"/>
          </w:tcPr>
          <w:p w14:paraId="79F2B78C" w14:textId="77777777" w:rsidR="00A33F91" w:rsidRPr="002178BD" w:rsidRDefault="00A33F91" w:rsidP="00E61F59">
            <w:pPr>
              <w:jc w:val="right"/>
              <w:rPr>
                <w:sz w:val="20"/>
                <w:szCs w:val="20"/>
              </w:rPr>
            </w:pPr>
            <w:r w:rsidRPr="002178BD">
              <w:rPr>
                <w:sz w:val="20"/>
                <w:szCs w:val="20"/>
              </w:rPr>
              <w:t>Dec-01</w:t>
            </w:r>
          </w:p>
        </w:tc>
        <w:tc>
          <w:tcPr>
            <w:tcW w:w="917" w:type="pct"/>
            <w:tcBorders>
              <w:top w:val="nil"/>
              <w:left w:val="single" w:sz="4" w:space="0" w:color="auto"/>
              <w:bottom w:val="nil"/>
              <w:right w:val="single" w:sz="4" w:space="0" w:color="auto"/>
            </w:tcBorders>
            <w:shd w:val="clear" w:color="auto" w:fill="FFFFFF" w:themeFill="background1"/>
          </w:tcPr>
          <w:p w14:paraId="6F78656D" w14:textId="77777777" w:rsidR="00A33F91" w:rsidRPr="002178BD" w:rsidRDefault="00A33F91" w:rsidP="00E61F59">
            <w:pPr>
              <w:jc w:val="right"/>
              <w:rPr>
                <w:sz w:val="20"/>
                <w:szCs w:val="20"/>
              </w:rPr>
            </w:pPr>
            <w:r w:rsidRPr="002178BD">
              <w:rPr>
                <w:sz w:val="20"/>
                <w:szCs w:val="20"/>
              </w:rPr>
              <w:t>172,564</w:t>
            </w:r>
          </w:p>
        </w:tc>
      </w:tr>
      <w:tr w:rsidR="00A33F91" w:rsidRPr="002178BD" w14:paraId="04FA8E0E" w14:textId="77777777" w:rsidTr="00E61F59">
        <w:trPr>
          <w:trHeight w:val="233"/>
        </w:trPr>
        <w:tc>
          <w:tcPr>
            <w:tcW w:w="3181" w:type="pct"/>
            <w:tcBorders>
              <w:top w:val="nil"/>
              <w:left w:val="single" w:sz="4" w:space="0" w:color="auto"/>
              <w:bottom w:val="nil"/>
              <w:right w:val="nil"/>
            </w:tcBorders>
            <w:shd w:val="clear" w:color="auto" w:fill="FFFFFF" w:themeFill="background1"/>
            <w:vAlign w:val="bottom"/>
          </w:tcPr>
          <w:p w14:paraId="0F761BA8" w14:textId="77777777" w:rsidR="00A33F91" w:rsidRPr="002178BD" w:rsidRDefault="00A33F91" w:rsidP="00E61F59">
            <w:pPr>
              <w:ind w:left="4567" w:right="-198"/>
              <w:jc w:val="left"/>
              <w:rPr>
                <w:sz w:val="20"/>
                <w:szCs w:val="20"/>
              </w:rPr>
            </w:pPr>
            <w:r w:rsidRPr="002178BD">
              <w:rPr>
                <w:sz w:val="20"/>
                <w:szCs w:val="20"/>
              </w:rPr>
              <w:t>Phase III:</w:t>
            </w:r>
          </w:p>
        </w:tc>
        <w:tc>
          <w:tcPr>
            <w:tcW w:w="902" w:type="pct"/>
            <w:tcBorders>
              <w:top w:val="nil"/>
              <w:left w:val="nil"/>
              <w:bottom w:val="nil"/>
              <w:right w:val="single" w:sz="4" w:space="0" w:color="auto"/>
            </w:tcBorders>
            <w:shd w:val="clear" w:color="auto" w:fill="FFFFFF" w:themeFill="background1"/>
            <w:vAlign w:val="bottom"/>
          </w:tcPr>
          <w:p w14:paraId="410FC6BC" w14:textId="77777777" w:rsidR="00A33F91" w:rsidRPr="002178BD" w:rsidRDefault="00A33F91" w:rsidP="00E61F59">
            <w:pPr>
              <w:jc w:val="right"/>
              <w:rPr>
                <w:sz w:val="20"/>
                <w:szCs w:val="20"/>
              </w:rPr>
            </w:pPr>
            <w:r w:rsidRPr="002178BD">
              <w:rPr>
                <w:sz w:val="20"/>
                <w:szCs w:val="20"/>
              </w:rPr>
              <w:t>Dec-03</w:t>
            </w:r>
          </w:p>
        </w:tc>
        <w:tc>
          <w:tcPr>
            <w:tcW w:w="917" w:type="pct"/>
            <w:tcBorders>
              <w:top w:val="nil"/>
              <w:left w:val="single" w:sz="4" w:space="0" w:color="auto"/>
              <w:bottom w:val="nil"/>
              <w:right w:val="single" w:sz="4" w:space="0" w:color="auto"/>
            </w:tcBorders>
            <w:shd w:val="clear" w:color="auto" w:fill="FFFFFF" w:themeFill="background1"/>
          </w:tcPr>
          <w:p w14:paraId="1547F7CF" w14:textId="77777777" w:rsidR="00A33F91" w:rsidRPr="002178BD" w:rsidRDefault="00A33F91" w:rsidP="00E61F59">
            <w:pPr>
              <w:jc w:val="right"/>
              <w:rPr>
                <w:sz w:val="20"/>
                <w:szCs w:val="20"/>
              </w:rPr>
            </w:pPr>
            <w:r w:rsidRPr="002178BD">
              <w:rPr>
                <w:sz w:val="20"/>
                <w:szCs w:val="20"/>
              </w:rPr>
              <w:t>221,991</w:t>
            </w:r>
          </w:p>
        </w:tc>
      </w:tr>
      <w:tr w:rsidR="00A33F91" w:rsidRPr="002178BD" w14:paraId="169F7BD3" w14:textId="77777777" w:rsidTr="00E61F59">
        <w:trPr>
          <w:trHeight w:val="233"/>
        </w:trPr>
        <w:tc>
          <w:tcPr>
            <w:tcW w:w="3181" w:type="pct"/>
            <w:tcBorders>
              <w:top w:val="nil"/>
              <w:left w:val="single" w:sz="4" w:space="0" w:color="auto"/>
              <w:bottom w:val="nil"/>
              <w:right w:val="nil"/>
            </w:tcBorders>
            <w:shd w:val="clear" w:color="auto" w:fill="FFFFFF" w:themeFill="background1"/>
            <w:vAlign w:val="bottom"/>
          </w:tcPr>
          <w:p w14:paraId="1B285800" w14:textId="77777777" w:rsidR="00A33F91" w:rsidRPr="002178BD" w:rsidRDefault="00A33F91" w:rsidP="00E61F59">
            <w:pPr>
              <w:ind w:left="4567" w:right="-198"/>
              <w:jc w:val="left"/>
              <w:rPr>
                <w:sz w:val="20"/>
                <w:szCs w:val="20"/>
              </w:rPr>
            </w:pPr>
            <w:r w:rsidRPr="002178BD">
              <w:rPr>
                <w:sz w:val="20"/>
                <w:szCs w:val="20"/>
              </w:rPr>
              <w:t>Phase IV:</w:t>
            </w:r>
          </w:p>
        </w:tc>
        <w:tc>
          <w:tcPr>
            <w:tcW w:w="902" w:type="pct"/>
            <w:tcBorders>
              <w:top w:val="nil"/>
              <w:left w:val="nil"/>
              <w:bottom w:val="nil"/>
              <w:right w:val="single" w:sz="4" w:space="0" w:color="auto"/>
            </w:tcBorders>
            <w:shd w:val="clear" w:color="auto" w:fill="FFFFFF" w:themeFill="background1"/>
            <w:vAlign w:val="bottom"/>
          </w:tcPr>
          <w:p w14:paraId="75C4B237" w14:textId="77777777" w:rsidR="00A33F91" w:rsidRPr="002178BD" w:rsidRDefault="00A33F91" w:rsidP="00E61F59">
            <w:pPr>
              <w:ind w:left="-108"/>
              <w:jc w:val="right"/>
              <w:rPr>
                <w:sz w:val="20"/>
                <w:szCs w:val="20"/>
              </w:rPr>
            </w:pPr>
            <w:r w:rsidRPr="002178BD">
              <w:rPr>
                <w:sz w:val="20"/>
                <w:szCs w:val="20"/>
              </w:rPr>
              <w:t>Mar-07and Nov-07</w:t>
            </w:r>
          </w:p>
        </w:tc>
        <w:tc>
          <w:tcPr>
            <w:tcW w:w="917" w:type="pct"/>
            <w:tcBorders>
              <w:top w:val="nil"/>
              <w:left w:val="single" w:sz="4" w:space="0" w:color="auto"/>
              <w:bottom w:val="nil"/>
              <w:right w:val="single" w:sz="4" w:space="0" w:color="auto"/>
            </w:tcBorders>
            <w:shd w:val="clear" w:color="auto" w:fill="FFFFFF" w:themeFill="background1"/>
          </w:tcPr>
          <w:p w14:paraId="15F5ED5B" w14:textId="77777777" w:rsidR="00A33F91" w:rsidRPr="002178BD" w:rsidRDefault="00A33F91" w:rsidP="00E61F59">
            <w:pPr>
              <w:jc w:val="right"/>
              <w:rPr>
                <w:sz w:val="20"/>
                <w:szCs w:val="20"/>
              </w:rPr>
            </w:pPr>
            <w:r w:rsidRPr="002178BD">
              <w:rPr>
                <w:sz w:val="20"/>
                <w:szCs w:val="20"/>
              </w:rPr>
              <w:t>112,233</w:t>
            </w:r>
          </w:p>
        </w:tc>
      </w:tr>
      <w:tr w:rsidR="00A33F91" w:rsidRPr="002178BD" w14:paraId="0B0B54EF" w14:textId="77777777" w:rsidTr="00E61F59">
        <w:trPr>
          <w:trHeight w:val="233"/>
        </w:trPr>
        <w:tc>
          <w:tcPr>
            <w:tcW w:w="3181" w:type="pct"/>
            <w:tcBorders>
              <w:top w:val="nil"/>
              <w:left w:val="single" w:sz="4" w:space="0" w:color="auto"/>
              <w:bottom w:val="nil"/>
              <w:right w:val="nil"/>
            </w:tcBorders>
            <w:shd w:val="clear" w:color="auto" w:fill="FFFFFF" w:themeFill="background1"/>
            <w:vAlign w:val="bottom"/>
          </w:tcPr>
          <w:p w14:paraId="7F5E173A" w14:textId="77777777" w:rsidR="00A33F91" w:rsidRPr="002178BD" w:rsidRDefault="00A33F91" w:rsidP="00E61F59">
            <w:pPr>
              <w:ind w:left="4567" w:right="-198"/>
              <w:jc w:val="left"/>
              <w:rPr>
                <w:sz w:val="20"/>
                <w:szCs w:val="20"/>
              </w:rPr>
            </w:pPr>
            <w:r w:rsidRPr="002178BD">
              <w:rPr>
                <w:sz w:val="20"/>
                <w:szCs w:val="20"/>
              </w:rPr>
              <w:t>Phase V:</w:t>
            </w:r>
          </w:p>
        </w:tc>
        <w:tc>
          <w:tcPr>
            <w:tcW w:w="902" w:type="pct"/>
            <w:tcBorders>
              <w:top w:val="nil"/>
              <w:left w:val="nil"/>
              <w:bottom w:val="nil"/>
              <w:right w:val="single" w:sz="4" w:space="0" w:color="auto"/>
            </w:tcBorders>
            <w:shd w:val="clear" w:color="auto" w:fill="FFFFFF" w:themeFill="background1"/>
            <w:vAlign w:val="bottom"/>
          </w:tcPr>
          <w:p w14:paraId="57AE1A82" w14:textId="77777777" w:rsidR="00A33F91" w:rsidRPr="002178BD" w:rsidRDefault="00A33F91" w:rsidP="00E61F59">
            <w:pPr>
              <w:jc w:val="right"/>
              <w:rPr>
                <w:sz w:val="20"/>
                <w:szCs w:val="20"/>
              </w:rPr>
            </w:pPr>
            <w:r w:rsidRPr="002178BD">
              <w:rPr>
                <w:sz w:val="20"/>
                <w:szCs w:val="20"/>
              </w:rPr>
              <w:t>Apr-09</w:t>
            </w:r>
          </w:p>
        </w:tc>
        <w:tc>
          <w:tcPr>
            <w:tcW w:w="917" w:type="pct"/>
            <w:tcBorders>
              <w:top w:val="nil"/>
              <w:left w:val="single" w:sz="4" w:space="0" w:color="auto"/>
              <w:bottom w:val="nil"/>
              <w:right w:val="single" w:sz="4" w:space="0" w:color="auto"/>
            </w:tcBorders>
            <w:shd w:val="clear" w:color="auto" w:fill="FFFFFF" w:themeFill="background1"/>
          </w:tcPr>
          <w:p w14:paraId="4D3BD29B" w14:textId="77777777" w:rsidR="00A33F91" w:rsidRPr="002178BD" w:rsidRDefault="00A33F91" w:rsidP="00E61F59">
            <w:pPr>
              <w:jc w:val="right"/>
              <w:rPr>
                <w:sz w:val="20"/>
                <w:szCs w:val="20"/>
              </w:rPr>
            </w:pPr>
            <w:r w:rsidRPr="002178BD">
              <w:rPr>
                <w:sz w:val="20"/>
                <w:szCs w:val="20"/>
              </w:rPr>
              <w:t>94,663</w:t>
            </w:r>
          </w:p>
        </w:tc>
      </w:tr>
      <w:tr w:rsidR="00A33F91" w:rsidRPr="002178BD" w14:paraId="6FF5FB55" w14:textId="77777777" w:rsidTr="00E61F59">
        <w:trPr>
          <w:trHeight w:val="233"/>
        </w:trPr>
        <w:tc>
          <w:tcPr>
            <w:tcW w:w="3181" w:type="pct"/>
            <w:tcBorders>
              <w:top w:val="nil"/>
              <w:left w:val="single" w:sz="4" w:space="0" w:color="auto"/>
              <w:bottom w:val="nil"/>
              <w:right w:val="nil"/>
            </w:tcBorders>
            <w:shd w:val="clear" w:color="auto" w:fill="FFFFFF" w:themeFill="background1"/>
            <w:vAlign w:val="bottom"/>
          </w:tcPr>
          <w:p w14:paraId="4CC61962" w14:textId="77777777" w:rsidR="00A33F91" w:rsidRPr="002178BD" w:rsidRDefault="00A33F91" w:rsidP="00E61F59">
            <w:pPr>
              <w:ind w:left="4567" w:right="-198"/>
              <w:jc w:val="left"/>
              <w:rPr>
                <w:sz w:val="20"/>
                <w:szCs w:val="20"/>
              </w:rPr>
            </w:pPr>
            <w:r w:rsidRPr="002178BD">
              <w:rPr>
                <w:sz w:val="20"/>
                <w:szCs w:val="20"/>
              </w:rPr>
              <w:t>Phase VI:</w:t>
            </w:r>
          </w:p>
        </w:tc>
        <w:tc>
          <w:tcPr>
            <w:tcW w:w="902" w:type="pct"/>
            <w:tcBorders>
              <w:top w:val="nil"/>
              <w:left w:val="nil"/>
              <w:bottom w:val="nil"/>
              <w:right w:val="single" w:sz="4" w:space="0" w:color="auto"/>
            </w:tcBorders>
            <w:shd w:val="clear" w:color="auto" w:fill="FFFFFF" w:themeFill="background1"/>
          </w:tcPr>
          <w:p w14:paraId="66C8A628" w14:textId="77777777" w:rsidR="00A33F91" w:rsidRPr="002178BD" w:rsidRDefault="00A33F91" w:rsidP="00E61F59">
            <w:pPr>
              <w:jc w:val="right"/>
              <w:rPr>
                <w:sz w:val="20"/>
                <w:szCs w:val="20"/>
              </w:rPr>
            </w:pPr>
            <w:r w:rsidRPr="002178BD">
              <w:rPr>
                <w:sz w:val="20"/>
                <w:szCs w:val="20"/>
              </w:rPr>
              <w:t>Dec-10</w:t>
            </w:r>
          </w:p>
        </w:tc>
        <w:tc>
          <w:tcPr>
            <w:tcW w:w="917" w:type="pct"/>
            <w:tcBorders>
              <w:top w:val="nil"/>
              <w:left w:val="single" w:sz="4" w:space="0" w:color="auto"/>
              <w:bottom w:val="nil"/>
              <w:right w:val="single" w:sz="4" w:space="0" w:color="auto"/>
            </w:tcBorders>
            <w:shd w:val="clear" w:color="auto" w:fill="FFFFFF" w:themeFill="background1"/>
          </w:tcPr>
          <w:p w14:paraId="3A9B3967" w14:textId="77777777" w:rsidR="00A33F91" w:rsidRPr="002178BD" w:rsidRDefault="00A33F91" w:rsidP="00E61F59">
            <w:pPr>
              <w:jc w:val="right"/>
              <w:rPr>
                <w:sz w:val="20"/>
                <w:szCs w:val="20"/>
              </w:rPr>
            </w:pPr>
            <w:r w:rsidRPr="002178BD">
              <w:rPr>
                <w:sz w:val="20"/>
                <w:szCs w:val="20"/>
              </w:rPr>
              <w:t>224,467</w:t>
            </w:r>
          </w:p>
        </w:tc>
      </w:tr>
      <w:tr w:rsidR="00A33F91" w:rsidRPr="002178BD" w14:paraId="067B0B16" w14:textId="77777777" w:rsidTr="00E61F59">
        <w:trPr>
          <w:trHeight w:val="233"/>
        </w:trPr>
        <w:tc>
          <w:tcPr>
            <w:tcW w:w="3181" w:type="pct"/>
            <w:tcBorders>
              <w:top w:val="nil"/>
              <w:left w:val="single" w:sz="4" w:space="0" w:color="auto"/>
              <w:bottom w:val="nil"/>
              <w:right w:val="nil"/>
            </w:tcBorders>
            <w:shd w:val="clear" w:color="auto" w:fill="FFFFFF" w:themeFill="background1"/>
            <w:vAlign w:val="bottom"/>
          </w:tcPr>
          <w:p w14:paraId="4AB7E0B1" w14:textId="77777777" w:rsidR="00A33F91" w:rsidRPr="002178BD" w:rsidRDefault="00A33F91" w:rsidP="00E61F59">
            <w:pPr>
              <w:ind w:left="4567" w:right="-198"/>
              <w:jc w:val="left"/>
              <w:rPr>
                <w:sz w:val="20"/>
                <w:szCs w:val="20"/>
              </w:rPr>
            </w:pPr>
            <w:r w:rsidRPr="002178BD">
              <w:rPr>
                <w:sz w:val="20"/>
                <w:szCs w:val="20"/>
              </w:rPr>
              <w:t>Phase VII:</w:t>
            </w:r>
          </w:p>
        </w:tc>
        <w:tc>
          <w:tcPr>
            <w:tcW w:w="902" w:type="pct"/>
            <w:tcBorders>
              <w:top w:val="nil"/>
              <w:left w:val="nil"/>
              <w:bottom w:val="nil"/>
              <w:right w:val="single" w:sz="4" w:space="0" w:color="auto"/>
            </w:tcBorders>
            <w:shd w:val="clear" w:color="auto" w:fill="FFFFFF" w:themeFill="background1"/>
          </w:tcPr>
          <w:p w14:paraId="0B33C709" w14:textId="77777777" w:rsidR="00A33F91" w:rsidRPr="002178BD" w:rsidRDefault="00A33F91" w:rsidP="00E61F59">
            <w:pPr>
              <w:jc w:val="right"/>
              <w:rPr>
                <w:sz w:val="20"/>
                <w:szCs w:val="20"/>
              </w:rPr>
            </w:pPr>
            <w:r w:rsidRPr="002178BD">
              <w:rPr>
                <w:sz w:val="20"/>
                <w:szCs w:val="20"/>
              </w:rPr>
              <w:t>Dec-12</w:t>
            </w:r>
          </w:p>
        </w:tc>
        <w:tc>
          <w:tcPr>
            <w:tcW w:w="917" w:type="pct"/>
            <w:tcBorders>
              <w:top w:val="nil"/>
              <w:left w:val="single" w:sz="4" w:space="0" w:color="auto"/>
              <w:bottom w:val="nil"/>
              <w:right w:val="single" w:sz="4" w:space="0" w:color="auto"/>
            </w:tcBorders>
            <w:shd w:val="clear" w:color="auto" w:fill="FFFFFF" w:themeFill="background1"/>
          </w:tcPr>
          <w:p w14:paraId="5C676ADA" w14:textId="77777777" w:rsidR="00A33F91" w:rsidRPr="002178BD" w:rsidRDefault="00A33F91" w:rsidP="00E61F59">
            <w:pPr>
              <w:jc w:val="right"/>
              <w:rPr>
                <w:sz w:val="20"/>
                <w:szCs w:val="20"/>
              </w:rPr>
            </w:pPr>
            <w:r w:rsidRPr="002178BD">
              <w:rPr>
                <w:sz w:val="20"/>
                <w:szCs w:val="20"/>
              </w:rPr>
              <w:t>224,467</w:t>
            </w:r>
          </w:p>
        </w:tc>
      </w:tr>
      <w:tr w:rsidR="00A33F91" w:rsidRPr="002178BD" w14:paraId="0E271A20" w14:textId="77777777" w:rsidTr="00E61F59">
        <w:trPr>
          <w:trHeight w:val="233"/>
        </w:trPr>
        <w:tc>
          <w:tcPr>
            <w:tcW w:w="3181" w:type="pct"/>
            <w:tcBorders>
              <w:top w:val="nil"/>
              <w:left w:val="single" w:sz="4" w:space="0" w:color="auto"/>
              <w:bottom w:val="nil"/>
              <w:right w:val="nil"/>
            </w:tcBorders>
            <w:shd w:val="clear" w:color="auto" w:fill="FFFFFF" w:themeFill="background1"/>
            <w:vAlign w:val="bottom"/>
          </w:tcPr>
          <w:p w14:paraId="3964EEF5" w14:textId="77777777" w:rsidR="00A33F91" w:rsidRPr="002178BD" w:rsidRDefault="00A33F91" w:rsidP="00E61F59">
            <w:pPr>
              <w:ind w:left="4567" w:right="-198"/>
              <w:jc w:val="left"/>
              <w:rPr>
                <w:sz w:val="20"/>
                <w:szCs w:val="20"/>
              </w:rPr>
            </w:pPr>
            <w:r w:rsidRPr="002178BD">
              <w:rPr>
                <w:sz w:val="20"/>
                <w:szCs w:val="20"/>
              </w:rPr>
              <w:t>Phase VIII:</w:t>
            </w:r>
          </w:p>
        </w:tc>
        <w:tc>
          <w:tcPr>
            <w:tcW w:w="902" w:type="pct"/>
            <w:tcBorders>
              <w:top w:val="nil"/>
              <w:left w:val="nil"/>
              <w:bottom w:val="nil"/>
              <w:right w:val="single" w:sz="4" w:space="0" w:color="auto"/>
            </w:tcBorders>
            <w:shd w:val="clear" w:color="auto" w:fill="FFFFFF" w:themeFill="background1"/>
          </w:tcPr>
          <w:p w14:paraId="70300E09" w14:textId="77777777" w:rsidR="00A33F91" w:rsidRPr="002178BD" w:rsidRDefault="00A33F91" w:rsidP="00E61F59">
            <w:pPr>
              <w:jc w:val="right"/>
              <w:rPr>
                <w:sz w:val="20"/>
                <w:szCs w:val="20"/>
              </w:rPr>
            </w:pPr>
            <w:r w:rsidRPr="002178BD">
              <w:rPr>
                <w:sz w:val="20"/>
                <w:szCs w:val="20"/>
              </w:rPr>
              <w:t>Nov-14</w:t>
            </w:r>
          </w:p>
        </w:tc>
        <w:tc>
          <w:tcPr>
            <w:tcW w:w="917" w:type="pct"/>
            <w:tcBorders>
              <w:top w:val="nil"/>
              <w:left w:val="single" w:sz="4" w:space="0" w:color="auto"/>
              <w:bottom w:val="nil"/>
              <w:right w:val="single" w:sz="4" w:space="0" w:color="auto"/>
            </w:tcBorders>
            <w:shd w:val="clear" w:color="auto" w:fill="FFFFFF" w:themeFill="background1"/>
          </w:tcPr>
          <w:p w14:paraId="7E9751B9" w14:textId="77777777" w:rsidR="00A33F91" w:rsidRPr="002178BD" w:rsidRDefault="00A33F91" w:rsidP="00E61F59">
            <w:pPr>
              <w:jc w:val="right"/>
              <w:rPr>
                <w:sz w:val="20"/>
                <w:szCs w:val="20"/>
              </w:rPr>
            </w:pPr>
            <w:r w:rsidRPr="002178BD">
              <w:rPr>
                <w:sz w:val="20"/>
                <w:szCs w:val="20"/>
              </w:rPr>
              <w:t>224,467</w:t>
            </w:r>
          </w:p>
        </w:tc>
      </w:tr>
      <w:tr w:rsidR="00A33F91" w:rsidRPr="002178BD" w14:paraId="0CA1411D" w14:textId="77777777" w:rsidTr="00E61F59">
        <w:trPr>
          <w:trHeight w:val="233"/>
        </w:trPr>
        <w:tc>
          <w:tcPr>
            <w:tcW w:w="3181" w:type="pct"/>
            <w:tcBorders>
              <w:top w:val="nil"/>
              <w:left w:val="single" w:sz="4" w:space="0" w:color="auto"/>
              <w:bottom w:val="nil"/>
              <w:right w:val="nil"/>
            </w:tcBorders>
            <w:shd w:val="clear" w:color="auto" w:fill="FFFFFF" w:themeFill="background1"/>
            <w:vAlign w:val="bottom"/>
          </w:tcPr>
          <w:p w14:paraId="0D21F11B" w14:textId="77777777" w:rsidR="00A33F91" w:rsidRPr="002178BD" w:rsidRDefault="00A33F91" w:rsidP="00E61F59">
            <w:pPr>
              <w:ind w:left="4567" w:right="-198"/>
              <w:jc w:val="left"/>
              <w:rPr>
                <w:sz w:val="20"/>
                <w:szCs w:val="20"/>
              </w:rPr>
            </w:pPr>
            <w:r w:rsidRPr="002178BD">
              <w:rPr>
                <w:sz w:val="20"/>
                <w:szCs w:val="20"/>
              </w:rPr>
              <w:t>Phase IX:</w:t>
            </w:r>
          </w:p>
        </w:tc>
        <w:tc>
          <w:tcPr>
            <w:tcW w:w="902" w:type="pct"/>
            <w:tcBorders>
              <w:top w:val="nil"/>
              <w:left w:val="nil"/>
              <w:bottom w:val="nil"/>
              <w:right w:val="single" w:sz="4" w:space="0" w:color="auto"/>
            </w:tcBorders>
            <w:shd w:val="clear" w:color="auto" w:fill="FFFFFF" w:themeFill="background1"/>
          </w:tcPr>
          <w:p w14:paraId="6A2B441D" w14:textId="77777777" w:rsidR="00A33F91" w:rsidRPr="002178BD" w:rsidRDefault="00A33F91" w:rsidP="00E61F59">
            <w:pPr>
              <w:jc w:val="right"/>
              <w:rPr>
                <w:sz w:val="20"/>
                <w:szCs w:val="20"/>
              </w:rPr>
            </w:pPr>
            <w:r w:rsidRPr="002178BD">
              <w:rPr>
                <w:sz w:val="20"/>
                <w:szCs w:val="20"/>
              </w:rPr>
              <w:t>Dec-16</w:t>
            </w:r>
          </w:p>
        </w:tc>
        <w:tc>
          <w:tcPr>
            <w:tcW w:w="917" w:type="pct"/>
            <w:tcBorders>
              <w:top w:val="nil"/>
              <w:left w:val="single" w:sz="4" w:space="0" w:color="auto"/>
              <w:bottom w:val="nil"/>
              <w:right w:val="single" w:sz="4" w:space="0" w:color="auto"/>
            </w:tcBorders>
            <w:shd w:val="clear" w:color="auto" w:fill="FFFFFF" w:themeFill="background1"/>
          </w:tcPr>
          <w:p w14:paraId="18E10C4A" w14:textId="77777777" w:rsidR="00A33F91" w:rsidRPr="002178BD" w:rsidRDefault="00A33F91" w:rsidP="00E61F59">
            <w:pPr>
              <w:jc w:val="right"/>
              <w:rPr>
                <w:sz w:val="20"/>
                <w:szCs w:val="20"/>
              </w:rPr>
            </w:pPr>
            <w:r w:rsidRPr="002178BD">
              <w:rPr>
                <w:sz w:val="20"/>
                <w:szCs w:val="20"/>
              </w:rPr>
              <w:t>224,467</w:t>
            </w:r>
          </w:p>
        </w:tc>
      </w:tr>
      <w:tr w:rsidR="00A33F91" w:rsidRPr="002178BD" w14:paraId="1E1FFA9E" w14:textId="77777777" w:rsidTr="00E61F59">
        <w:trPr>
          <w:trHeight w:val="233"/>
        </w:trPr>
        <w:tc>
          <w:tcPr>
            <w:tcW w:w="3181" w:type="pct"/>
            <w:tcBorders>
              <w:top w:val="nil"/>
              <w:left w:val="single" w:sz="4" w:space="0" w:color="auto"/>
              <w:bottom w:val="nil"/>
              <w:right w:val="nil"/>
            </w:tcBorders>
            <w:shd w:val="clear" w:color="auto" w:fill="FFFFFF" w:themeFill="background1"/>
            <w:vAlign w:val="bottom"/>
          </w:tcPr>
          <w:p w14:paraId="214B9AED" w14:textId="77777777" w:rsidR="00A33F91" w:rsidRPr="002178BD" w:rsidRDefault="00A33F91" w:rsidP="00E61F59">
            <w:pPr>
              <w:ind w:left="4567" w:right="-198"/>
              <w:jc w:val="left"/>
              <w:rPr>
                <w:sz w:val="20"/>
                <w:szCs w:val="20"/>
              </w:rPr>
            </w:pPr>
            <w:r w:rsidRPr="002178BD">
              <w:rPr>
                <w:sz w:val="20"/>
                <w:szCs w:val="20"/>
              </w:rPr>
              <w:t>Phase X:</w:t>
            </w:r>
          </w:p>
        </w:tc>
        <w:tc>
          <w:tcPr>
            <w:tcW w:w="902" w:type="pct"/>
            <w:tcBorders>
              <w:top w:val="nil"/>
              <w:left w:val="nil"/>
              <w:bottom w:val="nil"/>
              <w:right w:val="single" w:sz="4" w:space="0" w:color="auto"/>
            </w:tcBorders>
            <w:shd w:val="clear" w:color="auto" w:fill="FFFFFF" w:themeFill="background1"/>
          </w:tcPr>
          <w:p w14:paraId="6C834213" w14:textId="77777777" w:rsidR="00A33F91" w:rsidRPr="002178BD" w:rsidRDefault="00A33F91" w:rsidP="00E61F59">
            <w:pPr>
              <w:jc w:val="right"/>
              <w:rPr>
                <w:sz w:val="20"/>
                <w:szCs w:val="20"/>
              </w:rPr>
            </w:pPr>
            <w:r w:rsidRPr="002178BD">
              <w:rPr>
                <w:sz w:val="20"/>
                <w:szCs w:val="20"/>
              </w:rPr>
              <w:t>Dec-18</w:t>
            </w:r>
          </w:p>
        </w:tc>
        <w:tc>
          <w:tcPr>
            <w:tcW w:w="917" w:type="pct"/>
            <w:tcBorders>
              <w:top w:val="nil"/>
              <w:left w:val="single" w:sz="4" w:space="0" w:color="auto"/>
              <w:bottom w:val="nil"/>
              <w:right w:val="single" w:sz="4" w:space="0" w:color="auto"/>
            </w:tcBorders>
            <w:shd w:val="clear" w:color="auto" w:fill="FFFFFF" w:themeFill="background1"/>
          </w:tcPr>
          <w:p w14:paraId="028AB3CA" w14:textId="77777777" w:rsidR="00A33F91" w:rsidRPr="002178BD" w:rsidRDefault="00A33F91" w:rsidP="00E61F59">
            <w:pPr>
              <w:jc w:val="right"/>
              <w:rPr>
                <w:sz w:val="20"/>
                <w:szCs w:val="20"/>
              </w:rPr>
            </w:pPr>
            <w:r w:rsidRPr="002178BD">
              <w:rPr>
                <w:sz w:val="20"/>
                <w:szCs w:val="20"/>
              </w:rPr>
              <w:t>286,749</w:t>
            </w:r>
          </w:p>
        </w:tc>
      </w:tr>
      <w:tr w:rsidR="00A33F91" w:rsidRPr="002178BD" w14:paraId="105BCDEA" w14:textId="77777777" w:rsidTr="00E61F59">
        <w:trPr>
          <w:trHeight w:val="233"/>
        </w:trPr>
        <w:tc>
          <w:tcPr>
            <w:tcW w:w="3181" w:type="pct"/>
            <w:tcBorders>
              <w:top w:val="nil"/>
              <w:left w:val="single" w:sz="4" w:space="0" w:color="auto"/>
              <w:bottom w:val="nil"/>
              <w:right w:val="nil"/>
            </w:tcBorders>
            <w:shd w:val="clear" w:color="auto" w:fill="FFFFFF" w:themeFill="background1"/>
            <w:vAlign w:val="bottom"/>
          </w:tcPr>
          <w:p w14:paraId="4BDE35A6" w14:textId="77777777" w:rsidR="00A33F91" w:rsidRPr="002178BD" w:rsidRDefault="00A33F91" w:rsidP="00E61F59">
            <w:pPr>
              <w:ind w:left="4567" w:right="-198"/>
              <w:jc w:val="left"/>
              <w:rPr>
                <w:sz w:val="20"/>
                <w:szCs w:val="20"/>
              </w:rPr>
            </w:pPr>
            <w:r w:rsidRPr="002178BD">
              <w:rPr>
                <w:sz w:val="20"/>
                <w:szCs w:val="20"/>
              </w:rPr>
              <w:t>Phase XI:</w:t>
            </w:r>
          </w:p>
        </w:tc>
        <w:tc>
          <w:tcPr>
            <w:tcW w:w="902" w:type="pct"/>
            <w:tcBorders>
              <w:top w:val="nil"/>
              <w:left w:val="nil"/>
              <w:bottom w:val="nil"/>
              <w:right w:val="single" w:sz="4" w:space="0" w:color="auto"/>
            </w:tcBorders>
            <w:shd w:val="clear" w:color="auto" w:fill="FFFFFF" w:themeFill="background1"/>
          </w:tcPr>
          <w:p w14:paraId="26BCFF44" w14:textId="77777777" w:rsidR="00A33F91" w:rsidRPr="002178BD" w:rsidRDefault="00A33F91" w:rsidP="00E61F59">
            <w:pPr>
              <w:jc w:val="right"/>
              <w:rPr>
                <w:sz w:val="20"/>
                <w:szCs w:val="20"/>
              </w:rPr>
            </w:pPr>
            <w:r w:rsidRPr="002178BD">
              <w:rPr>
                <w:sz w:val="20"/>
                <w:szCs w:val="20"/>
              </w:rPr>
              <w:t>Jul-21</w:t>
            </w:r>
          </w:p>
        </w:tc>
        <w:tc>
          <w:tcPr>
            <w:tcW w:w="917" w:type="pct"/>
            <w:tcBorders>
              <w:top w:val="nil"/>
              <w:left w:val="single" w:sz="4" w:space="0" w:color="auto"/>
              <w:bottom w:val="nil"/>
              <w:right w:val="single" w:sz="4" w:space="0" w:color="auto"/>
            </w:tcBorders>
            <w:shd w:val="clear" w:color="auto" w:fill="FFFFFF" w:themeFill="background1"/>
          </w:tcPr>
          <w:p w14:paraId="3B99A500" w14:textId="77777777" w:rsidR="00A33F91" w:rsidRPr="002178BD" w:rsidRDefault="00A33F91" w:rsidP="00E61F59">
            <w:pPr>
              <w:jc w:val="right"/>
              <w:rPr>
                <w:sz w:val="20"/>
                <w:szCs w:val="20"/>
              </w:rPr>
            </w:pPr>
            <w:r w:rsidRPr="002178BD">
              <w:rPr>
                <w:sz w:val="20"/>
                <w:szCs w:val="20"/>
              </w:rPr>
              <w:t>287,318</w:t>
            </w:r>
          </w:p>
        </w:tc>
      </w:tr>
      <w:tr w:rsidR="00A33F91" w:rsidRPr="002178BD" w14:paraId="28DE021D" w14:textId="77777777" w:rsidTr="00E61F59">
        <w:trPr>
          <w:trHeight w:val="233"/>
        </w:trPr>
        <w:tc>
          <w:tcPr>
            <w:tcW w:w="4083" w:type="pct"/>
            <w:gridSpan w:val="2"/>
            <w:tcBorders>
              <w:top w:val="nil"/>
              <w:left w:val="single" w:sz="4" w:space="0" w:color="auto"/>
              <w:bottom w:val="single" w:sz="4" w:space="0" w:color="auto"/>
              <w:right w:val="single" w:sz="4" w:space="0" w:color="auto"/>
            </w:tcBorders>
            <w:shd w:val="clear" w:color="auto" w:fill="auto"/>
          </w:tcPr>
          <w:p w14:paraId="2CF7467A" w14:textId="77777777" w:rsidR="00A33F91" w:rsidRPr="002178BD" w:rsidRDefault="00A33F91" w:rsidP="00E61F59">
            <w:pPr>
              <w:tabs>
                <w:tab w:val="right" w:pos="7420"/>
              </w:tabs>
              <w:ind w:left="6480" w:right="-108"/>
              <w:jc w:val="left"/>
              <w:rPr>
                <w:sz w:val="20"/>
                <w:szCs w:val="20"/>
              </w:rPr>
            </w:pPr>
            <w:r w:rsidRPr="002178BD">
              <w:rPr>
                <w:sz w:val="20"/>
                <w:szCs w:val="20"/>
              </w:rPr>
              <w:tab/>
              <w:t>Total:</w:t>
            </w:r>
          </w:p>
        </w:tc>
        <w:tc>
          <w:tcPr>
            <w:tcW w:w="917" w:type="pct"/>
            <w:tcBorders>
              <w:top w:val="nil"/>
              <w:left w:val="single" w:sz="4" w:space="0" w:color="auto"/>
              <w:bottom w:val="single" w:sz="4" w:space="0" w:color="auto"/>
              <w:right w:val="single" w:sz="4" w:space="0" w:color="auto"/>
            </w:tcBorders>
            <w:shd w:val="clear" w:color="auto" w:fill="auto"/>
          </w:tcPr>
          <w:p w14:paraId="25578034" w14:textId="77777777" w:rsidR="00A33F91" w:rsidRPr="002178BD" w:rsidRDefault="00A33F91" w:rsidP="00E61F59">
            <w:pPr>
              <w:jc w:val="right"/>
              <w:rPr>
                <w:sz w:val="20"/>
                <w:szCs w:val="20"/>
                <w:highlight w:val="yellow"/>
              </w:rPr>
            </w:pPr>
            <w:r w:rsidRPr="002178BD">
              <w:rPr>
                <w:sz w:val="20"/>
                <w:szCs w:val="20"/>
              </w:rPr>
              <w:t>2,615,662</w:t>
            </w:r>
          </w:p>
        </w:tc>
      </w:tr>
      <w:tr w:rsidR="00A33F91" w:rsidRPr="002178BD" w14:paraId="459E4D93" w14:textId="77777777" w:rsidTr="00E61F59">
        <w:trPr>
          <w:trHeight w:val="233"/>
        </w:trPr>
        <w:tc>
          <w:tcPr>
            <w:tcW w:w="4083" w:type="pct"/>
            <w:gridSpan w:val="2"/>
            <w:tcBorders>
              <w:top w:val="single" w:sz="4" w:space="0" w:color="auto"/>
            </w:tcBorders>
            <w:shd w:val="clear" w:color="auto" w:fill="FFFFFF" w:themeFill="background1"/>
          </w:tcPr>
          <w:p w14:paraId="6803E75A" w14:textId="77777777" w:rsidR="00A33F91" w:rsidRPr="002178BD" w:rsidRDefault="00A33F91" w:rsidP="00E61F59">
            <w:pPr>
              <w:keepNext/>
              <w:jc w:val="left"/>
              <w:rPr>
                <w:sz w:val="20"/>
                <w:szCs w:val="20"/>
              </w:rPr>
            </w:pPr>
            <w:r w:rsidRPr="002178BD">
              <w:rPr>
                <w:sz w:val="20"/>
                <w:szCs w:val="20"/>
              </w:rPr>
              <w:lastRenderedPageBreak/>
              <w:t>Amount requested for renewal (phase XII) (US $):</w:t>
            </w:r>
          </w:p>
        </w:tc>
        <w:tc>
          <w:tcPr>
            <w:tcW w:w="917" w:type="pct"/>
            <w:tcBorders>
              <w:top w:val="single" w:sz="4" w:space="0" w:color="auto"/>
            </w:tcBorders>
            <w:shd w:val="clear" w:color="auto" w:fill="auto"/>
          </w:tcPr>
          <w:p w14:paraId="78CF5935" w14:textId="77777777" w:rsidR="00A33F91" w:rsidRPr="002178BD" w:rsidRDefault="00A33F91" w:rsidP="00E61F59">
            <w:pPr>
              <w:keepNext/>
              <w:jc w:val="right"/>
              <w:rPr>
                <w:sz w:val="20"/>
                <w:szCs w:val="20"/>
              </w:rPr>
            </w:pPr>
            <w:r w:rsidRPr="002178BD">
              <w:rPr>
                <w:sz w:val="20"/>
                <w:szCs w:val="20"/>
              </w:rPr>
              <w:t>594,748</w:t>
            </w:r>
          </w:p>
        </w:tc>
      </w:tr>
      <w:tr w:rsidR="00A33F91" w:rsidRPr="002178BD" w14:paraId="7D9D9AED" w14:textId="77777777" w:rsidTr="00E61F59">
        <w:trPr>
          <w:trHeight w:val="233"/>
        </w:trPr>
        <w:tc>
          <w:tcPr>
            <w:tcW w:w="4083" w:type="pct"/>
            <w:gridSpan w:val="2"/>
          </w:tcPr>
          <w:p w14:paraId="6512DC0A" w14:textId="77777777" w:rsidR="00A33F91" w:rsidRPr="002178BD" w:rsidRDefault="00A33F91" w:rsidP="00E61F59">
            <w:pPr>
              <w:keepNext/>
              <w:jc w:val="left"/>
              <w:rPr>
                <w:sz w:val="20"/>
                <w:szCs w:val="20"/>
              </w:rPr>
            </w:pPr>
            <w:r w:rsidRPr="002178BD">
              <w:rPr>
                <w:sz w:val="20"/>
                <w:szCs w:val="20"/>
              </w:rPr>
              <w:t xml:space="preserve">Amount recommended for approval for phase XII (US $): </w:t>
            </w:r>
          </w:p>
        </w:tc>
        <w:tc>
          <w:tcPr>
            <w:tcW w:w="917" w:type="pct"/>
            <w:shd w:val="clear" w:color="auto" w:fill="auto"/>
          </w:tcPr>
          <w:p w14:paraId="1F904B18" w14:textId="77777777" w:rsidR="00A33F91" w:rsidRPr="002178BD" w:rsidRDefault="00A33F91" w:rsidP="00E61F59">
            <w:pPr>
              <w:keepNext/>
              <w:jc w:val="right"/>
              <w:rPr>
                <w:sz w:val="20"/>
                <w:szCs w:val="20"/>
              </w:rPr>
            </w:pPr>
            <w:r w:rsidRPr="002178BD">
              <w:rPr>
                <w:sz w:val="20"/>
                <w:szCs w:val="20"/>
              </w:rPr>
              <w:t>594,748</w:t>
            </w:r>
          </w:p>
        </w:tc>
      </w:tr>
      <w:tr w:rsidR="00A33F91" w:rsidRPr="002178BD" w14:paraId="25CFCE29" w14:textId="77777777" w:rsidTr="00E61F59">
        <w:trPr>
          <w:trHeight w:val="233"/>
        </w:trPr>
        <w:tc>
          <w:tcPr>
            <w:tcW w:w="4083" w:type="pct"/>
            <w:gridSpan w:val="2"/>
          </w:tcPr>
          <w:p w14:paraId="224D73AE" w14:textId="77777777" w:rsidR="00A33F91" w:rsidRPr="002178BD" w:rsidRDefault="00A33F91" w:rsidP="00E61F59">
            <w:pPr>
              <w:keepNext/>
              <w:jc w:val="left"/>
              <w:rPr>
                <w:sz w:val="20"/>
                <w:szCs w:val="20"/>
              </w:rPr>
            </w:pPr>
            <w:r w:rsidRPr="002178BD">
              <w:rPr>
                <w:sz w:val="20"/>
                <w:szCs w:val="20"/>
              </w:rPr>
              <w:t>Agency support costs (US $):</w:t>
            </w:r>
          </w:p>
        </w:tc>
        <w:tc>
          <w:tcPr>
            <w:tcW w:w="917" w:type="pct"/>
            <w:shd w:val="clear" w:color="auto" w:fill="auto"/>
          </w:tcPr>
          <w:p w14:paraId="105B9E2D" w14:textId="77777777" w:rsidR="00A33F91" w:rsidRPr="002178BD" w:rsidRDefault="00A33F91" w:rsidP="00E61F59">
            <w:pPr>
              <w:keepNext/>
              <w:jc w:val="right"/>
              <w:rPr>
                <w:sz w:val="20"/>
                <w:szCs w:val="20"/>
                <w:highlight w:val="yellow"/>
              </w:rPr>
            </w:pPr>
            <w:r w:rsidRPr="002178BD">
              <w:rPr>
                <w:sz w:val="20"/>
                <w:szCs w:val="20"/>
              </w:rPr>
              <w:t>41,632</w:t>
            </w:r>
          </w:p>
        </w:tc>
      </w:tr>
      <w:tr w:rsidR="00A33F91" w:rsidRPr="002178BD" w14:paraId="114DE091" w14:textId="77777777" w:rsidTr="00E61F59">
        <w:trPr>
          <w:trHeight w:val="233"/>
        </w:trPr>
        <w:tc>
          <w:tcPr>
            <w:tcW w:w="4083" w:type="pct"/>
            <w:gridSpan w:val="2"/>
          </w:tcPr>
          <w:p w14:paraId="3024BC02" w14:textId="77777777" w:rsidR="00A33F91" w:rsidRPr="002178BD" w:rsidRDefault="00A33F91" w:rsidP="00E61F59">
            <w:pPr>
              <w:jc w:val="left"/>
              <w:rPr>
                <w:sz w:val="20"/>
                <w:szCs w:val="20"/>
              </w:rPr>
            </w:pPr>
            <w:r w:rsidRPr="002178BD">
              <w:rPr>
                <w:sz w:val="20"/>
                <w:szCs w:val="20"/>
              </w:rPr>
              <w:t>Total cost of institutional strengthening phase XII to the Multilateral Fund (US $):</w:t>
            </w:r>
          </w:p>
        </w:tc>
        <w:tc>
          <w:tcPr>
            <w:tcW w:w="917" w:type="pct"/>
            <w:shd w:val="clear" w:color="auto" w:fill="auto"/>
          </w:tcPr>
          <w:p w14:paraId="0C4D6CA6" w14:textId="77777777" w:rsidR="00A33F91" w:rsidRPr="002178BD" w:rsidRDefault="00A33F91" w:rsidP="00E61F59">
            <w:pPr>
              <w:jc w:val="right"/>
              <w:rPr>
                <w:sz w:val="20"/>
                <w:szCs w:val="20"/>
              </w:rPr>
            </w:pPr>
            <w:r w:rsidRPr="002178BD">
              <w:rPr>
                <w:sz w:val="20"/>
                <w:szCs w:val="20"/>
              </w:rPr>
              <w:t>636,380</w:t>
            </w:r>
          </w:p>
        </w:tc>
      </w:tr>
      <w:tr w:rsidR="00A33F91" w:rsidRPr="002178BD" w14:paraId="7BA4B7FF" w14:textId="77777777" w:rsidTr="00E61F59">
        <w:trPr>
          <w:trHeight w:val="233"/>
        </w:trPr>
        <w:tc>
          <w:tcPr>
            <w:tcW w:w="4083" w:type="pct"/>
            <w:gridSpan w:val="2"/>
          </w:tcPr>
          <w:p w14:paraId="73ACE05B" w14:textId="77777777" w:rsidR="00A33F91" w:rsidRPr="002178BD" w:rsidRDefault="00A33F91" w:rsidP="00E61F59">
            <w:pPr>
              <w:jc w:val="left"/>
              <w:rPr>
                <w:sz w:val="20"/>
                <w:szCs w:val="20"/>
              </w:rPr>
            </w:pPr>
            <w:r w:rsidRPr="002178BD">
              <w:rPr>
                <w:sz w:val="20"/>
                <w:szCs w:val="20"/>
              </w:rPr>
              <w:t>Date of approval of country programme:</w:t>
            </w:r>
          </w:p>
        </w:tc>
        <w:tc>
          <w:tcPr>
            <w:tcW w:w="917" w:type="pct"/>
            <w:shd w:val="clear" w:color="auto" w:fill="FFFFFF" w:themeFill="background1"/>
          </w:tcPr>
          <w:p w14:paraId="4A28006A" w14:textId="77777777" w:rsidR="00A33F91" w:rsidRPr="002178BD" w:rsidRDefault="00A33F91" w:rsidP="00E61F59">
            <w:pPr>
              <w:jc w:val="right"/>
              <w:rPr>
                <w:sz w:val="20"/>
                <w:szCs w:val="20"/>
              </w:rPr>
            </w:pPr>
            <w:r w:rsidRPr="002178BD">
              <w:rPr>
                <w:sz w:val="20"/>
                <w:szCs w:val="20"/>
              </w:rPr>
              <w:t>1996</w:t>
            </w:r>
          </w:p>
        </w:tc>
      </w:tr>
      <w:tr w:rsidR="00A33F91" w:rsidRPr="002178BD" w14:paraId="1D9B45A8" w14:textId="77777777" w:rsidTr="00E61F59">
        <w:trPr>
          <w:trHeight w:val="233"/>
        </w:trPr>
        <w:tc>
          <w:tcPr>
            <w:tcW w:w="4083" w:type="pct"/>
            <w:gridSpan w:val="2"/>
            <w:tcBorders>
              <w:bottom w:val="single" w:sz="4" w:space="0" w:color="auto"/>
            </w:tcBorders>
          </w:tcPr>
          <w:p w14:paraId="7933BB80" w14:textId="77777777" w:rsidR="00A33F91" w:rsidRPr="002178BD" w:rsidRDefault="00A33F91" w:rsidP="00E61F59">
            <w:pPr>
              <w:jc w:val="left"/>
              <w:rPr>
                <w:sz w:val="20"/>
                <w:szCs w:val="20"/>
              </w:rPr>
            </w:pPr>
            <w:r w:rsidRPr="002178BD">
              <w:rPr>
                <w:sz w:val="20"/>
                <w:szCs w:val="20"/>
              </w:rPr>
              <w:t>Date of approval of HCFC phase-out management plan:</w:t>
            </w:r>
          </w:p>
        </w:tc>
        <w:tc>
          <w:tcPr>
            <w:tcW w:w="917" w:type="pct"/>
            <w:tcBorders>
              <w:bottom w:val="single" w:sz="4" w:space="0" w:color="auto"/>
            </w:tcBorders>
            <w:shd w:val="clear" w:color="auto" w:fill="FFFFFF" w:themeFill="background1"/>
          </w:tcPr>
          <w:p w14:paraId="50AD2618" w14:textId="77777777" w:rsidR="00A33F91" w:rsidRPr="002178BD" w:rsidRDefault="00A33F91" w:rsidP="00E61F59">
            <w:pPr>
              <w:jc w:val="right"/>
              <w:rPr>
                <w:sz w:val="20"/>
                <w:szCs w:val="20"/>
              </w:rPr>
            </w:pPr>
            <w:r w:rsidRPr="002178BD">
              <w:rPr>
                <w:sz w:val="20"/>
                <w:szCs w:val="20"/>
              </w:rPr>
              <w:t>2010</w:t>
            </w:r>
          </w:p>
        </w:tc>
      </w:tr>
      <w:tr w:rsidR="00A33F91" w:rsidRPr="002178BD" w14:paraId="7EC7842D" w14:textId="77777777" w:rsidTr="00E61F59">
        <w:trPr>
          <w:trHeight w:val="233"/>
        </w:trPr>
        <w:tc>
          <w:tcPr>
            <w:tcW w:w="4083" w:type="pct"/>
            <w:gridSpan w:val="2"/>
            <w:tcBorders>
              <w:top w:val="single" w:sz="4" w:space="0" w:color="auto"/>
              <w:left w:val="single" w:sz="4" w:space="0" w:color="auto"/>
              <w:bottom w:val="nil"/>
              <w:right w:val="single" w:sz="4" w:space="0" w:color="auto"/>
            </w:tcBorders>
          </w:tcPr>
          <w:p w14:paraId="68CBF6D3" w14:textId="77777777" w:rsidR="00A33F91" w:rsidRPr="0025394B" w:rsidRDefault="00A33F91" w:rsidP="00E61F59">
            <w:pPr>
              <w:keepNext/>
              <w:spacing w:before="20"/>
              <w:jc w:val="left"/>
              <w:rPr>
                <w:sz w:val="20"/>
                <w:szCs w:val="20"/>
                <w:highlight w:val="yellow"/>
              </w:rPr>
            </w:pPr>
            <w:r w:rsidRPr="00695DD7">
              <w:rPr>
                <w:color w:val="000000" w:themeColor="text1"/>
                <w:sz w:val="19"/>
                <w:szCs w:val="19"/>
              </w:rPr>
              <w:t>Baseline consumption of controlled substances (ODP tonnes for ODS/CO</w:t>
            </w:r>
            <w:r w:rsidRPr="00695DD7">
              <w:rPr>
                <w:color w:val="000000" w:themeColor="text1"/>
                <w:sz w:val="19"/>
                <w:szCs w:val="19"/>
                <w:vertAlign w:val="subscript"/>
              </w:rPr>
              <w:t>2</w:t>
            </w:r>
            <w:r w:rsidRPr="00695DD7">
              <w:rPr>
                <w:color w:val="000000" w:themeColor="text1"/>
                <w:sz w:val="19"/>
                <w:szCs w:val="19"/>
              </w:rPr>
              <w:t>-eq tonnes for HFCs)</w:t>
            </w:r>
            <w:r w:rsidRPr="00723655">
              <w:rPr>
                <w:color w:val="000000" w:themeColor="text1"/>
                <w:sz w:val="20"/>
                <w:szCs w:val="20"/>
              </w:rPr>
              <w:t>:</w:t>
            </w:r>
          </w:p>
        </w:tc>
        <w:tc>
          <w:tcPr>
            <w:tcW w:w="917" w:type="pct"/>
            <w:tcBorders>
              <w:top w:val="single" w:sz="4" w:space="0" w:color="auto"/>
              <w:left w:val="single" w:sz="4" w:space="0" w:color="auto"/>
              <w:bottom w:val="nil"/>
              <w:right w:val="single" w:sz="4" w:space="0" w:color="auto"/>
            </w:tcBorders>
            <w:shd w:val="clear" w:color="auto" w:fill="FFFFFF" w:themeFill="background1"/>
            <w:vAlign w:val="bottom"/>
          </w:tcPr>
          <w:p w14:paraId="73C8F0B7" w14:textId="77777777" w:rsidR="00A33F91" w:rsidRPr="002178BD" w:rsidRDefault="00A33F91" w:rsidP="00E61F59">
            <w:pPr>
              <w:keepNext/>
              <w:jc w:val="right"/>
              <w:rPr>
                <w:sz w:val="20"/>
                <w:szCs w:val="20"/>
              </w:rPr>
            </w:pPr>
          </w:p>
        </w:tc>
      </w:tr>
      <w:tr w:rsidR="00A33F91" w:rsidRPr="002178BD" w14:paraId="64417095" w14:textId="77777777" w:rsidTr="00E61F59">
        <w:trPr>
          <w:trHeight w:val="233"/>
        </w:trPr>
        <w:tc>
          <w:tcPr>
            <w:tcW w:w="4083" w:type="pct"/>
            <w:gridSpan w:val="2"/>
            <w:tcBorders>
              <w:top w:val="nil"/>
              <w:left w:val="single" w:sz="4" w:space="0" w:color="auto"/>
              <w:bottom w:val="nil"/>
              <w:right w:val="single" w:sz="4" w:space="0" w:color="auto"/>
            </w:tcBorders>
          </w:tcPr>
          <w:p w14:paraId="4726C189" w14:textId="77777777" w:rsidR="00A33F91" w:rsidRPr="002178BD" w:rsidRDefault="00A33F91" w:rsidP="00E61F59">
            <w:pPr>
              <w:keepNext/>
              <w:ind w:left="447" w:hanging="447"/>
              <w:jc w:val="left"/>
              <w:rPr>
                <w:sz w:val="20"/>
                <w:szCs w:val="20"/>
              </w:rPr>
            </w:pPr>
            <w:r w:rsidRPr="002178BD">
              <w:rPr>
                <w:sz w:val="20"/>
                <w:szCs w:val="20"/>
              </w:rPr>
              <w:t>(a)</w:t>
            </w:r>
            <w:r w:rsidRPr="002178BD">
              <w:rPr>
                <w:sz w:val="20"/>
                <w:szCs w:val="20"/>
              </w:rPr>
              <w:tab/>
              <w:t>Annex B, Group III (methyl chloroform) (average 1998-2000)</w:t>
            </w:r>
          </w:p>
        </w:tc>
        <w:tc>
          <w:tcPr>
            <w:tcW w:w="917" w:type="pct"/>
            <w:tcBorders>
              <w:top w:val="nil"/>
              <w:left w:val="single" w:sz="4" w:space="0" w:color="auto"/>
              <w:bottom w:val="nil"/>
              <w:right w:val="single" w:sz="4" w:space="0" w:color="auto"/>
            </w:tcBorders>
            <w:shd w:val="clear" w:color="auto" w:fill="FFFFFF" w:themeFill="background1"/>
            <w:vAlign w:val="bottom"/>
          </w:tcPr>
          <w:p w14:paraId="34DB831B" w14:textId="77777777" w:rsidR="00A33F91" w:rsidRPr="002178BD" w:rsidRDefault="00A33F91" w:rsidP="00E61F59">
            <w:pPr>
              <w:keepNext/>
              <w:jc w:val="right"/>
              <w:rPr>
                <w:sz w:val="20"/>
                <w:szCs w:val="20"/>
              </w:rPr>
            </w:pPr>
            <w:r w:rsidRPr="002178BD">
              <w:rPr>
                <w:sz w:val="20"/>
                <w:szCs w:val="20"/>
              </w:rPr>
              <w:t>2.30</w:t>
            </w:r>
          </w:p>
        </w:tc>
      </w:tr>
      <w:tr w:rsidR="00A33F91" w:rsidRPr="002178BD" w14:paraId="66A9EA32" w14:textId="77777777" w:rsidTr="00E61F59">
        <w:trPr>
          <w:trHeight w:val="233"/>
        </w:trPr>
        <w:tc>
          <w:tcPr>
            <w:tcW w:w="4083" w:type="pct"/>
            <w:gridSpan w:val="2"/>
            <w:tcBorders>
              <w:top w:val="nil"/>
              <w:left w:val="single" w:sz="4" w:space="0" w:color="auto"/>
              <w:bottom w:val="nil"/>
              <w:right w:val="single" w:sz="4" w:space="0" w:color="auto"/>
            </w:tcBorders>
          </w:tcPr>
          <w:p w14:paraId="3D88F2CC" w14:textId="77777777" w:rsidR="00A33F91" w:rsidRPr="002178BD" w:rsidRDefault="00A33F91" w:rsidP="00E61F59">
            <w:pPr>
              <w:spacing w:after="20"/>
              <w:ind w:left="447" w:hanging="447"/>
              <w:jc w:val="left"/>
              <w:rPr>
                <w:sz w:val="20"/>
                <w:szCs w:val="20"/>
              </w:rPr>
            </w:pPr>
            <w:r w:rsidRPr="002178BD">
              <w:rPr>
                <w:sz w:val="20"/>
                <w:szCs w:val="20"/>
              </w:rPr>
              <w:t>(b)</w:t>
            </w:r>
            <w:r w:rsidRPr="002178BD">
              <w:rPr>
                <w:sz w:val="20"/>
                <w:szCs w:val="20"/>
              </w:rPr>
              <w:tab/>
              <w:t>Annex C, Group I (HCFCs) (average 2009-2010)</w:t>
            </w:r>
          </w:p>
        </w:tc>
        <w:tc>
          <w:tcPr>
            <w:tcW w:w="917" w:type="pct"/>
            <w:tcBorders>
              <w:top w:val="nil"/>
              <w:left w:val="single" w:sz="4" w:space="0" w:color="auto"/>
              <w:bottom w:val="nil"/>
              <w:right w:val="single" w:sz="4" w:space="0" w:color="auto"/>
            </w:tcBorders>
            <w:shd w:val="clear" w:color="auto" w:fill="FFFFFF" w:themeFill="background1"/>
            <w:vAlign w:val="bottom"/>
          </w:tcPr>
          <w:p w14:paraId="49D760D0" w14:textId="77777777" w:rsidR="00A33F91" w:rsidRPr="002178BD" w:rsidRDefault="00A33F91" w:rsidP="00E61F59">
            <w:pPr>
              <w:jc w:val="right"/>
              <w:rPr>
                <w:sz w:val="20"/>
                <w:szCs w:val="20"/>
              </w:rPr>
            </w:pPr>
            <w:r w:rsidRPr="002178BD">
              <w:rPr>
                <w:sz w:val="20"/>
                <w:szCs w:val="20"/>
              </w:rPr>
              <w:t>248.11</w:t>
            </w:r>
          </w:p>
        </w:tc>
      </w:tr>
      <w:tr w:rsidR="00A33F91" w:rsidRPr="002178BD" w14:paraId="4DB03B97" w14:textId="77777777" w:rsidTr="00E61F59">
        <w:trPr>
          <w:trHeight w:val="233"/>
        </w:trPr>
        <w:tc>
          <w:tcPr>
            <w:tcW w:w="4083" w:type="pct"/>
            <w:gridSpan w:val="2"/>
            <w:tcBorders>
              <w:top w:val="nil"/>
              <w:bottom w:val="nil"/>
            </w:tcBorders>
          </w:tcPr>
          <w:p w14:paraId="1F8A69D1" w14:textId="77777777" w:rsidR="00A33F91" w:rsidRPr="002178BD" w:rsidRDefault="00A33F91" w:rsidP="00E61F59">
            <w:pPr>
              <w:spacing w:after="20"/>
              <w:ind w:left="447" w:hanging="447"/>
              <w:jc w:val="left"/>
              <w:rPr>
                <w:sz w:val="20"/>
                <w:szCs w:val="20"/>
              </w:rPr>
            </w:pPr>
            <w:r w:rsidRPr="002178BD">
              <w:rPr>
                <w:sz w:val="20"/>
                <w:szCs w:val="20"/>
              </w:rPr>
              <w:t>(c)</w:t>
            </w:r>
            <w:r w:rsidRPr="002178BD">
              <w:rPr>
                <w:sz w:val="20"/>
                <w:szCs w:val="20"/>
              </w:rPr>
              <w:tab/>
              <w:t>Annex E, (methyl bromide) (average 1995-1998)</w:t>
            </w:r>
          </w:p>
        </w:tc>
        <w:tc>
          <w:tcPr>
            <w:tcW w:w="917" w:type="pct"/>
            <w:tcBorders>
              <w:top w:val="nil"/>
              <w:bottom w:val="nil"/>
            </w:tcBorders>
            <w:shd w:val="clear" w:color="auto" w:fill="FFFFFF" w:themeFill="background1"/>
            <w:vAlign w:val="bottom"/>
          </w:tcPr>
          <w:p w14:paraId="1C0A2EC0" w14:textId="77777777" w:rsidR="00A33F91" w:rsidRPr="002178BD" w:rsidRDefault="00A33F91" w:rsidP="00E61F59">
            <w:pPr>
              <w:jc w:val="right"/>
              <w:rPr>
                <w:sz w:val="20"/>
                <w:szCs w:val="20"/>
              </w:rPr>
            </w:pPr>
            <w:r w:rsidRPr="002178BD">
              <w:rPr>
                <w:sz w:val="20"/>
                <w:szCs w:val="20"/>
              </w:rPr>
              <w:t>14.00</w:t>
            </w:r>
          </w:p>
        </w:tc>
      </w:tr>
      <w:tr w:rsidR="00A33F91" w:rsidRPr="002178BD" w14:paraId="44812957" w14:textId="77777777" w:rsidTr="00E61F59">
        <w:trPr>
          <w:trHeight w:val="233"/>
        </w:trPr>
        <w:tc>
          <w:tcPr>
            <w:tcW w:w="4083" w:type="pct"/>
            <w:gridSpan w:val="2"/>
            <w:tcBorders>
              <w:top w:val="nil"/>
              <w:bottom w:val="single" w:sz="4" w:space="0" w:color="auto"/>
            </w:tcBorders>
          </w:tcPr>
          <w:p w14:paraId="7CEAE066" w14:textId="77777777" w:rsidR="00A33F91" w:rsidRPr="002178BD" w:rsidRDefault="00A33F91" w:rsidP="00E61F59">
            <w:pPr>
              <w:spacing w:after="20"/>
              <w:ind w:left="447" w:hanging="447"/>
              <w:jc w:val="left"/>
              <w:rPr>
                <w:sz w:val="20"/>
                <w:szCs w:val="20"/>
              </w:rPr>
            </w:pPr>
            <w:r w:rsidRPr="002178BD">
              <w:rPr>
                <w:color w:val="000000" w:themeColor="text1"/>
                <w:sz w:val="20"/>
                <w:szCs w:val="20"/>
              </w:rPr>
              <w:t>(d)</w:t>
            </w:r>
            <w:r w:rsidRPr="002178BD">
              <w:rPr>
                <w:color w:val="000000" w:themeColor="text1"/>
                <w:sz w:val="20"/>
                <w:szCs w:val="20"/>
              </w:rPr>
              <w:tab/>
              <w:t>Annex F (HFCs) (</w:t>
            </w:r>
            <w:r w:rsidRPr="002178BD">
              <w:rPr>
                <w:sz w:val="20"/>
                <w:szCs w:val="20"/>
              </w:rPr>
              <w:t>average 2020-2022 plus 65% of HCFC baseline)</w:t>
            </w:r>
          </w:p>
        </w:tc>
        <w:tc>
          <w:tcPr>
            <w:tcW w:w="917" w:type="pct"/>
            <w:tcBorders>
              <w:top w:val="nil"/>
              <w:bottom w:val="single" w:sz="4" w:space="0" w:color="auto"/>
            </w:tcBorders>
            <w:shd w:val="clear" w:color="auto" w:fill="FFFFFF" w:themeFill="background1"/>
            <w:vAlign w:val="bottom"/>
          </w:tcPr>
          <w:p w14:paraId="59AFB35F" w14:textId="77777777" w:rsidR="00A33F91" w:rsidRPr="002178BD" w:rsidRDefault="00A33F91" w:rsidP="00E61F59">
            <w:pPr>
              <w:jc w:val="right"/>
              <w:rPr>
                <w:sz w:val="20"/>
                <w:szCs w:val="20"/>
              </w:rPr>
            </w:pPr>
            <w:r w:rsidRPr="002178BD">
              <w:rPr>
                <w:sz w:val="20"/>
                <w:szCs w:val="20"/>
              </w:rPr>
              <w:t>Not available</w:t>
            </w:r>
          </w:p>
        </w:tc>
      </w:tr>
      <w:tr w:rsidR="00A33F91" w:rsidRPr="002178BD" w14:paraId="04813ECE" w14:textId="77777777" w:rsidTr="00E61F59">
        <w:trPr>
          <w:trHeight w:val="233"/>
        </w:trPr>
        <w:tc>
          <w:tcPr>
            <w:tcW w:w="4083" w:type="pct"/>
            <w:gridSpan w:val="2"/>
            <w:tcBorders>
              <w:top w:val="single" w:sz="4" w:space="0" w:color="auto"/>
              <w:left w:val="single" w:sz="4" w:space="0" w:color="auto"/>
              <w:bottom w:val="nil"/>
              <w:right w:val="single" w:sz="4" w:space="0" w:color="auto"/>
            </w:tcBorders>
          </w:tcPr>
          <w:p w14:paraId="2A1BC2AD" w14:textId="77777777" w:rsidR="00A33F91" w:rsidRPr="002178BD" w:rsidRDefault="00A33F91" w:rsidP="00E61F59">
            <w:pPr>
              <w:spacing w:before="20"/>
              <w:jc w:val="left"/>
              <w:rPr>
                <w:sz w:val="20"/>
                <w:szCs w:val="20"/>
              </w:rPr>
            </w:pPr>
            <w:r w:rsidRPr="002178BD">
              <w:rPr>
                <w:sz w:val="20"/>
                <w:szCs w:val="20"/>
              </w:rPr>
              <w:t>Latest reported ODS consumption (2022) (ODP tonnes) as per Article 7:</w:t>
            </w:r>
          </w:p>
        </w:tc>
        <w:tc>
          <w:tcPr>
            <w:tcW w:w="917" w:type="pct"/>
            <w:tcBorders>
              <w:top w:val="single" w:sz="4" w:space="0" w:color="auto"/>
              <w:left w:val="single" w:sz="4" w:space="0" w:color="auto"/>
              <w:bottom w:val="nil"/>
              <w:right w:val="single" w:sz="4" w:space="0" w:color="auto"/>
            </w:tcBorders>
            <w:shd w:val="clear" w:color="auto" w:fill="FFFFFF" w:themeFill="background1"/>
          </w:tcPr>
          <w:p w14:paraId="0608390C" w14:textId="77777777" w:rsidR="00A33F91" w:rsidRPr="002178BD" w:rsidRDefault="00A33F91" w:rsidP="00E61F59">
            <w:pPr>
              <w:spacing w:before="20"/>
              <w:jc w:val="right"/>
              <w:rPr>
                <w:sz w:val="20"/>
                <w:szCs w:val="20"/>
              </w:rPr>
            </w:pPr>
          </w:p>
        </w:tc>
      </w:tr>
      <w:tr w:rsidR="00A33F91" w:rsidRPr="002178BD" w14:paraId="29021EE6" w14:textId="77777777" w:rsidTr="00E61F59">
        <w:trPr>
          <w:trHeight w:val="233"/>
        </w:trPr>
        <w:tc>
          <w:tcPr>
            <w:tcW w:w="4083" w:type="pct"/>
            <w:gridSpan w:val="2"/>
            <w:tcBorders>
              <w:top w:val="nil"/>
              <w:left w:val="single" w:sz="4" w:space="0" w:color="auto"/>
              <w:bottom w:val="nil"/>
              <w:right w:val="single" w:sz="4" w:space="0" w:color="auto"/>
            </w:tcBorders>
          </w:tcPr>
          <w:p w14:paraId="6D531636" w14:textId="77777777" w:rsidR="00A33F91" w:rsidRPr="002178BD" w:rsidRDefault="00A33F91" w:rsidP="00E61F59">
            <w:pPr>
              <w:ind w:left="447" w:hanging="447"/>
              <w:jc w:val="left"/>
              <w:rPr>
                <w:sz w:val="20"/>
                <w:szCs w:val="20"/>
              </w:rPr>
            </w:pPr>
            <w:r w:rsidRPr="002178BD">
              <w:rPr>
                <w:sz w:val="20"/>
                <w:szCs w:val="20"/>
              </w:rPr>
              <w:t>(a)</w:t>
            </w:r>
            <w:r w:rsidRPr="002178BD">
              <w:rPr>
                <w:sz w:val="20"/>
                <w:szCs w:val="20"/>
              </w:rPr>
              <w:tab/>
              <w:t>Annex B, Group III (methyl chloroform)</w:t>
            </w:r>
          </w:p>
        </w:tc>
        <w:tc>
          <w:tcPr>
            <w:tcW w:w="917" w:type="pct"/>
            <w:tcBorders>
              <w:top w:val="nil"/>
              <w:left w:val="single" w:sz="4" w:space="0" w:color="auto"/>
              <w:bottom w:val="nil"/>
              <w:right w:val="single" w:sz="4" w:space="0" w:color="auto"/>
            </w:tcBorders>
            <w:shd w:val="clear" w:color="auto" w:fill="FFFFFF" w:themeFill="background1"/>
            <w:vAlign w:val="bottom"/>
          </w:tcPr>
          <w:p w14:paraId="27880A5B" w14:textId="77777777" w:rsidR="00A33F91" w:rsidRPr="002178BD" w:rsidRDefault="00A33F91" w:rsidP="00E61F59">
            <w:pPr>
              <w:jc w:val="right"/>
              <w:rPr>
                <w:sz w:val="20"/>
                <w:szCs w:val="20"/>
              </w:rPr>
            </w:pPr>
            <w:r w:rsidRPr="002178BD">
              <w:rPr>
                <w:sz w:val="20"/>
                <w:szCs w:val="20"/>
              </w:rPr>
              <w:t>0.00</w:t>
            </w:r>
          </w:p>
        </w:tc>
      </w:tr>
      <w:tr w:rsidR="00A33F91" w:rsidRPr="002178BD" w14:paraId="0AED8619" w14:textId="77777777" w:rsidTr="00E61F59">
        <w:trPr>
          <w:trHeight w:val="233"/>
        </w:trPr>
        <w:tc>
          <w:tcPr>
            <w:tcW w:w="4083" w:type="pct"/>
            <w:gridSpan w:val="2"/>
            <w:tcBorders>
              <w:top w:val="nil"/>
              <w:left w:val="single" w:sz="4" w:space="0" w:color="auto"/>
              <w:bottom w:val="nil"/>
              <w:right w:val="single" w:sz="4" w:space="0" w:color="auto"/>
            </w:tcBorders>
          </w:tcPr>
          <w:p w14:paraId="51682F3A" w14:textId="77777777" w:rsidR="00A33F91" w:rsidRPr="002178BD" w:rsidRDefault="00A33F91" w:rsidP="00E61F59">
            <w:pPr>
              <w:ind w:left="447" w:hanging="447"/>
              <w:jc w:val="left"/>
              <w:rPr>
                <w:sz w:val="20"/>
                <w:szCs w:val="20"/>
              </w:rPr>
            </w:pPr>
            <w:r w:rsidRPr="002178BD">
              <w:rPr>
                <w:sz w:val="20"/>
                <w:szCs w:val="20"/>
              </w:rPr>
              <w:t>(b)</w:t>
            </w:r>
            <w:r w:rsidRPr="002178BD">
              <w:rPr>
                <w:sz w:val="20"/>
                <w:szCs w:val="20"/>
              </w:rPr>
              <w:tab/>
              <w:t>Annex C, Group I (HCFCs)</w:t>
            </w:r>
          </w:p>
        </w:tc>
        <w:tc>
          <w:tcPr>
            <w:tcW w:w="917" w:type="pct"/>
            <w:tcBorders>
              <w:top w:val="nil"/>
              <w:left w:val="single" w:sz="4" w:space="0" w:color="auto"/>
              <w:bottom w:val="nil"/>
              <w:right w:val="single" w:sz="4" w:space="0" w:color="auto"/>
            </w:tcBorders>
            <w:shd w:val="clear" w:color="auto" w:fill="FFFFFF" w:themeFill="background1"/>
            <w:vAlign w:val="bottom"/>
          </w:tcPr>
          <w:p w14:paraId="24E89D76" w14:textId="77777777" w:rsidR="00A33F91" w:rsidRPr="002178BD" w:rsidRDefault="00A33F91" w:rsidP="00E61F59">
            <w:pPr>
              <w:jc w:val="right"/>
              <w:rPr>
                <w:sz w:val="20"/>
                <w:szCs w:val="20"/>
              </w:rPr>
            </w:pPr>
            <w:r w:rsidRPr="002178BD">
              <w:rPr>
                <w:sz w:val="20"/>
                <w:szCs w:val="20"/>
              </w:rPr>
              <w:t>119.09</w:t>
            </w:r>
          </w:p>
        </w:tc>
      </w:tr>
      <w:tr w:rsidR="00A33F91" w:rsidRPr="002178BD" w14:paraId="3BA0ECB5" w14:textId="77777777" w:rsidTr="00E61F59">
        <w:trPr>
          <w:trHeight w:val="233"/>
        </w:trPr>
        <w:tc>
          <w:tcPr>
            <w:tcW w:w="4083" w:type="pct"/>
            <w:gridSpan w:val="2"/>
            <w:tcBorders>
              <w:top w:val="nil"/>
              <w:left w:val="single" w:sz="4" w:space="0" w:color="auto"/>
              <w:bottom w:val="nil"/>
              <w:right w:val="single" w:sz="4" w:space="0" w:color="auto"/>
            </w:tcBorders>
          </w:tcPr>
          <w:p w14:paraId="553E1278" w14:textId="77777777" w:rsidR="00A33F91" w:rsidRPr="002178BD" w:rsidRDefault="00A33F91" w:rsidP="00E61F59">
            <w:pPr>
              <w:ind w:left="447" w:hanging="447"/>
              <w:jc w:val="left"/>
              <w:rPr>
                <w:sz w:val="20"/>
                <w:szCs w:val="20"/>
              </w:rPr>
            </w:pPr>
            <w:r w:rsidRPr="002178BD">
              <w:rPr>
                <w:sz w:val="20"/>
                <w:szCs w:val="20"/>
              </w:rPr>
              <w:t>(c)</w:t>
            </w:r>
            <w:r w:rsidRPr="002178BD">
              <w:rPr>
                <w:sz w:val="20"/>
                <w:szCs w:val="20"/>
              </w:rPr>
              <w:tab/>
              <w:t>Annex E, (methyl bromide)</w:t>
            </w:r>
          </w:p>
        </w:tc>
        <w:tc>
          <w:tcPr>
            <w:tcW w:w="917" w:type="pct"/>
            <w:tcBorders>
              <w:top w:val="nil"/>
              <w:left w:val="single" w:sz="4" w:space="0" w:color="auto"/>
              <w:bottom w:val="nil"/>
              <w:right w:val="single" w:sz="4" w:space="0" w:color="auto"/>
            </w:tcBorders>
            <w:shd w:val="clear" w:color="auto" w:fill="FFFFFF" w:themeFill="background1"/>
            <w:vAlign w:val="bottom"/>
          </w:tcPr>
          <w:p w14:paraId="495777EF" w14:textId="77777777" w:rsidR="00A33F91" w:rsidRPr="002178BD" w:rsidRDefault="00A33F91" w:rsidP="00E61F59">
            <w:pPr>
              <w:jc w:val="right"/>
              <w:rPr>
                <w:sz w:val="20"/>
                <w:szCs w:val="20"/>
              </w:rPr>
            </w:pPr>
            <w:r w:rsidRPr="002178BD">
              <w:rPr>
                <w:sz w:val="20"/>
                <w:szCs w:val="20"/>
              </w:rPr>
              <w:t>0.00</w:t>
            </w:r>
          </w:p>
        </w:tc>
      </w:tr>
      <w:tr w:rsidR="00A33F91" w:rsidRPr="002178BD" w14:paraId="2CE1FAFB" w14:textId="77777777" w:rsidTr="00E61F59">
        <w:trPr>
          <w:trHeight w:val="233"/>
        </w:trPr>
        <w:tc>
          <w:tcPr>
            <w:tcW w:w="4083" w:type="pct"/>
            <w:gridSpan w:val="2"/>
            <w:tcBorders>
              <w:top w:val="nil"/>
              <w:left w:val="single" w:sz="4" w:space="0" w:color="auto"/>
              <w:bottom w:val="nil"/>
              <w:right w:val="single" w:sz="4" w:space="0" w:color="auto"/>
            </w:tcBorders>
          </w:tcPr>
          <w:p w14:paraId="27A5B046" w14:textId="77777777" w:rsidR="00A33F91" w:rsidRPr="002178BD" w:rsidRDefault="00A33F91" w:rsidP="00E61F59">
            <w:pPr>
              <w:tabs>
                <w:tab w:val="right" w:pos="7397"/>
              </w:tabs>
              <w:ind w:left="6480" w:right="-108"/>
              <w:jc w:val="left"/>
              <w:rPr>
                <w:sz w:val="20"/>
                <w:szCs w:val="20"/>
              </w:rPr>
            </w:pPr>
            <w:r w:rsidRPr="002178BD">
              <w:rPr>
                <w:sz w:val="20"/>
                <w:szCs w:val="20"/>
              </w:rPr>
              <w:tab/>
              <w:t>Total:</w:t>
            </w:r>
          </w:p>
        </w:tc>
        <w:tc>
          <w:tcPr>
            <w:tcW w:w="917" w:type="pct"/>
            <w:tcBorders>
              <w:top w:val="nil"/>
              <w:left w:val="single" w:sz="4" w:space="0" w:color="auto"/>
              <w:bottom w:val="nil"/>
              <w:right w:val="single" w:sz="4" w:space="0" w:color="auto"/>
            </w:tcBorders>
            <w:shd w:val="clear" w:color="auto" w:fill="FFFFFF" w:themeFill="background1"/>
            <w:vAlign w:val="bottom"/>
          </w:tcPr>
          <w:p w14:paraId="1A684313" w14:textId="77777777" w:rsidR="00A33F91" w:rsidRPr="002178BD" w:rsidRDefault="00A33F91" w:rsidP="00E61F59">
            <w:pPr>
              <w:jc w:val="right"/>
              <w:rPr>
                <w:sz w:val="20"/>
                <w:szCs w:val="20"/>
              </w:rPr>
            </w:pPr>
            <w:r w:rsidRPr="002178BD">
              <w:rPr>
                <w:sz w:val="20"/>
                <w:szCs w:val="20"/>
              </w:rPr>
              <w:t>119.09</w:t>
            </w:r>
          </w:p>
        </w:tc>
      </w:tr>
      <w:tr w:rsidR="00A33F91" w:rsidRPr="002178BD" w14:paraId="3414245E" w14:textId="77777777" w:rsidTr="00E61F59">
        <w:trPr>
          <w:trHeight w:val="233"/>
        </w:trPr>
        <w:tc>
          <w:tcPr>
            <w:tcW w:w="4083" w:type="pct"/>
            <w:gridSpan w:val="2"/>
            <w:tcBorders>
              <w:top w:val="nil"/>
              <w:left w:val="single" w:sz="4" w:space="0" w:color="auto"/>
              <w:bottom w:val="single" w:sz="4" w:space="0" w:color="auto"/>
              <w:right w:val="single" w:sz="4" w:space="0" w:color="auto"/>
            </w:tcBorders>
          </w:tcPr>
          <w:p w14:paraId="7466492B" w14:textId="77777777" w:rsidR="00A33F91" w:rsidRPr="002178BD" w:rsidRDefault="00A33F91" w:rsidP="00E61F59">
            <w:pPr>
              <w:tabs>
                <w:tab w:val="right" w:pos="7397"/>
              </w:tabs>
              <w:ind w:left="447" w:right="-108" w:hanging="447"/>
              <w:jc w:val="left"/>
              <w:rPr>
                <w:sz w:val="20"/>
                <w:szCs w:val="20"/>
              </w:rPr>
            </w:pPr>
            <w:r>
              <w:rPr>
                <w:color w:val="000000" w:themeColor="text1"/>
                <w:sz w:val="20"/>
                <w:szCs w:val="20"/>
              </w:rPr>
              <w:t xml:space="preserve">Latest reported </w:t>
            </w:r>
            <w:r w:rsidRPr="00723655">
              <w:rPr>
                <w:color w:val="000000" w:themeColor="text1"/>
                <w:sz w:val="20"/>
                <w:szCs w:val="20"/>
              </w:rPr>
              <w:t xml:space="preserve">Annex F (HFCs) </w:t>
            </w:r>
            <w:r>
              <w:rPr>
                <w:color w:val="000000" w:themeColor="text1"/>
                <w:sz w:val="20"/>
                <w:szCs w:val="20"/>
              </w:rPr>
              <w:t xml:space="preserve">consumption (2022) </w:t>
            </w:r>
            <w:r w:rsidRPr="00723655">
              <w:rPr>
                <w:color w:val="000000" w:themeColor="text1"/>
                <w:sz w:val="20"/>
                <w:szCs w:val="20"/>
              </w:rPr>
              <w:t>(CO</w:t>
            </w:r>
            <w:r w:rsidRPr="00723655">
              <w:rPr>
                <w:color w:val="000000" w:themeColor="text1"/>
                <w:sz w:val="20"/>
                <w:szCs w:val="20"/>
                <w:vertAlign w:val="subscript"/>
              </w:rPr>
              <w:t>2</w:t>
            </w:r>
            <w:r w:rsidRPr="00723655">
              <w:rPr>
                <w:color w:val="000000" w:themeColor="text1"/>
                <w:sz w:val="20"/>
                <w:szCs w:val="20"/>
              </w:rPr>
              <w:t xml:space="preserve">-eq tonnes) as per Article 7 </w:t>
            </w:r>
          </w:p>
        </w:tc>
        <w:tc>
          <w:tcPr>
            <w:tcW w:w="917" w:type="pct"/>
            <w:tcBorders>
              <w:top w:val="nil"/>
              <w:left w:val="single" w:sz="4" w:space="0" w:color="auto"/>
              <w:bottom w:val="single" w:sz="4" w:space="0" w:color="auto"/>
              <w:right w:val="single" w:sz="4" w:space="0" w:color="auto"/>
            </w:tcBorders>
            <w:shd w:val="clear" w:color="auto" w:fill="FFFFFF" w:themeFill="background1"/>
            <w:vAlign w:val="bottom"/>
          </w:tcPr>
          <w:p w14:paraId="1311FC99" w14:textId="77777777" w:rsidR="00A33F91" w:rsidRPr="002178BD" w:rsidRDefault="00A33F91" w:rsidP="00E61F59">
            <w:pPr>
              <w:jc w:val="right"/>
              <w:rPr>
                <w:sz w:val="20"/>
                <w:szCs w:val="20"/>
              </w:rPr>
            </w:pPr>
            <w:r w:rsidRPr="002178BD">
              <w:rPr>
                <w:sz w:val="20"/>
                <w:szCs w:val="20"/>
              </w:rPr>
              <w:t>Not available</w:t>
            </w:r>
          </w:p>
        </w:tc>
      </w:tr>
      <w:tr w:rsidR="00A33F91" w:rsidRPr="002178BD" w14:paraId="768E7D5F" w14:textId="77777777" w:rsidTr="00E61F59">
        <w:trPr>
          <w:trHeight w:val="233"/>
        </w:trPr>
        <w:tc>
          <w:tcPr>
            <w:tcW w:w="4083" w:type="pct"/>
            <w:gridSpan w:val="2"/>
            <w:tcBorders>
              <w:top w:val="nil"/>
              <w:left w:val="single" w:sz="4" w:space="0" w:color="auto"/>
              <w:bottom w:val="single" w:sz="4" w:space="0" w:color="auto"/>
              <w:right w:val="single" w:sz="4" w:space="0" w:color="auto"/>
            </w:tcBorders>
          </w:tcPr>
          <w:p w14:paraId="03C3F920" w14:textId="77777777" w:rsidR="00A33F91" w:rsidRPr="002178BD" w:rsidRDefault="00A33F91" w:rsidP="00E61F59">
            <w:pPr>
              <w:jc w:val="left"/>
              <w:rPr>
                <w:sz w:val="20"/>
                <w:szCs w:val="20"/>
              </w:rPr>
            </w:pPr>
            <w:r w:rsidRPr="002178BD">
              <w:rPr>
                <w:sz w:val="20"/>
                <w:szCs w:val="20"/>
              </w:rPr>
              <w:t>Year of reported country programme implementation data:</w:t>
            </w:r>
          </w:p>
        </w:tc>
        <w:tc>
          <w:tcPr>
            <w:tcW w:w="917" w:type="pct"/>
            <w:tcBorders>
              <w:top w:val="nil"/>
              <w:left w:val="single" w:sz="4" w:space="0" w:color="auto"/>
              <w:bottom w:val="single" w:sz="4" w:space="0" w:color="auto"/>
              <w:right w:val="single" w:sz="4" w:space="0" w:color="auto"/>
            </w:tcBorders>
            <w:shd w:val="clear" w:color="auto" w:fill="FFFFFF" w:themeFill="background1"/>
          </w:tcPr>
          <w:p w14:paraId="10390556" w14:textId="77777777" w:rsidR="00A33F91" w:rsidRPr="002178BD" w:rsidRDefault="00A33F91" w:rsidP="00E61F59">
            <w:pPr>
              <w:jc w:val="right"/>
              <w:rPr>
                <w:sz w:val="20"/>
                <w:szCs w:val="20"/>
              </w:rPr>
            </w:pPr>
            <w:r w:rsidRPr="002178BD">
              <w:rPr>
                <w:sz w:val="20"/>
                <w:szCs w:val="20"/>
              </w:rPr>
              <w:t>2022</w:t>
            </w:r>
          </w:p>
        </w:tc>
      </w:tr>
      <w:tr w:rsidR="00A33F91" w:rsidRPr="002178BD" w14:paraId="3DCE6CAA" w14:textId="77777777" w:rsidTr="00E61F59">
        <w:trPr>
          <w:trHeight w:val="233"/>
        </w:trPr>
        <w:tc>
          <w:tcPr>
            <w:tcW w:w="4083" w:type="pct"/>
            <w:gridSpan w:val="2"/>
            <w:tcBorders>
              <w:top w:val="single" w:sz="4" w:space="0" w:color="auto"/>
            </w:tcBorders>
          </w:tcPr>
          <w:p w14:paraId="536C8A24" w14:textId="77777777" w:rsidR="00A33F91" w:rsidRPr="002178BD" w:rsidRDefault="00A33F91" w:rsidP="00E61F59">
            <w:pPr>
              <w:jc w:val="left"/>
              <w:rPr>
                <w:sz w:val="20"/>
                <w:szCs w:val="20"/>
              </w:rPr>
            </w:pPr>
            <w:r w:rsidRPr="002178BD">
              <w:rPr>
                <w:sz w:val="20"/>
                <w:szCs w:val="20"/>
              </w:rPr>
              <w:t>Amount approved for projects (as at June 2023) (US $):</w:t>
            </w:r>
          </w:p>
        </w:tc>
        <w:tc>
          <w:tcPr>
            <w:tcW w:w="917" w:type="pct"/>
            <w:tcBorders>
              <w:top w:val="single" w:sz="4" w:space="0" w:color="auto"/>
            </w:tcBorders>
            <w:shd w:val="clear" w:color="auto" w:fill="auto"/>
            <w:vAlign w:val="bottom"/>
          </w:tcPr>
          <w:p w14:paraId="05FC5ED3" w14:textId="77777777" w:rsidR="00A33F91" w:rsidRPr="002178BD" w:rsidRDefault="00A33F91" w:rsidP="00E61F59">
            <w:pPr>
              <w:jc w:val="right"/>
              <w:rPr>
                <w:sz w:val="20"/>
                <w:szCs w:val="20"/>
              </w:rPr>
            </w:pPr>
            <w:r w:rsidRPr="002178BD">
              <w:rPr>
                <w:sz w:val="20"/>
                <w:szCs w:val="20"/>
              </w:rPr>
              <w:t>34,901,112</w:t>
            </w:r>
          </w:p>
        </w:tc>
      </w:tr>
      <w:tr w:rsidR="00A33F91" w:rsidRPr="002178BD" w14:paraId="6FA66D38" w14:textId="77777777" w:rsidTr="00E61F59">
        <w:trPr>
          <w:trHeight w:val="233"/>
        </w:trPr>
        <w:tc>
          <w:tcPr>
            <w:tcW w:w="4083" w:type="pct"/>
            <w:gridSpan w:val="2"/>
          </w:tcPr>
          <w:p w14:paraId="332B8F73" w14:textId="77777777" w:rsidR="00A33F91" w:rsidRPr="002178BD" w:rsidRDefault="00A33F91" w:rsidP="00E61F59">
            <w:pPr>
              <w:jc w:val="left"/>
              <w:rPr>
                <w:sz w:val="20"/>
                <w:szCs w:val="20"/>
              </w:rPr>
            </w:pPr>
            <w:r w:rsidRPr="002178BD">
              <w:rPr>
                <w:sz w:val="20"/>
                <w:szCs w:val="20"/>
              </w:rPr>
              <w:t>Amount disbursed (as at December 2022) (US $):</w:t>
            </w:r>
          </w:p>
        </w:tc>
        <w:tc>
          <w:tcPr>
            <w:tcW w:w="917" w:type="pct"/>
            <w:shd w:val="clear" w:color="auto" w:fill="auto"/>
          </w:tcPr>
          <w:p w14:paraId="292AF284" w14:textId="77777777" w:rsidR="00A33F91" w:rsidRPr="002178BD" w:rsidRDefault="00A33F91" w:rsidP="00E61F59">
            <w:pPr>
              <w:jc w:val="right"/>
              <w:rPr>
                <w:sz w:val="20"/>
                <w:szCs w:val="20"/>
              </w:rPr>
            </w:pPr>
            <w:r w:rsidRPr="002178BD">
              <w:rPr>
                <w:sz w:val="20"/>
                <w:szCs w:val="20"/>
              </w:rPr>
              <w:t>30,739,978</w:t>
            </w:r>
          </w:p>
        </w:tc>
      </w:tr>
      <w:tr w:rsidR="00A33F91" w:rsidRPr="002178BD" w14:paraId="1C5B7B95" w14:textId="77777777" w:rsidTr="00E61F59">
        <w:trPr>
          <w:trHeight w:val="233"/>
        </w:trPr>
        <w:tc>
          <w:tcPr>
            <w:tcW w:w="4083" w:type="pct"/>
            <w:gridSpan w:val="2"/>
          </w:tcPr>
          <w:p w14:paraId="5EB8F12E" w14:textId="77777777" w:rsidR="00A33F91" w:rsidRPr="002178BD" w:rsidRDefault="00A33F91" w:rsidP="00E61F59">
            <w:pPr>
              <w:jc w:val="left"/>
              <w:rPr>
                <w:sz w:val="20"/>
                <w:szCs w:val="20"/>
              </w:rPr>
            </w:pPr>
            <w:r w:rsidRPr="002178BD">
              <w:rPr>
                <w:sz w:val="20"/>
                <w:szCs w:val="20"/>
              </w:rPr>
              <w:t>ODS to be phased out (as at June 2023) (ODP tonnes):</w:t>
            </w:r>
          </w:p>
        </w:tc>
        <w:tc>
          <w:tcPr>
            <w:tcW w:w="917" w:type="pct"/>
            <w:shd w:val="clear" w:color="auto" w:fill="auto"/>
            <w:vAlign w:val="bottom"/>
          </w:tcPr>
          <w:p w14:paraId="78096B04" w14:textId="77777777" w:rsidR="00A33F91" w:rsidRPr="002178BD" w:rsidRDefault="00A33F91" w:rsidP="00E61F59">
            <w:pPr>
              <w:jc w:val="right"/>
              <w:rPr>
                <w:sz w:val="20"/>
                <w:szCs w:val="20"/>
              </w:rPr>
            </w:pPr>
            <w:r w:rsidRPr="002178BD">
              <w:rPr>
                <w:sz w:val="20"/>
                <w:szCs w:val="20"/>
              </w:rPr>
              <w:t>2,632.3</w:t>
            </w:r>
          </w:p>
        </w:tc>
      </w:tr>
      <w:tr w:rsidR="00A33F91" w:rsidRPr="002178BD" w14:paraId="09DEE2B9" w14:textId="77777777" w:rsidTr="00E61F59">
        <w:trPr>
          <w:trHeight w:val="233"/>
        </w:trPr>
        <w:tc>
          <w:tcPr>
            <w:tcW w:w="4083" w:type="pct"/>
            <w:gridSpan w:val="2"/>
          </w:tcPr>
          <w:p w14:paraId="7CA0B1CE" w14:textId="77777777" w:rsidR="00A33F91" w:rsidRPr="002178BD" w:rsidRDefault="00A33F91" w:rsidP="00E61F59">
            <w:pPr>
              <w:jc w:val="left"/>
              <w:rPr>
                <w:sz w:val="20"/>
                <w:szCs w:val="20"/>
              </w:rPr>
            </w:pPr>
            <w:r w:rsidRPr="002178BD">
              <w:rPr>
                <w:sz w:val="20"/>
                <w:szCs w:val="20"/>
              </w:rPr>
              <w:t>ODS phased out (as at December 2022) (ODP tonnes):</w:t>
            </w:r>
          </w:p>
        </w:tc>
        <w:tc>
          <w:tcPr>
            <w:tcW w:w="917" w:type="pct"/>
            <w:shd w:val="clear" w:color="auto" w:fill="auto"/>
          </w:tcPr>
          <w:p w14:paraId="3BD23242" w14:textId="77777777" w:rsidR="00A33F91" w:rsidRPr="002178BD" w:rsidRDefault="00A33F91" w:rsidP="00E61F59">
            <w:pPr>
              <w:jc w:val="right"/>
              <w:rPr>
                <w:sz w:val="20"/>
                <w:szCs w:val="20"/>
              </w:rPr>
            </w:pPr>
            <w:r w:rsidRPr="002178BD">
              <w:rPr>
                <w:sz w:val="20"/>
                <w:szCs w:val="20"/>
              </w:rPr>
              <w:t>2,610.3</w:t>
            </w:r>
          </w:p>
        </w:tc>
      </w:tr>
    </w:tbl>
    <w:p w14:paraId="46AC9764" w14:textId="77777777" w:rsidR="00A33F91" w:rsidRPr="002178BD" w:rsidRDefault="00A33F91" w:rsidP="00A33F91">
      <w:pPr>
        <w:outlineLvl w:val="0"/>
      </w:pPr>
    </w:p>
    <w:p w14:paraId="6638BC68" w14:textId="77777777" w:rsidR="00A33F91" w:rsidRPr="002178BD" w:rsidRDefault="00A33F91" w:rsidP="006E46A0">
      <w:pPr>
        <w:numPr>
          <w:ilvl w:val="0"/>
          <w:numId w:val="1"/>
        </w:numPr>
        <w:spacing w:after="240"/>
        <w:ind w:firstLine="1298"/>
        <w:outlineLvl w:val="0"/>
      </w:pPr>
      <w:r w:rsidRPr="002178BD">
        <w:t>Summary of activities and funds approved by the Executive Committee:</w:t>
      </w:r>
    </w:p>
    <w:tbl>
      <w:tblPr>
        <w:tblStyle w:val="TableGrid"/>
        <w:tblW w:w="4925" w:type="pct"/>
        <w:tblLayout w:type="fixed"/>
        <w:tblLook w:val="01E0" w:firstRow="1" w:lastRow="1" w:firstColumn="1" w:lastColumn="1" w:noHBand="0" w:noVBand="0"/>
      </w:tblPr>
      <w:tblGrid>
        <w:gridCol w:w="7508"/>
        <w:gridCol w:w="1702"/>
      </w:tblGrid>
      <w:tr w:rsidR="00A33F91" w:rsidRPr="002178BD" w14:paraId="09037128" w14:textId="77777777" w:rsidTr="00E61F59">
        <w:tc>
          <w:tcPr>
            <w:tcW w:w="4076" w:type="pct"/>
            <w:tcBorders>
              <w:bottom w:val="single" w:sz="4" w:space="0" w:color="auto"/>
            </w:tcBorders>
          </w:tcPr>
          <w:p w14:paraId="29A0BCE5" w14:textId="77777777" w:rsidR="00A33F91" w:rsidRPr="002178BD" w:rsidRDefault="00A33F91" w:rsidP="00E61F59">
            <w:pPr>
              <w:widowControl w:val="0"/>
              <w:jc w:val="left"/>
              <w:rPr>
                <w:b/>
                <w:sz w:val="20"/>
              </w:rPr>
            </w:pPr>
            <w:r w:rsidRPr="002178BD">
              <w:rPr>
                <w:b/>
                <w:sz w:val="20"/>
              </w:rPr>
              <w:t>Summary of activities</w:t>
            </w:r>
          </w:p>
          <w:p w14:paraId="167B723D" w14:textId="77777777" w:rsidR="00A33F91" w:rsidRPr="002178BD" w:rsidRDefault="00A33F91" w:rsidP="00E61F59">
            <w:pPr>
              <w:widowControl w:val="0"/>
              <w:jc w:val="left"/>
              <w:rPr>
                <w:b/>
                <w:sz w:val="20"/>
              </w:rPr>
            </w:pPr>
          </w:p>
        </w:tc>
        <w:tc>
          <w:tcPr>
            <w:tcW w:w="924" w:type="pct"/>
            <w:tcBorders>
              <w:bottom w:val="single" w:sz="4" w:space="0" w:color="auto"/>
            </w:tcBorders>
          </w:tcPr>
          <w:p w14:paraId="18DA47DC" w14:textId="77777777" w:rsidR="00A33F91" w:rsidRPr="002178BD" w:rsidRDefault="00A33F91" w:rsidP="00E61F59">
            <w:pPr>
              <w:widowControl w:val="0"/>
              <w:jc w:val="center"/>
              <w:rPr>
                <w:b/>
                <w:sz w:val="20"/>
              </w:rPr>
            </w:pPr>
            <w:r w:rsidRPr="002178BD">
              <w:rPr>
                <w:b/>
                <w:sz w:val="20"/>
              </w:rPr>
              <w:t>Funds approved (US $)</w:t>
            </w:r>
          </w:p>
        </w:tc>
      </w:tr>
      <w:tr w:rsidR="00A33F91" w:rsidRPr="002178BD" w14:paraId="2EF24D66" w14:textId="77777777" w:rsidTr="00E61F59">
        <w:tc>
          <w:tcPr>
            <w:tcW w:w="4076" w:type="pct"/>
            <w:tcBorders>
              <w:top w:val="single" w:sz="4" w:space="0" w:color="auto"/>
              <w:left w:val="single" w:sz="4" w:space="0" w:color="auto"/>
              <w:bottom w:val="single" w:sz="4" w:space="0" w:color="auto"/>
              <w:right w:val="single" w:sz="4" w:space="0" w:color="auto"/>
            </w:tcBorders>
          </w:tcPr>
          <w:p w14:paraId="6418C1C7" w14:textId="77777777" w:rsidR="00A33F91" w:rsidRPr="002178BD" w:rsidRDefault="00A33F91" w:rsidP="00E61F59">
            <w:pPr>
              <w:widowControl w:val="0"/>
              <w:ind w:left="447" w:hanging="447"/>
              <w:jc w:val="left"/>
              <w:rPr>
                <w:sz w:val="20"/>
              </w:rPr>
            </w:pPr>
            <w:r w:rsidRPr="002178BD">
              <w:rPr>
                <w:sz w:val="20"/>
              </w:rPr>
              <w:t>(a)</w:t>
            </w:r>
            <w:r w:rsidRPr="002178BD">
              <w:rPr>
                <w:sz w:val="20"/>
              </w:rPr>
              <w:tab/>
              <w:t>Investment projects:</w:t>
            </w:r>
          </w:p>
        </w:tc>
        <w:tc>
          <w:tcPr>
            <w:tcW w:w="924" w:type="pct"/>
            <w:tcBorders>
              <w:top w:val="single" w:sz="4" w:space="0" w:color="auto"/>
              <w:left w:val="single" w:sz="4" w:space="0" w:color="auto"/>
              <w:bottom w:val="single" w:sz="4" w:space="0" w:color="auto"/>
              <w:right w:val="single" w:sz="4" w:space="0" w:color="auto"/>
            </w:tcBorders>
            <w:shd w:val="clear" w:color="auto" w:fill="auto"/>
          </w:tcPr>
          <w:p w14:paraId="24CEDC9E" w14:textId="77777777" w:rsidR="00A33F91" w:rsidRPr="002178BD" w:rsidRDefault="00A33F91" w:rsidP="00E61F59">
            <w:pPr>
              <w:widowControl w:val="0"/>
              <w:jc w:val="right"/>
              <w:rPr>
                <w:sz w:val="20"/>
                <w:highlight w:val="yellow"/>
              </w:rPr>
            </w:pPr>
            <w:r w:rsidRPr="002178BD">
              <w:rPr>
                <w:sz w:val="20"/>
              </w:rPr>
              <w:t>27,350,844</w:t>
            </w:r>
          </w:p>
        </w:tc>
      </w:tr>
      <w:tr w:rsidR="00A33F91" w:rsidRPr="002178BD" w14:paraId="00ADED66" w14:textId="77777777" w:rsidTr="00E61F59">
        <w:tc>
          <w:tcPr>
            <w:tcW w:w="4076" w:type="pct"/>
            <w:tcBorders>
              <w:top w:val="single" w:sz="4" w:space="0" w:color="auto"/>
              <w:left w:val="single" w:sz="4" w:space="0" w:color="auto"/>
              <w:bottom w:val="single" w:sz="4" w:space="0" w:color="auto"/>
              <w:right w:val="single" w:sz="4" w:space="0" w:color="auto"/>
            </w:tcBorders>
          </w:tcPr>
          <w:p w14:paraId="20901E25" w14:textId="77777777" w:rsidR="00A33F91" w:rsidRPr="002178BD" w:rsidRDefault="00A33F91" w:rsidP="00E61F59">
            <w:pPr>
              <w:widowControl w:val="0"/>
              <w:ind w:left="447" w:hanging="447"/>
              <w:rPr>
                <w:sz w:val="20"/>
              </w:rPr>
            </w:pPr>
            <w:r w:rsidRPr="002178BD">
              <w:rPr>
                <w:sz w:val="20"/>
              </w:rPr>
              <w:t>(b)</w:t>
            </w:r>
            <w:r w:rsidRPr="002178BD">
              <w:rPr>
                <w:sz w:val="20"/>
              </w:rPr>
              <w:tab/>
              <w:t>Institutional strengthening:</w:t>
            </w:r>
          </w:p>
        </w:tc>
        <w:tc>
          <w:tcPr>
            <w:tcW w:w="924" w:type="pct"/>
            <w:tcBorders>
              <w:top w:val="single" w:sz="4" w:space="0" w:color="auto"/>
              <w:left w:val="single" w:sz="4" w:space="0" w:color="auto"/>
              <w:bottom w:val="single" w:sz="4" w:space="0" w:color="auto"/>
              <w:right w:val="single" w:sz="4" w:space="0" w:color="auto"/>
            </w:tcBorders>
            <w:shd w:val="clear" w:color="auto" w:fill="FFFFFF" w:themeFill="background1"/>
          </w:tcPr>
          <w:p w14:paraId="53E12DFC" w14:textId="77777777" w:rsidR="00A33F91" w:rsidRPr="002178BD" w:rsidRDefault="00A33F91" w:rsidP="00E61F59">
            <w:pPr>
              <w:widowControl w:val="0"/>
              <w:jc w:val="right"/>
              <w:rPr>
                <w:sz w:val="20"/>
                <w:highlight w:val="yellow"/>
              </w:rPr>
            </w:pPr>
            <w:r w:rsidRPr="002178BD">
              <w:rPr>
                <w:sz w:val="20"/>
              </w:rPr>
              <w:t>2,615,662</w:t>
            </w:r>
          </w:p>
        </w:tc>
      </w:tr>
      <w:tr w:rsidR="00A33F91" w:rsidRPr="002178BD" w14:paraId="6DE3D6B3" w14:textId="77777777" w:rsidTr="00E61F59">
        <w:tc>
          <w:tcPr>
            <w:tcW w:w="4076" w:type="pct"/>
            <w:tcBorders>
              <w:top w:val="single" w:sz="4" w:space="0" w:color="auto"/>
              <w:left w:val="single" w:sz="4" w:space="0" w:color="auto"/>
              <w:bottom w:val="single" w:sz="4" w:space="0" w:color="auto"/>
              <w:right w:val="single" w:sz="4" w:space="0" w:color="auto"/>
            </w:tcBorders>
          </w:tcPr>
          <w:p w14:paraId="2B791528" w14:textId="77777777" w:rsidR="00A33F91" w:rsidRPr="002178BD" w:rsidRDefault="00A33F91" w:rsidP="00E61F59">
            <w:pPr>
              <w:widowControl w:val="0"/>
              <w:ind w:left="447" w:hanging="447"/>
              <w:rPr>
                <w:sz w:val="20"/>
              </w:rPr>
            </w:pPr>
            <w:r w:rsidRPr="002178BD">
              <w:rPr>
                <w:sz w:val="20"/>
              </w:rPr>
              <w:t>(c)</w:t>
            </w:r>
            <w:r w:rsidRPr="002178BD">
              <w:rPr>
                <w:sz w:val="20"/>
              </w:rPr>
              <w:tab/>
              <w:t>Project preparation, technical assistance, training, and other non-investment projects:</w:t>
            </w:r>
          </w:p>
        </w:tc>
        <w:tc>
          <w:tcPr>
            <w:tcW w:w="924" w:type="pct"/>
            <w:tcBorders>
              <w:top w:val="single" w:sz="4" w:space="0" w:color="auto"/>
              <w:left w:val="single" w:sz="4" w:space="0" w:color="auto"/>
              <w:bottom w:val="single" w:sz="4" w:space="0" w:color="auto"/>
              <w:right w:val="single" w:sz="4" w:space="0" w:color="auto"/>
            </w:tcBorders>
            <w:shd w:val="clear" w:color="auto" w:fill="FFFFFF" w:themeFill="background1"/>
          </w:tcPr>
          <w:p w14:paraId="5F2D74B9" w14:textId="77777777" w:rsidR="00A33F91" w:rsidRPr="002178BD" w:rsidRDefault="00A33F91" w:rsidP="00E61F59">
            <w:pPr>
              <w:widowControl w:val="0"/>
              <w:jc w:val="right"/>
              <w:rPr>
                <w:sz w:val="20"/>
                <w:highlight w:val="yellow"/>
              </w:rPr>
            </w:pPr>
            <w:r w:rsidRPr="002178BD">
              <w:rPr>
                <w:sz w:val="20"/>
              </w:rPr>
              <w:t>4,934,606</w:t>
            </w:r>
          </w:p>
        </w:tc>
      </w:tr>
      <w:tr w:rsidR="00A33F91" w:rsidRPr="002178BD" w14:paraId="4BDA174D" w14:textId="77777777" w:rsidTr="00E61F59">
        <w:tc>
          <w:tcPr>
            <w:tcW w:w="4076" w:type="pct"/>
            <w:tcBorders>
              <w:top w:val="single" w:sz="4" w:space="0" w:color="auto"/>
              <w:left w:val="single" w:sz="4" w:space="0" w:color="auto"/>
              <w:bottom w:val="single" w:sz="4" w:space="0" w:color="auto"/>
              <w:right w:val="single" w:sz="4" w:space="0" w:color="auto"/>
            </w:tcBorders>
          </w:tcPr>
          <w:p w14:paraId="58B0925A" w14:textId="77777777" w:rsidR="00A33F91" w:rsidRPr="002178BD" w:rsidRDefault="00A33F91" w:rsidP="00E61F59">
            <w:pPr>
              <w:widowControl w:val="0"/>
              <w:tabs>
                <w:tab w:val="right" w:pos="7473"/>
              </w:tabs>
              <w:ind w:left="6480" w:right="-108"/>
              <w:jc w:val="left"/>
              <w:rPr>
                <w:sz w:val="20"/>
              </w:rPr>
            </w:pPr>
            <w:r w:rsidRPr="002178BD">
              <w:rPr>
                <w:sz w:val="20"/>
              </w:rPr>
              <w:tab/>
              <w:t>Total:</w:t>
            </w:r>
          </w:p>
        </w:tc>
        <w:tc>
          <w:tcPr>
            <w:tcW w:w="924" w:type="pct"/>
            <w:tcBorders>
              <w:top w:val="single" w:sz="4" w:space="0" w:color="auto"/>
              <w:left w:val="single" w:sz="4" w:space="0" w:color="auto"/>
              <w:bottom w:val="single" w:sz="4" w:space="0" w:color="auto"/>
              <w:right w:val="single" w:sz="4" w:space="0" w:color="auto"/>
            </w:tcBorders>
            <w:shd w:val="clear" w:color="auto" w:fill="auto"/>
          </w:tcPr>
          <w:p w14:paraId="08EB7452" w14:textId="77777777" w:rsidR="00A33F91" w:rsidRPr="002178BD" w:rsidRDefault="00A33F91" w:rsidP="00E61F59">
            <w:pPr>
              <w:widowControl w:val="0"/>
              <w:jc w:val="right"/>
              <w:rPr>
                <w:sz w:val="20"/>
                <w:highlight w:val="yellow"/>
              </w:rPr>
            </w:pPr>
            <w:r w:rsidRPr="002178BD">
              <w:rPr>
                <w:sz w:val="20"/>
              </w:rPr>
              <w:t>34,901,112</w:t>
            </w:r>
          </w:p>
        </w:tc>
      </w:tr>
      <w:tr w:rsidR="00A33F91" w:rsidRPr="002178BD" w14:paraId="1FD356F6" w14:textId="77777777" w:rsidTr="00E61F59">
        <w:tc>
          <w:tcPr>
            <w:tcW w:w="4076" w:type="pct"/>
            <w:tcBorders>
              <w:top w:val="single" w:sz="4" w:space="0" w:color="auto"/>
              <w:left w:val="single" w:sz="4" w:space="0" w:color="auto"/>
              <w:bottom w:val="single" w:sz="4" w:space="0" w:color="auto"/>
              <w:right w:val="single" w:sz="4" w:space="0" w:color="auto"/>
            </w:tcBorders>
          </w:tcPr>
          <w:p w14:paraId="08BCB094" w14:textId="77777777" w:rsidR="00A33F91" w:rsidRPr="002178BD" w:rsidRDefault="00A33F91" w:rsidP="00E61F59">
            <w:pPr>
              <w:widowControl w:val="0"/>
              <w:tabs>
                <w:tab w:val="right" w:pos="7560"/>
              </w:tabs>
              <w:ind w:left="447" w:right="-108" w:hanging="421"/>
              <w:jc w:val="left"/>
              <w:rPr>
                <w:sz w:val="20"/>
              </w:rPr>
            </w:pPr>
            <w:r w:rsidRPr="002178BD">
              <w:rPr>
                <w:sz w:val="20"/>
              </w:rPr>
              <w:t>(d)</w:t>
            </w:r>
            <w:r w:rsidRPr="002178BD">
              <w:rPr>
                <w:sz w:val="20"/>
              </w:rPr>
              <w:tab/>
              <w:t>HFC activities funded from additional voluntary contributions</w:t>
            </w:r>
          </w:p>
        </w:tc>
        <w:tc>
          <w:tcPr>
            <w:tcW w:w="924" w:type="pct"/>
            <w:tcBorders>
              <w:top w:val="single" w:sz="4" w:space="0" w:color="auto"/>
              <w:left w:val="single" w:sz="4" w:space="0" w:color="auto"/>
              <w:bottom w:val="single" w:sz="4" w:space="0" w:color="auto"/>
              <w:right w:val="single" w:sz="4" w:space="0" w:color="auto"/>
            </w:tcBorders>
            <w:shd w:val="clear" w:color="auto" w:fill="auto"/>
          </w:tcPr>
          <w:p w14:paraId="49CEDBCE" w14:textId="77777777" w:rsidR="00A33F91" w:rsidRPr="002178BD" w:rsidRDefault="00A33F91" w:rsidP="00E61F59">
            <w:pPr>
              <w:widowControl w:val="0"/>
              <w:jc w:val="right"/>
              <w:rPr>
                <w:sz w:val="20"/>
              </w:rPr>
            </w:pPr>
            <w:r w:rsidRPr="002178BD">
              <w:rPr>
                <w:sz w:val="20"/>
              </w:rPr>
              <w:t>0</w:t>
            </w:r>
          </w:p>
        </w:tc>
      </w:tr>
    </w:tbl>
    <w:p w14:paraId="09BBEF24" w14:textId="77777777" w:rsidR="00A33F91" w:rsidRPr="002178BD" w:rsidRDefault="00A33F91" w:rsidP="00A33F91"/>
    <w:p w14:paraId="09D1EE68" w14:textId="77777777" w:rsidR="00A33F91" w:rsidRPr="002178BD" w:rsidRDefault="00A33F91" w:rsidP="00A33F91">
      <w:pPr>
        <w:keepNext/>
        <w:spacing w:after="240" w:line="360" w:lineRule="auto"/>
        <w:outlineLvl w:val="0"/>
        <w:rPr>
          <w:u w:val="single"/>
        </w:rPr>
      </w:pPr>
      <w:r w:rsidRPr="002178BD">
        <w:rPr>
          <w:u w:val="single"/>
        </w:rPr>
        <w:t>Progress report</w:t>
      </w:r>
    </w:p>
    <w:p w14:paraId="55B3B358" w14:textId="77777777" w:rsidR="00A33F91" w:rsidRPr="002178BD" w:rsidRDefault="00A33F91" w:rsidP="00501C6C">
      <w:pPr>
        <w:numPr>
          <w:ilvl w:val="0"/>
          <w:numId w:val="1"/>
        </w:numPr>
        <w:spacing w:after="240"/>
        <w:ind w:left="-142"/>
        <w:outlineLvl w:val="0"/>
        <w:rPr>
          <w:lang w:val="en-US"/>
        </w:rPr>
      </w:pPr>
      <w:r w:rsidRPr="002178BD">
        <w:rPr>
          <w:lang w:val="en-US"/>
        </w:rPr>
        <w:t>Pakistan, under phase XI of its institutional strengthening project, has successfully sustained the ODS phase</w:t>
      </w:r>
      <w:r>
        <w:rPr>
          <w:lang w:val="en-US"/>
        </w:rPr>
        <w:noBreakHyphen/>
      </w:r>
      <w:r w:rsidRPr="002178BD">
        <w:rPr>
          <w:lang w:val="en-US"/>
        </w:rPr>
        <w:t>out through effective enforcement of regulation</w:t>
      </w:r>
      <w:r>
        <w:rPr>
          <w:lang w:val="en-US"/>
        </w:rPr>
        <w:t>s</w:t>
      </w:r>
      <w:r w:rsidRPr="002178BD">
        <w:rPr>
          <w:lang w:val="en-US"/>
        </w:rPr>
        <w:t xml:space="preserve">, monitoring, and collaboration with key stakeholders. The NOU also worked closely with other national agencies and stakeholders to ensure the monitoring of ODS </w:t>
      </w:r>
      <w:r w:rsidRPr="002178BD" w:rsidDel="006913C1">
        <w:rPr>
          <w:lang w:val="en-US"/>
        </w:rPr>
        <w:t>phase</w:t>
      </w:r>
      <w:r>
        <w:rPr>
          <w:lang w:val="en-US"/>
        </w:rPr>
        <w:noBreakHyphen/>
      </w:r>
      <w:r w:rsidRPr="002178BD">
        <w:rPr>
          <w:lang w:val="en-US"/>
        </w:rPr>
        <w:t xml:space="preserve">out. Pakistan successfully implemented </w:t>
      </w:r>
      <w:r>
        <w:rPr>
          <w:lang w:val="en-US"/>
        </w:rPr>
        <w:t xml:space="preserve">activities under stage II of the </w:t>
      </w:r>
      <w:r w:rsidRPr="002178BD">
        <w:rPr>
          <w:lang w:val="en-US"/>
        </w:rPr>
        <w:t>HPMP. The</w:t>
      </w:r>
      <w:r w:rsidRPr="002178BD" w:rsidDel="00211F8C">
        <w:rPr>
          <w:lang w:val="en-US"/>
        </w:rPr>
        <w:t xml:space="preserve"> </w:t>
      </w:r>
      <w:r>
        <w:rPr>
          <w:lang w:val="en-US"/>
        </w:rPr>
        <w:t>institutional strengthening</w:t>
      </w:r>
      <w:r w:rsidRPr="002178BD">
        <w:rPr>
          <w:lang w:val="en-US"/>
        </w:rPr>
        <w:t xml:space="preserve"> project was instrumental in providing administrative and policy level support to Montreal Protocol activities such as the HCFC phase</w:t>
      </w:r>
      <w:r>
        <w:rPr>
          <w:lang w:val="en-US"/>
        </w:rPr>
        <w:noBreakHyphen/>
      </w:r>
      <w:r w:rsidRPr="002178BD">
        <w:rPr>
          <w:lang w:val="en-US"/>
        </w:rPr>
        <w:t xml:space="preserve">out strategy in Pakistan and helped the government to meet its international commitments </w:t>
      </w:r>
      <w:r>
        <w:rPr>
          <w:lang w:val="en-US"/>
        </w:rPr>
        <w:t>relating</w:t>
      </w:r>
      <w:r w:rsidRPr="002178BD">
        <w:rPr>
          <w:lang w:val="en-US"/>
        </w:rPr>
        <w:t xml:space="preserve"> </w:t>
      </w:r>
      <w:r w:rsidRPr="002178BD" w:rsidDel="00AF0036">
        <w:rPr>
          <w:lang w:val="en-US"/>
        </w:rPr>
        <w:t>to</w:t>
      </w:r>
      <w:r>
        <w:rPr>
          <w:lang w:val="en-US"/>
        </w:rPr>
        <w:t xml:space="preserve"> the</w:t>
      </w:r>
      <w:r w:rsidRPr="002178BD">
        <w:rPr>
          <w:lang w:val="en-US"/>
        </w:rPr>
        <w:t xml:space="preserve"> Montreal Protocol.</w:t>
      </w:r>
    </w:p>
    <w:p w14:paraId="69F40D35" w14:textId="77777777" w:rsidR="00A33F91" w:rsidRPr="002178BD" w:rsidRDefault="00A33F91" w:rsidP="00A33F91">
      <w:pPr>
        <w:spacing w:after="240" w:line="360" w:lineRule="auto"/>
        <w:outlineLvl w:val="0"/>
        <w:rPr>
          <w:u w:val="single"/>
        </w:rPr>
      </w:pPr>
      <w:r w:rsidRPr="002178BD">
        <w:rPr>
          <w:u w:val="single"/>
        </w:rPr>
        <w:t>Plan of action</w:t>
      </w:r>
    </w:p>
    <w:p w14:paraId="52ABAD14" w14:textId="77777777" w:rsidR="00A33F91" w:rsidRPr="002178BD" w:rsidRDefault="00A33F91" w:rsidP="0031133F">
      <w:pPr>
        <w:numPr>
          <w:ilvl w:val="0"/>
          <w:numId w:val="1"/>
        </w:numPr>
        <w:spacing w:after="240"/>
        <w:ind w:left="-142"/>
        <w:outlineLvl w:val="0"/>
      </w:pPr>
      <w:r w:rsidRPr="002178BD">
        <w:t xml:space="preserve">Phase XII of the </w:t>
      </w:r>
      <w:r>
        <w:t>institutional strengthening</w:t>
      </w:r>
      <w:r w:rsidRPr="002178BD">
        <w:t xml:space="preserve"> project will continue supporting the activities for </w:t>
      </w:r>
      <w:r>
        <w:t xml:space="preserve">stages II and III of the </w:t>
      </w:r>
      <w:r w:rsidRPr="002178BD">
        <w:t>HPMP</w:t>
      </w:r>
      <w:r w:rsidRPr="002178BD" w:rsidDel="002E73C3">
        <w:t xml:space="preserve"> </w:t>
      </w:r>
      <w:r w:rsidRPr="002178BD">
        <w:t>in order to sustain the HCFC reduction as agreed under the Montreal Protocol. Awareness raising and technology-driven campaigns for industries, importers, public sector, and</w:t>
      </w:r>
      <w:r>
        <w:t xml:space="preserve"> the general</w:t>
      </w:r>
      <w:r w:rsidRPr="002178BD">
        <w:t xml:space="preserve"> public will be held regularly to keep stakeholders updated regarding the harmful effects of ozone-depleting substances, progress done by the global community to address related issues, efforts being made by the Montreal Protocol under the guidance of Scientific Assessment and Technical Panels as well as the positive linkage to climate change. Close coordination will be maintained with academia (focusing on environmental sciences/engineering and climate change) and all relevant stakeholders for awareness raising amongst the </w:t>
      </w:r>
      <w:r w:rsidRPr="002178BD">
        <w:lastRenderedPageBreak/>
        <w:t xml:space="preserve">public, especially youth. The next phase will enable Pakistan to continue the process of preparing for the HFC phase-down, as well as ratification of the Kigali Amendment.  </w:t>
      </w:r>
    </w:p>
    <w:p w14:paraId="1F1BB7A7" w14:textId="77777777" w:rsidR="00A33F91" w:rsidRPr="002178BD" w:rsidRDefault="00A33F91" w:rsidP="00A33F91">
      <w:pPr>
        <w:spacing w:after="240" w:line="360" w:lineRule="auto"/>
        <w:outlineLvl w:val="0"/>
        <w:rPr>
          <w:u w:val="single"/>
        </w:rPr>
      </w:pPr>
      <w:r w:rsidRPr="002178BD">
        <w:rPr>
          <w:u w:val="single"/>
        </w:rPr>
        <w:t>Sustainability and risk assessment</w:t>
      </w:r>
    </w:p>
    <w:p w14:paraId="05613DEA" w14:textId="77777777" w:rsidR="00A33F91" w:rsidRPr="009412C8" w:rsidRDefault="00A33F91" w:rsidP="00C0344D">
      <w:pPr>
        <w:pStyle w:val="Heading1"/>
        <w:tabs>
          <w:tab w:val="clear" w:pos="-1440"/>
          <w:tab w:val="num" w:pos="-851"/>
        </w:tabs>
        <w:ind w:left="-142"/>
      </w:pPr>
      <w:r w:rsidRPr="009412C8">
        <w:t xml:space="preserve">As part of UNDP requirement, capacity assessment is carried out for </w:t>
      </w:r>
      <w:r>
        <w:t>investment projects</w:t>
      </w:r>
      <w:r w:rsidRPr="009412C8">
        <w:t>, risks are assessed, and mitigation measures are developed. To mitigate risks, the implementing agency established regular monitoring mechanisms in coordination with the NOU.</w:t>
      </w:r>
      <w:r>
        <w:t xml:space="preserve"> </w:t>
      </w:r>
      <w:r w:rsidRPr="009412C8">
        <w:t>The key lessons learn</w:t>
      </w:r>
      <w:r>
        <w:t>ed</w:t>
      </w:r>
      <w:r w:rsidRPr="009412C8">
        <w:t xml:space="preserve"> include that risk assessment and continuous monitoring are essential to project success. Also, building partnerships with key stakeholders is vital in addressing compliance obligations and fostering project sustainability.</w:t>
      </w:r>
    </w:p>
    <w:p w14:paraId="7E90EEFB" w14:textId="77777777" w:rsidR="00A33F91" w:rsidRPr="002178BD" w:rsidRDefault="00A33F91" w:rsidP="00A33F91">
      <w:pPr>
        <w:outlineLvl w:val="0"/>
        <w:rPr>
          <w:b/>
          <w:bCs/>
        </w:rPr>
      </w:pPr>
      <w:r w:rsidRPr="002178BD">
        <w:rPr>
          <w:b/>
          <w:lang w:val="en-US"/>
        </w:rPr>
        <w:t>Uruguay</w:t>
      </w:r>
      <w:r w:rsidRPr="002178BD">
        <w:rPr>
          <w:b/>
          <w:bCs/>
        </w:rPr>
        <w:t xml:space="preserve">: Renewal of institutional strengthening </w:t>
      </w:r>
    </w:p>
    <w:tbl>
      <w:tblPr>
        <w:tblStyle w:val="TableGrid"/>
        <w:tblW w:w="5017" w:type="pct"/>
        <w:jc w:val="center"/>
        <w:tblLayout w:type="fixed"/>
        <w:tblLook w:val="01E0" w:firstRow="1" w:lastRow="1" w:firstColumn="1" w:lastColumn="1" w:noHBand="0" w:noVBand="0"/>
      </w:tblPr>
      <w:tblGrid>
        <w:gridCol w:w="5807"/>
        <w:gridCol w:w="1702"/>
        <w:gridCol w:w="1873"/>
      </w:tblGrid>
      <w:tr w:rsidR="00A33F91" w:rsidRPr="002178BD" w14:paraId="57BAC2D1" w14:textId="77777777" w:rsidTr="00E61F59">
        <w:trPr>
          <w:trHeight w:val="278"/>
          <w:tblHeader/>
          <w:jc w:val="center"/>
        </w:trPr>
        <w:tc>
          <w:tcPr>
            <w:tcW w:w="4002" w:type="pct"/>
            <w:gridSpan w:val="2"/>
            <w:tcBorders>
              <w:bottom w:val="single" w:sz="4" w:space="0" w:color="auto"/>
            </w:tcBorders>
          </w:tcPr>
          <w:p w14:paraId="192CFD23" w14:textId="77777777" w:rsidR="00A33F91" w:rsidRPr="002178BD" w:rsidRDefault="00A33F91" w:rsidP="00E61F59">
            <w:pPr>
              <w:rPr>
                <w:b/>
                <w:sz w:val="20"/>
                <w:szCs w:val="20"/>
              </w:rPr>
            </w:pPr>
            <w:r w:rsidRPr="002178BD">
              <w:rPr>
                <w:b/>
                <w:sz w:val="20"/>
                <w:szCs w:val="20"/>
              </w:rPr>
              <w:t>Summary of the project and country profile</w:t>
            </w:r>
          </w:p>
        </w:tc>
        <w:tc>
          <w:tcPr>
            <w:tcW w:w="998" w:type="pct"/>
          </w:tcPr>
          <w:p w14:paraId="6DF7D532" w14:textId="77777777" w:rsidR="00A33F91" w:rsidRPr="002178BD" w:rsidRDefault="00A33F91" w:rsidP="00E61F59">
            <w:pPr>
              <w:jc w:val="right"/>
              <w:rPr>
                <w:b/>
                <w:sz w:val="20"/>
                <w:szCs w:val="20"/>
              </w:rPr>
            </w:pPr>
          </w:p>
        </w:tc>
      </w:tr>
      <w:tr w:rsidR="00A33F91" w:rsidRPr="002178BD" w14:paraId="01C87EF8" w14:textId="77777777" w:rsidTr="00E61F59">
        <w:trPr>
          <w:trHeight w:val="233"/>
          <w:jc w:val="center"/>
        </w:trPr>
        <w:tc>
          <w:tcPr>
            <w:tcW w:w="4002" w:type="pct"/>
            <w:gridSpan w:val="2"/>
            <w:tcBorders>
              <w:bottom w:val="single" w:sz="4" w:space="0" w:color="auto"/>
            </w:tcBorders>
          </w:tcPr>
          <w:p w14:paraId="32D0BC3F" w14:textId="77777777" w:rsidR="00A33F91" w:rsidRPr="002178BD" w:rsidRDefault="00A33F91" w:rsidP="00E61F59">
            <w:pPr>
              <w:rPr>
                <w:sz w:val="20"/>
                <w:szCs w:val="20"/>
              </w:rPr>
            </w:pPr>
            <w:r w:rsidRPr="002178BD">
              <w:rPr>
                <w:sz w:val="20"/>
                <w:szCs w:val="20"/>
              </w:rPr>
              <w:t>Implementing agency:</w:t>
            </w:r>
          </w:p>
        </w:tc>
        <w:tc>
          <w:tcPr>
            <w:tcW w:w="998" w:type="pct"/>
            <w:tcBorders>
              <w:bottom w:val="single" w:sz="4" w:space="0" w:color="auto"/>
            </w:tcBorders>
          </w:tcPr>
          <w:p w14:paraId="0CD27B15" w14:textId="77777777" w:rsidR="00A33F91" w:rsidRPr="002178BD" w:rsidRDefault="00A33F91" w:rsidP="00E61F59">
            <w:pPr>
              <w:jc w:val="center"/>
              <w:rPr>
                <w:sz w:val="20"/>
                <w:szCs w:val="20"/>
              </w:rPr>
            </w:pPr>
            <w:r w:rsidRPr="002178BD">
              <w:rPr>
                <w:sz w:val="20"/>
                <w:szCs w:val="20"/>
              </w:rPr>
              <w:t>UNDP</w:t>
            </w:r>
          </w:p>
        </w:tc>
      </w:tr>
      <w:tr w:rsidR="00A33F91" w:rsidRPr="002178BD" w14:paraId="694FDA62" w14:textId="77777777" w:rsidTr="00E61F59">
        <w:trPr>
          <w:trHeight w:val="233"/>
          <w:jc w:val="center"/>
        </w:trPr>
        <w:tc>
          <w:tcPr>
            <w:tcW w:w="4002" w:type="pct"/>
            <w:gridSpan w:val="2"/>
            <w:tcBorders>
              <w:top w:val="single" w:sz="4" w:space="0" w:color="auto"/>
              <w:left w:val="single" w:sz="4" w:space="0" w:color="auto"/>
              <w:bottom w:val="nil"/>
              <w:right w:val="single" w:sz="4" w:space="0" w:color="auto"/>
            </w:tcBorders>
          </w:tcPr>
          <w:p w14:paraId="03BB9543" w14:textId="77777777" w:rsidR="00A33F91" w:rsidRPr="002178BD" w:rsidRDefault="00A33F91" w:rsidP="00E61F59">
            <w:pPr>
              <w:rPr>
                <w:sz w:val="20"/>
                <w:szCs w:val="20"/>
              </w:rPr>
            </w:pPr>
            <w:r w:rsidRPr="002178BD">
              <w:rPr>
                <w:sz w:val="20"/>
                <w:szCs w:val="20"/>
              </w:rPr>
              <w:t>Amounts previously approved for institutional strengthening (US $):</w:t>
            </w:r>
          </w:p>
        </w:tc>
        <w:tc>
          <w:tcPr>
            <w:tcW w:w="998" w:type="pct"/>
            <w:tcBorders>
              <w:top w:val="single" w:sz="4" w:space="0" w:color="auto"/>
              <w:left w:val="single" w:sz="4" w:space="0" w:color="auto"/>
              <w:bottom w:val="nil"/>
              <w:right w:val="single" w:sz="4" w:space="0" w:color="auto"/>
            </w:tcBorders>
          </w:tcPr>
          <w:p w14:paraId="4E59E26A" w14:textId="77777777" w:rsidR="00A33F91" w:rsidRPr="002178BD" w:rsidRDefault="00A33F91" w:rsidP="00E61F59">
            <w:pPr>
              <w:jc w:val="right"/>
              <w:rPr>
                <w:sz w:val="20"/>
                <w:szCs w:val="20"/>
              </w:rPr>
            </w:pPr>
          </w:p>
        </w:tc>
      </w:tr>
      <w:tr w:rsidR="00A33F91" w:rsidRPr="002178BD" w14:paraId="1D3CD14A" w14:textId="77777777" w:rsidTr="00E61F59">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3779C302" w14:textId="77777777" w:rsidR="00A33F91" w:rsidRPr="002178BD" w:rsidRDefault="00A33F91" w:rsidP="00E61F59">
            <w:pPr>
              <w:ind w:left="4707" w:right="-198"/>
              <w:jc w:val="left"/>
              <w:rPr>
                <w:sz w:val="20"/>
                <w:szCs w:val="20"/>
              </w:rPr>
            </w:pPr>
            <w:r w:rsidRPr="002178BD">
              <w:rPr>
                <w:sz w:val="20"/>
                <w:szCs w:val="20"/>
              </w:rPr>
              <w:t>Phase I:</w:t>
            </w:r>
          </w:p>
        </w:tc>
        <w:tc>
          <w:tcPr>
            <w:tcW w:w="907" w:type="pct"/>
            <w:tcBorders>
              <w:top w:val="nil"/>
              <w:left w:val="nil"/>
              <w:bottom w:val="nil"/>
              <w:right w:val="single" w:sz="4" w:space="0" w:color="auto"/>
            </w:tcBorders>
            <w:shd w:val="clear" w:color="auto" w:fill="FFFFFF" w:themeFill="background1"/>
            <w:vAlign w:val="bottom"/>
          </w:tcPr>
          <w:p w14:paraId="553B02A9" w14:textId="77777777" w:rsidR="00A33F91" w:rsidRPr="002178BD" w:rsidRDefault="00A33F91" w:rsidP="00E61F59">
            <w:pPr>
              <w:jc w:val="right"/>
              <w:rPr>
                <w:sz w:val="20"/>
                <w:szCs w:val="20"/>
              </w:rPr>
            </w:pPr>
            <w:r w:rsidRPr="002178BD">
              <w:rPr>
                <w:sz w:val="20"/>
                <w:szCs w:val="20"/>
              </w:rPr>
              <w:t>Jun-93 &amp; May-96</w:t>
            </w:r>
          </w:p>
        </w:tc>
        <w:tc>
          <w:tcPr>
            <w:tcW w:w="998" w:type="pct"/>
            <w:tcBorders>
              <w:top w:val="nil"/>
              <w:left w:val="single" w:sz="4" w:space="0" w:color="auto"/>
              <w:bottom w:val="nil"/>
              <w:right w:val="single" w:sz="4" w:space="0" w:color="auto"/>
            </w:tcBorders>
            <w:shd w:val="clear" w:color="auto" w:fill="FFFFFF" w:themeFill="background1"/>
          </w:tcPr>
          <w:p w14:paraId="53E1EC8D" w14:textId="77777777" w:rsidR="00A33F91" w:rsidRPr="002178BD" w:rsidRDefault="00A33F91" w:rsidP="00E61F59">
            <w:pPr>
              <w:jc w:val="right"/>
              <w:rPr>
                <w:sz w:val="20"/>
                <w:szCs w:val="20"/>
              </w:rPr>
            </w:pPr>
            <w:r w:rsidRPr="002178BD">
              <w:rPr>
                <w:sz w:val="20"/>
                <w:szCs w:val="20"/>
              </w:rPr>
              <w:t>202,800</w:t>
            </w:r>
          </w:p>
        </w:tc>
      </w:tr>
      <w:tr w:rsidR="00A33F91" w:rsidRPr="002178BD" w14:paraId="6673A5E8" w14:textId="77777777" w:rsidTr="00E61F59">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4135C538" w14:textId="77777777" w:rsidR="00A33F91" w:rsidRPr="002178BD" w:rsidRDefault="00A33F91" w:rsidP="00E61F59">
            <w:pPr>
              <w:ind w:left="4707" w:right="-198"/>
              <w:jc w:val="left"/>
              <w:rPr>
                <w:sz w:val="20"/>
                <w:szCs w:val="20"/>
              </w:rPr>
            </w:pPr>
            <w:r w:rsidRPr="002178BD">
              <w:rPr>
                <w:sz w:val="20"/>
                <w:szCs w:val="20"/>
              </w:rPr>
              <w:t>Phase II:</w:t>
            </w:r>
          </w:p>
        </w:tc>
        <w:tc>
          <w:tcPr>
            <w:tcW w:w="907" w:type="pct"/>
            <w:tcBorders>
              <w:top w:val="nil"/>
              <w:left w:val="nil"/>
              <w:bottom w:val="nil"/>
              <w:right w:val="single" w:sz="4" w:space="0" w:color="auto"/>
            </w:tcBorders>
            <w:shd w:val="clear" w:color="auto" w:fill="FFFFFF" w:themeFill="background1"/>
            <w:vAlign w:val="bottom"/>
          </w:tcPr>
          <w:p w14:paraId="46DBDE2B" w14:textId="77777777" w:rsidR="00A33F91" w:rsidRPr="002178BD" w:rsidRDefault="00A33F91" w:rsidP="00E61F59">
            <w:pPr>
              <w:jc w:val="right"/>
              <w:rPr>
                <w:sz w:val="20"/>
                <w:szCs w:val="20"/>
              </w:rPr>
            </w:pPr>
            <w:r w:rsidRPr="002178BD">
              <w:rPr>
                <w:sz w:val="20"/>
                <w:szCs w:val="20"/>
              </w:rPr>
              <w:t>Oct-96</w:t>
            </w:r>
          </w:p>
        </w:tc>
        <w:tc>
          <w:tcPr>
            <w:tcW w:w="998" w:type="pct"/>
            <w:tcBorders>
              <w:top w:val="nil"/>
              <w:left w:val="single" w:sz="4" w:space="0" w:color="auto"/>
              <w:bottom w:val="nil"/>
              <w:right w:val="single" w:sz="4" w:space="0" w:color="auto"/>
            </w:tcBorders>
            <w:shd w:val="clear" w:color="auto" w:fill="FFFFFF" w:themeFill="background1"/>
          </w:tcPr>
          <w:p w14:paraId="7BE6F5E1" w14:textId="77777777" w:rsidR="00A33F91" w:rsidRPr="002178BD" w:rsidRDefault="00A33F91" w:rsidP="00E61F59">
            <w:pPr>
              <w:jc w:val="right"/>
              <w:rPr>
                <w:sz w:val="20"/>
                <w:szCs w:val="20"/>
              </w:rPr>
            </w:pPr>
            <w:r w:rsidRPr="002178BD">
              <w:rPr>
                <w:sz w:val="20"/>
                <w:szCs w:val="20"/>
              </w:rPr>
              <w:t>116,000</w:t>
            </w:r>
          </w:p>
        </w:tc>
      </w:tr>
      <w:tr w:rsidR="00A33F91" w:rsidRPr="002178BD" w14:paraId="728DE300" w14:textId="77777777" w:rsidTr="00E61F59">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7DB0A825" w14:textId="77777777" w:rsidR="00A33F91" w:rsidRPr="002178BD" w:rsidRDefault="00A33F91" w:rsidP="00E61F59">
            <w:pPr>
              <w:ind w:left="4707" w:right="-198"/>
              <w:jc w:val="left"/>
              <w:rPr>
                <w:sz w:val="20"/>
                <w:szCs w:val="20"/>
              </w:rPr>
            </w:pPr>
            <w:r w:rsidRPr="002178BD">
              <w:rPr>
                <w:sz w:val="20"/>
                <w:szCs w:val="20"/>
              </w:rPr>
              <w:t>Phase III:</w:t>
            </w:r>
          </w:p>
        </w:tc>
        <w:tc>
          <w:tcPr>
            <w:tcW w:w="907" w:type="pct"/>
            <w:tcBorders>
              <w:top w:val="nil"/>
              <w:left w:val="nil"/>
              <w:bottom w:val="nil"/>
              <w:right w:val="single" w:sz="4" w:space="0" w:color="auto"/>
            </w:tcBorders>
            <w:shd w:val="clear" w:color="auto" w:fill="FFFFFF" w:themeFill="background1"/>
            <w:vAlign w:val="bottom"/>
          </w:tcPr>
          <w:p w14:paraId="7D2F7EBC" w14:textId="77777777" w:rsidR="00A33F91" w:rsidRPr="002178BD" w:rsidRDefault="00A33F91" w:rsidP="00E61F59">
            <w:pPr>
              <w:jc w:val="right"/>
              <w:rPr>
                <w:sz w:val="20"/>
                <w:szCs w:val="20"/>
              </w:rPr>
            </w:pPr>
            <w:r w:rsidRPr="002178BD">
              <w:rPr>
                <w:sz w:val="20"/>
                <w:szCs w:val="20"/>
              </w:rPr>
              <w:t>Jul-98</w:t>
            </w:r>
          </w:p>
        </w:tc>
        <w:tc>
          <w:tcPr>
            <w:tcW w:w="998" w:type="pct"/>
            <w:tcBorders>
              <w:top w:val="nil"/>
              <w:left w:val="single" w:sz="4" w:space="0" w:color="auto"/>
              <w:bottom w:val="nil"/>
              <w:right w:val="single" w:sz="4" w:space="0" w:color="auto"/>
            </w:tcBorders>
            <w:shd w:val="clear" w:color="auto" w:fill="FFFFFF" w:themeFill="background1"/>
          </w:tcPr>
          <w:p w14:paraId="221DF6B3" w14:textId="77777777" w:rsidR="00A33F91" w:rsidRPr="002178BD" w:rsidRDefault="00A33F91" w:rsidP="00E61F59">
            <w:pPr>
              <w:jc w:val="right"/>
              <w:rPr>
                <w:sz w:val="20"/>
                <w:szCs w:val="20"/>
              </w:rPr>
            </w:pPr>
            <w:r w:rsidRPr="002178BD">
              <w:rPr>
                <w:sz w:val="20"/>
                <w:szCs w:val="20"/>
              </w:rPr>
              <w:t>115,981</w:t>
            </w:r>
          </w:p>
        </w:tc>
      </w:tr>
      <w:tr w:rsidR="00A33F91" w:rsidRPr="002178BD" w14:paraId="7DB7C390" w14:textId="77777777" w:rsidTr="00E61F59">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484A7D1F" w14:textId="77777777" w:rsidR="00A33F91" w:rsidRPr="002178BD" w:rsidRDefault="00A33F91" w:rsidP="00E61F59">
            <w:pPr>
              <w:ind w:left="4707" w:right="-198"/>
              <w:jc w:val="left"/>
              <w:rPr>
                <w:sz w:val="20"/>
                <w:szCs w:val="20"/>
              </w:rPr>
            </w:pPr>
            <w:r w:rsidRPr="002178BD">
              <w:rPr>
                <w:sz w:val="20"/>
                <w:szCs w:val="20"/>
              </w:rPr>
              <w:t>Phase IV:</w:t>
            </w:r>
          </w:p>
        </w:tc>
        <w:tc>
          <w:tcPr>
            <w:tcW w:w="907" w:type="pct"/>
            <w:tcBorders>
              <w:top w:val="nil"/>
              <w:left w:val="nil"/>
              <w:bottom w:val="nil"/>
              <w:right w:val="single" w:sz="4" w:space="0" w:color="auto"/>
            </w:tcBorders>
            <w:shd w:val="clear" w:color="auto" w:fill="FFFFFF" w:themeFill="background1"/>
            <w:vAlign w:val="bottom"/>
          </w:tcPr>
          <w:p w14:paraId="6CAEED7E" w14:textId="77777777" w:rsidR="00A33F91" w:rsidRPr="002178BD" w:rsidRDefault="00A33F91" w:rsidP="00E61F59">
            <w:pPr>
              <w:tabs>
                <w:tab w:val="left" w:pos="6840"/>
              </w:tabs>
              <w:ind w:left="-108"/>
              <w:jc w:val="right"/>
              <w:rPr>
                <w:sz w:val="20"/>
                <w:szCs w:val="20"/>
              </w:rPr>
            </w:pPr>
            <w:r w:rsidRPr="002178BD">
              <w:rPr>
                <w:sz w:val="20"/>
                <w:szCs w:val="20"/>
              </w:rPr>
              <w:t>Jul-00</w:t>
            </w:r>
          </w:p>
        </w:tc>
        <w:tc>
          <w:tcPr>
            <w:tcW w:w="998" w:type="pct"/>
            <w:tcBorders>
              <w:top w:val="nil"/>
              <w:left w:val="single" w:sz="4" w:space="0" w:color="auto"/>
              <w:bottom w:val="nil"/>
              <w:right w:val="single" w:sz="4" w:space="0" w:color="auto"/>
            </w:tcBorders>
            <w:shd w:val="clear" w:color="auto" w:fill="FFFFFF" w:themeFill="background1"/>
          </w:tcPr>
          <w:p w14:paraId="0DD9F5CF" w14:textId="77777777" w:rsidR="00A33F91" w:rsidRPr="002178BD" w:rsidRDefault="00A33F91" w:rsidP="00E61F59">
            <w:pPr>
              <w:jc w:val="right"/>
              <w:rPr>
                <w:sz w:val="20"/>
                <w:szCs w:val="20"/>
              </w:rPr>
            </w:pPr>
            <w:r w:rsidRPr="002178BD">
              <w:rPr>
                <w:sz w:val="20"/>
                <w:szCs w:val="20"/>
              </w:rPr>
              <w:t>115,804</w:t>
            </w:r>
          </w:p>
        </w:tc>
      </w:tr>
      <w:tr w:rsidR="00A33F91" w:rsidRPr="002178BD" w14:paraId="3AA36093" w14:textId="77777777" w:rsidTr="00E61F59">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0DD66274" w14:textId="77777777" w:rsidR="00A33F91" w:rsidRPr="002178BD" w:rsidRDefault="00A33F91" w:rsidP="00E61F59">
            <w:pPr>
              <w:ind w:left="4707" w:right="-198"/>
              <w:jc w:val="left"/>
              <w:rPr>
                <w:sz w:val="20"/>
                <w:szCs w:val="20"/>
              </w:rPr>
            </w:pPr>
            <w:r w:rsidRPr="002178BD">
              <w:rPr>
                <w:sz w:val="20"/>
                <w:szCs w:val="20"/>
              </w:rPr>
              <w:t>Phase V:</w:t>
            </w:r>
          </w:p>
        </w:tc>
        <w:tc>
          <w:tcPr>
            <w:tcW w:w="907" w:type="pct"/>
            <w:tcBorders>
              <w:top w:val="nil"/>
              <w:left w:val="nil"/>
              <w:bottom w:val="nil"/>
              <w:right w:val="single" w:sz="4" w:space="0" w:color="auto"/>
            </w:tcBorders>
            <w:shd w:val="clear" w:color="auto" w:fill="FFFFFF" w:themeFill="background1"/>
            <w:vAlign w:val="bottom"/>
          </w:tcPr>
          <w:p w14:paraId="748BA86C" w14:textId="77777777" w:rsidR="00A33F91" w:rsidRPr="002178BD" w:rsidRDefault="00A33F91" w:rsidP="00E61F59">
            <w:pPr>
              <w:tabs>
                <w:tab w:val="left" w:pos="6840"/>
              </w:tabs>
              <w:ind w:left="-108"/>
              <w:jc w:val="right"/>
              <w:rPr>
                <w:sz w:val="20"/>
                <w:szCs w:val="20"/>
              </w:rPr>
            </w:pPr>
            <w:r w:rsidRPr="002178BD">
              <w:rPr>
                <w:sz w:val="20"/>
                <w:szCs w:val="20"/>
              </w:rPr>
              <w:t>Jul-02</w:t>
            </w:r>
          </w:p>
        </w:tc>
        <w:tc>
          <w:tcPr>
            <w:tcW w:w="998" w:type="pct"/>
            <w:tcBorders>
              <w:top w:val="nil"/>
              <w:left w:val="single" w:sz="4" w:space="0" w:color="auto"/>
              <w:bottom w:val="nil"/>
              <w:right w:val="single" w:sz="4" w:space="0" w:color="auto"/>
            </w:tcBorders>
            <w:shd w:val="clear" w:color="auto" w:fill="FFFFFF" w:themeFill="background1"/>
          </w:tcPr>
          <w:p w14:paraId="2CC91E7D" w14:textId="77777777" w:rsidR="00A33F91" w:rsidRPr="002178BD" w:rsidRDefault="00A33F91" w:rsidP="00E61F59">
            <w:pPr>
              <w:jc w:val="right"/>
              <w:rPr>
                <w:sz w:val="20"/>
                <w:szCs w:val="20"/>
              </w:rPr>
            </w:pPr>
            <w:r w:rsidRPr="002178BD">
              <w:rPr>
                <w:sz w:val="20"/>
                <w:szCs w:val="20"/>
              </w:rPr>
              <w:t>150,800</w:t>
            </w:r>
          </w:p>
        </w:tc>
      </w:tr>
      <w:tr w:rsidR="00A33F91" w:rsidRPr="002178BD" w14:paraId="16B72E97" w14:textId="77777777" w:rsidTr="00E61F59">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28BCC5F7" w14:textId="77777777" w:rsidR="00A33F91" w:rsidRPr="002178BD" w:rsidRDefault="00A33F91" w:rsidP="00E61F59">
            <w:pPr>
              <w:ind w:left="4707" w:right="-198"/>
              <w:jc w:val="left"/>
              <w:rPr>
                <w:sz w:val="20"/>
                <w:szCs w:val="20"/>
              </w:rPr>
            </w:pPr>
            <w:r w:rsidRPr="002178BD">
              <w:rPr>
                <w:sz w:val="20"/>
                <w:szCs w:val="20"/>
              </w:rPr>
              <w:t>Phase VI:</w:t>
            </w:r>
          </w:p>
        </w:tc>
        <w:tc>
          <w:tcPr>
            <w:tcW w:w="907" w:type="pct"/>
            <w:tcBorders>
              <w:top w:val="nil"/>
              <w:left w:val="nil"/>
              <w:bottom w:val="nil"/>
              <w:right w:val="single" w:sz="4" w:space="0" w:color="auto"/>
            </w:tcBorders>
            <w:shd w:val="clear" w:color="auto" w:fill="FFFFFF" w:themeFill="background1"/>
            <w:vAlign w:val="bottom"/>
          </w:tcPr>
          <w:p w14:paraId="6D03510C" w14:textId="77777777" w:rsidR="00A33F91" w:rsidRPr="002178BD" w:rsidRDefault="00A33F91" w:rsidP="00E61F59">
            <w:pPr>
              <w:tabs>
                <w:tab w:val="left" w:pos="6840"/>
              </w:tabs>
              <w:ind w:left="-108"/>
              <w:jc w:val="right"/>
              <w:rPr>
                <w:sz w:val="20"/>
                <w:szCs w:val="20"/>
              </w:rPr>
            </w:pPr>
            <w:r w:rsidRPr="002178BD">
              <w:rPr>
                <w:sz w:val="20"/>
                <w:szCs w:val="20"/>
              </w:rPr>
              <w:t>Jul-04</w:t>
            </w:r>
          </w:p>
        </w:tc>
        <w:tc>
          <w:tcPr>
            <w:tcW w:w="998" w:type="pct"/>
            <w:tcBorders>
              <w:top w:val="nil"/>
              <w:left w:val="single" w:sz="4" w:space="0" w:color="auto"/>
              <w:bottom w:val="nil"/>
              <w:right w:val="single" w:sz="4" w:space="0" w:color="auto"/>
            </w:tcBorders>
            <w:shd w:val="clear" w:color="auto" w:fill="FFFFFF" w:themeFill="background1"/>
          </w:tcPr>
          <w:p w14:paraId="33491BAB" w14:textId="77777777" w:rsidR="00A33F91" w:rsidRPr="002178BD" w:rsidRDefault="00A33F91" w:rsidP="00E61F59">
            <w:pPr>
              <w:jc w:val="right"/>
              <w:rPr>
                <w:sz w:val="20"/>
                <w:szCs w:val="20"/>
              </w:rPr>
            </w:pPr>
            <w:r w:rsidRPr="002178BD">
              <w:rPr>
                <w:sz w:val="20"/>
                <w:szCs w:val="20"/>
              </w:rPr>
              <w:t>150,800</w:t>
            </w:r>
          </w:p>
        </w:tc>
      </w:tr>
      <w:tr w:rsidR="00A33F91" w:rsidRPr="002178BD" w14:paraId="76E9B7A5" w14:textId="77777777" w:rsidTr="00E61F59">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0C830491" w14:textId="77777777" w:rsidR="00A33F91" w:rsidRPr="002178BD" w:rsidRDefault="00A33F91" w:rsidP="00E61F59">
            <w:pPr>
              <w:ind w:left="4707" w:right="-198"/>
              <w:jc w:val="left"/>
              <w:rPr>
                <w:sz w:val="20"/>
                <w:szCs w:val="20"/>
              </w:rPr>
            </w:pPr>
            <w:r w:rsidRPr="002178BD">
              <w:rPr>
                <w:sz w:val="20"/>
                <w:szCs w:val="20"/>
              </w:rPr>
              <w:t>Phase VII:</w:t>
            </w:r>
          </w:p>
        </w:tc>
        <w:tc>
          <w:tcPr>
            <w:tcW w:w="907" w:type="pct"/>
            <w:tcBorders>
              <w:top w:val="nil"/>
              <w:left w:val="nil"/>
              <w:bottom w:val="nil"/>
              <w:right w:val="single" w:sz="4" w:space="0" w:color="auto"/>
            </w:tcBorders>
            <w:shd w:val="clear" w:color="auto" w:fill="FFFFFF" w:themeFill="background1"/>
            <w:vAlign w:val="bottom"/>
          </w:tcPr>
          <w:p w14:paraId="1952DA83" w14:textId="77777777" w:rsidR="00A33F91" w:rsidRPr="002178BD" w:rsidRDefault="00A33F91" w:rsidP="00E61F59">
            <w:pPr>
              <w:tabs>
                <w:tab w:val="left" w:pos="6840"/>
              </w:tabs>
              <w:ind w:left="-108"/>
              <w:jc w:val="right"/>
              <w:rPr>
                <w:sz w:val="20"/>
                <w:szCs w:val="20"/>
              </w:rPr>
            </w:pPr>
            <w:r w:rsidRPr="002178BD">
              <w:rPr>
                <w:sz w:val="20"/>
                <w:szCs w:val="20"/>
              </w:rPr>
              <w:t>Jul-06</w:t>
            </w:r>
          </w:p>
        </w:tc>
        <w:tc>
          <w:tcPr>
            <w:tcW w:w="998" w:type="pct"/>
            <w:tcBorders>
              <w:top w:val="nil"/>
              <w:left w:val="single" w:sz="4" w:space="0" w:color="auto"/>
              <w:bottom w:val="nil"/>
              <w:right w:val="single" w:sz="4" w:space="0" w:color="auto"/>
            </w:tcBorders>
            <w:shd w:val="clear" w:color="auto" w:fill="FFFFFF" w:themeFill="background1"/>
          </w:tcPr>
          <w:p w14:paraId="1A959109" w14:textId="77777777" w:rsidR="00A33F91" w:rsidRPr="002178BD" w:rsidRDefault="00A33F91" w:rsidP="00E61F59">
            <w:pPr>
              <w:jc w:val="right"/>
              <w:rPr>
                <w:sz w:val="20"/>
                <w:szCs w:val="20"/>
              </w:rPr>
            </w:pPr>
            <w:r w:rsidRPr="002178BD">
              <w:rPr>
                <w:sz w:val="20"/>
                <w:szCs w:val="20"/>
              </w:rPr>
              <w:t>150,800</w:t>
            </w:r>
          </w:p>
        </w:tc>
      </w:tr>
      <w:tr w:rsidR="00A33F91" w:rsidRPr="002178BD" w14:paraId="6138F1F4" w14:textId="77777777" w:rsidTr="00E61F59">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7F3729AD" w14:textId="77777777" w:rsidR="00A33F91" w:rsidRPr="002178BD" w:rsidRDefault="00A33F91" w:rsidP="00E61F59">
            <w:pPr>
              <w:ind w:left="4707" w:right="-198"/>
              <w:jc w:val="left"/>
              <w:rPr>
                <w:sz w:val="20"/>
                <w:szCs w:val="20"/>
              </w:rPr>
            </w:pPr>
            <w:r w:rsidRPr="002178BD">
              <w:rPr>
                <w:sz w:val="20"/>
                <w:szCs w:val="20"/>
              </w:rPr>
              <w:t>Phase VIII:</w:t>
            </w:r>
          </w:p>
        </w:tc>
        <w:tc>
          <w:tcPr>
            <w:tcW w:w="907" w:type="pct"/>
            <w:tcBorders>
              <w:top w:val="nil"/>
              <w:left w:val="nil"/>
              <w:bottom w:val="nil"/>
              <w:right w:val="single" w:sz="4" w:space="0" w:color="auto"/>
            </w:tcBorders>
            <w:shd w:val="clear" w:color="auto" w:fill="FFFFFF" w:themeFill="background1"/>
            <w:vAlign w:val="bottom"/>
          </w:tcPr>
          <w:p w14:paraId="0246D20E" w14:textId="77777777" w:rsidR="00A33F91" w:rsidRPr="002178BD" w:rsidRDefault="00A33F91" w:rsidP="00E61F59">
            <w:pPr>
              <w:tabs>
                <w:tab w:val="left" w:pos="6840"/>
              </w:tabs>
              <w:ind w:left="-108"/>
              <w:jc w:val="right"/>
              <w:rPr>
                <w:sz w:val="20"/>
                <w:szCs w:val="20"/>
              </w:rPr>
            </w:pPr>
            <w:r w:rsidRPr="002178BD">
              <w:rPr>
                <w:sz w:val="20"/>
                <w:szCs w:val="20"/>
              </w:rPr>
              <w:t>Nov-08</w:t>
            </w:r>
          </w:p>
        </w:tc>
        <w:tc>
          <w:tcPr>
            <w:tcW w:w="998" w:type="pct"/>
            <w:tcBorders>
              <w:top w:val="nil"/>
              <w:left w:val="single" w:sz="4" w:space="0" w:color="auto"/>
              <w:bottom w:val="nil"/>
              <w:right w:val="single" w:sz="4" w:space="0" w:color="auto"/>
            </w:tcBorders>
            <w:shd w:val="clear" w:color="auto" w:fill="FFFFFF" w:themeFill="background1"/>
          </w:tcPr>
          <w:p w14:paraId="71F50E77" w14:textId="77777777" w:rsidR="00A33F91" w:rsidRPr="002178BD" w:rsidRDefault="00A33F91" w:rsidP="00E61F59">
            <w:pPr>
              <w:jc w:val="right"/>
              <w:rPr>
                <w:sz w:val="20"/>
                <w:szCs w:val="20"/>
              </w:rPr>
            </w:pPr>
            <w:r w:rsidRPr="002178BD">
              <w:rPr>
                <w:sz w:val="20"/>
                <w:szCs w:val="20"/>
              </w:rPr>
              <w:t>150,800</w:t>
            </w:r>
          </w:p>
        </w:tc>
      </w:tr>
      <w:tr w:rsidR="00A33F91" w:rsidRPr="002178BD" w14:paraId="2C5FDCE0" w14:textId="77777777" w:rsidTr="00E61F59">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60A6FED2" w14:textId="77777777" w:rsidR="00A33F91" w:rsidRPr="002178BD" w:rsidRDefault="00A33F91" w:rsidP="00E61F59">
            <w:pPr>
              <w:ind w:left="4707" w:right="-198"/>
              <w:jc w:val="left"/>
              <w:rPr>
                <w:sz w:val="20"/>
                <w:szCs w:val="20"/>
              </w:rPr>
            </w:pPr>
            <w:r w:rsidRPr="002178BD">
              <w:rPr>
                <w:sz w:val="20"/>
                <w:szCs w:val="20"/>
              </w:rPr>
              <w:t>Phase IX:</w:t>
            </w:r>
          </w:p>
        </w:tc>
        <w:tc>
          <w:tcPr>
            <w:tcW w:w="907" w:type="pct"/>
            <w:tcBorders>
              <w:top w:val="nil"/>
              <w:left w:val="nil"/>
              <w:bottom w:val="nil"/>
              <w:right w:val="single" w:sz="4" w:space="0" w:color="auto"/>
            </w:tcBorders>
            <w:shd w:val="clear" w:color="auto" w:fill="FFFFFF" w:themeFill="background1"/>
            <w:vAlign w:val="bottom"/>
          </w:tcPr>
          <w:p w14:paraId="018AAEB0" w14:textId="77777777" w:rsidR="00A33F91" w:rsidRPr="002178BD" w:rsidRDefault="00A33F91" w:rsidP="00E61F59">
            <w:pPr>
              <w:tabs>
                <w:tab w:val="left" w:pos="6840"/>
              </w:tabs>
              <w:ind w:left="-108"/>
              <w:jc w:val="right"/>
              <w:rPr>
                <w:sz w:val="20"/>
                <w:szCs w:val="20"/>
              </w:rPr>
            </w:pPr>
            <w:r w:rsidRPr="002178BD">
              <w:rPr>
                <w:sz w:val="20"/>
                <w:szCs w:val="20"/>
              </w:rPr>
              <w:t>Nov-11</w:t>
            </w:r>
          </w:p>
        </w:tc>
        <w:tc>
          <w:tcPr>
            <w:tcW w:w="998" w:type="pct"/>
            <w:tcBorders>
              <w:top w:val="nil"/>
              <w:left w:val="single" w:sz="4" w:space="0" w:color="auto"/>
              <w:bottom w:val="nil"/>
              <w:right w:val="single" w:sz="4" w:space="0" w:color="auto"/>
            </w:tcBorders>
            <w:shd w:val="clear" w:color="auto" w:fill="FFFFFF" w:themeFill="background1"/>
          </w:tcPr>
          <w:p w14:paraId="405C34BC" w14:textId="77777777" w:rsidR="00A33F91" w:rsidRPr="002178BD" w:rsidRDefault="00A33F91" w:rsidP="00E61F59">
            <w:pPr>
              <w:jc w:val="right"/>
              <w:rPr>
                <w:sz w:val="20"/>
                <w:szCs w:val="20"/>
              </w:rPr>
            </w:pPr>
            <w:r w:rsidRPr="002178BD">
              <w:rPr>
                <w:sz w:val="20"/>
                <w:szCs w:val="20"/>
              </w:rPr>
              <w:t>150,797</w:t>
            </w:r>
          </w:p>
        </w:tc>
      </w:tr>
      <w:tr w:rsidR="00A33F91" w:rsidRPr="002178BD" w14:paraId="732070DA" w14:textId="77777777" w:rsidTr="00E61F59">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74A954BD" w14:textId="77777777" w:rsidR="00A33F91" w:rsidRPr="002178BD" w:rsidRDefault="00A33F91" w:rsidP="00E61F59">
            <w:pPr>
              <w:ind w:left="4707" w:right="-198"/>
              <w:jc w:val="left"/>
              <w:rPr>
                <w:sz w:val="20"/>
                <w:szCs w:val="20"/>
              </w:rPr>
            </w:pPr>
            <w:r w:rsidRPr="002178BD">
              <w:rPr>
                <w:sz w:val="20"/>
                <w:szCs w:val="20"/>
              </w:rPr>
              <w:t>Phase X:</w:t>
            </w:r>
          </w:p>
        </w:tc>
        <w:tc>
          <w:tcPr>
            <w:tcW w:w="907" w:type="pct"/>
            <w:tcBorders>
              <w:top w:val="nil"/>
              <w:left w:val="nil"/>
              <w:bottom w:val="nil"/>
              <w:right w:val="single" w:sz="4" w:space="0" w:color="auto"/>
            </w:tcBorders>
            <w:shd w:val="clear" w:color="auto" w:fill="FFFFFF" w:themeFill="background1"/>
            <w:vAlign w:val="bottom"/>
          </w:tcPr>
          <w:p w14:paraId="1F24CEEC" w14:textId="77777777" w:rsidR="00A33F91" w:rsidRPr="002178BD" w:rsidRDefault="00A33F91" w:rsidP="00E61F59">
            <w:pPr>
              <w:tabs>
                <w:tab w:val="left" w:pos="6840"/>
              </w:tabs>
              <w:ind w:left="-108"/>
              <w:jc w:val="right"/>
              <w:rPr>
                <w:sz w:val="20"/>
                <w:szCs w:val="20"/>
              </w:rPr>
            </w:pPr>
            <w:r w:rsidRPr="002178BD">
              <w:rPr>
                <w:sz w:val="20"/>
                <w:szCs w:val="20"/>
              </w:rPr>
              <w:t>Dec-13</w:t>
            </w:r>
          </w:p>
        </w:tc>
        <w:tc>
          <w:tcPr>
            <w:tcW w:w="998" w:type="pct"/>
            <w:tcBorders>
              <w:top w:val="nil"/>
              <w:left w:val="single" w:sz="4" w:space="0" w:color="auto"/>
              <w:bottom w:val="nil"/>
              <w:right w:val="single" w:sz="4" w:space="0" w:color="auto"/>
            </w:tcBorders>
            <w:shd w:val="clear" w:color="auto" w:fill="FFFFFF" w:themeFill="background1"/>
          </w:tcPr>
          <w:p w14:paraId="6222FBBD" w14:textId="77777777" w:rsidR="00A33F91" w:rsidRPr="002178BD" w:rsidRDefault="00A33F91" w:rsidP="00E61F59">
            <w:pPr>
              <w:jc w:val="right"/>
              <w:rPr>
                <w:sz w:val="20"/>
                <w:szCs w:val="20"/>
              </w:rPr>
            </w:pPr>
            <w:r w:rsidRPr="002178BD">
              <w:rPr>
                <w:sz w:val="20"/>
                <w:szCs w:val="20"/>
              </w:rPr>
              <w:t>150,800</w:t>
            </w:r>
          </w:p>
        </w:tc>
      </w:tr>
      <w:tr w:rsidR="00A33F91" w:rsidRPr="002178BD" w14:paraId="21E5B041" w14:textId="77777777" w:rsidTr="00E61F59">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3E964A50" w14:textId="77777777" w:rsidR="00A33F91" w:rsidRPr="002178BD" w:rsidRDefault="00A33F91" w:rsidP="00E61F59">
            <w:pPr>
              <w:ind w:left="4707" w:right="-198"/>
              <w:jc w:val="left"/>
              <w:rPr>
                <w:sz w:val="20"/>
                <w:szCs w:val="20"/>
              </w:rPr>
            </w:pPr>
            <w:r w:rsidRPr="002178BD">
              <w:rPr>
                <w:sz w:val="20"/>
                <w:szCs w:val="20"/>
              </w:rPr>
              <w:t>Phase XI:</w:t>
            </w:r>
          </w:p>
        </w:tc>
        <w:tc>
          <w:tcPr>
            <w:tcW w:w="907" w:type="pct"/>
            <w:tcBorders>
              <w:top w:val="nil"/>
              <w:left w:val="nil"/>
              <w:bottom w:val="nil"/>
              <w:right w:val="single" w:sz="4" w:space="0" w:color="auto"/>
            </w:tcBorders>
            <w:shd w:val="clear" w:color="auto" w:fill="FFFFFF" w:themeFill="background1"/>
            <w:vAlign w:val="bottom"/>
          </w:tcPr>
          <w:p w14:paraId="26ADC74A" w14:textId="77777777" w:rsidR="00A33F91" w:rsidRPr="002178BD" w:rsidRDefault="00A33F91" w:rsidP="00E61F59">
            <w:pPr>
              <w:tabs>
                <w:tab w:val="left" w:pos="6840"/>
              </w:tabs>
              <w:ind w:left="-108"/>
              <w:jc w:val="right"/>
              <w:rPr>
                <w:sz w:val="20"/>
                <w:szCs w:val="20"/>
              </w:rPr>
            </w:pPr>
            <w:r w:rsidRPr="002178BD">
              <w:rPr>
                <w:sz w:val="20"/>
                <w:szCs w:val="20"/>
              </w:rPr>
              <w:t>Nov-15</w:t>
            </w:r>
          </w:p>
        </w:tc>
        <w:tc>
          <w:tcPr>
            <w:tcW w:w="998" w:type="pct"/>
            <w:tcBorders>
              <w:top w:val="nil"/>
              <w:left w:val="single" w:sz="4" w:space="0" w:color="auto"/>
              <w:bottom w:val="nil"/>
              <w:right w:val="single" w:sz="4" w:space="0" w:color="auto"/>
            </w:tcBorders>
            <w:shd w:val="clear" w:color="auto" w:fill="FFFFFF" w:themeFill="background1"/>
          </w:tcPr>
          <w:p w14:paraId="73C32EC2" w14:textId="77777777" w:rsidR="00A33F91" w:rsidRPr="002178BD" w:rsidRDefault="00A33F91" w:rsidP="00E61F59">
            <w:pPr>
              <w:jc w:val="right"/>
              <w:rPr>
                <w:sz w:val="20"/>
                <w:szCs w:val="20"/>
              </w:rPr>
            </w:pPr>
            <w:r w:rsidRPr="002178BD">
              <w:rPr>
                <w:sz w:val="20"/>
                <w:szCs w:val="20"/>
              </w:rPr>
              <w:t>193,024</w:t>
            </w:r>
          </w:p>
        </w:tc>
      </w:tr>
      <w:tr w:rsidR="00A33F91" w:rsidRPr="002178BD" w14:paraId="0FE534AA" w14:textId="77777777" w:rsidTr="00E61F59">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03A7771F" w14:textId="77777777" w:rsidR="00A33F91" w:rsidRPr="002178BD" w:rsidRDefault="00A33F91" w:rsidP="00E61F59">
            <w:pPr>
              <w:ind w:left="4707" w:right="-198"/>
              <w:jc w:val="left"/>
              <w:rPr>
                <w:sz w:val="20"/>
                <w:szCs w:val="20"/>
              </w:rPr>
            </w:pPr>
            <w:r w:rsidRPr="002178BD">
              <w:rPr>
                <w:sz w:val="20"/>
                <w:szCs w:val="20"/>
              </w:rPr>
              <w:t>Phase XII:</w:t>
            </w:r>
          </w:p>
        </w:tc>
        <w:tc>
          <w:tcPr>
            <w:tcW w:w="907" w:type="pct"/>
            <w:tcBorders>
              <w:top w:val="nil"/>
              <w:left w:val="nil"/>
              <w:bottom w:val="nil"/>
              <w:right w:val="single" w:sz="4" w:space="0" w:color="auto"/>
            </w:tcBorders>
            <w:shd w:val="clear" w:color="auto" w:fill="FFFFFF" w:themeFill="background1"/>
            <w:vAlign w:val="bottom"/>
          </w:tcPr>
          <w:p w14:paraId="4A919B01" w14:textId="77777777" w:rsidR="00A33F91" w:rsidRPr="002178BD" w:rsidRDefault="00A33F91" w:rsidP="00E61F59">
            <w:pPr>
              <w:tabs>
                <w:tab w:val="left" w:pos="6840"/>
              </w:tabs>
              <w:ind w:left="-108"/>
              <w:jc w:val="right"/>
              <w:rPr>
                <w:sz w:val="20"/>
                <w:szCs w:val="20"/>
              </w:rPr>
            </w:pPr>
            <w:r w:rsidRPr="002178BD">
              <w:rPr>
                <w:sz w:val="20"/>
                <w:szCs w:val="20"/>
              </w:rPr>
              <w:t>Nov-17</w:t>
            </w:r>
          </w:p>
        </w:tc>
        <w:tc>
          <w:tcPr>
            <w:tcW w:w="998" w:type="pct"/>
            <w:tcBorders>
              <w:top w:val="nil"/>
              <w:left w:val="single" w:sz="4" w:space="0" w:color="auto"/>
              <w:bottom w:val="nil"/>
              <w:right w:val="single" w:sz="4" w:space="0" w:color="auto"/>
            </w:tcBorders>
            <w:shd w:val="clear" w:color="auto" w:fill="FFFFFF" w:themeFill="background1"/>
          </w:tcPr>
          <w:p w14:paraId="4EF45EC9" w14:textId="77777777" w:rsidR="00A33F91" w:rsidRPr="002178BD" w:rsidRDefault="00A33F91" w:rsidP="00E61F59">
            <w:pPr>
              <w:jc w:val="right"/>
              <w:rPr>
                <w:sz w:val="20"/>
                <w:szCs w:val="20"/>
              </w:rPr>
            </w:pPr>
            <w:r w:rsidRPr="002178BD">
              <w:rPr>
                <w:sz w:val="20"/>
                <w:szCs w:val="20"/>
              </w:rPr>
              <w:t>192,729</w:t>
            </w:r>
          </w:p>
        </w:tc>
      </w:tr>
      <w:tr w:rsidR="00A33F91" w:rsidRPr="002178BD" w14:paraId="3C21D4AF" w14:textId="77777777" w:rsidTr="00E61F59">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672229F5" w14:textId="77777777" w:rsidR="00A33F91" w:rsidRPr="002178BD" w:rsidRDefault="00A33F91" w:rsidP="00E61F59">
            <w:pPr>
              <w:ind w:left="4707" w:right="-198"/>
              <w:jc w:val="left"/>
              <w:rPr>
                <w:sz w:val="20"/>
                <w:szCs w:val="20"/>
              </w:rPr>
            </w:pPr>
            <w:r w:rsidRPr="002178BD">
              <w:rPr>
                <w:sz w:val="20"/>
                <w:szCs w:val="20"/>
              </w:rPr>
              <w:t>Phase XIII:</w:t>
            </w:r>
          </w:p>
        </w:tc>
        <w:tc>
          <w:tcPr>
            <w:tcW w:w="907" w:type="pct"/>
            <w:tcBorders>
              <w:top w:val="nil"/>
              <w:left w:val="nil"/>
              <w:bottom w:val="nil"/>
              <w:right w:val="single" w:sz="4" w:space="0" w:color="auto"/>
            </w:tcBorders>
            <w:shd w:val="clear" w:color="auto" w:fill="FFFFFF" w:themeFill="background1"/>
            <w:vAlign w:val="bottom"/>
          </w:tcPr>
          <w:p w14:paraId="24B091CB" w14:textId="77777777" w:rsidR="00A33F91" w:rsidRPr="002178BD" w:rsidRDefault="00A33F91" w:rsidP="00E61F59">
            <w:pPr>
              <w:tabs>
                <w:tab w:val="left" w:pos="6840"/>
              </w:tabs>
              <w:ind w:left="-108"/>
              <w:jc w:val="right"/>
              <w:rPr>
                <w:sz w:val="20"/>
                <w:szCs w:val="20"/>
              </w:rPr>
            </w:pPr>
            <w:r w:rsidRPr="002178BD">
              <w:rPr>
                <w:sz w:val="20"/>
                <w:szCs w:val="20"/>
              </w:rPr>
              <w:t>Dec-19</w:t>
            </w:r>
          </w:p>
        </w:tc>
        <w:tc>
          <w:tcPr>
            <w:tcW w:w="998" w:type="pct"/>
            <w:tcBorders>
              <w:top w:val="nil"/>
              <w:left w:val="single" w:sz="4" w:space="0" w:color="auto"/>
              <w:bottom w:val="nil"/>
              <w:right w:val="single" w:sz="4" w:space="0" w:color="auto"/>
            </w:tcBorders>
            <w:shd w:val="clear" w:color="auto" w:fill="FFFFFF" w:themeFill="background1"/>
          </w:tcPr>
          <w:p w14:paraId="24D5E0E7" w14:textId="77777777" w:rsidR="00A33F91" w:rsidRPr="002178BD" w:rsidRDefault="00A33F91" w:rsidP="00E61F59">
            <w:pPr>
              <w:jc w:val="right"/>
              <w:rPr>
                <w:sz w:val="20"/>
                <w:szCs w:val="20"/>
              </w:rPr>
            </w:pPr>
            <w:r w:rsidRPr="002178BD">
              <w:rPr>
                <w:sz w:val="20"/>
                <w:szCs w:val="20"/>
              </w:rPr>
              <w:t>193,024</w:t>
            </w:r>
          </w:p>
        </w:tc>
      </w:tr>
      <w:tr w:rsidR="00A33F91" w:rsidRPr="002178BD" w14:paraId="4F4203F4" w14:textId="77777777" w:rsidTr="00E61F59">
        <w:trPr>
          <w:trHeight w:val="233"/>
          <w:jc w:val="center"/>
        </w:trPr>
        <w:tc>
          <w:tcPr>
            <w:tcW w:w="3095" w:type="pct"/>
            <w:tcBorders>
              <w:top w:val="nil"/>
              <w:left w:val="single" w:sz="4" w:space="0" w:color="auto"/>
              <w:bottom w:val="nil"/>
              <w:right w:val="nil"/>
            </w:tcBorders>
            <w:shd w:val="clear" w:color="auto" w:fill="FFFFFF" w:themeFill="background1"/>
            <w:vAlign w:val="bottom"/>
          </w:tcPr>
          <w:p w14:paraId="78E92473" w14:textId="77777777" w:rsidR="00A33F91" w:rsidRPr="002178BD" w:rsidRDefault="00A33F91" w:rsidP="00E61F59">
            <w:pPr>
              <w:ind w:left="4707" w:right="-198"/>
              <w:jc w:val="left"/>
              <w:rPr>
                <w:sz w:val="20"/>
                <w:szCs w:val="20"/>
              </w:rPr>
            </w:pPr>
            <w:r w:rsidRPr="002178BD">
              <w:rPr>
                <w:sz w:val="20"/>
                <w:szCs w:val="20"/>
              </w:rPr>
              <w:t>Phase XIV:</w:t>
            </w:r>
          </w:p>
        </w:tc>
        <w:tc>
          <w:tcPr>
            <w:tcW w:w="907" w:type="pct"/>
            <w:tcBorders>
              <w:top w:val="nil"/>
              <w:left w:val="nil"/>
              <w:bottom w:val="nil"/>
              <w:right w:val="single" w:sz="4" w:space="0" w:color="auto"/>
            </w:tcBorders>
            <w:shd w:val="clear" w:color="auto" w:fill="FFFFFF" w:themeFill="background1"/>
            <w:vAlign w:val="bottom"/>
          </w:tcPr>
          <w:p w14:paraId="232838AE" w14:textId="77777777" w:rsidR="00A33F91" w:rsidRPr="002178BD" w:rsidRDefault="00A33F91" w:rsidP="00E61F59">
            <w:pPr>
              <w:tabs>
                <w:tab w:val="left" w:pos="6840"/>
              </w:tabs>
              <w:ind w:left="-108"/>
              <w:jc w:val="right"/>
              <w:rPr>
                <w:sz w:val="20"/>
                <w:szCs w:val="20"/>
              </w:rPr>
            </w:pPr>
            <w:r w:rsidRPr="002178BD">
              <w:rPr>
                <w:sz w:val="20"/>
                <w:szCs w:val="20"/>
              </w:rPr>
              <w:t>Nov-21</w:t>
            </w:r>
          </w:p>
        </w:tc>
        <w:tc>
          <w:tcPr>
            <w:tcW w:w="998" w:type="pct"/>
            <w:tcBorders>
              <w:top w:val="nil"/>
              <w:left w:val="single" w:sz="4" w:space="0" w:color="auto"/>
              <w:bottom w:val="nil"/>
              <w:right w:val="single" w:sz="4" w:space="0" w:color="auto"/>
            </w:tcBorders>
            <w:shd w:val="clear" w:color="auto" w:fill="FFFFFF" w:themeFill="background1"/>
          </w:tcPr>
          <w:p w14:paraId="59132A13" w14:textId="77777777" w:rsidR="00A33F91" w:rsidRPr="002178BD" w:rsidRDefault="00A33F91" w:rsidP="00E61F59">
            <w:pPr>
              <w:jc w:val="right"/>
              <w:rPr>
                <w:sz w:val="20"/>
                <w:szCs w:val="20"/>
              </w:rPr>
            </w:pPr>
            <w:r w:rsidRPr="002178BD">
              <w:rPr>
                <w:sz w:val="20"/>
                <w:szCs w:val="20"/>
              </w:rPr>
              <w:t>193,024</w:t>
            </w:r>
          </w:p>
        </w:tc>
      </w:tr>
      <w:tr w:rsidR="00A33F91" w:rsidRPr="002178BD" w14:paraId="27C90C79" w14:textId="77777777" w:rsidTr="00E61F59">
        <w:trPr>
          <w:trHeight w:val="233"/>
          <w:jc w:val="center"/>
        </w:trPr>
        <w:tc>
          <w:tcPr>
            <w:tcW w:w="4002" w:type="pct"/>
            <w:gridSpan w:val="2"/>
            <w:tcBorders>
              <w:top w:val="nil"/>
              <w:left w:val="single" w:sz="4" w:space="0" w:color="auto"/>
              <w:bottom w:val="single" w:sz="4" w:space="0" w:color="auto"/>
              <w:right w:val="single" w:sz="4" w:space="0" w:color="auto"/>
            </w:tcBorders>
            <w:shd w:val="clear" w:color="auto" w:fill="auto"/>
          </w:tcPr>
          <w:p w14:paraId="329E7471" w14:textId="77777777" w:rsidR="00A33F91" w:rsidRPr="002178BD" w:rsidRDefault="00A33F91" w:rsidP="00E61F59">
            <w:pPr>
              <w:tabs>
                <w:tab w:val="right" w:pos="7290"/>
              </w:tabs>
              <w:ind w:left="6480" w:right="-108"/>
              <w:jc w:val="left"/>
              <w:rPr>
                <w:sz w:val="20"/>
                <w:szCs w:val="20"/>
              </w:rPr>
            </w:pPr>
            <w:r w:rsidRPr="002178BD">
              <w:rPr>
                <w:sz w:val="20"/>
                <w:szCs w:val="20"/>
              </w:rPr>
              <w:tab/>
              <w:t>Total:</w:t>
            </w:r>
          </w:p>
        </w:tc>
        <w:tc>
          <w:tcPr>
            <w:tcW w:w="998" w:type="pct"/>
            <w:tcBorders>
              <w:top w:val="nil"/>
              <w:left w:val="single" w:sz="4" w:space="0" w:color="auto"/>
              <w:bottom w:val="single" w:sz="4" w:space="0" w:color="auto"/>
              <w:right w:val="single" w:sz="4" w:space="0" w:color="auto"/>
            </w:tcBorders>
            <w:shd w:val="clear" w:color="auto" w:fill="auto"/>
          </w:tcPr>
          <w:p w14:paraId="03E5F3DD" w14:textId="77777777" w:rsidR="00A33F91" w:rsidRPr="002178BD" w:rsidRDefault="00A33F91" w:rsidP="00E61F59">
            <w:pPr>
              <w:jc w:val="right"/>
              <w:rPr>
                <w:sz w:val="20"/>
                <w:szCs w:val="20"/>
                <w:highlight w:val="yellow"/>
              </w:rPr>
            </w:pPr>
            <w:r w:rsidRPr="002178BD">
              <w:rPr>
                <w:sz w:val="20"/>
                <w:szCs w:val="20"/>
              </w:rPr>
              <w:t>2,227,183</w:t>
            </w:r>
          </w:p>
        </w:tc>
      </w:tr>
      <w:tr w:rsidR="00A33F91" w:rsidRPr="002178BD" w14:paraId="2848AE28" w14:textId="77777777" w:rsidTr="00E61F59">
        <w:trPr>
          <w:trHeight w:val="233"/>
          <w:jc w:val="center"/>
        </w:trPr>
        <w:tc>
          <w:tcPr>
            <w:tcW w:w="4002" w:type="pct"/>
            <w:gridSpan w:val="2"/>
            <w:shd w:val="clear" w:color="auto" w:fill="FFFFFF" w:themeFill="background1"/>
          </w:tcPr>
          <w:p w14:paraId="66F057B8" w14:textId="77777777" w:rsidR="00A33F91" w:rsidRPr="002178BD" w:rsidRDefault="00A33F91" w:rsidP="00E61F59">
            <w:pPr>
              <w:jc w:val="left"/>
              <w:rPr>
                <w:sz w:val="20"/>
                <w:szCs w:val="20"/>
              </w:rPr>
            </w:pPr>
            <w:r w:rsidRPr="002178BD">
              <w:rPr>
                <w:sz w:val="20"/>
                <w:szCs w:val="20"/>
              </w:rPr>
              <w:t>Amount requested for renewal (phase XV) (US $):</w:t>
            </w:r>
          </w:p>
        </w:tc>
        <w:tc>
          <w:tcPr>
            <w:tcW w:w="998" w:type="pct"/>
            <w:shd w:val="clear" w:color="auto" w:fill="auto"/>
          </w:tcPr>
          <w:p w14:paraId="2D621EE9" w14:textId="77777777" w:rsidR="00A33F91" w:rsidRPr="002178BD" w:rsidRDefault="00A33F91" w:rsidP="00E61F59">
            <w:pPr>
              <w:jc w:val="right"/>
              <w:rPr>
                <w:sz w:val="20"/>
                <w:szCs w:val="20"/>
              </w:rPr>
            </w:pPr>
            <w:r w:rsidRPr="002178BD">
              <w:rPr>
                <w:sz w:val="20"/>
                <w:szCs w:val="20"/>
              </w:rPr>
              <w:t>399,560</w:t>
            </w:r>
          </w:p>
        </w:tc>
      </w:tr>
      <w:tr w:rsidR="00A33F91" w:rsidRPr="002178BD" w14:paraId="5A98C9F5" w14:textId="77777777" w:rsidTr="00E61F59">
        <w:trPr>
          <w:trHeight w:val="233"/>
          <w:jc w:val="center"/>
        </w:trPr>
        <w:tc>
          <w:tcPr>
            <w:tcW w:w="4002" w:type="pct"/>
            <w:gridSpan w:val="2"/>
          </w:tcPr>
          <w:p w14:paraId="074E0263" w14:textId="77777777" w:rsidR="00A33F91" w:rsidRPr="002178BD" w:rsidRDefault="00A33F91" w:rsidP="00E61F59">
            <w:pPr>
              <w:jc w:val="left"/>
              <w:rPr>
                <w:sz w:val="20"/>
                <w:szCs w:val="20"/>
              </w:rPr>
            </w:pPr>
            <w:r w:rsidRPr="002178BD">
              <w:rPr>
                <w:sz w:val="20"/>
                <w:szCs w:val="20"/>
              </w:rPr>
              <w:t>Amount recommended for approval for phase XV (US $):</w:t>
            </w:r>
          </w:p>
        </w:tc>
        <w:tc>
          <w:tcPr>
            <w:tcW w:w="998" w:type="pct"/>
            <w:shd w:val="clear" w:color="auto" w:fill="auto"/>
          </w:tcPr>
          <w:p w14:paraId="56BE38E0" w14:textId="77777777" w:rsidR="00A33F91" w:rsidRPr="002178BD" w:rsidRDefault="00A33F91" w:rsidP="00E61F59">
            <w:pPr>
              <w:jc w:val="right"/>
              <w:rPr>
                <w:sz w:val="20"/>
                <w:szCs w:val="20"/>
              </w:rPr>
            </w:pPr>
            <w:r w:rsidRPr="002178BD">
              <w:rPr>
                <w:sz w:val="20"/>
                <w:szCs w:val="20"/>
              </w:rPr>
              <w:t>399,560</w:t>
            </w:r>
          </w:p>
        </w:tc>
      </w:tr>
      <w:tr w:rsidR="00A33F91" w:rsidRPr="002178BD" w14:paraId="16D535ED" w14:textId="77777777" w:rsidTr="00E61F59">
        <w:trPr>
          <w:trHeight w:val="233"/>
          <w:jc w:val="center"/>
        </w:trPr>
        <w:tc>
          <w:tcPr>
            <w:tcW w:w="4002" w:type="pct"/>
            <w:gridSpan w:val="2"/>
          </w:tcPr>
          <w:p w14:paraId="32889B04" w14:textId="77777777" w:rsidR="00A33F91" w:rsidRPr="002178BD" w:rsidRDefault="00A33F91" w:rsidP="00E61F59">
            <w:pPr>
              <w:jc w:val="left"/>
              <w:rPr>
                <w:sz w:val="20"/>
                <w:szCs w:val="20"/>
              </w:rPr>
            </w:pPr>
            <w:r w:rsidRPr="002178BD">
              <w:rPr>
                <w:sz w:val="20"/>
                <w:szCs w:val="20"/>
              </w:rPr>
              <w:t>Agency support costs (US $):</w:t>
            </w:r>
          </w:p>
        </w:tc>
        <w:tc>
          <w:tcPr>
            <w:tcW w:w="998" w:type="pct"/>
            <w:shd w:val="clear" w:color="auto" w:fill="auto"/>
          </w:tcPr>
          <w:p w14:paraId="3DAFA838" w14:textId="77777777" w:rsidR="00A33F91" w:rsidRPr="002178BD" w:rsidRDefault="00A33F91" w:rsidP="00E61F59">
            <w:pPr>
              <w:jc w:val="right"/>
              <w:rPr>
                <w:sz w:val="20"/>
                <w:szCs w:val="20"/>
              </w:rPr>
            </w:pPr>
            <w:r w:rsidRPr="002178BD">
              <w:rPr>
                <w:sz w:val="20"/>
                <w:szCs w:val="20"/>
              </w:rPr>
              <w:t>27,969</w:t>
            </w:r>
          </w:p>
        </w:tc>
      </w:tr>
      <w:tr w:rsidR="00A33F91" w:rsidRPr="002178BD" w14:paraId="28395685" w14:textId="77777777" w:rsidTr="00E61F59">
        <w:trPr>
          <w:trHeight w:val="233"/>
          <w:jc w:val="center"/>
        </w:trPr>
        <w:tc>
          <w:tcPr>
            <w:tcW w:w="4002" w:type="pct"/>
            <w:gridSpan w:val="2"/>
          </w:tcPr>
          <w:p w14:paraId="0C8286D0" w14:textId="77777777" w:rsidR="00A33F91" w:rsidRPr="002178BD" w:rsidRDefault="00A33F91" w:rsidP="00E61F59">
            <w:pPr>
              <w:jc w:val="left"/>
              <w:rPr>
                <w:sz w:val="20"/>
                <w:szCs w:val="20"/>
              </w:rPr>
            </w:pPr>
            <w:r w:rsidRPr="002178BD">
              <w:rPr>
                <w:sz w:val="20"/>
                <w:szCs w:val="20"/>
              </w:rPr>
              <w:t>Total cost of institutional strengthening phase XV to the Multilateral Fund (US $):</w:t>
            </w:r>
          </w:p>
        </w:tc>
        <w:tc>
          <w:tcPr>
            <w:tcW w:w="998" w:type="pct"/>
            <w:shd w:val="clear" w:color="auto" w:fill="auto"/>
          </w:tcPr>
          <w:p w14:paraId="067A9882" w14:textId="77777777" w:rsidR="00A33F91" w:rsidRPr="002178BD" w:rsidRDefault="00A33F91" w:rsidP="00E61F59">
            <w:pPr>
              <w:jc w:val="right"/>
              <w:rPr>
                <w:sz w:val="20"/>
                <w:szCs w:val="20"/>
              </w:rPr>
            </w:pPr>
            <w:r w:rsidRPr="002178BD">
              <w:rPr>
                <w:sz w:val="20"/>
                <w:szCs w:val="20"/>
              </w:rPr>
              <w:t>427,529</w:t>
            </w:r>
          </w:p>
        </w:tc>
      </w:tr>
      <w:tr w:rsidR="00A33F91" w:rsidRPr="002178BD" w14:paraId="45813151" w14:textId="77777777" w:rsidTr="00E61F59">
        <w:trPr>
          <w:trHeight w:val="233"/>
          <w:jc w:val="center"/>
        </w:trPr>
        <w:tc>
          <w:tcPr>
            <w:tcW w:w="4002" w:type="pct"/>
            <w:gridSpan w:val="2"/>
          </w:tcPr>
          <w:p w14:paraId="3AB8F4FF" w14:textId="77777777" w:rsidR="00A33F91" w:rsidRPr="002178BD" w:rsidRDefault="00A33F91" w:rsidP="00E61F59">
            <w:pPr>
              <w:jc w:val="left"/>
              <w:rPr>
                <w:sz w:val="20"/>
                <w:szCs w:val="20"/>
              </w:rPr>
            </w:pPr>
            <w:r w:rsidRPr="002178BD">
              <w:rPr>
                <w:sz w:val="20"/>
                <w:szCs w:val="20"/>
              </w:rPr>
              <w:t>Date of approval of country programme:</w:t>
            </w:r>
          </w:p>
        </w:tc>
        <w:tc>
          <w:tcPr>
            <w:tcW w:w="998" w:type="pct"/>
            <w:shd w:val="clear" w:color="auto" w:fill="FFFFFF" w:themeFill="background1"/>
          </w:tcPr>
          <w:p w14:paraId="649BBBD1" w14:textId="77777777" w:rsidR="00A33F91" w:rsidRPr="002178BD" w:rsidRDefault="00A33F91" w:rsidP="00E61F59">
            <w:pPr>
              <w:jc w:val="right"/>
              <w:rPr>
                <w:sz w:val="20"/>
                <w:szCs w:val="20"/>
              </w:rPr>
            </w:pPr>
            <w:r w:rsidRPr="002178BD">
              <w:rPr>
                <w:sz w:val="20"/>
                <w:szCs w:val="20"/>
              </w:rPr>
              <w:t>1993</w:t>
            </w:r>
          </w:p>
        </w:tc>
      </w:tr>
      <w:tr w:rsidR="00A33F91" w:rsidRPr="002178BD" w14:paraId="2EE22E76" w14:textId="77777777" w:rsidTr="00E61F59">
        <w:trPr>
          <w:trHeight w:val="233"/>
          <w:jc w:val="center"/>
        </w:trPr>
        <w:tc>
          <w:tcPr>
            <w:tcW w:w="4002" w:type="pct"/>
            <w:gridSpan w:val="2"/>
            <w:tcBorders>
              <w:bottom w:val="single" w:sz="4" w:space="0" w:color="auto"/>
            </w:tcBorders>
          </w:tcPr>
          <w:p w14:paraId="084DDBF4" w14:textId="77777777" w:rsidR="00A33F91" w:rsidRPr="002178BD" w:rsidRDefault="00A33F91" w:rsidP="00E61F59">
            <w:pPr>
              <w:jc w:val="left"/>
              <w:rPr>
                <w:sz w:val="20"/>
                <w:szCs w:val="20"/>
              </w:rPr>
            </w:pPr>
            <w:r w:rsidRPr="002178BD">
              <w:rPr>
                <w:sz w:val="20"/>
                <w:szCs w:val="20"/>
              </w:rPr>
              <w:t>Date of approval of HCFC phase-out management plan:</w:t>
            </w:r>
          </w:p>
        </w:tc>
        <w:tc>
          <w:tcPr>
            <w:tcW w:w="998" w:type="pct"/>
            <w:tcBorders>
              <w:bottom w:val="single" w:sz="4" w:space="0" w:color="auto"/>
            </w:tcBorders>
            <w:shd w:val="clear" w:color="auto" w:fill="FFFFFF" w:themeFill="background1"/>
          </w:tcPr>
          <w:p w14:paraId="2DFBC5DB" w14:textId="77777777" w:rsidR="00A33F91" w:rsidRPr="002178BD" w:rsidRDefault="00A33F91" w:rsidP="00E61F59">
            <w:pPr>
              <w:jc w:val="right"/>
              <w:rPr>
                <w:sz w:val="20"/>
                <w:szCs w:val="20"/>
              </w:rPr>
            </w:pPr>
            <w:r w:rsidRPr="002178BD">
              <w:rPr>
                <w:sz w:val="20"/>
                <w:szCs w:val="20"/>
              </w:rPr>
              <w:t>2011</w:t>
            </w:r>
          </w:p>
        </w:tc>
      </w:tr>
      <w:tr w:rsidR="00A33F91" w:rsidRPr="002178BD" w14:paraId="2A67D3E1" w14:textId="77777777" w:rsidTr="00E61F59">
        <w:trPr>
          <w:trHeight w:val="233"/>
          <w:jc w:val="center"/>
        </w:trPr>
        <w:tc>
          <w:tcPr>
            <w:tcW w:w="4002" w:type="pct"/>
            <w:gridSpan w:val="2"/>
            <w:tcBorders>
              <w:top w:val="single" w:sz="4" w:space="0" w:color="auto"/>
              <w:left w:val="single" w:sz="4" w:space="0" w:color="auto"/>
              <w:bottom w:val="nil"/>
              <w:right w:val="single" w:sz="4" w:space="0" w:color="auto"/>
            </w:tcBorders>
          </w:tcPr>
          <w:p w14:paraId="361D3EC8" w14:textId="77777777" w:rsidR="00A33F91" w:rsidRPr="0025394B" w:rsidRDefault="00A33F91" w:rsidP="00E61F59">
            <w:pPr>
              <w:spacing w:before="20"/>
              <w:jc w:val="left"/>
              <w:rPr>
                <w:sz w:val="18"/>
                <w:szCs w:val="18"/>
              </w:rPr>
            </w:pPr>
            <w:r w:rsidRPr="0025394B">
              <w:rPr>
                <w:color w:val="000000" w:themeColor="text1"/>
                <w:sz w:val="18"/>
                <w:szCs w:val="18"/>
              </w:rPr>
              <w:t>Baseline consumption of controlled substances (ODP tonnes for ODS/CO</w:t>
            </w:r>
            <w:r w:rsidRPr="0025394B">
              <w:rPr>
                <w:color w:val="000000" w:themeColor="text1"/>
                <w:sz w:val="18"/>
                <w:szCs w:val="18"/>
                <w:vertAlign w:val="subscript"/>
              </w:rPr>
              <w:t>2</w:t>
            </w:r>
            <w:r w:rsidRPr="0025394B">
              <w:rPr>
                <w:color w:val="000000" w:themeColor="text1"/>
                <w:sz w:val="18"/>
                <w:szCs w:val="18"/>
              </w:rPr>
              <w:t>-eq tonnes for HFCs):</w:t>
            </w:r>
          </w:p>
        </w:tc>
        <w:tc>
          <w:tcPr>
            <w:tcW w:w="998" w:type="pct"/>
            <w:tcBorders>
              <w:top w:val="single" w:sz="4" w:space="0" w:color="auto"/>
              <w:left w:val="single" w:sz="4" w:space="0" w:color="auto"/>
              <w:bottom w:val="nil"/>
              <w:right w:val="single" w:sz="4" w:space="0" w:color="auto"/>
            </w:tcBorders>
            <w:shd w:val="clear" w:color="auto" w:fill="FFFFFF" w:themeFill="background1"/>
            <w:vAlign w:val="bottom"/>
          </w:tcPr>
          <w:p w14:paraId="1AFE574D" w14:textId="77777777" w:rsidR="00A33F91" w:rsidRPr="002178BD" w:rsidRDefault="00A33F91" w:rsidP="00E61F59">
            <w:pPr>
              <w:jc w:val="right"/>
              <w:rPr>
                <w:sz w:val="20"/>
                <w:szCs w:val="20"/>
              </w:rPr>
            </w:pPr>
          </w:p>
        </w:tc>
      </w:tr>
      <w:tr w:rsidR="00A33F91" w:rsidRPr="002178BD" w14:paraId="4CE8317A" w14:textId="77777777" w:rsidTr="00E61F59">
        <w:trPr>
          <w:trHeight w:val="233"/>
          <w:jc w:val="center"/>
        </w:trPr>
        <w:tc>
          <w:tcPr>
            <w:tcW w:w="4002" w:type="pct"/>
            <w:gridSpan w:val="2"/>
            <w:tcBorders>
              <w:top w:val="nil"/>
              <w:left w:val="single" w:sz="4" w:space="0" w:color="auto"/>
              <w:bottom w:val="nil"/>
              <w:right w:val="single" w:sz="4" w:space="0" w:color="auto"/>
            </w:tcBorders>
          </w:tcPr>
          <w:p w14:paraId="6C382D56" w14:textId="77777777" w:rsidR="00A33F91" w:rsidRPr="002178BD" w:rsidRDefault="00A33F91" w:rsidP="00E61F59">
            <w:pPr>
              <w:ind w:left="447" w:hanging="425"/>
              <w:jc w:val="left"/>
              <w:rPr>
                <w:sz w:val="20"/>
                <w:szCs w:val="20"/>
              </w:rPr>
            </w:pPr>
            <w:r w:rsidRPr="002178BD">
              <w:rPr>
                <w:sz w:val="20"/>
                <w:szCs w:val="20"/>
              </w:rPr>
              <w:t>(a)</w:t>
            </w:r>
            <w:r w:rsidRPr="002178BD">
              <w:rPr>
                <w:sz w:val="20"/>
                <w:szCs w:val="20"/>
              </w:rPr>
              <w:tab/>
              <w:t>Annex B, Group III (methyl chloroform) (average 1998-2000)</w:t>
            </w:r>
          </w:p>
        </w:tc>
        <w:tc>
          <w:tcPr>
            <w:tcW w:w="998" w:type="pct"/>
            <w:tcBorders>
              <w:top w:val="nil"/>
              <w:left w:val="single" w:sz="4" w:space="0" w:color="auto"/>
              <w:bottom w:val="nil"/>
              <w:right w:val="single" w:sz="4" w:space="0" w:color="auto"/>
            </w:tcBorders>
            <w:shd w:val="clear" w:color="auto" w:fill="FFFFFF" w:themeFill="background1"/>
            <w:vAlign w:val="bottom"/>
          </w:tcPr>
          <w:p w14:paraId="42302AD6" w14:textId="77777777" w:rsidR="00A33F91" w:rsidRPr="002178BD" w:rsidRDefault="00A33F91" w:rsidP="00E61F59">
            <w:pPr>
              <w:jc w:val="right"/>
              <w:rPr>
                <w:sz w:val="20"/>
                <w:szCs w:val="20"/>
              </w:rPr>
            </w:pPr>
            <w:r w:rsidRPr="002178BD">
              <w:rPr>
                <w:sz w:val="20"/>
                <w:szCs w:val="20"/>
              </w:rPr>
              <w:t>0.0</w:t>
            </w:r>
          </w:p>
        </w:tc>
      </w:tr>
      <w:tr w:rsidR="00A33F91" w:rsidRPr="002178BD" w14:paraId="73A1D20E" w14:textId="77777777" w:rsidTr="00E61F59">
        <w:trPr>
          <w:trHeight w:val="233"/>
          <w:jc w:val="center"/>
        </w:trPr>
        <w:tc>
          <w:tcPr>
            <w:tcW w:w="4002" w:type="pct"/>
            <w:gridSpan w:val="2"/>
            <w:tcBorders>
              <w:top w:val="nil"/>
              <w:left w:val="single" w:sz="4" w:space="0" w:color="auto"/>
              <w:bottom w:val="nil"/>
              <w:right w:val="single" w:sz="4" w:space="0" w:color="auto"/>
            </w:tcBorders>
          </w:tcPr>
          <w:p w14:paraId="02BEF814" w14:textId="77777777" w:rsidR="00A33F91" w:rsidRPr="002178BD" w:rsidRDefault="00A33F91" w:rsidP="00E61F59">
            <w:pPr>
              <w:spacing w:after="20"/>
              <w:ind w:left="447" w:hanging="425"/>
              <w:jc w:val="left"/>
              <w:rPr>
                <w:sz w:val="20"/>
                <w:szCs w:val="20"/>
              </w:rPr>
            </w:pPr>
            <w:r w:rsidRPr="002178BD">
              <w:rPr>
                <w:sz w:val="20"/>
                <w:szCs w:val="20"/>
              </w:rPr>
              <w:t>(b)</w:t>
            </w:r>
            <w:r w:rsidRPr="002178BD">
              <w:rPr>
                <w:sz w:val="20"/>
                <w:szCs w:val="20"/>
              </w:rPr>
              <w:tab/>
              <w:t>Annex C, Group I (HCFCs) (average 2009-2010)</w:t>
            </w:r>
          </w:p>
        </w:tc>
        <w:tc>
          <w:tcPr>
            <w:tcW w:w="998" w:type="pct"/>
            <w:tcBorders>
              <w:top w:val="nil"/>
              <w:left w:val="single" w:sz="4" w:space="0" w:color="auto"/>
              <w:bottom w:val="nil"/>
              <w:right w:val="single" w:sz="4" w:space="0" w:color="auto"/>
            </w:tcBorders>
            <w:shd w:val="clear" w:color="auto" w:fill="FFFFFF" w:themeFill="background1"/>
            <w:vAlign w:val="bottom"/>
          </w:tcPr>
          <w:p w14:paraId="733FDA2C" w14:textId="77777777" w:rsidR="00A33F91" w:rsidRPr="002178BD" w:rsidRDefault="00A33F91" w:rsidP="00E61F59">
            <w:pPr>
              <w:jc w:val="right"/>
              <w:rPr>
                <w:sz w:val="20"/>
                <w:szCs w:val="20"/>
              </w:rPr>
            </w:pPr>
            <w:r w:rsidRPr="002178BD">
              <w:rPr>
                <w:sz w:val="20"/>
                <w:szCs w:val="20"/>
              </w:rPr>
              <w:t>23.4</w:t>
            </w:r>
          </w:p>
        </w:tc>
      </w:tr>
      <w:tr w:rsidR="00A33F91" w:rsidRPr="002178BD" w14:paraId="6AE2DA05" w14:textId="77777777" w:rsidTr="00E61F59">
        <w:trPr>
          <w:trHeight w:val="233"/>
          <w:jc w:val="center"/>
        </w:trPr>
        <w:tc>
          <w:tcPr>
            <w:tcW w:w="4002" w:type="pct"/>
            <w:gridSpan w:val="2"/>
            <w:tcBorders>
              <w:top w:val="nil"/>
              <w:left w:val="single" w:sz="4" w:space="0" w:color="auto"/>
              <w:bottom w:val="nil"/>
              <w:right w:val="single" w:sz="4" w:space="0" w:color="auto"/>
            </w:tcBorders>
          </w:tcPr>
          <w:p w14:paraId="22044E9C" w14:textId="77777777" w:rsidR="00A33F91" w:rsidRPr="002178BD" w:rsidRDefault="00A33F91" w:rsidP="00E61F59">
            <w:pPr>
              <w:spacing w:after="20"/>
              <w:ind w:left="447" w:hanging="425"/>
              <w:jc w:val="left"/>
              <w:rPr>
                <w:sz w:val="20"/>
                <w:szCs w:val="20"/>
              </w:rPr>
            </w:pPr>
            <w:r w:rsidRPr="002178BD">
              <w:rPr>
                <w:sz w:val="20"/>
                <w:szCs w:val="20"/>
              </w:rPr>
              <w:t>(c)</w:t>
            </w:r>
            <w:r w:rsidRPr="002178BD">
              <w:rPr>
                <w:sz w:val="20"/>
                <w:szCs w:val="20"/>
              </w:rPr>
              <w:tab/>
              <w:t>Annex E (methyl bromide) (average 1995-1998)</w:t>
            </w:r>
          </w:p>
        </w:tc>
        <w:tc>
          <w:tcPr>
            <w:tcW w:w="998" w:type="pct"/>
            <w:tcBorders>
              <w:top w:val="nil"/>
              <w:left w:val="single" w:sz="4" w:space="0" w:color="auto"/>
              <w:bottom w:val="nil"/>
              <w:right w:val="single" w:sz="4" w:space="0" w:color="auto"/>
            </w:tcBorders>
            <w:shd w:val="clear" w:color="auto" w:fill="FFFFFF" w:themeFill="background1"/>
            <w:vAlign w:val="bottom"/>
          </w:tcPr>
          <w:p w14:paraId="1A488353" w14:textId="77777777" w:rsidR="00A33F91" w:rsidRPr="002178BD" w:rsidRDefault="00A33F91" w:rsidP="00E61F59">
            <w:pPr>
              <w:jc w:val="right"/>
              <w:rPr>
                <w:sz w:val="20"/>
                <w:szCs w:val="20"/>
              </w:rPr>
            </w:pPr>
            <w:r w:rsidRPr="002178BD">
              <w:rPr>
                <w:sz w:val="20"/>
                <w:szCs w:val="20"/>
              </w:rPr>
              <w:t>11.2</w:t>
            </w:r>
          </w:p>
        </w:tc>
      </w:tr>
      <w:tr w:rsidR="00A33F91" w:rsidRPr="002178BD" w14:paraId="5305CD93" w14:textId="77777777" w:rsidTr="00E61F59">
        <w:trPr>
          <w:trHeight w:val="233"/>
          <w:jc w:val="center"/>
        </w:trPr>
        <w:tc>
          <w:tcPr>
            <w:tcW w:w="4002" w:type="pct"/>
            <w:gridSpan w:val="2"/>
            <w:tcBorders>
              <w:top w:val="nil"/>
              <w:bottom w:val="single" w:sz="4" w:space="0" w:color="auto"/>
            </w:tcBorders>
          </w:tcPr>
          <w:p w14:paraId="1BD2EDFA" w14:textId="77777777" w:rsidR="00A33F91" w:rsidRPr="002178BD" w:rsidRDefault="00A33F91" w:rsidP="00E61F59">
            <w:pPr>
              <w:spacing w:after="20"/>
              <w:ind w:left="447" w:hanging="425"/>
              <w:jc w:val="left"/>
              <w:rPr>
                <w:sz w:val="20"/>
                <w:szCs w:val="20"/>
              </w:rPr>
            </w:pPr>
            <w:r w:rsidRPr="002178BD">
              <w:rPr>
                <w:color w:val="000000" w:themeColor="text1"/>
                <w:sz w:val="20"/>
                <w:szCs w:val="20"/>
              </w:rPr>
              <w:t>(d)</w:t>
            </w:r>
            <w:r w:rsidRPr="002178BD">
              <w:rPr>
                <w:color w:val="000000" w:themeColor="text1"/>
                <w:sz w:val="20"/>
                <w:szCs w:val="20"/>
              </w:rPr>
              <w:tab/>
              <w:t>Annex F (HFCs) (</w:t>
            </w:r>
            <w:r w:rsidRPr="002178BD">
              <w:rPr>
                <w:sz w:val="20"/>
                <w:szCs w:val="20"/>
              </w:rPr>
              <w:t>average 2020-2022 plus 65% of HCFC baseline)</w:t>
            </w:r>
          </w:p>
        </w:tc>
        <w:tc>
          <w:tcPr>
            <w:tcW w:w="998" w:type="pct"/>
            <w:tcBorders>
              <w:top w:val="nil"/>
              <w:left w:val="single" w:sz="4" w:space="0" w:color="auto"/>
              <w:bottom w:val="single" w:sz="4" w:space="0" w:color="auto"/>
              <w:right w:val="single" w:sz="4" w:space="0" w:color="auto"/>
            </w:tcBorders>
            <w:shd w:val="clear" w:color="auto" w:fill="FFFFFF" w:themeFill="background1"/>
            <w:vAlign w:val="bottom"/>
          </w:tcPr>
          <w:p w14:paraId="0600428D" w14:textId="77777777" w:rsidR="00A33F91" w:rsidRPr="002178BD" w:rsidRDefault="00A33F91" w:rsidP="00E61F59">
            <w:pPr>
              <w:jc w:val="right"/>
              <w:rPr>
                <w:sz w:val="20"/>
                <w:szCs w:val="20"/>
              </w:rPr>
            </w:pPr>
            <w:r w:rsidRPr="002178BD">
              <w:rPr>
                <w:sz w:val="20"/>
                <w:szCs w:val="20"/>
              </w:rPr>
              <w:t>1,012,431</w:t>
            </w:r>
          </w:p>
        </w:tc>
      </w:tr>
      <w:tr w:rsidR="00A33F91" w:rsidRPr="002178BD" w14:paraId="0ED66A0F" w14:textId="77777777" w:rsidTr="00E61F59">
        <w:trPr>
          <w:trHeight w:val="233"/>
          <w:jc w:val="center"/>
        </w:trPr>
        <w:tc>
          <w:tcPr>
            <w:tcW w:w="4002" w:type="pct"/>
            <w:gridSpan w:val="2"/>
            <w:tcBorders>
              <w:top w:val="single" w:sz="4" w:space="0" w:color="auto"/>
              <w:left w:val="single" w:sz="4" w:space="0" w:color="auto"/>
              <w:bottom w:val="nil"/>
              <w:right w:val="single" w:sz="4" w:space="0" w:color="auto"/>
            </w:tcBorders>
          </w:tcPr>
          <w:p w14:paraId="20AC5CA4" w14:textId="77777777" w:rsidR="00A33F91" w:rsidRPr="002178BD" w:rsidRDefault="00A33F91" w:rsidP="00E61F59">
            <w:pPr>
              <w:spacing w:before="20"/>
              <w:jc w:val="left"/>
              <w:rPr>
                <w:sz w:val="20"/>
                <w:szCs w:val="20"/>
              </w:rPr>
            </w:pPr>
            <w:r w:rsidRPr="002178BD">
              <w:rPr>
                <w:sz w:val="20"/>
                <w:szCs w:val="20"/>
              </w:rPr>
              <w:t>Latest reported ODS consumption (2022) (ODP tonnes) as per Article 7:</w:t>
            </w:r>
          </w:p>
        </w:tc>
        <w:tc>
          <w:tcPr>
            <w:tcW w:w="998" w:type="pct"/>
            <w:tcBorders>
              <w:top w:val="single" w:sz="4" w:space="0" w:color="auto"/>
              <w:left w:val="single" w:sz="4" w:space="0" w:color="auto"/>
              <w:bottom w:val="nil"/>
              <w:right w:val="single" w:sz="4" w:space="0" w:color="auto"/>
            </w:tcBorders>
            <w:shd w:val="clear" w:color="auto" w:fill="FFFFFF" w:themeFill="background1"/>
          </w:tcPr>
          <w:p w14:paraId="0F6ACA0F" w14:textId="77777777" w:rsidR="00A33F91" w:rsidRPr="002178BD" w:rsidRDefault="00A33F91" w:rsidP="00E61F59">
            <w:pPr>
              <w:spacing w:before="20"/>
              <w:jc w:val="right"/>
              <w:rPr>
                <w:sz w:val="20"/>
                <w:szCs w:val="20"/>
              </w:rPr>
            </w:pPr>
          </w:p>
        </w:tc>
      </w:tr>
      <w:tr w:rsidR="00A33F91" w:rsidRPr="002178BD" w14:paraId="501D6569" w14:textId="77777777" w:rsidTr="00E61F59">
        <w:trPr>
          <w:trHeight w:val="233"/>
          <w:jc w:val="center"/>
        </w:trPr>
        <w:tc>
          <w:tcPr>
            <w:tcW w:w="4002" w:type="pct"/>
            <w:gridSpan w:val="2"/>
            <w:tcBorders>
              <w:top w:val="nil"/>
              <w:left w:val="single" w:sz="4" w:space="0" w:color="auto"/>
              <w:bottom w:val="nil"/>
              <w:right w:val="single" w:sz="4" w:space="0" w:color="auto"/>
            </w:tcBorders>
          </w:tcPr>
          <w:p w14:paraId="52AF754C" w14:textId="77777777" w:rsidR="00A33F91" w:rsidRPr="002178BD" w:rsidRDefault="00A33F91" w:rsidP="00E61F59">
            <w:pPr>
              <w:ind w:left="447" w:hanging="425"/>
              <w:jc w:val="left"/>
              <w:rPr>
                <w:sz w:val="20"/>
                <w:szCs w:val="20"/>
              </w:rPr>
            </w:pPr>
            <w:r w:rsidRPr="002178BD">
              <w:rPr>
                <w:sz w:val="20"/>
                <w:szCs w:val="20"/>
              </w:rPr>
              <w:t>(a)</w:t>
            </w:r>
            <w:r w:rsidRPr="002178BD">
              <w:rPr>
                <w:sz w:val="20"/>
                <w:szCs w:val="20"/>
              </w:rPr>
              <w:tab/>
              <w:t>Annex B, Group III (methyl chloroform)</w:t>
            </w:r>
          </w:p>
        </w:tc>
        <w:tc>
          <w:tcPr>
            <w:tcW w:w="998" w:type="pct"/>
            <w:tcBorders>
              <w:top w:val="nil"/>
              <w:left w:val="single" w:sz="4" w:space="0" w:color="auto"/>
              <w:bottom w:val="nil"/>
              <w:right w:val="single" w:sz="4" w:space="0" w:color="auto"/>
            </w:tcBorders>
            <w:shd w:val="clear" w:color="auto" w:fill="FFFFFF" w:themeFill="background1"/>
            <w:vAlign w:val="bottom"/>
          </w:tcPr>
          <w:p w14:paraId="3033D920" w14:textId="77777777" w:rsidR="00A33F91" w:rsidRPr="002178BD" w:rsidRDefault="00A33F91" w:rsidP="00E61F59">
            <w:pPr>
              <w:jc w:val="right"/>
              <w:rPr>
                <w:sz w:val="20"/>
                <w:szCs w:val="20"/>
              </w:rPr>
            </w:pPr>
            <w:r w:rsidRPr="002178BD">
              <w:rPr>
                <w:sz w:val="20"/>
                <w:szCs w:val="20"/>
              </w:rPr>
              <w:t>0.00</w:t>
            </w:r>
          </w:p>
        </w:tc>
      </w:tr>
      <w:tr w:rsidR="00A33F91" w:rsidRPr="002178BD" w14:paraId="53BE8EF2" w14:textId="77777777" w:rsidTr="00E61F59">
        <w:trPr>
          <w:trHeight w:val="233"/>
          <w:jc w:val="center"/>
        </w:trPr>
        <w:tc>
          <w:tcPr>
            <w:tcW w:w="4002" w:type="pct"/>
            <w:gridSpan w:val="2"/>
            <w:tcBorders>
              <w:top w:val="nil"/>
              <w:left w:val="single" w:sz="4" w:space="0" w:color="auto"/>
              <w:bottom w:val="nil"/>
              <w:right w:val="single" w:sz="4" w:space="0" w:color="auto"/>
            </w:tcBorders>
          </w:tcPr>
          <w:p w14:paraId="12C83D3F" w14:textId="77777777" w:rsidR="00A33F91" w:rsidRPr="002178BD" w:rsidRDefault="00A33F91" w:rsidP="00E61F59">
            <w:pPr>
              <w:ind w:left="447" w:hanging="425"/>
              <w:jc w:val="left"/>
              <w:rPr>
                <w:sz w:val="20"/>
                <w:szCs w:val="20"/>
              </w:rPr>
            </w:pPr>
            <w:r w:rsidRPr="002178BD">
              <w:rPr>
                <w:sz w:val="20"/>
                <w:szCs w:val="20"/>
              </w:rPr>
              <w:t>(b)</w:t>
            </w:r>
            <w:r w:rsidRPr="002178BD">
              <w:rPr>
                <w:sz w:val="20"/>
                <w:szCs w:val="20"/>
              </w:rPr>
              <w:tab/>
              <w:t>Annex C, Group I (HCFCs)</w:t>
            </w:r>
          </w:p>
        </w:tc>
        <w:tc>
          <w:tcPr>
            <w:tcW w:w="998" w:type="pct"/>
            <w:tcBorders>
              <w:top w:val="nil"/>
              <w:left w:val="single" w:sz="4" w:space="0" w:color="auto"/>
              <w:bottom w:val="nil"/>
              <w:right w:val="single" w:sz="4" w:space="0" w:color="auto"/>
            </w:tcBorders>
            <w:shd w:val="clear" w:color="auto" w:fill="FFFFFF" w:themeFill="background1"/>
            <w:vAlign w:val="bottom"/>
          </w:tcPr>
          <w:p w14:paraId="26E25408" w14:textId="77777777" w:rsidR="00A33F91" w:rsidRPr="002178BD" w:rsidRDefault="00A33F91" w:rsidP="00E61F59">
            <w:pPr>
              <w:jc w:val="right"/>
              <w:rPr>
                <w:sz w:val="20"/>
                <w:szCs w:val="20"/>
              </w:rPr>
            </w:pPr>
            <w:r w:rsidRPr="002178BD">
              <w:rPr>
                <w:sz w:val="20"/>
                <w:szCs w:val="20"/>
              </w:rPr>
              <w:t>12.82</w:t>
            </w:r>
          </w:p>
        </w:tc>
      </w:tr>
      <w:tr w:rsidR="00A33F91" w:rsidRPr="002178BD" w14:paraId="4C40C277" w14:textId="77777777" w:rsidTr="00E61F59">
        <w:trPr>
          <w:trHeight w:val="233"/>
          <w:jc w:val="center"/>
        </w:trPr>
        <w:tc>
          <w:tcPr>
            <w:tcW w:w="4002" w:type="pct"/>
            <w:gridSpan w:val="2"/>
            <w:tcBorders>
              <w:top w:val="nil"/>
              <w:left w:val="single" w:sz="4" w:space="0" w:color="auto"/>
              <w:bottom w:val="nil"/>
              <w:right w:val="single" w:sz="4" w:space="0" w:color="auto"/>
            </w:tcBorders>
          </w:tcPr>
          <w:p w14:paraId="507EC429" w14:textId="77777777" w:rsidR="00A33F91" w:rsidRPr="002178BD" w:rsidRDefault="00A33F91" w:rsidP="00E61F59">
            <w:pPr>
              <w:ind w:left="447" w:hanging="425"/>
              <w:jc w:val="left"/>
              <w:rPr>
                <w:sz w:val="20"/>
                <w:szCs w:val="20"/>
              </w:rPr>
            </w:pPr>
            <w:r w:rsidRPr="002178BD">
              <w:rPr>
                <w:sz w:val="20"/>
                <w:szCs w:val="20"/>
              </w:rPr>
              <w:t>(c)</w:t>
            </w:r>
            <w:r w:rsidRPr="002178BD">
              <w:rPr>
                <w:sz w:val="20"/>
                <w:szCs w:val="20"/>
              </w:rPr>
              <w:tab/>
              <w:t>Annex E (methyl bromide)</w:t>
            </w:r>
          </w:p>
        </w:tc>
        <w:tc>
          <w:tcPr>
            <w:tcW w:w="998" w:type="pct"/>
            <w:tcBorders>
              <w:top w:val="nil"/>
              <w:left w:val="single" w:sz="4" w:space="0" w:color="auto"/>
              <w:bottom w:val="nil"/>
              <w:right w:val="single" w:sz="4" w:space="0" w:color="auto"/>
            </w:tcBorders>
            <w:shd w:val="clear" w:color="auto" w:fill="FFFFFF" w:themeFill="background1"/>
            <w:vAlign w:val="bottom"/>
          </w:tcPr>
          <w:p w14:paraId="2A384877" w14:textId="77777777" w:rsidR="00A33F91" w:rsidRPr="002178BD" w:rsidRDefault="00A33F91" w:rsidP="00E61F59">
            <w:pPr>
              <w:jc w:val="right"/>
              <w:rPr>
                <w:sz w:val="20"/>
                <w:szCs w:val="20"/>
              </w:rPr>
            </w:pPr>
            <w:r w:rsidRPr="002178BD">
              <w:rPr>
                <w:sz w:val="20"/>
                <w:szCs w:val="20"/>
              </w:rPr>
              <w:t>0.00</w:t>
            </w:r>
          </w:p>
        </w:tc>
      </w:tr>
      <w:tr w:rsidR="00A33F91" w:rsidRPr="002178BD" w14:paraId="0C535758" w14:textId="77777777" w:rsidTr="00E61F59">
        <w:trPr>
          <w:trHeight w:val="233"/>
          <w:jc w:val="center"/>
        </w:trPr>
        <w:tc>
          <w:tcPr>
            <w:tcW w:w="4002" w:type="pct"/>
            <w:gridSpan w:val="2"/>
            <w:tcBorders>
              <w:top w:val="nil"/>
              <w:left w:val="single" w:sz="4" w:space="0" w:color="auto"/>
              <w:bottom w:val="single" w:sz="4" w:space="0" w:color="auto"/>
              <w:right w:val="single" w:sz="4" w:space="0" w:color="auto"/>
            </w:tcBorders>
          </w:tcPr>
          <w:p w14:paraId="6B7122C6" w14:textId="77777777" w:rsidR="00A33F91" w:rsidRPr="002178BD" w:rsidRDefault="00A33F91" w:rsidP="00E61F59">
            <w:pPr>
              <w:tabs>
                <w:tab w:val="right" w:pos="7560"/>
              </w:tabs>
              <w:ind w:left="6480" w:right="-10"/>
              <w:jc w:val="left"/>
              <w:rPr>
                <w:sz w:val="20"/>
                <w:szCs w:val="20"/>
              </w:rPr>
            </w:pPr>
            <w:r w:rsidRPr="002178BD">
              <w:rPr>
                <w:sz w:val="20"/>
                <w:szCs w:val="20"/>
              </w:rPr>
              <w:tab/>
              <w:t>Total:</w:t>
            </w:r>
          </w:p>
        </w:tc>
        <w:tc>
          <w:tcPr>
            <w:tcW w:w="998" w:type="pct"/>
            <w:tcBorders>
              <w:top w:val="nil"/>
              <w:left w:val="single" w:sz="4" w:space="0" w:color="auto"/>
              <w:bottom w:val="single" w:sz="4" w:space="0" w:color="auto"/>
              <w:right w:val="single" w:sz="4" w:space="0" w:color="auto"/>
            </w:tcBorders>
            <w:shd w:val="clear" w:color="auto" w:fill="FFFFFF" w:themeFill="background1"/>
            <w:vAlign w:val="bottom"/>
          </w:tcPr>
          <w:p w14:paraId="6E4FF412" w14:textId="77777777" w:rsidR="00A33F91" w:rsidRPr="002178BD" w:rsidRDefault="00A33F91" w:rsidP="00E61F59">
            <w:pPr>
              <w:jc w:val="right"/>
              <w:rPr>
                <w:sz w:val="20"/>
                <w:szCs w:val="20"/>
              </w:rPr>
            </w:pPr>
            <w:r w:rsidRPr="002178BD">
              <w:rPr>
                <w:sz w:val="20"/>
                <w:szCs w:val="20"/>
              </w:rPr>
              <w:t>12.82</w:t>
            </w:r>
          </w:p>
        </w:tc>
      </w:tr>
      <w:tr w:rsidR="00A33F91" w:rsidRPr="002178BD" w14:paraId="1ED548FA" w14:textId="77777777" w:rsidTr="00E61F59">
        <w:trPr>
          <w:trHeight w:val="233"/>
          <w:jc w:val="center"/>
        </w:trPr>
        <w:tc>
          <w:tcPr>
            <w:tcW w:w="4002" w:type="pct"/>
            <w:gridSpan w:val="2"/>
            <w:tcBorders>
              <w:top w:val="single" w:sz="4" w:space="0" w:color="auto"/>
              <w:left w:val="single" w:sz="4" w:space="0" w:color="auto"/>
              <w:bottom w:val="single" w:sz="4" w:space="0" w:color="auto"/>
              <w:right w:val="single" w:sz="4" w:space="0" w:color="auto"/>
            </w:tcBorders>
          </w:tcPr>
          <w:p w14:paraId="744A87BC" w14:textId="77777777" w:rsidR="00A33F91" w:rsidRPr="00185743" w:rsidRDefault="00A33F91" w:rsidP="00E61F59">
            <w:pPr>
              <w:tabs>
                <w:tab w:val="right" w:pos="7560"/>
              </w:tabs>
              <w:ind w:left="447" w:right="-10" w:hanging="425"/>
              <w:jc w:val="left"/>
              <w:rPr>
                <w:sz w:val="20"/>
                <w:szCs w:val="20"/>
                <w:highlight w:val="yellow"/>
              </w:rPr>
            </w:pPr>
            <w:r>
              <w:rPr>
                <w:color w:val="000000" w:themeColor="text1"/>
                <w:sz w:val="20"/>
                <w:szCs w:val="20"/>
              </w:rPr>
              <w:t xml:space="preserve">Latest reported </w:t>
            </w:r>
            <w:r w:rsidRPr="00723655">
              <w:rPr>
                <w:color w:val="000000" w:themeColor="text1"/>
                <w:sz w:val="20"/>
                <w:szCs w:val="20"/>
              </w:rPr>
              <w:t xml:space="preserve">Annex F (HFCs) </w:t>
            </w:r>
            <w:r>
              <w:rPr>
                <w:color w:val="000000" w:themeColor="text1"/>
                <w:sz w:val="20"/>
                <w:szCs w:val="20"/>
              </w:rPr>
              <w:t xml:space="preserve">consumption (2022) </w:t>
            </w:r>
            <w:r w:rsidRPr="00723655">
              <w:rPr>
                <w:color w:val="000000" w:themeColor="text1"/>
                <w:sz w:val="20"/>
                <w:szCs w:val="20"/>
              </w:rPr>
              <w:t>(CO</w:t>
            </w:r>
            <w:r w:rsidRPr="00723655">
              <w:rPr>
                <w:color w:val="000000" w:themeColor="text1"/>
                <w:sz w:val="20"/>
                <w:szCs w:val="20"/>
                <w:vertAlign w:val="subscript"/>
              </w:rPr>
              <w:t>2</w:t>
            </w:r>
            <w:r w:rsidRPr="00723655">
              <w:rPr>
                <w:color w:val="000000" w:themeColor="text1"/>
                <w:sz w:val="20"/>
                <w:szCs w:val="20"/>
              </w:rPr>
              <w:t xml:space="preserve">-eq tonnes) as per Article 7 </w:t>
            </w:r>
          </w:p>
        </w:tc>
        <w:tc>
          <w:tcPr>
            <w:tcW w:w="998" w:type="pct"/>
            <w:tcBorders>
              <w:top w:val="single" w:sz="4" w:space="0" w:color="auto"/>
              <w:left w:val="single" w:sz="4" w:space="0" w:color="auto"/>
              <w:bottom w:val="single" w:sz="4" w:space="0" w:color="auto"/>
              <w:right w:val="single" w:sz="4" w:space="0" w:color="auto"/>
            </w:tcBorders>
            <w:shd w:val="clear" w:color="auto" w:fill="FFFFFF" w:themeFill="background1"/>
            <w:vAlign w:val="bottom"/>
          </w:tcPr>
          <w:p w14:paraId="6A461D0C" w14:textId="77777777" w:rsidR="00A33F91" w:rsidRPr="002178BD" w:rsidRDefault="00A33F91" w:rsidP="00E61F59">
            <w:pPr>
              <w:jc w:val="right"/>
              <w:rPr>
                <w:sz w:val="20"/>
                <w:szCs w:val="20"/>
              </w:rPr>
            </w:pPr>
            <w:r w:rsidRPr="002178BD">
              <w:rPr>
                <w:sz w:val="20"/>
                <w:szCs w:val="20"/>
              </w:rPr>
              <w:t>571,556</w:t>
            </w:r>
          </w:p>
        </w:tc>
      </w:tr>
      <w:tr w:rsidR="00A33F91" w:rsidRPr="002178BD" w14:paraId="36CBC56C" w14:textId="77777777" w:rsidTr="00E61F59">
        <w:trPr>
          <w:trHeight w:val="233"/>
          <w:jc w:val="center"/>
        </w:trPr>
        <w:tc>
          <w:tcPr>
            <w:tcW w:w="4002" w:type="pct"/>
            <w:gridSpan w:val="2"/>
            <w:tcBorders>
              <w:top w:val="nil"/>
              <w:left w:val="single" w:sz="4" w:space="0" w:color="auto"/>
              <w:bottom w:val="single" w:sz="4" w:space="0" w:color="auto"/>
              <w:right w:val="single" w:sz="4" w:space="0" w:color="auto"/>
            </w:tcBorders>
          </w:tcPr>
          <w:p w14:paraId="775D5CB5" w14:textId="77777777" w:rsidR="00A33F91" w:rsidRPr="002178BD" w:rsidRDefault="00A33F91" w:rsidP="00E61F59">
            <w:pPr>
              <w:keepNext/>
              <w:jc w:val="left"/>
              <w:rPr>
                <w:sz w:val="20"/>
                <w:szCs w:val="20"/>
              </w:rPr>
            </w:pPr>
            <w:r w:rsidRPr="002178BD">
              <w:rPr>
                <w:sz w:val="20"/>
                <w:szCs w:val="20"/>
              </w:rPr>
              <w:t>Year of reported country programme implementation data:</w:t>
            </w:r>
          </w:p>
        </w:tc>
        <w:tc>
          <w:tcPr>
            <w:tcW w:w="998" w:type="pct"/>
            <w:tcBorders>
              <w:top w:val="nil"/>
              <w:left w:val="single" w:sz="4" w:space="0" w:color="auto"/>
              <w:bottom w:val="single" w:sz="4" w:space="0" w:color="auto"/>
              <w:right w:val="single" w:sz="4" w:space="0" w:color="auto"/>
            </w:tcBorders>
            <w:shd w:val="clear" w:color="auto" w:fill="FFFFFF" w:themeFill="background1"/>
          </w:tcPr>
          <w:p w14:paraId="53BA8D4E" w14:textId="77777777" w:rsidR="00A33F91" w:rsidRPr="002178BD" w:rsidRDefault="00A33F91" w:rsidP="00E61F59">
            <w:pPr>
              <w:keepNext/>
              <w:jc w:val="right"/>
              <w:rPr>
                <w:sz w:val="20"/>
                <w:szCs w:val="20"/>
              </w:rPr>
            </w:pPr>
            <w:r w:rsidRPr="002178BD">
              <w:rPr>
                <w:sz w:val="20"/>
                <w:szCs w:val="20"/>
              </w:rPr>
              <w:t>2022</w:t>
            </w:r>
          </w:p>
        </w:tc>
      </w:tr>
      <w:tr w:rsidR="00A33F91" w:rsidRPr="002178BD" w14:paraId="75AB998F" w14:textId="77777777" w:rsidTr="00E61F59">
        <w:trPr>
          <w:trHeight w:val="233"/>
          <w:jc w:val="center"/>
        </w:trPr>
        <w:tc>
          <w:tcPr>
            <w:tcW w:w="4002" w:type="pct"/>
            <w:gridSpan w:val="2"/>
            <w:tcBorders>
              <w:top w:val="single" w:sz="4" w:space="0" w:color="auto"/>
            </w:tcBorders>
          </w:tcPr>
          <w:p w14:paraId="4261A324" w14:textId="77777777" w:rsidR="00A33F91" w:rsidRPr="002178BD" w:rsidRDefault="00A33F91" w:rsidP="00E61F59">
            <w:pPr>
              <w:keepNext/>
              <w:jc w:val="left"/>
              <w:rPr>
                <w:sz w:val="20"/>
                <w:szCs w:val="20"/>
              </w:rPr>
            </w:pPr>
            <w:r w:rsidRPr="002178BD">
              <w:rPr>
                <w:sz w:val="20"/>
                <w:szCs w:val="20"/>
              </w:rPr>
              <w:t>Amount approved for projects (as at June 2023) (US $):</w:t>
            </w:r>
          </w:p>
        </w:tc>
        <w:tc>
          <w:tcPr>
            <w:tcW w:w="998" w:type="pct"/>
            <w:tcBorders>
              <w:top w:val="single" w:sz="4" w:space="0" w:color="auto"/>
            </w:tcBorders>
            <w:shd w:val="clear" w:color="auto" w:fill="auto"/>
            <w:vAlign w:val="bottom"/>
          </w:tcPr>
          <w:p w14:paraId="36BC6CED" w14:textId="77777777" w:rsidR="00A33F91" w:rsidRPr="002178BD" w:rsidRDefault="00A33F91" w:rsidP="00E61F59">
            <w:pPr>
              <w:keepNext/>
              <w:jc w:val="right"/>
              <w:rPr>
                <w:color w:val="000000" w:themeColor="text1"/>
                <w:sz w:val="20"/>
                <w:szCs w:val="20"/>
              </w:rPr>
            </w:pPr>
            <w:r w:rsidRPr="002178BD">
              <w:rPr>
                <w:color w:val="000000" w:themeColor="text1"/>
                <w:sz w:val="20"/>
                <w:szCs w:val="20"/>
              </w:rPr>
              <w:t>10,096,282</w:t>
            </w:r>
          </w:p>
        </w:tc>
      </w:tr>
      <w:tr w:rsidR="00A33F91" w:rsidRPr="002178BD" w14:paraId="43200C25" w14:textId="77777777" w:rsidTr="00E61F59">
        <w:trPr>
          <w:trHeight w:val="233"/>
          <w:jc w:val="center"/>
        </w:trPr>
        <w:tc>
          <w:tcPr>
            <w:tcW w:w="4002" w:type="pct"/>
            <w:gridSpan w:val="2"/>
          </w:tcPr>
          <w:p w14:paraId="532EFE81" w14:textId="77777777" w:rsidR="00A33F91" w:rsidRPr="002178BD" w:rsidRDefault="00A33F91" w:rsidP="00E61F59">
            <w:pPr>
              <w:keepNext/>
              <w:jc w:val="left"/>
              <w:rPr>
                <w:sz w:val="20"/>
                <w:szCs w:val="20"/>
              </w:rPr>
            </w:pPr>
            <w:r w:rsidRPr="002178BD">
              <w:rPr>
                <w:sz w:val="20"/>
                <w:szCs w:val="20"/>
              </w:rPr>
              <w:t>Amount disbursed (as at December 2022) (US $):</w:t>
            </w:r>
          </w:p>
        </w:tc>
        <w:tc>
          <w:tcPr>
            <w:tcW w:w="998" w:type="pct"/>
            <w:shd w:val="clear" w:color="auto" w:fill="auto"/>
          </w:tcPr>
          <w:p w14:paraId="4CE688EF" w14:textId="77777777" w:rsidR="00A33F91" w:rsidRPr="002178BD" w:rsidRDefault="00A33F91" w:rsidP="00E61F59">
            <w:pPr>
              <w:keepNext/>
              <w:jc w:val="right"/>
              <w:rPr>
                <w:color w:val="000000" w:themeColor="text1"/>
                <w:sz w:val="20"/>
                <w:szCs w:val="20"/>
              </w:rPr>
            </w:pPr>
            <w:r w:rsidRPr="002178BD">
              <w:rPr>
                <w:color w:val="000000" w:themeColor="text1"/>
                <w:sz w:val="20"/>
                <w:szCs w:val="20"/>
              </w:rPr>
              <w:t>8,615,260</w:t>
            </w:r>
          </w:p>
        </w:tc>
      </w:tr>
      <w:tr w:rsidR="00A33F91" w:rsidRPr="002178BD" w14:paraId="6F912747" w14:textId="77777777" w:rsidTr="00E61F59">
        <w:trPr>
          <w:trHeight w:val="233"/>
          <w:jc w:val="center"/>
        </w:trPr>
        <w:tc>
          <w:tcPr>
            <w:tcW w:w="4002" w:type="pct"/>
            <w:gridSpan w:val="2"/>
          </w:tcPr>
          <w:p w14:paraId="3F7EC0AE" w14:textId="77777777" w:rsidR="00A33F91" w:rsidRPr="002178BD" w:rsidRDefault="00A33F91" w:rsidP="00E61F59">
            <w:pPr>
              <w:keepNext/>
              <w:jc w:val="left"/>
              <w:rPr>
                <w:color w:val="000000" w:themeColor="text1"/>
                <w:sz w:val="20"/>
                <w:szCs w:val="20"/>
              </w:rPr>
            </w:pPr>
            <w:r w:rsidRPr="002178BD">
              <w:rPr>
                <w:color w:val="000000" w:themeColor="text1"/>
                <w:sz w:val="20"/>
                <w:szCs w:val="20"/>
              </w:rPr>
              <w:t>ODS to be phased out (as at June 2023) (ODP tonnes):</w:t>
            </w:r>
          </w:p>
        </w:tc>
        <w:tc>
          <w:tcPr>
            <w:tcW w:w="998" w:type="pct"/>
            <w:shd w:val="clear" w:color="auto" w:fill="auto"/>
            <w:vAlign w:val="bottom"/>
          </w:tcPr>
          <w:p w14:paraId="7CB2B9DC" w14:textId="77777777" w:rsidR="00A33F91" w:rsidRPr="002178BD" w:rsidRDefault="00A33F91" w:rsidP="00E61F59">
            <w:pPr>
              <w:keepNext/>
              <w:jc w:val="right"/>
              <w:rPr>
                <w:color w:val="000000" w:themeColor="text1"/>
                <w:sz w:val="20"/>
                <w:szCs w:val="20"/>
              </w:rPr>
            </w:pPr>
            <w:r w:rsidRPr="002178BD">
              <w:rPr>
                <w:color w:val="000000" w:themeColor="text1"/>
                <w:sz w:val="20"/>
                <w:szCs w:val="20"/>
              </w:rPr>
              <w:t>545</w:t>
            </w:r>
          </w:p>
        </w:tc>
      </w:tr>
      <w:tr w:rsidR="00A33F91" w:rsidRPr="002178BD" w14:paraId="0DACF72D" w14:textId="77777777" w:rsidTr="00E61F59">
        <w:trPr>
          <w:trHeight w:val="233"/>
          <w:jc w:val="center"/>
        </w:trPr>
        <w:tc>
          <w:tcPr>
            <w:tcW w:w="4002" w:type="pct"/>
            <w:gridSpan w:val="2"/>
          </w:tcPr>
          <w:p w14:paraId="2E9CC076" w14:textId="77777777" w:rsidR="00A33F91" w:rsidRPr="002178BD" w:rsidRDefault="00A33F91" w:rsidP="00E61F59">
            <w:pPr>
              <w:keepNext/>
              <w:jc w:val="left"/>
              <w:rPr>
                <w:color w:val="000000" w:themeColor="text1"/>
                <w:sz w:val="20"/>
                <w:szCs w:val="20"/>
              </w:rPr>
            </w:pPr>
            <w:r w:rsidRPr="002178BD">
              <w:rPr>
                <w:color w:val="000000" w:themeColor="text1"/>
                <w:sz w:val="20"/>
                <w:szCs w:val="20"/>
              </w:rPr>
              <w:t>ODS phased out (as at December 2022) (ODP tonnes):</w:t>
            </w:r>
          </w:p>
        </w:tc>
        <w:tc>
          <w:tcPr>
            <w:tcW w:w="998" w:type="pct"/>
            <w:shd w:val="clear" w:color="auto" w:fill="auto"/>
          </w:tcPr>
          <w:p w14:paraId="4E903779" w14:textId="77777777" w:rsidR="00A33F91" w:rsidRPr="002178BD" w:rsidRDefault="00A33F91" w:rsidP="00E61F59">
            <w:pPr>
              <w:keepNext/>
              <w:jc w:val="right"/>
              <w:rPr>
                <w:color w:val="000000" w:themeColor="text1"/>
                <w:sz w:val="20"/>
                <w:szCs w:val="20"/>
              </w:rPr>
            </w:pPr>
            <w:r w:rsidRPr="002178BD">
              <w:rPr>
                <w:color w:val="000000" w:themeColor="text1"/>
                <w:sz w:val="20"/>
                <w:szCs w:val="20"/>
              </w:rPr>
              <w:t>453.8</w:t>
            </w:r>
          </w:p>
        </w:tc>
      </w:tr>
    </w:tbl>
    <w:p w14:paraId="3F932123" w14:textId="77777777" w:rsidR="00A33F91" w:rsidRPr="002178BD" w:rsidRDefault="00A33F91" w:rsidP="00A33F91">
      <w:pPr>
        <w:tabs>
          <w:tab w:val="left" w:pos="7513"/>
          <w:tab w:val="left" w:pos="7655"/>
        </w:tabs>
      </w:pPr>
    </w:p>
    <w:p w14:paraId="0A6B0081" w14:textId="77777777" w:rsidR="00A33F91" w:rsidRPr="002178BD" w:rsidRDefault="00A33F91" w:rsidP="007A3E9A">
      <w:pPr>
        <w:keepNext/>
        <w:keepLines/>
        <w:numPr>
          <w:ilvl w:val="0"/>
          <w:numId w:val="1"/>
        </w:numPr>
        <w:spacing w:after="240"/>
        <w:ind w:left="-142"/>
        <w:outlineLvl w:val="0"/>
      </w:pPr>
      <w:r w:rsidRPr="002178BD">
        <w:lastRenderedPageBreak/>
        <w:t>Summary of activities and funds approved by the Executive Committee:</w:t>
      </w:r>
    </w:p>
    <w:tbl>
      <w:tblPr>
        <w:tblStyle w:val="TableGrid"/>
        <w:tblW w:w="5000" w:type="pct"/>
        <w:tblInd w:w="23" w:type="dxa"/>
        <w:tblLayout w:type="fixed"/>
        <w:tblLook w:val="01E0" w:firstRow="1" w:lastRow="1" w:firstColumn="1" w:lastColumn="1" w:noHBand="0" w:noVBand="0"/>
      </w:tblPr>
      <w:tblGrid>
        <w:gridCol w:w="7486"/>
        <w:gridCol w:w="1864"/>
      </w:tblGrid>
      <w:tr w:rsidR="00A33F91" w:rsidRPr="002178BD" w14:paraId="00618E67" w14:textId="77777777" w:rsidTr="00E61F59">
        <w:tc>
          <w:tcPr>
            <w:tcW w:w="4003" w:type="pct"/>
            <w:tcBorders>
              <w:bottom w:val="single" w:sz="4" w:space="0" w:color="auto"/>
            </w:tcBorders>
          </w:tcPr>
          <w:p w14:paraId="45FEFE99" w14:textId="77777777" w:rsidR="00A33F91" w:rsidRPr="002178BD" w:rsidRDefault="00A33F91" w:rsidP="00E61F59">
            <w:pPr>
              <w:keepNext/>
              <w:keepLines/>
              <w:widowControl w:val="0"/>
              <w:jc w:val="left"/>
              <w:rPr>
                <w:b/>
                <w:sz w:val="20"/>
              </w:rPr>
            </w:pPr>
            <w:r w:rsidRPr="002178BD">
              <w:rPr>
                <w:b/>
                <w:sz w:val="20"/>
              </w:rPr>
              <w:t>Summary of activities</w:t>
            </w:r>
          </w:p>
        </w:tc>
        <w:tc>
          <w:tcPr>
            <w:tcW w:w="997" w:type="pct"/>
            <w:tcBorders>
              <w:bottom w:val="single" w:sz="4" w:space="0" w:color="auto"/>
            </w:tcBorders>
          </w:tcPr>
          <w:p w14:paraId="627A1417" w14:textId="77777777" w:rsidR="00A33F91" w:rsidRPr="002178BD" w:rsidRDefault="00A33F91" w:rsidP="00E61F59">
            <w:pPr>
              <w:keepNext/>
              <w:keepLines/>
              <w:widowControl w:val="0"/>
              <w:jc w:val="center"/>
              <w:rPr>
                <w:b/>
                <w:sz w:val="20"/>
              </w:rPr>
            </w:pPr>
            <w:r w:rsidRPr="002178BD">
              <w:rPr>
                <w:b/>
                <w:sz w:val="20"/>
              </w:rPr>
              <w:t>Funds approved (US $)</w:t>
            </w:r>
          </w:p>
        </w:tc>
      </w:tr>
      <w:tr w:rsidR="00A33F91" w:rsidRPr="002178BD" w14:paraId="72CAA618" w14:textId="77777777" w:rsidTr="00E61F59">
        <w:tc>
          <w:tcPr>
            <w:tcW w:w="4003" w:type="pct"/>
            <w:tcBorders>
              <w:top w:val="single" w:sz="4" w:space="0" w:color="auto"/>
              <w:left w:val="single" w:sz="4" w:space="0" w:color="auto"/>
              <w:bottom w:val="single" w:sz="4" w:space="0" w:color="auto"/>
              <w:right w:val="single" w:sz="4" w:space="0" w:color="auto"/>
            </w:tcBorders>
          </w:tcPr>
          <w:p w14:paraId="39A0A2F1" w14:textId="77777777" w:rsidR="00A33F91" w:rsidRPr="002178BD" w:rsidRDefault="00A33F91" w:rsidP="00E61F59">
            <w:pPr>
              <w:widowControl w:val="0"/>
              <w:ind w:left="432" w:hanging="432"/>
              <w:jc w:val="left"/>
              <w:rPr>
                <w:sz w:val="20"/>
              </w:rPr>
            </w:pPr>
            <w:r w:rsidRPr="002178BD">
              <w:rPr>
                <w:sz w:val="20"/>
              </w:rPr>
              <w:t>(a)</w:t>
            </w:r>
            <w:r w:rsidRPr="002178BD">
              <w:rPr>
                <w:sz w:val="20"/>
              </w:rPr>
              <w:tab/>
              <w:t>Investment projects:</w:t>
            </w:r>
          </w:p>
        </w:tc>
        <w:tc>
          <w:tcPr>
            <w:tcW w:w="997" w:type="pct"/>
            <w:tcBorders>
              <w:top w:val="single" w:sz="4" w:space="0" w:color="auto"/>
              <w:left w:val="single" w:sz="4" w:space="0" w:color="auto"/>
              <w:bottom w:val="single" w:sz="4" w:space="0" w:color="auto"/>
              <w:right w:val="single" w:sz="4" w:space="0" w:color="auto"/>
            </w:tcBorders>
            <w:shd w:val="clear" w:color="auto" w:fill="auto"/>
          </w:tcPr>
          <w:p w14:paraId="6297C0C1" w14:textId="77777777" w:rsidR="00A33F91" w:rsidRPr="002178BD" w:rsidRDefault="00A33F91" w:rsidP="00E61F59">
            <w:pPr>
              <w:widowControl w:val="0"/>
              <w:jc w:val="right"/>
              <w:rPr>
                <w:sz w:val="20"/>
                <w:highlight w:val="yellow"/>
              </w:rPr>
            </w:pPr>
            <w:r w:rsidRPr="002178BD">
              <w:rPr>
                <w:sz w:val="20"/>
              </w:rPr>
              <w:t>4,754,381</w:t>
            </w:r>
          </w:p>
        </w:tc>
      </w:tr>
      <w:tr w:rsidR="00A33F91" w:rsidRPr="002178BD" w14:paraId="2BC9C03A" w14:textId="77777777" w:rsidTr="00E61F59">
        <w:tc>
          <w:tcPr>
            <w:tcW w:w="4003" w:type="pct"/>
            <w:tcBorders>
              <w:top w:val="single" w:sz="4" w:space="0" w:color="auto"/>
              <w:left w:val="single" w:sz="4" w:space="0" w:color="auto"/>
              <w:bottom w:val="single" w:sz="4" w:space="0" w:color="auto"/>
              <w:right w:val="single" w:sz="4" w:space="0" w:color="auto"/>
            </w:tcBorders>
          </w:tcPr>
          <w:p w14:paraId="6352DBD4" w14:textId="77777777" w:rsidR="00A33F91" w:rsidRPr="002178BD" w:rsidRDefault="00A33F91" w:rsidP="00E61F59">
            <w:pPr>
              <w:widowControl w:val="0"/>
              <w:ind w:left="432" w:hanging="432"/>
              <w:rPr>
                <w:sz w:val="20"/>
              </w:rPr>
            </w:pPr>
            <w:r w:rsidRPr="002178BD">
              <w:rPr>
                <w:sz w:val="20"/>
              </w:rPr>
              <w:t>(b)</w:t>
            </w:r>
            <w:r w:rsidRPr="002178BD">
              <w:rPr>
                <w:sz w:val="20"/>
              </w:rPr>
              <w:tab/>
              <w:t>Institutional strengthening:</w:t>
            </w:r>
          </w:p>
        </w:tc>
        <w:tc>
          <w:tcPr>
            <w:tcW w:w="997" w:type="pct"/>
            <w:tcBorders>
              <w:top w:val="single" w:sz="4" w:space="0" w:color="auto"/>
              <w:left w:val="single" w:sz="4" w:space="0" w:color="auto"/>
              <w:bottom w:val="single" w:sz="4" w:space="0" w:color="auto"/>
              <w:right w:val="single" w:sz="4" w:space="0" w:color="auto"/>
            </w:tcBorders>
            <w:shd w:val="clear" w:color="auto" w:fill="FFFFFF" w:themeFill="background1"/>
          </w:tcPr>
          <w:p w14:paraId="7CC8509E" w14:textId="77777777" w:rsidR="00A33F91" w:rsidRPr="002178BD" w:rsidRDefault="00A33F91" w:rsidP="00E61F59">
            <w:pPr>
              <w:widowControl w:val="0"/>
              <w:jc w:val="right"/>
              <w:rPr>
                <w:sz w:val="20"/>
                <w:highlight w:val="yellow"/>
              </w:rPr>
            </w:pPr>
            <w:r w:rsidRPr="002178BD">
              <w:rPr>
                <w:sz w:val="20"/>
              </w:rPr>
              <w:t>2,227,183</w:t>
            </w:r>
          </w:p>
        </w:tc>
      </w:tr>
      <w:tr w:rsidR="00A33F91" w:rsidRPr="002178BD" w14:paraId="1B280AA3" w14:textId="77777777" w:rsidTr="00E61F59">
        <w:tc>
          <w:tcPr>
            <w:tcW w:w="4003" w:type="pct"/>
            <w:tcBorders>
              <w:top w:val="single" w:sz="4" w:space="0" w:color="auto"/>
              <w:left w:val="single" w:sz="4" w:space="0" w:color="auto"/>
              <w:bottom w:val="single" w:sz="4" w:space="0" w:color="auto"/>
              <w:right w:val="single" w:sz="4" w:space="0" w:color="auto"/>
            </w:tcBorders>
          </w:tcPr>
          <w:p w14:paraId="75E02A3D" w14:textId="77777777" w:rsidR="00A33F91" w:rsidRPr="002178BD" w:rsidRDefault="00A33F91" w:rsidP="00E61F59">
            <w:pPr>
              <w:widowControl w:val="0"/>
              <w:ind w:left="432" w:hanging="432"/>
              <w:rPr>
                <w:sz w:val="20"/>
              </w:rPr>
            </w:pPr>
            <w:r w:rsidRPr="002178BD">
              <w:rPr>
                <w:sz w:val="20"/>
              </w:rPr>
              <w:t>(c)</w:t>
            </w:r>
            <w:r w:rsidRPr="002178BD">
              <w:rPr>
                <w:sz w:val="20"/>
              </w:rPr>
              <w:tab/>
              <w:t>Project preparation, technical assistance, training, and other non-investment projects:</w:t>
            </w:r>
          </w:p>
        </w:tc>
        <w:tc>
          <w:tcPr>
            <w:tcW w:w="997" w:type="pct"/>
            <w:tcBorders>
              <w:top w:val="single" w:sz="4" w:space="0" w:color="auto"/>
              <w:left w:val="single" w:sz="4" w:space="0" w:color="auto"/>
              <w:bottom w:val="single" w:sz="4" w:space="0" w:color="auto"/>
              <w:right w:val="single" w:sz="4" w:space="0" w:color="auto"/>
            </w:tcBorders>
            <w:shd w:val="clear" w:color="auto" w:fill="FFFFFF" w:themeFill="background1"/>
          </w:tcPr>
          <w:p w14:paraId="33C156B4" w14:textId="77777777" w:rsidR="00A33F91" w:rsidRPr="002178BD" w:rsidRDefault="00A33F91" w:rsidP="00E61F59">
            <w:pPr>
              <w:jc w:val="right"/>
              <w:rPr>
                <w:sz w:val="20"/>
                <w:szCs w:val="20"/>
                <w:highlight w:val="yellow"/>
              </w:rPr>
            </w:pPr>
            <w:r w:rsidRPr="002178BD">
              <w:rPr>
                <w:color w:val="000000"/>
                <w:sz w:val="20"/>
                <w:szCs w:val="20"/>
              </w:rPr>
              <w:t>3,114,718</w:t>
            </w:r>
          </w:p>
        </w:tc>
      </w:tr>
      <w:tr w:rsidR="00A33F91" w:rsidRPr="002178BD" w14:paraId="00D117EA" w14:textId="77777777" w:rsidTr="00E61F59">
        <w:tc>
          <w:tcPr>
            <w:tcW w:w="4003" w:type="pct"/>
            <w:tcBorders>
              <w:top w:val="single" w:sz="4" w:space="0" w:color="auto"/>
              <w:left w:val="single" w:sz="4" w:space="0" w:color="auto"/>
              <w:bottom w:val="single" w:sz="4" w:space="0" w:color="auto"/>
              <w:right w:val="single" w:sz="4" w:space="0" w:color="auto"/>
            </w:tcBorders>
          </w:tcPr>
          <w:p w14:paraId="6A2CE17C" w14:textId="77777777" w:rsidR="00A33F91" w:rsidRPr="002178BD" w:rsidRDefault="00A33F91" w:rsidP="00E61F59">
            <w:pPr>
              <w:widowControl w:val="0"/>
              <w:tabs>
                <w:tab w:val="right" w:pos="7560"/>
              </w:tabs>
              <w:ind w:left="6480" w:right="-25"/>
              <w:jc w:val="left"/>
              <w:rPr>
                <w:sz w:val="20"/>
              </w:rPr>
            </w:pPr>
            <w:r w:rsidRPr="002178BD">
              <w:rPr>
                <w:sz w:val="20"/>
              </w:rPr>
              <w:tab/>
              <w:t>Total:</w:t>
            </w:r>
          </w:p>
        </w:tc>
        <w:tc>
          <w:tcPr>
            <w:tcW w:w="997" w:type="pct"/>
            <w:tcBorders>
              <w:top w:val="single" w:sz="4" w:space="0" w:color="auto"/>
              <w:left w:val="single" w:sz="4" w:space="0" w:color="auto"/>
              <w:bottom w:val="single" w:sz="4" w:space="0" w:color="auto"/>
              <w:right w:val="single" w:sz="4" w:space="0" w:color="auto"/>
            </w:tcBorders>
            <w:shd w:val="clear" w:color="auto" w:fill="auto"/>
          </w:tcPr>
          <w:p w14:paraId="56D33CD2" w14:textId="77777777" w:rsidR="00A33F91" w:rsidRPr="002178BD" w:rsidRDefault="00A33F91" w:rsidP="00E61F59">
            <w:pPr>
              <w:widowControl w:val="0"/>
              <w:jc w:val="right"/>
              <w:rPr>
                <w:sz w:val="20"/>
                <w:highlight w:val="yellow"/>
              </w:rPr>
            </w:pPr>
            <w:r w:rsidRPr="002178BD">
              <w:rPr>
                <w:color w:val="000000" w:themeColor="text1"/>
                <w:sz w:val="20"/>
              </w:rPr>
              <w:t>10,096,282</w:t>
            </w:r>
          </w:p>
        </w:tc>
      </w:tr>
      <w:tr w:rsidR="00A33F91" w:rsidRPr="002178BD" w14:paraId="0941A4F5" w14:textId="77777777" w:rsidTr="00E61F59">
        <w:tc>
          <w:tcPr>
            <w:tcW w:w="4003" w:type="pct"/>
            <w:tcBorders>
              <w:top w:val="single" w:sz="4" w:space="0" w:color="auto"/>
              <w:left w:val="single" w:sz="4" w:space="0" w:color="auto"/>
              <w:bottom w:val="single" w:sz="4" w:space="0" w:color="auto"/>
              <w:right w:val="single" w:sz="4" w:space="0" w:color="auto"/>
            </w:tcBorders>
          </w:tcPr>
          <w:p w14:paraId="708F1464" w14:textId="77777777" w:rsidR="00A33F91" w:rsidRPr="002178BD" w:rsidRDefault="00A33F91" w:rsidP="00E61F59">
            <w:pPr>
              <w:widowControl w:val="0"/>
              <w:ind w:left="432" w:hanging="432"/>
              <w:rPr>
                <w:sz w:val="20"/>
              </w:rPr>
            </w:pPr>
            <w:r w:rsidRPr="002178BD">
              <w:rPr>
                <w:sz w:val="20"/>
              </w:rPr>
              <w:t>(d)</w:t>
            </w:r>
            <w:r w:rsidRPr="002178BD">
              <w:rPr>
                <w:sz w:val="20"/>
              </w:rPr>
              <w:tab/>
              <w:t>HFC activities funded from additional voluntary contributions</w:t>
            </w:r>
          </w:p>
        </w:tc>
        <w:tc>
          <w:tcPr>
            <w:tcW w:w="997" w:type="pct"/>
            <w:tcBorders>
              <w:top w:val="single" w:sz="4" w:space="0" w:color="auto"/>
              <w:left w:val="single" w:sz="4" w:space="0" w:color="auto"/>
              <w:bottom w:val="single" w:sz="4" w:space="0" w:color="auto"/>
              <w:right w:val="single" w:sz="4" w:space="0" w:color="auto"/>
            </w:tcBorders>
            <w:shd w:val="clear" w:color="auto" w:fill="FFFFFF" w:themeFill="background1"/>
          </w:tcPr>
          <w:p w14:paraId="3C0E3CDC" w14:textId="77777777" w:rsidR="00A33F91" w:rsidRPr="002178BD" w:rsidRDefault="00A33F91" w:rsidP="00E61F59">
            <w:pPr>
              <w:jc w:val="right"/>
              <w:rPr>
                <w:color w:val="000000"/>
                <w:sz w:val="20"/>
                <w:szCs w:val="20"/>
                <w:highlight w:val="yellow"/>
              </w:rPr>
            </w:pPr>
            <w:r w:rsidRPr="002178BD">
              <w:rPr>
                <w:color w:val="000000"/>
                <w:sz w:val="20"/>
                <w:szCs w:val="20"/>
              </w:rPr>
              <w:t>150,000</w:t>
            </w:r>
          </w:p>
        </w:tc>
      </w:tr>
    </w:tbl>
    <w:p w14:paraId="36620719" w14:textId="77777777" w:rsidR="00A33F91" w:rsidRPr="002178BD" w:rsidRDefault="00A33F91" w:rsidP="00A33F91"/>
    <w:p w14:paraId="69B7177B" w14:textId="77777777" w:rsidR="00A33F91" w:rsidRPr="002178BD" w:rsidRDefault="00A33F91" w:rsidP="00A33F91">
      <w:pPr>
        <w:keepNext/>
        <w:spacing w:after="240" w:line="360" w:lineRule="auto"/>
        <w:outlineLvl w:val="0"/>
        <w:rPr>
          <w:u w:val="single"/>
        </w:rPr>
      </w:pPr>
      <w:r w:rsidRPr="002178BD">
        <w:rPr>
          <w:u w:val="single"/>
        </w:rPr>
        <w:t>Progress report</w:t>
      </w:r>
    </w:p>
    <w:p w14:paraId="300CBBE0" w14:textId="77777777" w:rsidR="00A33F91" w:rsidRPr="002178BD" w:rsidRDefault="00A33F91" w:rsidP="00626C60">
      <w:pPr>
        <w:numPr>
          <w:ilvl w:val="0"/>
          <w:numId w:val="1"/>
        </w:numPr>
        <w:spacing w:after="240"/>
        <w:ind w:left="0" w:hanging="142"/>
        <w:outlineLvl w:val="0"/>
        <w:rPr>
          <w:lang w:val="en-US"/>
        </w:rPr>
      </w:pPr>
      <w:r w:rsidRPr="002178BD">
        <w:rPr>
          <w:lang w:val="en-US"/>
        </w:rPr>
        <w:t xml:space="preserve">Phase XIV of the institutional strengthening project for Uruguay was successfully implemented. Uruguay is completing stage II of </w:t>
      </w:r>
      <w:r>
        <w:rPr>
          <w:lang w:val="en-US"/>
        </w:rPr>
        <w:t>its</w:t>
      </w:r>
      <w:r w:rsidRPr="002178BD">
        <w:rPr>
          <w:lang w:val="en-US"/>
        </w:rPr>
        <w:t xml:space="preserve"> HPMP and implementing stage III, in close collaboration with local authorities and stakeholders, including training of </w:t>
      </w:r>
      <w:r>
        <w:rPr>
          <w:lang w:val="en-US"/>
        </w:rPr>
        <w:t>RAC</w:t>
      </w:r>
      <w:r w:rsidRPr="002178BD">
        <w:rPr>
          <w:lang w:val="en-US"/>
        </w:rPr>
        <w:t xml:space="preserve"> technicians on low-GWP alternatives and application of good refrigeration practices. The preparation of the Kigali </w:t>
      </w:r>
      <w:r>
        <w:rPr>
          <w:lang w:val="en-US"/>
        </w:rPr>
        <w:t>HFC i</w:t>
      </w:r>
      <w:r w:rsidRPr="002178BD">
        <w:rPr>
          <w:lang w:val="en-US"/>
        </w:rPr>
        <w:t xml:space="preserve">mplementation </w:t>
      </w:r>
      <w:r>
        <w:rPr>
          <w:lang w:val="en-US"/>
        </w:rPr>
        <w:t>p</w:t>
      </w:r>
      <w:r w:rsidRPr="002178BD">
        <w:rPr>
          <w:lang w:val="en-US"/>
        </w:rPr>
        <w:t>lan</w:t>
      </w:r>
      <w:r>
        <w:rPr>
          <w:lang w:val="en-US"/>
        </w:rPr>
        <w:t xml:space="preserve"> (KIP)</w:t>
      </w:r>
      <w:r w:rsidRPr="002178BD">
        <w:rPr>
          <w:lang w:val="en-US"/>
        </w:rPr>
        <w:t xml:space="preserve"> is underway; HCFC import, export and transit control</w:t>
      </w:r>
      <w:r>
        <w:rPr>
          <w:lang w:val="en-US"/>
        </w:rPr>
        <w:t>s</w:t>
      </w:r>
      <w:r w:rsidRPr="002178BD">
        <w:rPr>
          <w:lang w:val="en-US"/>
        </w:rPr>
        <w:t xml:space="preserve"> are fully operational; advancement is progressing in the design of the HFC quota </w:t>
      </w:r>
      <w:r>
        <w:rPr>
          <w:lang w:val="en-US"/>
        </w:rPr>
        <w:t xml:space="preserve">system </w:t>
      </w:r>
      <w:r w:rsidRPr="002178BD">
        <w:rPr>
          <w:lang w:val="en-US"/>
        </w:rPr>
        <w:t>and</w:t>
      </w:r>
      <w:r w:rsidRPr="002178BD" w:rsidDel="00726EDB">
        <w:rPr>
          <w:lang w:val="en-US"/>
        </w:rPr>
        <w:t xml:space="preserve"> </w:t>
      </w:r>
      <w:r>
        <w:rPr>
          <w:lang w:val="en-US"/>
        </w:rPr>
        <w:t xml:space="preserve">the </w:t>
      </w:r>
      <w:r w:rsidRPr="002178BD">
        <w:rPr>
          <w:lang w:val="en-US"/>
        </w:rPr>
        <w:t xml:space="preserve">licensing system has been fully implemented. The NOU also actively participated in regional and global meetings relevant to the implementation of the Montreal Protocol. </w:t>
      </w:r>
    </w:p>
    <w:p w14:paraId="73905351" w14:textId="77777777" w:rsidR="00A33F91" w:rsidRPr="002178BD" w:rsidRDefault="00A33F91" w:rsidP="00A33F91">
      <w:pPr>
        <w:spacing w:after="240" w:line="360" w:lineRule="auto"/>
        <w:outlineLvl w:val="0"/>
        <w:rPr>
          <w:u w:val="single"/>
        </w:rPr>
      </w:pPr>
      <w:r w:rsidRPr="002178BD">
        <w:rPr>
          <w:u w:val="single"/>
        </w:rPr>
        <w:t>Plan of action</w:t>
      </w:r>
    </w:p>
    <w:p w14:paraId="02D94D8E" w14:textId="77777777" w:rsidR="00A33F91" w:rsidRPr="002178BD" w:rsidRDefault="00A33F91" w:rsidP="003D7F2A">
      <w:pPr>
        <w:numPr>
          <w:ilvl w:val="0"/>
          <w:numId w:val="1"/>
        </w:numPr>
        <w:spacing w:after="240"/>
        <w:ind w:left="0" w:hanging="142"/>
        <w:outlineLvl w:val="0"/>
      </w:pPr>
      <w:r w:rsidRPr="002178BD">
        <w:t>During phase XV of the</w:t>
      </w:r>
      <w:r w:rsidRPr="002178BD" w:rsidDel="00331F31">
        <w:t xml:space="preserve"> </w:t>
      </w:r>
      <w:r>
        <w:t>institutional strengthening</w:t>
      </w:r>
      <w:r w:rsidRPr="002178BD">
        <w:t xml:space="preserve"> project, the Government of Uruguay will maintain the ban on CFCs and halons and the reductions made in HCFC consumption. In this phase, the government will establish its HFC quota system and will guide importers in the application of their quota. In addition, the NOU will work with public and private entities to enforce the control measures on HCFC and HFC consumption. The NOU will also oversee the implementation of </w:t>
      </w:r>
      <w:r>
        <w:t>stage III of the</w:t>
      </w:r>
      <w:r w:rsidRPr="002178BD">
        <w:t xml:space="preserve"> HPMP which will include a training programme on good refrigeration practices and continued public awareness activities. The Government of Uruguay will complete the process for the preparation of the </w:t>
      </w:r>
      <w:r>
        <w:t>KIP</w:t>
      </w:r>
      <w:r w:rsidRPr="002178BD">
        <w:t xml:space="preserve"> and start the implementation of its first tranche. The Government of Uruguay will also continue to actively participate in the regional and global network meetings of the Montreal Protocol, to exchange information and experiences that favour the implementation of national policies and strategies for the protection of the ozone layer.</w:t>
      </w:r>
    </w:p>
    <w:p w14:paraId="6580EF44" w14:textId="77777777" w:rsidR="00A33F91" w:rsidRPr="002178BD" w:rsidRDefault="00A33F91" w:rsidP="00A33F91">
      <w:pPr>
        <w:spacing w:after="240" w:line="360" w:lineRule="auto"/>
        <w:outlineLvl w:val="0"/>
        <w:rPr>
          <w:u w:val="single"/>
        </w:rPr>
      </w:pPr>
      <w:r w:rsidRPr="002178BD">
        <w:rPr>
          <w:u w:val="single"/>
        </w:rPr>
        <w:t>Sustainability and risk assessment</w:t>
      </w:r>
    </w:p>
    <w:p w14:paraId="0C8DFB57" w14:textId="77777777" w:rsidR="00A33F91" w:rsidRPr="009412C8" w:rsidRDefault="00A33F91" w:rsidP="001F414C">
      <w:pPr>
        <w:widowControl w:val="0"/>
        <w:numPr>
          <w:ilvl w:val="0"/>
          <w:numId w:val="1"/>
        </w:numPr>
        <w:tabs>
          <w:tab w:val="clear" w:pos="-1440"/>
          <w:tab w:val="num" w:pos="-142"/>
        </w:tabs>
        <w:spacing w:after="240"/>
        <w:ind w:left="0" w:hanging="142"/>
        <w:outlineLvl w:val="0"/>
        <w:rPr>
          <w:b/>
          <w:caps/>
        </w:rPr>
      </w:pPr>
      <w:r w:rsidRPr="009412C8">
        <w:t xml:space="preserve">The NOU is located within the Ministry of Environment, which ensures that the policies and activities implemented by the NOU have the institutional support and consider the national priorities and strategies. The NOU works with different stakeholders from the public and private sector, which facilitates the long-term effects of its interventions. Although there will be general elections in October 2024, Uruguay has strong institutions and is politically stable, so it is expected that the transition </w:t>
      </w:r>
      <w:r>
        <w:t>will not</w:t>
      </w:r>
      <w:r w:rsidRPr="009412C8">
        <w:t xml:space="preserve"> impact the project implementation. On the risks associated with the availability of alternatives to HCFC and HFC, the NOU works with importers and technology suppliers to monitor the market and promote the availability of alternatives.</w:t>
      </w:r>
    </w:p>
    <w:p w14:paraId="3DEFF55F" w14:textId="77777777" w:rsidR="00A33F91" w:rsidRPr="008A6ED1" w:rsidRDefault="00A33F91" w:rsidP="00A33F91">
      <w:pPr>
        <w:tabs>
          <w:tab w:val="left" w:pos="2820"/>
        </w:tabs>
        <w:rPr>
          <w:lang w:val="en-US"/>
        </w:rPr>
        <w:sectPr w:rsidR="00A33F91" w:rsidRPr="008A6ED1">
          <w:headerReference w:type="even" r:id="rId18"/>
          <w:headerReference w:type="default" r:id="rId19"/>
          <w:footerReference w:type="even" r:id="rId20"/>
          <w:footerReference w:type="default" r:id="rId21"/>
          <w:footerReference w:type="first" r:id="rId22"/>
          <w:footnotePr>
            <w:numRestart w:val="eachSect"/>
          </w:footnotePr>
          <w:pgSz w:w="12240" w:h="15840" w:code="1"/>
          <w:pgMar w:top="720" w:right="1440" w:bottom="864" w:left="1440" w:header="720" w:footer="475" w:gutter="0"/>
          <w:pgNumType w:start="1"/>
          <w:cols w:space="720"/>
          <w:docGrid w:linePitch="299"/>
        </w:sectPr>
      </w:pPr>
    </w:p>
    <w:p w14:paraId="47BE661A" w14:textId="77777777" w:rsidR="008F58F0" w:rsidRDefault="00A33F91" w:rsidP="00A33F91">
      <w:pPr>
        <w:widowControl w:val="0"/>
        <w:jc w:val="center"/>
        <w:outlineLvl w:val="0"/>
        <w:rPr>
          <w:b/>
          <w:caps/>
          <w:color w:val="000000" w:themeColor="text1"/>
          <w:lang w:val="fr-FR"/>
        </w:rPr>
      </w:pPr>
      <w:r w:rsidRPr="00A33F91">
        <w:rPr>
          <w:b/>
          <w:caps/>
          <w:color w:val="000000" w:themeColor="text1"/>
          <w:lang w:val="fr-FR"/>
        </w:rPr>
        <w:lastRenderedPageBreak/>
        <w:t xml:space="preserve">PROJET DE POINTS DE VUE EXPRIMÉS PAR LE COMITÉ EXÉCUTIF SUR LE RENOUVELLEMENT DES PROJETS DE RENFORCEMENT DES INSTITUTIONS </w:t>
      </w:r>
    </w:p>
    <w:p w14:paraId="7BB95E04" w14:textId="15737B23" w:rsidR="00A33F91" w:rsidRPr="00A33F91" w:rsidRDefault="008F58F0" w:rsidP="00A33F91">
      <w:pPr>
        <w:widowControl w:val="0"/>
        <w:jc w:val="center"/>
        <w:outlineLvl w:val="0"/>
        <w:rPr>
          <w:b/>
          <w:caps/>
          <w:color w:val="000000" w:themeColor="text1"/>
          <w:lang w:val="fr-FR"/>
        </w:rPr>
      </w:pPr>
      <w:r>
        <w:rPr>
          <w:b/>
          <w:caps/>
          <w:color w:val="000000" w:themeColor="text1"/>
          <w:lang w:val="fr-FR"/>
        </w:rPr>
        <w:t>PR</w:t>
      </w:r>
      <w:r w:rsidRPr="00A33F91">
        <w:rPr>
          <w:b/>
          <w:caps/>
          <w:color w:val="000000" w:themeColor="text1"/>
          <w:lang w:val="fr-FR"/>
        </w:rPr>
        <w:t>É</w:t>
      </w:r>
      <w:r>
        <w:rPr>
          <w:b/>
          <w:caps/>
          <w:color w:val="000000" w:themeColor="text1"/>
          <w:lang w:val="fr-FR"/>
        </w:rPr>
        <w:t>SENT</w:t>
      </w:r>
      <w:r w:rsidRPr="00A33F91">
        <w:rPr>
          <w:b/>
          <w:caps/>
          <w:color w:val="000000" w:themeColor="text1"/>
          <w:lang w:val="fr-FR"/>
        </w:rPr>
        <w:t>É</w:t>
      </w:r>
      <w:r>
        <w:rPr>
          <w:b/>
          <w:caps/>
          <w:color w:val="000000" w:themeColor="text1"/>
          <w:lang w:val="fr-FR"/>
        </w:rPr>
        <w:t>S</w:t>
      </w:r>
      <w:r w:rsidR="00A33F91" w:rsidRPr="00A33F91">
        <w:rPr>
          <w:b/>
          <w:caps/>
          <w:color w:val="000000" w:themeColor="text1"/>
          <w:lang w:val="fr-FR"/>
        </w:rPr>
        <w:t xml:space="preserve"> À LA 93</w:t>
      </w:r>
      <w:r w:rsidR="00A33F91" w:rsidRPr="00A33F91">
        <w:rPr>
          <w:b/>
          <w:color w:val="000000" w:themeColor="text1"/>
          <w:vertAlign w:val="superscript"/>
          <w:lang w:val="fr-FR"/>
        </w:rPr>
        <w:t>e</w:t>
      </w:r>
      <w:r w:rsidR="00A33F91" w:rsidRPr="00A33F91">
        <w:rPr>
          <w:b/>
          <w:caps/>
          <w:color w:val="000000" w:themeColor="text1"/>
          <w:lang w:val="fr-FR"/>
        </w:rPr>
        <w:t xml:space="preserve"> RÉUNION</w:t>
      </w:r>
    </w:p>
    <w:p w14:paraId="1158B146" w14:textId="77777777" w:rsidR="00A33F91" w:rsidRPr="00A33F91" w:rsidRDefault="00A33F91" w:rsidP="00A33F91">
      <w:pPr>
        <w:rPr>
          <w:color w:val="000000" w:themeColor="text1"/>
          <w:lang w:val="fr-FR"/>
        </w:rPr>
      </w:pPr>
    </w:p>
    <w:p w14:paraId="12957A9D" w14:textId="77777777" w:rsidR="00A33F91" w:rsidRPr="00A33F91" w:rsidRDefault="00A33F91" w:rsidP="00A33F91">
      <w:pPr>
        <w:spacing w:after="240"/>
        <w:rPr>
          <w:b/>
          <w:bCs/>
          <w:color w:val="000000" w:themeColor="text1"/>
          <w:lang w:val="fr-FR"/>
        </w:rPr>
      </w:pPr>
      <w:r w:rsidRPr="00A33F91">
        <w:rPr>
          <w:b/>
          <w:color w:val="000000" w:themeColor="text1"/>
          <w:lang w:val="fr-FR"/>
        </w:rPr>
        <w:t>Colombie</w:t>
      </w:r>
    </w:p>
    <w:p w14:paraId="0B8D84A6" w14:textId="77777777" w:rsidR="00A33F91" w:rsidRPr="00A33F91" w:rsidRDefault="00A33F91" w:rsidP="006C7C31">
      <w:pPr>
        <w:pStyle w:val="Heading1"/>
        <w:numPr>
          <w:ilvl w:val="0"/>
          <w:numId w:val="24"/>
        </w:numPr>
        <w:tabs>
          <w:tab w:val="num" w:pos="-142"/>
        </w:tabs>
        <w:ind w:left="0"/>
        <w:rPr>
          <w:color w:val="000000" w:themeColor="text1"/>
          <w:lang w:val="fr-FR"/>
        </w:rPr>
      </w:pPr>
      <w:r w:rsidRPr="00A33F91">
        <w:rPr>
          <w:color w:val="000000" w:themeColor="text1"/>
          <w:lang w:val="fr-FR"/>
        </w:rPr>
        <w:t>Le Comité exécutif a examiné le rapport accompagnant la demande de renouvellement du projet de renforcement des institutions pour la Colombie (phase XIV) et pris note avec satisfaction que le gouvernement a communiqué, au Secrétariat de l’ozone, les données exigées en vertu de l’Article 7 pour 2021 et 2022 et, au Secrétariat du Fonds, les données sur la mise en œuvre du programme de pays, indiquant que le pays respecte le Protocole de Montréal. Le Comité a pris note que la Colombie a pris des mesures pour éliminer la consommation de SAO ; en particulier la mise en œuvre de contrôles des importations de HCFC par le biais d’un système d’autorisation et de contingentement, et de la formation des agents des douanes et des techniciens en réfrigération. Le Comité a également pris note avec satisfaction des activités lancées pour faciliter la mise en œuvre de l’Amendement de Kigali. Le Comité a reconnu les efforts du Gouvernement de la Colombie et a donc bon espoir que, au cours des trois prochaines années, le pays poursuive la mise en œuvre du plan de gestion de l’élimination des HCFC, la préparation de la phase I du plan de mise en œuvre de l’Amendement de Kigali et la mise en œuvre réussie d’activités de projet de renforcement des institutions afin d’atteindre et de maintenir la réduction de 65 pour cent de la consommation de HCFC requise depuis le 1</w:t>
      </w:r>
      <w:r w:rsidRPr="00A33F91">
        <w:rPr>
          <w:color w:val="000000" w:themeColor="text1"/>
          <w:vertAlign w:val="superscript"/>
          <w:lang w:val="fr-FR"/>
        </w:rPr>
        <w:t>er</w:t>
      </w:r>
      <w:r w:rsidRPr="00A33F91">
        <w:rPr>
          <w:color w:val="000000" w:themeColor="text1"/>
          <w:lang w:val="fr-FR"/>
        </w:rPr>
        <w:t> janvier 2021 et les objectifs de régulation à venir en 2024 et 2025.</w:t>
      </w:r>
    </w:p>
    <w:p w14:paraId="4F267CD7" w14:textId="77777777" w:rsidR="00A33F91" w:rsidRPr="00A33F91" w:rsidRDefault="00A33F91" w:rsidP="00A33F91">
      <w:pPr>
        <w:spacing w:after="240"/>
        <w:rPr>
          <w:b/>
          <w:bCs/>
          <w:color w:val="000000" w:themeColor="text1"/>
          <w:lang w:val="fr-FR"/>
        </w:rPr>
      </w:pPr>
      <w:r w:rsidRPr="00A33F91">
        <w:rPr>
          <w:b/>
          <w:color w:val="000000" w:themeColor="text1"/>
          <w:lang w:val="fr-FR"/>
        </w:rPr>
        <w:t>Costa Rica</w:t>
      </w:r>
    </w:p>
    <w:p w14:paraId="12902836" w14:textId="77777777" w:rsidR="00A33F91" w:rsidRPr="00A33F91" w:rsidRDefault="00A33F91" w:rsidP="005C4446">
      <w:pPr>
        <w:numPr>
          <w:ilvl w:val="0"/>
          <w:numId w:val="23"/>
        </w:numPr>
        <w:spacing w:after="240"/>
        <w:ind w:left="0"/>
        <w:outlineLvl w:val="0"/>
        <w:rPr>
          <w:color w:val="000000" w:themeColor="text1"/>
          <w:lang w:val="fr-FR"/>
        </w:rPr>
      </w:pPr>
      <w:r w:rsidRPr="00A33F91">
        <w:rPr>
          <w:color w:val="000000" w:themeColor="text1"/>
          <w:lang w:val="fr-FR"/>
        </w:rPr>
        <w:t>Le Comité exécutif a examiné le rapport accompagnant la demande de renouvellement du projet de renforcement des institutions pour le Costa Rica (phase XV) et pris note avec satisfaction du fait que le Gouvernement du Costa Rica respecte ses objectifs de réduction et a communiqué, au Secrétariat de l’ozone, les données exigées en vertu de l’Article 7 pour 2021 et 2022 et, au Secrétariat du Fonds, les données sur la mise en œuvre du programme de pays. Le Comité a en outre pris note que le gouvernement a pris des mesures pour éliminer la consommation de SAO ; notamment la mise en œuvre de contrôles des importations de HCFC par le biais d’un système de contingentement et de la formation des agents des douanes et des techniciens en réfrigération. Le Comité a également pris note avec satisfaction des activités lancées pour la mise en œuvre de l’Amendement de Kigali. Le Comité a reconnu les efforts du Costa Rica et a donc bon espoir que, au cours des trois prochaines années, le Costa Rica poursuive la mise en œuvre du plan de gestion de l’élimination des HCFC, la préparation du plan de mise en œuvre de l’Amendement de Kigali pour les HFC et la mise en œuvre réussie d’activités de projet de renforcement des institutions afin d’atteindre et de maintenir la réduction de 65 pour cent de la consommation de HCFC requise depuis le 1</w:t>
      </w:r>
      <w:r w:rsidRPr="00A33F91">
        <w:rPr>
          <w:color w:val="000000" w:themeColor="text1"/>
          <w:vertAlign w:val="superscript"/>
          <w:lang w:val="fr-FR"/>
        </w:rPr>
        <w:t>er</w:t>
      </w:r>
      <w:r w:rsidRPr="00A33F91">
        <w:rPr>
          <w:color w:val="000000" w:themeColor="text1"/>
          <w:lang w:val="fr-FR"/>
        </w:rPr>
        <w:t> janvier 2021 et de jeter les bases de la mise en œuvre de l’Amendement de Kigali.</w:t>
      </w:r>
    </w:p>
    <w:p w14:paraId="3F636CDE" w14:textId="77777777" w:rsidR="00A33F91" w:rsidRPr="00A33F91" w:rsidRDefault="00A33F91" w:rsidP="00A33F91">
      <w:pPr>
        <w:spacing w:after="240"/>
        <w:rPr>
          <w:b/>
          <w:bCs/>
          <w:color w:val="000000" w:themeColor="text1"/>
          <w:lang w:val="fr-FR"/>
        </w:rPr>
      </w:pPr>
      <w:r w:rsidRPr="00A33F91">
        <w:rPr>
          <w:b/>
          <w:color w:val="000000" w:themeColor="text1"/>
          <w:lang w:val="fr-FR"/>
        </w:rPr>
        <w:t>Inde</w:t>
      </w:r>
    </w:p>
    <w:p w14:paraId="645464E7" w14:textId="77777777" w:rsidR="00A33F91" w:rsidRPr="00A33F91" w:rsidRDefault="00A33F91" w:rsidP="002C7B58">
      <w:pPr>
        <w:numPr>
          <w:ilvl w:val="0"/>
          <w:numId w:val="23"/>
        </w:numPr>
        <w:tabs>
          <w:tab w:val="clear" w:pos="-1440"/>
        </w:tabs>
        <w:spacing w:after="240"/>
        <w:ind w:left="0"/>
        <w:outlineLvl w:val="0"/>
        <w:rPr>
          <w:color w:val="000000" w:themeColor="text1"/>
          <w:lang w:val="fr-FR"/>
        </w:rPr>
      </w:pPr>
      <w:r w:rsidRPr="00A33F91">
        <w:rPr>
          <w:color w:val="000000" w:themeColor="text1"/>
          <w:lang w:val="fr-FR"/>
        </w:rPr>
        <w:t>Le Comité exécutif a examiné le rapport accompagnant la demande de renouvellement du projet de renforcement des institutions pour l’Inde (phase XIV). Le Comité a pris note avec satisfaction de la ratification par l’Inde de l’Amendement de Kigali et de ses efforts continus et assidus pour le maintien de l’élimination des SAO, englobant diverses initiatives réglementaires, de transfert de technologie, de sensibilisation et sous forme de politiques. Le Comité exécutif a reconnu les efforts du Gouvernement de l’Inde pour démontrer la conformité du pays au Protocole de Montréal et a donc bon espoir que, au cours des trois prochaines années, le pays achèvera la phase II de son plan de gestion de l’élimination des HCFC et commencera la mise en œuvre de la phase III, ainsi que le développement de la phase I du plan de mise en œuvre de l’Amendement de Kigali pour les HFC, et la mise en œuvre réussie des activités du projet de renforcement des institutions.</w:t>
      </w:r>
    </w:p>
    <w:p w14:paraId="2DB48D59" w14:textId="77777777" w:rsidR="0007733D" w:rsidRDefault="0007733D" w:rsidP="00A33F91">
      <w:pPr>
        <w:spacing w:after="240"/>
        <w:rPr>
          <w:b/>
          <w:color w:val="000000" w:themeColor="text1"/>
          <w:lang w:val="fr-FR"/>
        </w:rPr>
      </w:pPr>
    </w:p>
    <w:p w14:paraId="14AFCD1C" w14:textId="67792605" w:rsidR="00A33F91" w:rsidRPr="00A33F91" w:rsidRDefault="00A33F91" w:rsidP="00A33F91">
      <w:pPr>
        <w:spacing w:after="240"/>
        <w:rPr>
          <w:b/>
          <w:bCs/>
          <w:color w:val="000000" w:themeColor="text1"/>
          <w:lang w:val="fr-FR"/>
        </w:rPr>
      </w:pPr>
      <w:r w:rsidRPr="00A33F91">
        <w:rPr>
          <w:b/>
          <w:color w:val="000000" w:themeColor="text1"/>
          <w:lang w:val="fr-FR"/>
        </w:rPr>
        <w:lastRenderedPageBreak/>
        <w:t>Malaisie</w:t>
      </w:r>
    </w:p>
    <w:p w14:paraId="375C60D2" w14:textId="77777777" w:rsidR="00A33F91" w:rsidRPr="00A33F91" w:rsidRDefault="00A33F91" w:rsidP="0007733D">
      <w:pPr>
        <w:numPr>
          <w:ilvl w:val="0"/>
          <w:numId w:val="23"/>
        </w:numPr>
        <w:spacing w:after="240"/>
        <w:ind w:left="0"/>
        <w:outlineLvl w:val="0"/>
        <w:rPr>
          <w:lang w:val="fr-FR"/>
        </w:rPr>
      </w:pPr>
      <w:r w:rsidRPr="00A33F91">
        <w:rPr>
          <w:color w:val="000000" w:themeColor="text1"/>
          <w:lang w:val="fr-FR"/>
        </w:rPr>
        <w:t>Le Comité exécutif a examiné le rapport accompagnant la demande de renouvellement du projet de renforcement des institutions pour la Malaisie (phase XV) et a exprimé sa satisfaction des efforts assidus du Gouvernement de la Malaisie en matière de surveillance et de régulation de l’élimination des SAO et de préparations pour la réduction progressive des HFC, englobant des initiatives réglementaires, de transfert de technologie, de sensibilisation et sous forme de politiques. Le Comité a également pris note de la communication dans les temps, respectivement aux Secrétariats de l’ozone et du Fonds, des données exigées en vertu de l’Article 7 et des données sur la mise en œuvre du programme de pays pour 2021 et 2022 pour la Malaisie, indiquant que le pays est en conformité avec le Protocole de Montréal. Le Comité a en outre pris note que, malgré les difficultés posées par la pandémie de COVID-19, la Malaisie a maintenu son engagement à exécuter le plan d’élimination des SAO, ratifié l’Amendement de Kigali et initié des actions pour la réduction progressive des HFC. Le Comité exécutif attend avec impatience la suite de l’implication du pays dans les activités du Protocole de Montréal dans les trois prochaines années, dont l’achèvement de la phase II du plan de gestion de l’élimination des HCFC, l’élaboration et la mise en œuvre de la phase III, et la mise en œuvre de la phase I du plan de mise en œuvre de l’Amendement de Kigali pour les HFC, ainsi que la mise en œuvre réussie des activités du projet de renforcement des institutions.</w:t>
      </w:r>
    </w:p>
    <w:p w14:paraId="6DFB3439" w14:textId="77777777" w:rsidR="00A33F91" w:rsidRPr="00A33F91" w:rsidRDefault="00A33F91" w:rsidP="00A33F91">
      <w:pPr>
        <w:spacing w:after="240"/>
        <w:rPr>
          <w:b/>
          <w:bCs/>
          <w:color w:val="000000" w:themeColor="text1"/>
          <w:lang w:val="fr-FR"/>
        </w:rPr>
      </w:pPr>
      <w:r w:rsidRPr="00A33F91">
        <w:rPr>
          <w:b/>
          <w:color w:val="000000" w:themeColor="text1"/>
          <w:lang w:val="fr-FR"/>
        </w:rPr>
        <w:t>Pakistan</w:t>
      </w:r>
    </w:p>
    <w:p w14:paraId="590F6A0A" w14:textId="77777777" w:rsidR="00A33F91" w:rsidRPr="00A33F91" w:rsidRDefault="00A33F91" w:rsidP="0007733D">
      <w:pPr>
        <w:numPr>
          <w:ilvl w:val="0"/>
          <w:numId w:val="23"/>
        </w:numPr>
        <w:spacing w:after="240"/>
        <w:ind w:left="0" w:firstLine="142"/>
        <w:outlineLvl w:val="0"/>
        <w:rPr>
          <w:color w:val="000000" w:themeColor="text1"/>
          <w:lang w:val="fr-FR"/>
        </w:rPr>
      </w:pPr>
      <w:r w:rsidRPr="00A33F91">
        <w:rPr>
          <w:color w:val="000000" w:themeColor="text1"/>
          <w:lang w:val="fr-FR"/>
        </w:rPr>
        <w:t>Le Comité exécutif a examiné le rapport accompagnant la demande de renouvellement du projet de renforcement des institutions pour le Pakistan (phase XII) et a pris note avec satisfaction les efforts du gouvernement pour surveiller et contrôler l’élimination des SAO à travers diverses politiques et activités réglementaires, ainsi que des activités de sensibilisation. Le Comité a en outre pris note que le Gouvernement du Pakistan s’est assuré de la conformité au Protocole de Montréal et a remis dans les temps les données exigées en vertu de l’Article 7 et les données sur la mise en œuvre du programme de pays ; a mise en œuvre la phase II du plan de gestion de l’élimination des HCFC (PGEH), présenté la phase III du PGEH et reçu l’approbation pour celle-ci, et préparé la ratification de l’Amendement de Kigali et la réduction progressive des HFC. Le Comité a reconnu les efforts du Gouvernement du Pakistan et a donc bon espoir que, au cours des trois prochaines années, le pays poursuive la coordination avec d’autres agences nationales et parties prenantes pour la mise en œuvre de politiques et de réglementations en vue de maintenir l’élimination des SAO et de poursuivre les activités du Protocole de Montréal, englobant la mise en œuvre de la phase III du PGEH, la préparation du plan de mise en œuvre de l’Amendement de Kigali pour les HFC et la mise en œuvre réussie du projet de renforcement des institutions.</w:t>
      </w:r>
    </w:p>
    <w:p w14:paraId="3F63DADF" w14:textId="77777777" w:rsidR="00A33F91" w:rsidRPr="00A33F91" w:rsidRDefault="00A33F91" w:rsidP="00A33F91">
      <w:pPr>
        <w:spacing w:after="240"/>
        <w:rPr>
          <w:b/>
          <w:bCs/>
          <w:color w:val="000000" w:themeColor="text1"/>
          <w:lang w:val="fr-FR"/>
        </w:rPr>
      </w:pPr>
      <w:r w:rsidRPr="00A33F91">
        <w:rPr>
          <w:b/>
          <w:color w:val="000000" w:themeColor="text1"/>
          <w:lang w:val="fr-FR"/>
        </w:rPr>
        <w:t>Uruguay</w:t>
      </w:r>
    </w:p>
    <w:p w14:paraId="5CC4507A" w14:textId="7725FE9E" w:rsidR="00A33F91" w:rsidRPr="003943F3" w:rsidRDefault="00A33F91" w:rsidP="003943F3">
      <w:pPr>
        <w:numPr>
          <w:ilvl w:val="0"/>
          <w:numId w:val="23"/>
        </w:numPr>
        <w:tabs>
          <w:tab w:val="clear" w:pos="-1440"/>
          <w:tab w:val="num" w:pos="-993"/>
        </w:tabs>
        <w:spacing w:after="240"/>
        <w:ind w:left="0"/>
        <w:outlineLvl w:val="0"/>
        <w:rPr>
          <w:lang w:val="fr-FR"/>
        </w:rPr>
      </w:pPr>
      <w:r w:rsidRPr="00A33F91">
        <w:rPr>
          <w:color w:val="000000" w:themeColor="text1"/>
          <w:lang w:val="fr-FR"/>
        </w:rPr>
        <w:t xml:space="preserve">Le Comité exécutif a examiné le rapport accompagnant la demande de renouvellement du projet de renforcement des institutions pour l’Uruguay (phase XV) et pris note avec satisfaction que le Gouvernement de l’Uruguay a communiqué, au Secrétariat de l’ozone, les données exigées en vertu de l’Article 7 pour 2021 et 2022 et, au Secrétariat du Fonds, les données sur la mise en œuvre du programme de pays, indiquant que le pays respecte le Protocole de Montréal. Le Comité a en outre pris note que le Gouvernement de l’Uruguay a pris des mesures pour éliminer la consommation de SAO, notamment la mise en œuvre de contrôles des importations de HCFC par le biais d’un système de contingentement et de la formation des agents des douanes et des techniciens en réfrigération. Le Comité a également pris note avec satisfaction des activités amorcées pour faciliter la mise en œuvre de l’Amendement de Kigali à travers la préparation du plan de mise en œuvre de l’Amendement de Kigali pour les HFC. Le Comité a reconnu les efforts du Gouvernement de l’Uruguay dans la mise en œuvre du Protocole de Montréal et a bon espoir que, au cours des trois prochaines années, le pays poursuive la mise en œuvre du plan de gestion de l’élimination des HCFC, la préparation du plan de mise en œuvre de l’Amendement de Kigali et la mise en œuvre réussie des activités du projet de renforcement des institutions afin de se conformer aux objectifs de réduction du Protocole de </w:t>
      </w:r>
      <w:proofErr w:type="spellStart"/>
      <w:r w:rsidRPr="00A33F91">
        <w:rPr>
          <w:color w:val="000000" w:themeColor="text1"/>
          <w:lang w:val="fr-FR"/>
        </w:rPr>
        <w:t>Montréa</w:t>
      </w:r>
      <w:proofErr w:type="spellEnd"/>
    </w:p>
    <w:sectPr w:rsidR="00A33F91" w:rsidRPr="003943F3" w:rsidSect="003943F3">
      <w:headerReference w:type="even" r:id="rId23"/>
      <w:headerReference w:type="default" r:id="rId24"/>
      <w:footerReference w:type="even" r:id="rId25"/>
      <w:footerReference w:type="default" r:id="rId26"/>
      <w:headerReference w:type="first" r:id="rId27"/>
      <w:footerReference w:type="first" r:id="rId28"/>
      <w:pgSz w:w="12240" w:h="15840" w:code="1"/>
      <w:pgMar w:top="720" w:right="1440" w:bottom="864" w:left="1440" w:header="720" w:footer="277" w:gutter="0"/>
      <w:pgNumType w:start="1"/>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347090D" w14:textId="77777777" w:rsidR="00451FD6" w:rsidRDefault="00451FD6">
      <w:r>
        <w:separator/>
      </w:r>
    </w:p>
  </w:endnote>
  <w:endnote w:type="continuationSeparator" w:id="0">
    <w:p w14:paraId="2DE20B3A" w14:textId="77777777" w:rsidR="00451FD6" w:rsidRDefault="00451FD6">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Univers">
    <w:charset w:val="00"/>
    <w:family w:val="swiss"/>
    <w:pitch w:val="variable"/>
    <w:sig w:usb0="80000287" w:usb1="00000000" w:usb2="00000000" w:usb3="00000000" w:csb0="0000000F" w:csb1="00000000"/>
  </w:font>
  <w:font w:name="Univers Bold">
    <w:altName w:val="Arial"/>
    <w:panose1 w:val="00000000000000000000"/>
    <w:charset w:val="00"/>
    <w:family w:val="swiss"/>
    <w:notTrueType/>
    <w:pitch w:val="default"/>
    <w:sig w:usb0="00000003" w:usb1="00000000" w:usb2="00000000" w:usb3="00000000" w:csb0="00000001" w:csb1="00000000"/>
  </w:font>
  <w:font w:name="MS Serif">
    <w:panose1 w:val="00000000000000000000"/>
    <w:charset w:val="00"/>
    <w:family w:val="roman"/>
    <w:notTrueType/>
    <w:pitch w:val="variable"/>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6669DC" w14:textId="77777777" w:rsidR="00441083" w:rsidRDefault="00E60D9C">
    <w:pPr>
      <w:jc w:val="center"/>
    </w:pPr>
    <w:r>
      <w:fldChar w:fldCharType="begin"/>
    </w:r>
    <w:r>
      <w:instrText xml:space="preserve"> PAGE </w:instrText>
    </w:r>
    <w:r>
      <w:fldChar w:fldCharType="separate"/>
    </w:r>
    <w:r w:rsidR="00A97E14">
      <w:rPr>
        <w:noProof/>
      </w:rPr>
      <w:t>2</w:t>
    </w:r>
    <w:r>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F95D12" w14:textId="77777777" w:rsidR="00441083" w:rsidRDefault="00E60D9C">
    <w:pPr>
      <w:jc w:val="center"/>
    </w:pPr>
    <w:r>
      <w:fldChar w:fldCharType="begin"/>
    </w:r>
    <w:r>
      <w:instrText xml:space="preserve"> PAGE </w:instrText>
    </w:r>
    <w:r>
      <w:fldChar w:fldCharType="separate"/>
    </w:r>
    <w:r w:rsidR="00A97E14">
      <w:rPr>
        <w:noProof/>
      </w:rPr>
      <w:t>3</w:t>
    </w:r>
    <w:r>
      <w:rPr>
        <w:noProof/>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B5E130" w14:textId="77777777" w:rsidR="00441083" w:rsidRDefault="00E60D9C">
    <w:pPr>
      <w:pBdr>
        <w:top w:val="single" w:sz="4" w:space="1" w:color="auto"/>
        <w:left w:val="single" w:sz="4" w:space="4" w:color="auto"/>
        <w:bottom w:val="single" w:sz="4" w:space="1" w:color="auto"/>
        <w:right w:val="single" w:sz="4" w:space="4" w:color="auto"/>
      </w:pBdr>
      <w:jc w:val="center"/>
      <w:rPr>
        <w:rFonts w:cs="MS Serif"/>
        <w:sz w:val="20"/>
        <w:lang w:val="fr-FR"/>
      </w:rPr>
    </w:pPr>
    <w:r>
      <w:rPr>
        <w:rFonts w:cs="MS Serif"/>
        <w:sz w:val="20"/>
        <w:lang w:val="fr-FR"/>
      </w:rPr>
      <w:t xml:space="preserve">Les documents de présession du Comité exécutif du Fonds multilatéral aux fins d’application du Protocole de </w:t>
    </w:r>
  </w:p>
  <w:p w14:paraId="458CD923" w14:textId="77777777" w:rsidR="00441083" w:rsidRDefault="00E60D9C">
    <w:pPr>
      <w:pBdr>
        <w:top w:val="single" w:sz="4" w:space="1" w:color="auto"/>
        <w:left w:val="single" w:sz="4" w:space="4" w:color="auto"/>
        <w:bottom w:val="single" w:sz="4" w:space="1" w:color="auto"/>
        <w:right w:val="single" w:sz="4" w:space="4" w:color="auto"/>
      </w:pBdr>
      <w:jc w:val="center"/>
      <w:rPr>
        <w:rFonts w:cs="MS Serif"/>
        <w:sz w:val="20"/>
        <w:lang w:val="fr-FR"/>
      </w:rPr>
    </w:pPr>
    <w:r>
      <w:rPr>
        <w:rFonts w:cs="MS Serif"/>
        <w:sz w:val="20"/>
        <w:lang w:val="fr-FR"/>
      </w:rPr>
      <w:t xml:space="preserve">Montréal sont présentés sous réserve des décisions pouvant être prises par le Comité exécutif après </w:t>
    </w:r>
    <w:r w:rsidR="005B3CAD">
      <w:rPr>
        <w:rFonts w:cs="MS Serif"/>
        <w:sz w:val="20"/>
        <w:lang w:val="fr-FR"/>
      </w:rPr>
      <w:t>leur publication</w:t>
    </w:r>
    <w:r>
      <w:rPr>
        <w:rFonts w:cs="MS Serif"/>
        <w:sz w:val="20"/>
        <w:lang w:val="fr-FR"/>
      </w:rPr>
      <w:t>.</w:t>
    </w:r>
  </w:p>
  <w:p w14:paraId="32DC843B" w14:textId="77777777" w:rsidR="00A1728D" w:rsidRDefault="00A1728D">
    <w:pPr>
      <w:pBdr>
        <w:top w:val="single" w:sz="4" w:space="1" w:color="auto"/>
        <w:left w:val="single" w:sz="4" w:space="4" w:color="auto"/>
        <w:bottom w:val="single" w:sz="4" w:space="1" w:color="auto"/>
        <w:right w:val="single" w:sz="4" w:space="4" w:color="auto"/>
      </w:pBdr>
      <w:jc w:val="center"/>
      <w:rPr>
        <w:rFonts w:cs="MS Serif"/>
        <w:sz w:val="20"/>
        <w:lang w:val="fr-FR"/>
      </w:rPr>
    </w:pPr>
  </w:p>
  <w:p w14:paraId="4772E05E" w14:textId="77777777" w:rsidR="00441083" w:rsidRDefault="00441083">
    <w:pPr>
      <w:pStyle w:val="Footer"/>
      <w:rPr>
        <w:lang w:val="fr-FR"/>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BBD9F3" w14:textId="77777777" w:rsidR="00A33F91" w:rsidRPr="0033525D" w:rsidRDefault="00A33F91">
    <w:pPr>
      <w:jc w:val="center"/>
    </w:pPr>
    <w:r>
      <w:fldChar w:fldCharType="begin"/>
    </w:r>
    <w:r>
      <w:instrText xml:space="preserve"> PAGE </w:instrText>
    </w:r>
    <w:r>
      <w:fldChar w:fldCharType="separate"/>
    </w:r>
    <w:r>
      <w:rPr>
        <w:noProof/>
      </w:rPr>
      <w:t>2</w:t>
    </w:r>
    <w:r>
      <w:rPr>
        <w:noProof/>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F8031C" w14:textId="77777777" w:rsidR="00A33F91" w:rsidRPr="0033525D" w:rsidRDefault="00A33F91">
    <w:pPr>
      <w:jc w:val="center"/>
    </w:pPr>
    <w:r>
      <w:fldChar w:fldCharType="begin"/>
    </w:r>
    <w:r>
      <w:instrText xml:space="preserve"> PAGE </w:instrText>
    </w:r>
    <w:r>
      <w:fldChar w:fldCharType="separate"/>
    </w:r>
    <w:r>
      <w:rPr>
        <w:noProof/>
      </w:rPr>
      <w:t>3</w:t>
    </w:r>
    <w:r>
      <w:rPr>
        <w:noProof/>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6A1D0A" w14:textId="77777777" w:rsidR="00A33F91" w:rsidRDefault="00A33F91" w:rsidP="004E7F9C">
    <w:pPr>
      <w:pBdr>
        <w:top w:val="single" w:sz="4" w:space="1" w:color="auto"/>
        <w:left w:val="single" w:sz="4" w:space="4" w:color="auto"/>
        <w:bottom w:val="single" w:sz="4" w:space="1" w:color="auto"/>
        <w:right w:val="single" w:sz="4" w:space="4" w:color="auto"/>
      </w:pBdr>
      <w:jc w:val="center"/>
      <w:rPr>
        <w:sz w:val="18"/>
        <w:szCs w:val="18"/>
      </w:rPr>
    </w:pPr>
    <w:r w:rsidRPr="006E7BE3">
      <w:rPr>
        <w:sz w:val="18"/>
        <w:szCs w:val="18"/>
      </w:rPr>
      <w:t>Pre-session documents of the Executive Committee of the Multilateral Fund for the Implementation of the Montreal Protocol are without prejudice to any decision that the Executive Committee might take following issu</w:t>
    </w:r>
    <w:r>
      <w:rPr>
        <w:sz w:val="18"/>
        <w:szCs w:val="18"/>
      </w:rPr>
      <w:t>ance</w:t>
    </w:r>
    <w:r w:rsidRPr="006E7BE3">
      <w:rPr>
        <w:sz w:val="18"/>
        <w:szCs w:val="18"/>
      </w:rPr>
      <w:t xml:space="preserve"> of the document.</w:t>
    </w:r>
  </w:p>
  <w:p w14:paraId="57E8DE33" w14:textId="77777777" w:rsidR="00A33F91" w:rsidRDefault="00A33F91" w:rsidP="004E7F9C">
    <w:pPr>
      <w:pBdr>
        <w:top w:val="single" w:sz="4" w:space="1" w:color="auto"/>
        <w:left w:val="single" w:sz="4" w:space="4" w:color="auto"/>
        <w:bottom w:val="single" w:sz="4" w:space="1" w:color="auto"/>
        <w:right w:val="single" w:sz="4" w:space="4" w:color="auto"/>
      </w:pBdr>
      <w:jc w:val="center"/>
      <w:rPr>
        <w:sz w:val="18"/>
        <w:szCs w:val="18"/>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9C54D8" w14:textId="77777777" w:rsidR="00CB5E45" w:rsidRPr="0033525D" w:rsidRDefault="00E9220E">
    <w:pPr>
      <w:jc w:val="center"/>
    </w:pPr>
    <w:r>
      <w:fldChar w:fldCharType="begin"/>
    </w:r>
    <w:r>
      <w:instrText xml:space="preserve"> PAGE </w:instrText>
    </w:r>
    <w:r>
      <w:fldChar w:fldCharType="separate"/>
    </w:r>
    <w:r>
      <w:t>2</w:t>
    </w:r>
    <w: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02A69B" w14:textId="77777777" w:rsidR="00CB5E45" w:rsidRPr="0033525D" w:rsidRDefault="00E9220E">
    <w:pPr>
      <w:jc w:val="center"/>
    </w:pPr>
    <w:r>
      <w:fldChar w:fldCharType="begin"/>
    </w:r>
    <w:r>
      <w:instrText xml:space="preserve"> PAGE </w:instrText>
    </w:r>
    <w:r>
      <w:fldChar w:fldCharType="separate"/>
    </w:r>
    <w:r>
      <w:t>3</w:t>
    </w:r>
    <w: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767455" w14:textId="77777777" w:rsidR="00CB5E45" w:rsidRPr="00CE47AD" w:rsidRDefault="00E9220E" w:rsidP="004E7F9C">
    <w:pPr>
      <w:pBdr>
        <w:top w:val="single" w:sz="4" w:space="1" w:color="auto"/>
        <w:left w:val="single" w:sz="4" w:space="4" w:color="auto"/>
        <w:bottom w:val="single" w:sz="4" w:space="1" w:color="auto"/>
        <w:right w:val="single" w:sz="4" w:space="4" w:color="auto"/>
      </w:pBdr>
      <w:jc w:val="center"/>
      <w:rPr>
        <w:sz w:val="18"/>
        <w:szCs w:val="18"/>
        <w:lang w:val="fr-FR"/>
      </w:rPr>
    </w:pPr>
    <w:r w:rsidRPr="00CE47AD">
      <w:rPr>
        <w:sz w:val="18"/>
        <w:lang w:val="fr-FR"/>
      </w:rPr>
      <w:t>Les documents de présession du Comité exécutif du Fonds multilatéral aux fins d’application du Protocole de Montréal sont présentés sous réserve des décisions pouvant être prises par le Comité exécutif après leur publication.</w:t>
    </w:r>
  </w:p>
  <w:p w14:paraId="7559C62E" w14:textId="77777777" w:rsidR="00CB5E45" w:rsidRPr="00CE47AD" w:rsidRDefault="00CB5E45" w:rsidP="004E7F9C">
    <w:pPr>
      <w:pBdr>
        <w:top w:val="single" w:sz="4" w:space="1" w:color="auto"/>
        <w:left w:val="single" w:sz="4" w:space="4" w:color="auto"/>
        <w:bottom w:val="single" w:sz="4" w:space="1" w:color="auto"/>
        <w:right w:val="single" w:sz="4" w:space="4" w:color="auto"/>
      </w:pBdr>
      <w:jc w:val="center"/>
      <w:rPr>
        <w:sz w:val="18"/>
        <w:szCs w:val="18"/>
        <w:lang w:val="fr-FR"/>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4753843" w14:textId="77777777" w:rsidR="00451FD6" w:rsidRDefault="00451FD6">
      <w:r>
        <w:separator/>
      </w:r>
    </w:p>
  </w:footnote>
  <w:footnote w:type="continuationSeparator" w:id="0">
    <w:p w14:paraId="37FCE0A5" w14:textId="77777777" w:rsidR="00451FD6" w:rsidRDefault="00451FD6">
      <w:r>
        <w:continuationSeparator/>
      </w:r>
    </w:p>
  </w:footnote>
  <w:footnote w:id="1">
    <w:p w14:paraId="0E818DAE" w14:textId="77777777" w:rsidR="00A33F91" w:rsidRDefault="00A33F91" w:rsidP="00A33F91">
      <w:pPr>
        <w:pStyle w:val="FootnoteText"/>
        <w:rPr>
          <w:lang w:val="fr-FR"/>
        </w:rPr>
      </w:pPr>
      <w:r w:rsidRPr="00A33F91">
        <w:rPr>
          <w:rStyle w:val="FootnoteReference"/>
          <w:lang w:val="fr-FR"/>
        </w:rPr>
        <w:footnoteRef/>
      </w:r>
      <w:r w:rsidRPr="00A33F91">
        <w:rPr>
          <w:lang w:val="fr-FR"/>
        </w:rPr>
        <w:t xml:space="preserve"> UNEP/</w:t>
      </w:r>
      <w:proofErr w:type="spellStart"/>
      <w:r w:rsidRPr="00A33F91">
        <w:rPr>
          <w:lang w:val="fr-FR"/>
        </w:rPr>
        <w:t>OzL.Pro</w:t>
      </w:r>
      <w:proofErr w:type="spellEnd"/>
      <w:r w:rsidRPr="00A33F91">
        <w:rPr>
          <w:lang w:val="fr-FR"/>
        </w:rPr>
        <w:t>/</w:t>
      </w:r>
      <w:proofErr w:type="spellStart"/>
      <w:r w:rsidRPr="00A33F91">
        <w:rPr>
          <w:lang w:val="fr-FR"/>
        </w:rPr>
        <w:t>ExCom</w:t>
      </w:r>
      <w:proofErr w:type="spellEnd"/>
      <w:r w:rsidRPr="00A33F91">
        <w:rPr>
          <w:lang w:val="fr-FR"/>
        </w:rPr>
        <w:t>/93/1</w:t>
      </w:r>
    </w:p>
    <w:p w14:paraId="0207F334" w14:textId="77777777" w:rsidR="008F58F0" w:rsidRPr="00A33F91" w:rsidRDefault="008F58F0" w:rsidP="00A33F91">
      <w:pPr>
        <w:pStyle w:val="FootnoteText"/>
        <w:rPr>
          <w:lang w:val="fr-FR"/>
        </w:rPr>
      </w:pPr>
    </w:p>
  </w:footnote>
  <w:footnote w:id="2">
    <w:p w14:paraId="0143F102" w14:textId="77777777" w:rsidR="00A33F91" w:rsidRPr="00A33F91" w:rsidRDefault="00A33F91" w:rsidP="00A33F91">
      <w:pPr>
        <w:pStyle w:val="FootnoteText"/>
        <w:rPr>
          <w:lang w:val="fr-FR"/>
        </w:rPr>
      </w:pPr>
      <w:r w:rsidRPr="00A33F91">
        <w:rPr>
          <w:rStyle w:val="FootnoteReference"/>
          <w:lang w:val="fr-FR"/>
        </w:rPr>
        <w:footnoteRef/>
      </w:r>
      <w:r w:rsidRPr="00A33F91">
        <w:rPr>
          <w:lang w:val="fr-FR"/>
        </w:rPr>
        <w:t xml:space="preserve"> Désigné dans le présent document par « Préparation d’un projet pilote visant à maintenir et/ou améliorer l’efficacité énergétique »</w:t>
      </w:r>
    </w:p>
  </w:footnote>
  <w:footnote w:id="3">
    <w:p w14:paraId="26819838" w14:textId="77777777" w:rsidR="00A33F91" w:rsidRPr="00A33F91" w:rsidRDefault="00A33F91" w:rsidP="00A33F91">
      <w:pPr>
        <w:pStyle w:val="FootnoteText"/>
        <w:rPr>
          <w:lang w:val="fr-FR"/>
        </w:rPr>
      </w:pPr>
      <w:r w:rsidRPr="00A33F91">
        <w:rPr>
          <w:rStyle w:val="FootnoteReference"/>
          <w:lang w:val="fr-FR"/>
        </w:rPr>
        <w:footnoteRef/>
      </w:r>
      <w:r w:rsidRPr="00A33F91">
        <w:rPr>
          <w:lang w:val="fr-FR"/>
        </w:rPr>
        <w:t xml:space="preserve"> Décision 91/63: b) D’approuver le format révisé des rapports finaux et des demandes de prolongation du financement des projets de renforcement des institutions, et les indicateurs de performance correspondants ; et c) De demander aux pays visés à l’Article 5, par l’intermédiaire des agences bilatérales et d’exécution, d’utiliser le format révisé mentionné à l’alinéa b) ci-dessus pour toutes les demandes de renouvellement des projets de renforcement des institutions à partir de la première réunion du Comité exécutif en 2023.</w:t>
      </w:r>
    </w:p>
  </w:footnote>
  <w:footnote w:id="4">
    <w:p w14:paraId="54B9628D" w14:textId="77777777" w:rsidR="00A33F91" w:rsidRPr="00A33F91" w:rsidRDefault="00A33F91" w:rsidP="00A33F91">
      <w:pPr>
        <w:jc w:val="left"/>
        <w:rPr>
          <w:lang w:val="fr-FR"/>
        </w:rPr>
      </w:pPr>
      <w:r w:rsidRPr="00A33F91">
        <w:rPr>
          <w:rStyle w:val="FootnoteReference"/>
          <w:sz w:val="20"/>
          <w:szCs w:val="20"/>
          <w:lang w:val="fr-FR"/>
        </w:rPr>
        <w:footnoteRef/>
      </w:r>
      <w:r w:rsidRPr="00A33F91">
        <w:rPr>
          <w:sz w:val="20"/>
          <w:lang w:val="fr-FR"/>
        </w:rPr>
        <w:t xml:space="preserve"> UNEP/</w:t>
      </w:r>
      <w:proofErr w:type="spellStart"/>
      <w:r w:rsidRPr="00A33F91">
        <w:rPr>
          <w:sz w:val="20"/>
          <w:lang w:val="fr-FR"/>
        </w:rPr>
        <w:t>OzL.Pro</w:t>
      </w:r>
      <w:proofErr w:type="spellEnd"/>
      <w:r w:rsidRPr="00A33F91">
        <w:rPr>
          <w:sz w:val="20"/>
          <w:lang w:val="fr-FR"/>
        </w:rPr>
        <w:t>/</w:t>
      </w:r>
      <w:proofErr w:type="spellStart"/>
      <w:r w:rsidRPr="00A33F91">
        <w:rPr>
          <w:sz w:val="20"/>
          <w:lang w:val="fr-FR"/>
        </w:rPr>
        <w:t>ExCom</w:t>
      </w:r>
      <w:proofErr w:type="spellEnd"/>
      <w:r w:rsidRPr="00A33F91">
        <w:rPr>
          <w:sz w:val="20"/>
          <w:lang w:val="fr-FR"/>
        </w:rPr>
        <w:t xml:space="preserve">/93/36 </w:t>
      </w:r>
    </w:p>
  </w:footnote>
  <w:footnote w:id="5">
    <w:p w14:paraId="6706A821" w14:textId="77777777" w:rsidR="00A33F91" w:rsidRPr="00A33F91" w:rsidRDefault="00A33F91" w:rsidP="00A33F91">
      <w:pPr>
        <w:pStyle w:val="FootnoteText"/>
        <w:rPr>
          <w:lang w:val="fr-FR"/>
        </w:rPr>
      </w:pPr>
      <w:r w:rsidRPr="00A33F91">
        <w:rPr>
          <w:rStyle w:val="FootnoteReference"/>
          <w:lang w:val="fr-FR"/>
        </w:rPr>
        <w:footnoteRef/>
      </w:r>
      <w:r w:rsidRPr="00A33F91">
        <w:rPr>
          <w:lang w:val="fr-FR"/>
        </w:rPr>
        <w:t xml:space="preserve"> L’inclusion de la phase III des PGEH dans le plan d’activités n’est autorisée que pour les pays dont la phase II du PGEH a été approuvée avec des objectifs de réduction inférieurs aux objectifs de conformité de 2025.</w:t>
      </w:r>
    </w:p>
  </w:footnote>
  <w:footnote w:id="6">
    <w:p w14:paraId="056CE78A" w14:textId="77777777" w:rsidR="00A33F91" w:rsidRPr="00A33F91" w:rsidRDefault="00A33F91" w:rsidP="00A33F91">
      <w:pPr>
        <w:pStyle w:val="FootnoteText"/>
        <w:rPr>
          <w:lang w:val="fr-FR"/>
        </w:rPr>
      </w:pPr>
      <w:r w:rsidRPr="00A33F91">
        <w:rPr>
          <w:rStyle w:val="FootnoteReference"/>
          <w:lang w:val="fr-FR"/>
        </w:rPr>
        <w:footnoteRef/>
      </w:r>
      <w:r w:rsidRPr="00A33F91">
        <w:rPr>
          <w:lang w:val="fr-FR"/>
        </w:rPr>
        <w:t xml:space="preserve"> L’année 2025 est la dernière année pour laquelle un niveau maximum total de consommation admissible a été défini dans l’appendice 2-A de l’Accord entre le Gouvernement du Pérou et le Comité exécutif pour la phase II du PGEH. </w:t>
      </w:r>
    </w:p>
  </w:footnote>
  <w:footnote w:id="7">
    <w:p w14:paraId="3DFB3BAD" w14:textId="77777777" w:rsidR="00A33F91" w:rsidRPr="00A33F91" w:rsidRDefault="00A33F91" w:rsidP="00A33F91">
      <w:pPr>
        <w:pStyle w:val="FootnoteText"/>
        <w:rPr>
          <w:lang w:val="fr-FR"/>
        </w:rPr>
      </w:pPr>
      <w:r w:rsidRPr="00A33F91">
        <w:rPr>
          <w:rStyle w:val="FootnoteReference"/>
          <w:lang w:val="fr-FR"/>
        </w:rPr>
        <w:footnoteRef/>
      </w:r>
      <w:r w:rsidRPr="00A33F91">
        <w:rPr>
          <w:lang w:val="fr-FR"/>
        </w:rPr>
        <w:t xml:space="preserve"> UNEP/</w:t>
      </w:r>
      <w:proofErr w:type="spellStart"/>
      <w:r w:rsidRPr="00A33F91">
        <w:rPr>
          <w:lang w:val="fr-FR"/>
        </w:rPr>
        <w:t>OzL.Pro</w:t>
      </w:r>
      <w:proofErr w:type="spellEnd"/>
      <w:r w:rsidRPr="00A33F91">
        <w:rPr>
          <w:lang w:val="fr-FR"/>
        </w:rPr>
        <w:t>/</w:t>
      </w:r>
      <w:proofErr w:type="spellStart"/>
      <w:r w:rsidRPr="00A33F91">
        <w:rPr>
          <w:lang w:val="fr-FR"/>
        </w:rPr>
        <w:t>ExCom</w:t>
      </w:r>
      <w:proofErr w:type="spellEnd"/>
      <w:r w:rsidRPr="00A33F91">
        <w:rPr>
          <w:lang w:val="fr-FR"/>
        </w:rPr>
        <w:t>/93/37</w:t>
      </w:r>
    </w:p>
  </w:footnote>
  <w:footnote w:id="8">
    <w:p w14:paraId="6A2D2B92" w14:textId="77777777" w:rsidR="00A33F91" w:rsidRPr="00A33F91" w:rsidRDefault="00A33F91" w:rsidP="00A33F91">
      <w:pPr>
        <w:pStyle w:val="FootnoteText"/>
        <w:rPr>
          <w:lang w:val="fr-FR"/>
        </w:rPr>
      </w:pPr>
      <w:r w:rsidRPr="00A33F91">
        <w:rPr>
          <w:rStyle w:val="FootnoteReference"/>
          <w:lang w:val="fr-FR"/>
        </w:rPr>
        <w:footnoteRef/>
      </w:r>
      <w:r w:rsidRPr="00A33F91">
        <w:rPr>
          <w:lang w:val="fr-FR"/>
        </w:rPr>
        <w:t xml:space="preserve"> UNEP/</w:t>
      </w:r>
      <w:proofErr w:type="spellStart"/>
      <w:r w:rsidRPr="00A33F91">
        <w:rPr>
          <w:lang w:val="fr-FR"/>
        </w:rPr>
        <w:t>OzL.Pro</w:t>
      </w:r>
      <w:proofErr w:type="spellEnd"/>
      <w:r w:rsidRPr="00A33F91">
        <w:rPr>
          <w:lang w:val="fr-FR"/>
        </w:rPr>
        <w:t>/</w:t>
      </w:r>
      <w:proofErr w:type="spellStart"/>
      <w:r w:rsidRPr="00A33F91">
        <w:rPr>
          <w:lang w:val="fr-FR"/>
        </w:rPr>
        <w:t>ExCom</w:t>
      </w:r>
      <w:proofErr w:type="spellEnd"/>
      <w:r w:rsidRPr="00A33F91">
        <w:rPr>
          <w:lang w:val="fr-FR"/>
        </w:rPr>
        <w:t>/93/32</w:t>
      </w:r>
    </w:p>
  </w:footnote>
  <w:footnote w:id="9">
    <w:p w14:paraId="61ED6411" w14:textId="77777777" w:rsidR="00A33F91" w:rsidRPr="00A33F91" w:rsidRDefault="00A33F91" w:rsidP="00A33F91">
      <w:pPr>
        <w:pStyle w:val="FootnoteText"/>
        <w:rPr>
          <w:lang w:val="fr-FR"/>
        </w:rPr>
      </w:pPr>
      <w:r w:rsidRPr="00A33F91">
        <w:rPr>
          <w:rStyle w:val="FootnoteReference"/>
          <w:lang w:val="fr-FR"/>
        </w:rPr>
        <w:footnoteRef/>
      </w:r>
      <w:r w:rsidRPr="00A33F91">
        <w:rPr>
          <w:lang w:val="fr-FR"/>
        </w:rPr>
        <w:t xml:space="preserve"> Ibid.</w:t>
      </w:r>
    </w:p>
  </w:footnote>
  <w:footnote w:id="10">
    <w:p w14:paraId="6B24CCD2" w14:textId="77777777" w:rsidR="00A33F91" w:rsidRPr="00A33F91" w:rsidRDefault="00A33F91" w:rsidP="00A33F91">
      <w:pPr>
        <w:pStyle w:val="FootnoteText"/>
        <w:rPr>
          <w:lang w:val="fr-FR"/>
        </w:rPr>
      </w:pPr>
      <w:r w:rsidRPr="00A33F91">
        <w:rPr>
          <w:rStyle w:val="FootnoteReference"/>
          <w:lang w:val="fr-FR"/>
        </w:rPr>
        <w:footnoteRef/>
      </w:r>
      <w:r w:rsidRPr="00A33F91">
        <w:rPr>
          <w:lang w:val="fr-FR"/>
        </w:rPr>
        <w:t xml:space="preserve"> Date de ratification de l’Amendement de Kigali : 19 octobre 2022</w:t>
      </w:r>
    </w:p>
  </w:footnote>
  <w:footnote w:id="11">
    <w:p w14:paraId="7DD27CA9" w14:textId="77777777" w:rsidR="00A33F91" w:rsidRPr="00A33F91" w:rsidRDefault="00A33F91" w:rsidP="00A33F91">
      <w:pPr>
        <w:pStyle w:val="FootnoteText"/>
        <w:rPr>
          <w:lang w:val="fr-FR"/>
        </w:rPr>
      </w:pPr>
      <w:r w:rsidRPr="00A33F91">
        <w:rPr>
          <w:rStyle w:val="FootnoteReference"/>
          <w:lang w:val="fr-FR"/>
        </w:rPr>
        <w:footnoteRef/>
      </w:r>
      <w:r w:rsidRPr="00A33F91">
        <w:rPr>
          <w:lang w:val="fr-FR"/>
        </w:rPr>
        <w:t xml:space="preserve"> 135 000 $ US pour le PNUD et 35 000 $ US pour le PNUE</w:t>
      </w:r>
    </w:p>
  </w:footnote>
  <w:footnote w:id="12">
    <w:p w14:paraId="0F0560A6" w14:textId="77777777" w:rsidR="00A33F91" w:rsidRPr="00A33F91" w:rsidRDefault="00A33F91" w:rsidP="00A33F91">
      <w:pPr>
        <w:pStyle w:val="FootnoteText"/>
        <w:rPr>
          <w:lang w:val="fr-FR"/>
        </w:rPr>
      </w:pPr>
      <w:r w:rsidRPr="00A33F91">
        <w:rPr>
          <w:rStyle w:val="FootnoteReference"/>
          <w:lang w:val="fr-FR"/>
        </w:rPr>
        <w:footnoteRef/>
      </w:r>
      <w:r w:rsidRPr="00A33F91">
        <w:rPr>
          <w:lang w:val="fr-FR"/>
        </w:rPr>
        <w:t xml:space="preserve"> Activités d’assemblage et d’installation de gros équipements commerciaux et industriels de réfrigération, de climatiseurs et de pompes à chaleur c. Des projets d’assistance technique pour l’assemblage et l’installation d’équipements qui entraîneraient l’adoption de technologies visant à maintenir et/ou améliorer l’efficacité énergétique durant la conversion des HFC et qui pourraient être réplicables et évolutifs dans le pays ou la région, seraient considérés en priorité.</w:t>
      </w:r>
    </w:p>
  </w:footnote>
  <w:footnote w:id="13">
    <w:p w14:paraId="5C598084" w14:textId="77777777" w:rsidR="00A33F91" w:rsidRPr="00A33F91" w:rsidRDefault="00A33F91" w:rsidP="00A33F91">
      <w:pPr>
        <w:pStyle w:val="FootnoteText"/>
        <w:rPr>
          <w:lang w:val="fr-FR"/>
        </w:rPr>
      </w:pPr>
      <w:r w:rsidRPr="00A33F91">
        <w:rPr>
          <w:rStyle w:val="FootnoteReference"/>
          <w:lang w:val="fr-FR"/>
        </w:rPr>
        <w:footnoteRef/>
      </w:r>
      <w:r w:rsidRPr="00A33F91">
        <w:rPr>
          <w:lang w:val="fr-FR"/>
        </w:rPr>
        <w:t xml:space="preserve"> Date de ratification de l’Amendement de Kigali : 27 septembre 2021</w:t>
      </w:r>
    </w:p>
  </w:footnote>
  <w:footnote w:id="14">
    <w:p w14:paraId="70A43B57" w14:textId="77777777" w:rsidR="00A33F91" w:rsidRPr="00A33F91" w:rsidRDefault="00A33F91" w:rsidP="00A33F91">
      <w:pPr>
        <w:pStyle w:val="FootnoteText"/>
        <w:rPr>
          <w:lang w:val="fr-FR"/>
        </w:rPr>
      </w:pPr>
      <w:r w:rsidRPr="00A33F91">
        <w:rPr>
          <w:rStyle w:val="FootnoteReference"/>
          <w:lang w:val="fr-FR"/>
        </w:rPr>
        <w:footnoteRef/>
      </w:r>
      <w:r w:rsidRPr="00A33F91">
        <w:rPr>
          <w:lang w:val="fr-FR"/>
        </w:rPr>
        <w:t xml:space="preserve"> Décision 87/50 f)</w:t>
      </w:r>
    </w:p>
  </w:footnote>
  <w:footnote w:id="15">
    <w:p w14:paraId="67856E51" w14:textId="77777777" w:rsidR="00A33F91" w:rsidRPr="00A33F91" w:rsidRDefault="00A33F91" w:rsidP="00A33F91">
      <w:pPr>
        <w:pStyle w:val="FootnoteText"/>
        <w:rPr>
          <w:lang w:val="fr-FR"/>
        </w:rPr>
      </w:pPr>
      <w:r w:rsidRPr="00A33F91">
        <w:rPr>
          <w:rStyle w:val="FootnoteReference"/>
          <w:lang w:val="fr-FR"/>
        </w:rPr>
        <w:footnoteRef/>
      </w:r>
      <w:r w:rsidRPr="00A33F91">
        <w:rPr>
          <w:lang w:val="fr-FR"/>
        </w:rPr>
        <w:t xml:space="preserve"> https://digitalstrategy.undp.org</w:t>
      </w:r>
    </w:p>
  </w:footnote>
  <w:footnote w:id="16">
    <w:p w14:paraId="04E6010E" w14:textId="77777777" w:rsidR="00A33F91" w:rsidRPr="00A33F91" w:rsidRDefault="00A33F91" w:rsidP="00A33F91">
      <w:pPr>
        <w:pStyle w:val="FootnoteText"/>
        <w:rPr>
          <w:lang w:val="fr-FR"/>
        </w:rPr>
      </w:pPr>
      <w:r w:rsidRPr="00A33F91">
        <w:rPr>
          <w:rStyle w:val="FootnoteReference"/>
          <w:lang w:val="fr-FR"/>
        </w:rPr>
        <w:footnoteRef/>
      </w:r>
      <w:r w:rsidRPr="00A33F91">
        <w:rPr>
          <w:lang w:val="fr-FR"/>
        </w:rPr>
        <w:t xml:space="preserve"> Activités d’assemblage et d’installation de gros équipements commerciaux et industriels de réfrigération, de climatiseurs et de pompes à chaleur c) Des projets d’assistance technique pour l’assemblage et l’installation d’équipements qui entraîneraient l’adoption de technologies visant à maintenir et/ou améliorer l’efficacité énergétique durant la conversion des HFC et qui pourraient être réplicables et évolutifs dans le pays ou la région, seraient considérés en priorité.</w:t>
      </w:r>
    </w:p>
  </w:footnote>
  <w:footnote w:id="17">
    <w:p w14:paraId="12999B71" w14:textId="77777777" w:rsidR="00A33F91" w:rsidRPr="00CE47AD" w:rsidRDefault="00A33F91" w:rsidP="00A33F91">
      <w:pPr>
        <w:pStyle w:val="FootnoteText"/>
        <w:rPr>
          <w:lang w:val="en-CA"/>
        </w:rPr>
      </w:pPr>
      <w:r w:rsidRPr="00A33F91">
        <w:rPr>
          <w:rStyle w:val="FootnoteReference"/>
          <w:lang w:val="fr-FR"/>
        </w:rPr>
        <w:footnoteRef/>
      </w:r>
      <w:r w:rsidRPr="00CE47AD">
        <w:rPr>
          <w:lang w:val="en-CA"/>
        </w:rPr>
        <w:t xml:space="preserve"> Data as at December 2022 are based on document UNEP/</w:t>
      </w:r>
      <w:proofErr w:type="spellStart"/>
      <w:r w:rsidRPr="00CE47AD">
        <w:rPr>
          <w:lang w:val="en-CA"/>
        </w:rPr>
        <w:t>OzL.Pro</w:t>
      </w:r>
      <w:proofErr w:type="spellEnd"/>
      <w:r w:rsidRPr="00CE47AD">
        <w:rPr>
          <w:lang w:val="en-CA"/>
        </w:rPr>
        <w:t>/ExCom/93/16.</w:t>
      </w:r>
    </w:p>
    <w:p w14:paraId="29ECEB3C" w14:textId="77777777" w:rsidR="00A33F91" w:rsidRPr="00CE47AD" w:rsidRDefault="00A33F91" w:rsidP="00A33F91">
      <w:pPr>
        <w:pStyle w:val="FootnoteText"/>
        <w:rPr>
          <w:lang w:val="en-CA"/>
        </w:rPr>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BC95F7" w14:textId="2565E76E" w:rsidR="00441083" w:rsidRDefault="00E9220E">
    <w:r>
      <w:fldChar w:fldCharType="begin"/>
    </w:r>
    <w:r>
      <w:instrText xml:space="preserve"> DOCPROPERTY "Document number"  \* MERGEFORMAT </w:instrText>
    </w:r>
    <w:r>
      <w:fldChar w:fldCharType="separate"/>
    </w:r>
    <w:r w:rsidR="00956C5C">
      <w:t>UNEP/</w:t>
    </w:r>
    <w:proofErr w:type="spellStart"/>
    <w:r w:rsidR="00956C5C">
      <w:t>OzL.Pro</w:t>
    </w:r>
    <w:proofErr w:type="spellEnd"/>
    <w:r w:rsidR="00956C5C">
      <w:t>/ExCom/93/</w:t>
    </w:r>
    <w:r w:rsidR="006D6DDB">
      <w:t>35</w:t>
    </w:r>
    <w:r>
      <w:fldChar w:fldCharType="end"/>
    </w:r>
  </w:p>
  <w:p w14:paraId="30D2253C" w14:textId="77777777" w:rsidR="00441083" w:rsidRDefault="00441083"/>
  <w:p w14:paraId="08EB360F" w14:textId="77777777" w:rsidR="00441083" w:rsidRDefault="00441083"/>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9756F9" w14:textId="7483BC63" w:rsidR="00441083" w:rsidRDefault="00E9220E">
    <w:pPr>
      <w:jc w:val="right"/>
    </w:pPr>
    <w:r>
      <w:fldChar w:fldCharType="begin"/>
    </w:r>
    <w:r>
      <w:instrText xml:space="preserve"> DOCPROPERTY "Document number"  \* MERGEFORMAT </w:instrText>
    </w:r>
    <w:r>
      <w:fldChar w:fldCharType="separate"/>
    </w:r>
    <w:r w:rsidR="00956C5C">
      <w:t>UNEP/</w:t>
    </w:r>
    <w:proofErr w:type="spellStart"/>
    <w:r w:rsidR="00956C5C">
      <w:t>OzL.Pro</w:t>
    </w:r>
    <w:proofErr w:type="spellEnd"/>
    <w:r w:rsidR="00956C5C">
      <w:t>/ExCom/93/</w:t>
    </w:r>
    <w:r w:rsidR="006D6DDB">
      <w:t>35</w:t>
    </w:r>
    <w:r>
      <w:fldChar w:fldCharType="end"/>
    </w:r>
  </w:p>
  <w:p w14:paraId="23F04C80" w14:textId="77777777" w:rsidR="00441083" w:rsidRDefault="00441083"/>
  <w:p w14:paraId="54B38D43" w14:textId="77777777" w:rsidR="00441083" w:rsidRDefault="00441083">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46B4CF" w14:textId="77777777" w:rsidR="00A33F91" w:rsidRPr="0033525D" w:rsidRDefault="00E9220E">
    <w:pPr>
      <w:jc w:val="left"/>
    </w:pPr>
    <w:r>
      <w:fldChar w:fldCharType="begin"/>
    </w:r>
    <w:r>
      <w:instrText>DOCPROPERTY "Document number"  \* MERGEFORMAT</w:instrText>
    </w:r>
    <w:r>
      <w:fldChar w:fldCharType="separate"/>
    </w:r>
    <w:r w:rsidR="00A33F91">
      <w:t>UNEP/</w:t>
    </w:r>
    <w:proofErr w:type="spellStart"/>
    <w:r w:rsidR="00A33F91">
      <w:t>OzL.Pro</w:t>
    </w:r>
    <w:proofErr w:type="spellEnd"/>
    <w:r w:rsidR="00A33F91">
      <w:t>/ExCom/93/35</w:t>
    </w:r>
    <w:r>
      <w:fldChar w:fldCharType="end"/>
    </w:r>
  </w:p>
  <w:p w14:paraId="26931928" w14:textId="790C77D4" w:rsidR="00A33F91" w:rsidRPr="0033525D" w:rsidRDefault="00A33F91">
    <w:pPr>
      <w:jc w:val="left"/>
    </w:pPr>
    <w:r>
      <w:t>Annex</w:t>
    </w:r>
    <w:r w:rsidR="006D6DDB">
      <w:t>e </w:t>
    </w:r>
    <w:r>
      <w:t>I</w:t>
    </w:r>
  </w:p>
  <w:p w14:paraId="7438D098" w14:textId="77777777" w:rsidR="00A33F91" w:rsidRPr="0033525D" w:rsidRDefault="00A33F91"/>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08399A" w14:textId="77777777" w:rsidR="00A33F91" w:rsidRPr="0033525D" w:rsidRDefault="00E9220E">
    <w:pPr>
      <w:jc w:val="right"/>
    </w:pPr>
    <w:r>
      <w:fldChar w:fldCharType="begin"/>
    </w:r>
    <w:r>
      <w:instrText>DOCPROPERTY "Document number"  \* MERGEFORMAT</w:instrText>
    </w:r>
    <w:r>
      <w:fldChar w:fldCharType="separate"/>
    </w:r>
    <w:r w:rsidR="00A33F91">
      <w:t>UNEP/</w:t>
    </w:r>
    <w:proofErr w:type="spellStart"/>
    <w:r w:rsidR="00A33F91">
      <w:t>OzL.Pro</w:t>
    </w:r>
    <w:proofErr w:type="spellEnd"/>
    <w:r w:rsidR="00A33F91">
      <w:t>/ExCom/93/35</w:t>
    </w:r>
    <w:r>
      <w:fldChar w:fldCharType="end"/>
    </w:r>
  </w:p>
  <w:p w14:paraId="3B968856" w14:textId="7DB2D36E" w:rsidR="00A33F91" w:rsidRPr="0033525D" w:rsidRDefault="00A33F91">
    <w:pPr>
      <w:jc w:val="right"/>
    </w:pPr>
    <w:r>
      <w:t>Annex</w:t>
    </w:r>
    <w:r w:rsidR="006D6DDB">
      <w:t>e </w:t>
    </w:r>
    <w:r>
      <w:t>I</w:t>
    </w:r>
  </w:p>
  <w:p w14:paraId="18F91859" w14:textId="77777777" w:rsidR="00A33F91" w:rsidRPr="0033525D" w:rsidRDefault="00A33F91">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ECD600" w14:textId="77777777" w:rsidR="00CB5E45" w:rsidRPr="0033525D" w:rsidRDefault="00E9220E">
    <w:r>
      <w:fldChar w:fldCharType="begin"/>
    </w:r>
    <w:r>
      <w:instrText xml:space="preserve"> DOCPROPERTY "Document number"  \* MERGEFORMAT </w:instrText>
    </w:r>
    <w:r>
      <w:fldChar w:fldCharType="separate"/>
    </w:r>
    <w:r>
      <w:t>UNEP/</w:t>
    </w:r>
    <w:proofErr w:type="spellStart"/>
    <w:r>
      <w:t>OzL.Pro</w:t>
    </w:r>
    <w:proofErr w:type="spellEnd"/>
    <w:r>
      <w:t>/ExCom/93/35</w:t>
    </w:r>
    <w:r>
      <w:fldChar w:fldCharType="end"/>
    </w:r>
  </w:p>
  <w:p w14:paraId="52DA6B7B" w14:textId="77777777" w:rsidR="00CB5E45" w:rsidRPr="0033525D" w:rsidRDefault="00E9220E">
    <w:r>
      <w:t>Annexe II</w:t>
    </w:r>
  </w:p>
  <w:p w14:paraId="205A3158" w14:textId="77777777" w:rsidR="00CB5E45" w:rsidRPr="0033525D" w:rsidRDefault="00CB5E45"/>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402B0F" w14:textId="77777777" w:rsidR="00CB5E45" w:rsidRPr="0033525D" w:rsidRDefault="00E9220E" w:rsidP="00E13736">
    <w:pPr>
      <w:jc w:val="right"/>
    </w:pPr>
    <w:r>
      <w:fldChar w:fldCharType="begin"/>
    </w:r>
    <w:r>
      <w:instrText xml:space="preserve"> DOCPROPERTY "Document number"  \* MERGEFORMAT </w:instrText>
    </w:r>
    <w:r>
      <w:fldChar w:fldCharType="separate"/>
    </w:r>
    <w:r>
      <w:t>UNEP/</w:t>
    </w:r>
    <w:proofErr w:type="spellStart"/>
    <w:r>
      <w:t>OzL.Pro</w:t>
    </w:r>
    <w:proofErr w:type="spellEnd"/>
    <w:r>
      <w:t>/ExCom/93/35</w:t>
    </w:r>
    <w:r>
      <w:fldChar w:fldCharType="end"/>
    </w:r>
  </w:p>
  <w:p w14:paraId="30C0B837" w14:textId="77777777" w:rsidR="00CB5E45" w:rsidRPr="0033525D" w:rsidRDefault="00E9220E" w:rsidP="00E13736">
    <w:pPr>
      <w:jc w:val="right"/>
    </w:pPr>
    <w:r>
      <w:t>Annexe II</w:t>
    </w:r>
  </w:p>
  <w:p w14:paraId="6C67E0AE" w14:textId="77777777" w:rsidR="00CB5E45" w:rsidRPr="0033525D" w:rsidRDefault="00CB5E45">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8E748F" w14:textId="77777777" w:rsidR="00CB5E45" w:rsidRDefault="00CB5E45">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F4761E4C"/>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25B627A0"/>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C923A98"/>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B532B57E"/>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E27AF7F0"/>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6CB6EE0C"/>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1DEEBB70"/>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D5C453D2"/>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ADD8EAD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CAF256C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FFFFFFFB"/>
    <w:multiLevelType w:val="multilevel"/>
    <w:tmpl w:val="037E3576"/>
    <w:lvl w:ilvl="0">
      <w:start w:val="3"/>
      <w:numFmt w:val="decimal"/>
      <w:pStyle w:val="Heading1"/>
      <w:lvlText w:val="%1."/>
      <w:lvlJc w:val="left"/>
      <w:pPr>
        <w:tabs>
          <w:tab w:val="num" w:pos="-1440"/>
        </w:tabs>
        <w:ind w:left="-1440" w:firstLine="0"/>
      </w:pPr>
      <w:rPr>
        <w:rFonts w:hint="default"/>
      </w:rPr>
    </w:lvl>
    <w:lvl w:ilvl="1">
      <w:start w:val="1"/>
      <w:numFmt w:val="lowerLetter"/>
      <w:pStyle w:val="Heading2"/>
      <w:lvlText w:val="(%2)"/>
      <w:lvlJc w:val="left"/>
      <w:pPr>
        <w:tabs>
          <w:tab w:val="num" w:pos="-1440"/>
        </w:tabs>
        <w:ind w:left="0" w:hanging="720"/>
      </w:pPr>
      <w:rPr>
        <w:rFonts w:hint="default"/>
      </w:rPr>
    </w:lvl>
    <w:lvl w:ilvl="2">
      <w:start w:val="1"/>
      <w:numFmt w:val="lowerRoman"/>
      <w:pStyle w:val="Heading3"/>
      <w:lvlText w:val="(%3)"/>
      <w:lvlJc w:val="left"/>
      <w:pPr>
        <w:tabs>
          <w:tab w:val="num" w:pos="-1440"/>
        </w:tabs>
        <w:ind w:left="720" w:hanging="720"/>
      </w:pPr>
      <w:rPr>
        <w:rFonts w:hint="default"/>
      </w:rPr>
    </w:lvl>
    <w:lvl w:ilvl="3">
      <w:start w:val="1"/>
      <w:numFmt w:val="lowerLetter"/>
      <w:pStyle w:val="Heading4"/>
      <w:lvlText w:val="%4)"/>
      <w:lvlJc w:val="left"/>
      <w:pPr>
        <w:tabs>
          <w:tab w:val="num" w:pos="-1530"/>
        </w:tabs>
        <w:ind w:left="1336" w:hanging="706"/>
      </w:pPr>
      <w:rPr>
        <w:rFonts w:hint="default"/>
        <w:b w:val="0"/>
        <w:i w:val="0"/>
      </w:rPr>
    </w:lvl>
    <w:lvl w:ilvl="4">
      <w:start w:val="1"/>
      <w:numFmt w:val="decimal"/>
      <w:lvlText w:val="(%5)"/>
      <w:lvlJc w:val="left"/>
      <w:pPr>
        <w:tabs>
          <w:tab w:val="num" w:pos="-1440"/>
        </w:tabs>
        <w:ind w:left="2131" w:hanging="705"/>
      </w:pPr>
      <w:rPr>
        <w:rFonts w:hint="default"/>
      </w:rPr>
    </w:lvl>
    <w:lvl w:ilvl="5">
      <w:start w:val="1"/>
      <w:numFmt w:val="lowerLetter"/>
      <w:pStyle w:val="Heading6"/>
      <w:lvlText w:val="(%6)"/>
      <w:lvlJc w:val="left"/>
      <w:pPr>
        <w:tabs>
          <w:tab w:val="num" w:pos="-1440"/>
        </w:tabs>
        <w:ind w:left="2851" w:hanging="720"/>
      </w:pPr>
      <w:rPr>
        <w:rFonts w:hint="default"/>
      </w:rPr>
    </w:lvl>
    <w:lvl w:ilvl="6">
      <w:start w:val="1"/>
      <w:numFmt w:val="lowerRoman"/>
      <w:pStyle w:val="Heading7"/>
      <w:lvlText w:val="(%7)"/>
      <w:lvlJc w:val="left"/>
      <w:pPr>
        <w:tabs>
          <w:tab w:val="num" w:pos="-1440"/>
        </w:tabs>
        <w:ind w:left="3557" w:hanging="706"/>
      </w:pPr>
      <w:rPr>
        <w:rFonts w:hint="default"/>
      </w:rPr>
    </w:lvl>
    <w:lvl w:ilvl="7">
      <w:start w:val="1"/>
      <w:numFmt w:val="lowerLetter"/>
      <w:lvlText w:val="(%8)"/>
      <w:lvlJc w:val="left"/>
      <w:pPr>
        <w:tabs>
          <w:tab w:val="num" w:pos="-1440"/>
        </w:tabs>
        <w:ind w:left="4262" w:hanging="705"/>
      </w:pPr>
      <w:rPr>
        <w:rFonts w:hint="default"/>
      </w:rPr>
    </w:lvl>
    <w:lvl w:ilvl="8">
      <w:start w:val="1"/>
      <w:numFmt w:val="lowerRoman"/>
      <w:pStyle w:val="Heading9"/>
      <w:lvlText w:val="(%9)"/>
      <w:lvlJc w:val="left"/>
      <w:pPr>
        <w:tabs>
          <w:tab w:val="num" w:pos="-1440"/>
        </w:tabs>
        <w:ind w:left="4968" w:hanging="706"/>
      </w:pPr>
      <w:rPr>
        <w:rFonts w:hint="default"/>
      </w:rPr>
    </w:lvl>
  </w:abstractNum>
  <w:abstractNum w:abstractNumId="11" w15:restartNumberingAfterBreak="0">
    <w:nsid w:val="05E00F85"/>
    <w:multiLevelType w:val="hybridMultilevel"/>
    <w:tmpl w:val="0262CC9C"/>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2" w15:restartNumberingAfterBreak="0">
    <w:nsid w:val="17A837CD"/>
    <w:multiLevelType w:val="hybridMultilevel"/>
    <w:tmpl w:val="EA74127C"/>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3" w15:restartNumberingAfterBreak="0">
    <w:nsid w:val="1F221F9E"/>
    <w:multiLevelType w:val="hybridMultilevel"/>
    <w:tmpl w:val="CEC04EC6"/>
    <w:lvl w:ilvl="0" w:tplc="89A87D66">
      <w:start w:val="13"/>
      <w:numFmt w:val="decimal"/>
      <w:lvlText w:val="%1."/>
      <w:lvlJc w:val="left"/>
      <w:pPr>
        <w:ind w:left="720" w:hanging="360"/>
      </w:pPr>
      <w:rPr>
        <w:rFonts w:hint="default"/>
        <w:b w:val="0"/>
        <w:bCs/>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4" w15:restartNumberingAfterBreak="0">
    <w:nsid w:val="2BC6015C"/>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15" w15:restartNumberingAfterBreak="0">
    <w:nsid w:val="326050D8"/>
    <w:multiLevelType w:val="hybridMultilevel"/>
    <w:tmpl w:val="74DA6DBE"/>
    <w:lvl w:ilvl="0" w:tplc="47005CA4">
      <w:start w:val="1"/>
      <w:numFmt w:val="lowerRoman"/>
      <w:pStyle w:val="Heading5"/>
      <w:lvlText w:val="%1."/>
      <w:lvlJc w:val="right"/>
      <w:pPr>
        <w:ind w:left="3583" w:hanging="360"/>
      </w:pPr>
    </w:lvl>
    <w:lvl w:ilvl="1" w:tplc="10090019" w:tentative="1">
      <w:start w:val="1"/>
      <w:numFmt w:val="lowerLetter"/>
      <w:lvlText w:val="%2."/>
      <w:lvlJc w:val="left"/>
      <w:pPr>
        <w:ind w:left="4303" w:hanging="360"/>
      </w:pPr>
    </w:lvl>
    <w:lvl w:ilvl="2" w:tplc="1009001B" w:tentative="1">
      <w:start w:val="1"/>
      <w:numFmt w:val="lowerRoman"/>
      <w:lvlText w:val="%3."/>
      <w:lvlJc w:val="right"/>
      <w:pPr>
        <w:ind w:left="5023" w:hanging="180"/>
      </w:pPr>
    </w:lvl>
    <w:lvl w:ilvl="3" w:tplc="1009000F" w:tentative="1">
      <w:start w:val="1"/>
      <w:numFmt w:val="decimal"/>
      <w:lvlText w:val="%4."/>
      <w:lvlJc w:val="left"/>
      <w:pPr>
        <w:ind w:left="5743" w:hanging="360"/>
      </w:pPr>
    </w:lvl>
    <w:lvl w:ilvl="4" w:tplc="10090019" w:tentative="1">
      <w:start w:val="1"/>
      <w:numFmt w:val="lowerLetter"/>
      <w:lvlText w:val="%5."/>
      <w:lvlJc w:val="left"/>
      <w:pPr>
        <w:ind w:left="6463" w:hanging="360"/>
      </w:pPr>
    </w:lvl>
    <w:lvl w:ilvl="5" w:tplc="1009001B" w:tentative="1">
      <w:start w:val="1"/>
      <w:numFmt w:val="lowerRoman"/>
      <w:lvlText w:val="%6."/>
      <w:lvlJc w:val="right"/>
      <w:pPr>
        <w:ind w:left="7183" w:hanging="180"/>
      </w:pPr>
    </w:lvl>
    <w:lvl w:ilvl="6" w:tplc="1009000F" w:tentative="1">
      <w:start w:val="1"/>
      <w:numFmt w:val="decimal"/>
      <w:lvlText w:val="%7."/>
      <w:lvlJc w:val="left"/>
      <w:pPr>
        <w:ind w:left="7903" w:hanging="360"/>
      </w:pPr>
    </w:lvl>
    <w:lvl w:ilvl="7" w:tplc="10090019" w:tentative="1">
      <w:start w:val="1"/>
      <w:numFmt w:val="lowerLetter"/>
      <w:lvlText w:val="%8."/>
      <w:lvlJc w:val="left"/>
      <w:pPr>
        <w:ind w:left="8623" w:hanging="360"/>
      </w:pPr>
    </w:lvl>
    <w:lvl w:ilvl="8" w:tplc="1009001B" w:tentative="1">
      <w:start w:val="1"/>
      <w:numFmt w:val="lowerRoman"/>
      <w:lvlText w:val="%9."/>
      <w:lvlJc w:val="right"/>
      <w:pPr>
        <w:ind w:left="9343" w:hanging="180"/>
      </w:pPr>
    </w:lvl>
  </w:abstractNum>
  <w:abstractNum w:abstractNumId="16" w15:restartNumberingAfterBreak="0">
    <w:nsid w:val="35583FEE"/>
    <w:multiLevelType w:val="hybridMultilevel"/>
    <w:tmpl w:val="4322F7F4"/>
    <w:lvl w:ilvl="0" w:tplc="1009000F">
      <w:start w:val="1"/>
      <w:numFmt w:val="decimal"/>
      <w:lvlText w:val="%1."/>
      <w:lvlJc w:val="left"/>
      <w:pPr>
        <w:ind w:left="720" w:hanging="360"/>
      </w:pPr>
    </w:lvl>
    <w:lvl w:ilvl="1" w:tplc="10090019">
      <w:start w:val="1"/>
      <w:numFmt w:val="lowerLetter"/>
      <w:lvlText w:val="%2."/>
      <w:lvlJc w:val="left"/>
      <w:pPr>
        <w:ind w:left="1440" w:hanging="360"/>
      </w:pPr>
    </w:lvl>
    <w:lvl w:ilvl="2" w:tplc="1009001B">
      <w:start w:val="1"/>
      <w:numFmt w:val="lowerRoman"/>
      <w:lvlText w:val="%3."/>
      <w:lvlJc w:val="right"/>
      <w:pPr>
        <w:ind w:left="2160" w:hanging="180"/>
      </w:pPr>
    </w:lvl>
    <w:lvl w:ilvl="3" w:tplc="1009000F">
      <w:start w:val="1"/>
      <w:numFmt w:val="decimal"/>
      <w:lvlText w:val="%4."/>
      <w:lvlJc w:val="left"/>
      <w:pPr>
        <w:ind w:left="2880" w:hanging="360"/>
      </w:pPr>
    </w:lvl>
    <w:lvl w:ilvl="4" w:tplc="10090019">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7" w15:restartNumberingAfterBreak="0">
    <w:nsid w:val="4E892E7B"/>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8" w15:restartNumberingAfterBreak="0">
    <w:nsid w:val="51C5462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19" w15:restartNumberingAfterBreak="0">
    <w:nsid w:val="7E100F2A"/>
    <w:multiLevelType w:val="hybridMultilevel"/>
    <w:tmpl w:val="BD0C0614"/>
    <w:lvl w:ilvl="0" w:tplc="10C23008">
      <w:start w:val="1"/>
      <w:numFmt w:val="lowerLetter"/>
      <w:pStyle w:val="Header4"/>
      <w:lvlText w:val="%1."/>
      <w:lvlJc w:val="left"/>
      <w:pPr>
        <w:tabs>
          <w:tab w:val="num" w:pos="3600"/>
        </w:tabs>
        <w:ind w:left="3600" w:hanging="360"/>
      </w:pPr>
    </w:lvl>
    <w:lvl w:ilvl="1" w:tplc="04090019" w:tentative="1">
      <w:start w:val="1"/>
      <w:numFmt w:val="lowerLetter"/>
      <w:lvlText w:val="%2."/>
      <w:lvlJc w:val="left"/>
      <w:pPr>
        <w:tabs>
          <w:tab w:val="num" w:pos="4320"/>
        </w:tabs>
        <w:ind w:left="4320" w:hanging="360"/>
      </w:pPr>
    </w:lvl>
    <w:lvl w:ilvl="2" w:tplc="0409001B" w:tentative="1">
      <w:start w:val="1"/>
      <w:numFmt w:val="lowerRoman"/>
      <w:lvlText w:val="%3."/>
      <w:lvlJc w:val="right"/>
      <w:pPr>
        <w:tabs>
          <w:tab w:val="num" w:pos="5040"/>
        </w:tabs>
        <w:ind w:left="5040" w:hanging="180"/>
      </w:pPr>
    </w:lvl>
    <w:lvl w:ilvl="3" w:tplc="0409000F" w:tentative="1">
      <w:start w:val="1"/>
      <w:numFmt w:val="decimal"/>
      <w:lvlText w:val="%4."/>
      <w:lvlJc w:val="left"/>
      <w:pPr>
        <w:tabs>
          <w:tab w:val="num" w:pos="5760"/>
        </w:tabs>
        <w:ind w:left="5760" w:hanging="360"/>
      </w:pPr>
    </w:lvl>
    <w:lvl w:ilvl="4" w:tplc="04090019" w:tentative="1">
      <w:start w:val="1"/>
      <w:numFmt w:val="lowerLetter"/>
      <w:lvlText w:val="%5."/>
      <w:lvlJc w:val="left"/>
      <w:pPr>
        <w:tabs>
          <w:tab w:val="num" w:pos="6480"/>
        </w:tabs>
        <w:ind w:left="6480" w:hanging="360"/>
      </w:pPr>
    </w:lvl>
    <w:lvl w:ilvl="5" w:tplc="0409001B" w:tentative="1">
      <w:start w:val="1"/>
      <w:numFmt w:val="lowerRoman"/>
      <w:lvlText w:val="%6."/>
      <w:lvlJc w:val="right"/>
      <w:pPr>
        <w:tabs>
          <w:tab w:val="num" w:pos="7200"/>
        </w:tabs>
        <w:ind w:left="7200" w:hanging="180"/>
      </w:pPr>
    </w:lvl>
    <w:lvl w:ilvl="6" w:tplc="0409000F" w:tentative="1">
      <w:start w:val="1"/>
      <w:numFmt w:val="decimal"/>
      <w:lvlText w:val="%7."/>
      <w:lvlJc w:val="left"/>
      <w:pPr>
        <w:tabs>
          <w:tab w:val="num" w:pos="7920"/>
        </w:tabs>
        <w:ind w:left="7920" w:hanging="360"/>
      </w:pPr>
    </w:lvl>
    <w:lvl w:ilvl="7" w:tplc="04090019" w:tentative="1">
      <w:start w:val="1"/>
      <w:numFmt w:val="lowerLetter"/>
      <w:lvlText w:val="%8."/>
      <w:lvlJc w:val="left"/>
      <w:pPr>
        <w:tabs>
          <w:tab w:val="num" w:pos="8640"/>
        </w:tabs>
        <w:ind w:left="8640" w:hanging="360"/>
      </w:pPr>
    </w:lvl>
    <w:lvl w:ilvl="8" w:tplc="0409001B" w:tentative="1">
      <w:start w:val="1"/>
      <w:numFmt w:val="lowerRoman"/>
      <w:lvlText w:val="%9."/>
      <w:lvlJc w:val="right"/>
      <w:pPr>
        <w:tabs>
          <w:tab w:val="num" w:pos="9360"/>
        </w:tabs>
        <w:ind w:left="9360" w:hanging="180"/>
      </w:pPr>
    </w:lvl>
  </w:abstractNum>
  <w:num w:numId="1" w16cid:durableId="805467301">
    <w:abstractNumId w:val="10"/>
  </w:num>
  <w:num w:numId="2" w16cid:durableId="1457989280">
    <w:abstractNumId w:val="10"/>
  </w:num>
  <w:num w:numId="3" w16cid:durableId="595216838">
    <w:abstractNumId w:val="10"/>
  </w:num>
  <w:num w:numId="4" w16cid:durableId="1691567677">
    <w:abstractNumId w:val="10"/>
  </w:num>
  <w:num w:numId="5" w16cid:durableId="1213151577">
    <w:abstractNumId w:val="10"/>
  </w:num>
  <w:num w:numId="6" w16cid:durableId="1474256682">
    <w:abstractNumId w:val="9"/>
  </w:num>
  <w:num w:numId="7" w16cid:durableId="1488937699">
    <w:abstractNumId w:val="7"/>
  </w:num>
  <w:num w:numId="8" w16cid:durableId="2040936104">
    <w:abstractNumId w:val="6"/>
  </w:num>
  <w:num w:numId="9" w16cid:durableId="1498963597">
    <w:abstractNumId w:val="5"/>
  </w:num>
  <w:num w:numId="10" w16cid:durableId="1736396784">
    <w:abstractNumId w:val="4"/>
  </w:num>
  <w:num w:numId="11" w16cid:durableId="188416665">
    <w:abstractNumId w:val="8"/>
  </w:num>
  <w:num w:numId="12" w16cid:durableId="493497478">
    <w:abstractNumId w:val="3"/>
  </w:num>
  <w:num w:numId="13" w16cid:durableId="410855940">
    <w:abstractNumId w:val="2"/>
  </w:num>
  <w:num w:numId="14" w16cid:durableId="738601209">
    <w:abstractNumId w:val="1"/>
  </w:num>
  <w:num w:numId="15" w16cid:durableId="1517502117">
    <w:abstractNumId w:val="0"/>
  </w:num>
  <w:num w:numId="16" w16cid:durableId="223293498">
    <w:abstractNumId w:val="14"/>
  </w:num>
  <w:num w:numId="17" w16cid:durableId="335306916">
    <w:abstractNumId w:val="17"/>
  </w:num>
  <w:num w:numId="18" w16cid:durableId="2138986923">
    <w:abstractNumId w:val="18"/>
  </w:num>
  <w:num w:numId="19" w16cid:durableId="1656908234">
    <w:abstractNumId w:val="19"/>
  </w:num>
  <w:num w:numId="20" w16cid:durableId="364864071">
    <w:abstractNumId w:val="15"/>
  </w:num>
  <w:num w:numId="21" w16cid:durableId="965038582">
    <w:abstractNumId w:val="11"/>
  </w:num>
  <w:num w:numId="22" w16cid:durableId="2050958227">
    <w:abstractNumId w:val="12"/>
  </w:num>
  <w:num w:numId="23" w16cid:durableId="22555846">
    <w:abstractNumId w:val="10"/>
  </w:num>
  <w:num w:numId="24" w16cid:durableId="694380847">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71898335">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040596306">
    <w:abstractNumId w:val="16"/>
  </w:num>
  <w:num w:numId="27" w16cid:durableId="2063946267">
    <w:abstractNumId w:val="13"/>
  </w:num>
  <w:num w:numId="28" w16cid:durableId="1093430597">
    <w:abstractNumId w:val="10"/>
    <w:lvlOverride w:ilvl="0">
      <w:startOverride w:val="14"/>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41"/>
  <w:embedSystemFonts/>
  <w:proofState w:spelling="clean" w:grammar="clean"/>
  <w:attachedTemplate r:id="rId1"/>
  <w:stylePaneFormatFilter w:val="0701" w:allStyles="1" w:customStyles="0" w:latentStyles="0" w:stylesInUse="0" w:headingStyles="0" w:numberingStyles="0" w:tableStyles="0" w:directFormattingOnRuns="1" w:directFormattingOnParagraphs="1" w:directFormattingOnNumbering="1" w:directFormattingOnTables="0" w:clearFormatting="0" w:top3HeadingStyles="0" w:visibleStyles="0" w:alternateStyleNames="0"/>
  <w:stylePaneSortMethod w:val="0000"/>
  <w:styleLockTheme/>
  <w:styleLockQFSet/>
  <w:defaultTabStop w:val="720"/>
  <w:hyphenationZone w:val="425"/>
  <w:evenAndOddHeaders/>
  <w:displayHorizontalDrawingGridEvery w:val="0"/>
  <w:displayVerticalDrawingGridEvery w:val="0"/>
  <w:doNotUseMarginsForDrawingGridOrigin/>
  <w:noPunctuationKerning/>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56C5C"/>
    <w:rsid w:val="0005110A"/>
    <w:rsid w:val="0007733D"/>
    <w:rsid w:val="000F6C8E"/>
    <w:rsid w:val="00102EBE"/>
    <w:rsid w:val="00177D11"/>
    <w:rsid w:val="001A7720"/>
    <w:rsid w:val="001B7045"/>
    <w:rsid w:val="001C3D0C"/>
    <w:rsid w:val="001D4CE7"/>
    <w:rsid w:val="001E57C6"/>
    <w:rsid w:val="001F414C"/>
    <w:rsid w:val="00204FEC"/>
    <w:rsid w:val="00265AF0"/>
    <w:rsid w:val="00293760"/>
    <w:rsid w:val="002A3763"/>
    <w:rsid w:val="002B3729"/>
    <w:rsid w:val="002C06D4"/>
    <w:rsid w:val="002C5F05"/>
    <w:rsid w:val="002C7B58"/>
    <w:rsid w:val="002F0B57"/>
    <w:rsid w:val="003029F8"/>
    <w:rsid w:val="0031133F"/>
    <w:rsid w:val="00333C8C"/>
    <w:rsid w:val="00377DB3"/>
    <w:rsid w:val="003943F3"/>
    <w:rsid w:val="003A0CA4"/>
    <w:rsid w:val="003B31B3"/>
    <w:rsid w:val="003D2465"/>
    <w:rsid w:val="003D7F2A"/>
    <w:rsid w:val="00403E4A"/>
    <w:rsid w:val="00403EDF"/>
    <w:rsid w:val="004355AD"/>
    <w:rsid w:val="00441083"/>
    <w:rsid w:val="00444619"/>
    <w:rsid w:val="00451FD6"/>
    <w:rsid w:val="00471D63"/>
    <w:rsid w:val="004A6A6B"/>
    <w:rsid w:val="004B1B59"/>
    <w:rsid w:val="004C2C87"/>
    <w:rsid w:val="004D4658"/>
    <w:rsid w:val="004E372E"/>
    <w:rsid w:val="004E3A36"/>
    <w:rsid w:val="004F6B03"/>
    <w:rsid w:val="00501C6C"/>
    <w:rsid w:val="00566D89"/>
    <w:rsid w:val="005A6CE7"/>
    <w:rsid w:val="005A7F28"/>
    <w:rsid w:val="005B3CAD"/>
    <w:rsid w:val="005B4809"/>
    <w:rsid w:val="005C160D"/>
    <w:rsid w:val="005C278F"/>
    <w:rsid w:val="005C4446"/>
    <w:rsid w:val="005D2080"/>
    <w:rsid w:val="00605093"/>
    <w:rsid w:val="006133C0"/>
    <w:rsid w:val="00626C60"/>
    <w:rsid w:val="00650585"/>
    <w:rsid w:val="0065379A"/>
    <w:rsid w:val="00672488"/>
    <w:rsid w:val="00686908"/>
    <w:rsid w:val="006C7C31"/>
    <w:rsid w:val="006D6DDB"/>
    <w:rsid w:val="006E17C2"/>
    <w:rsid w:val="006E435D"/>
    <w:rsid w:val="006E46A0"/>
    <w:rsid w:val="007034FA"/>
    <w:rsid w:val="00727CDA"/>
    <w:rsid w:val="00741C0E"/>
    <w:rsid w:val="00750A07"/>
    <w:rsid w:val="0075750B"/>
    <w:rsid w:val="00775FBB"/>
    <w:rsid w:val="007A3E9A"/>
    <w:rsid w:val="007E5A55"/>
    <w:rsid w:val="008164C0"/>
    <w:rsid w:val="0083560E"/>
    <w:rsid w:val="00843511"/>
    <w:rsid w:val="00846883"/>
    <w:rsid w:val="00847BDB"/>
    <w:rsid w:val="00886D80"/>
    <w:rsid w:val="008E770E"/>
    <w:rsid w:val="008F58F0"/>
    <w:rsid w:val="0091161A"/>
    <w:rsid w:val="00956C5C"/>
    <w:rsid w:val="00972E99"/>
    <w:rsid w:val="009A5180"/>
    <w:rsid w:val="009C05E4"/>
    <w:rsid w:val="009F6617"/>
    <w:rsid w:val="009F709E"/>
    <w:rsid w:val="00A03FB3"/>
    <w:rsid w:val="00A1728D"/>
    <w:rsid w:val="00A24231"/>
    <w:rsid w:val="00A262FB"/>
    <w:rsid w:val="00A2776B"/>
    <w:rsid w:val="00A33F91"/>
    <w:rsid w:val="00A97E14"/>
    <w:rsid w:val="00AB41B3"/>
    <w:rsid w:val="00AB64B3"/>
    <w:rsid w:val="00AC013C"/>
    <w:rsid w:val="00AE63D8"/>
    <w:rsid w:val="00B55AA4"/>
    <w:rsid w:val="00B811F2"/>
    <w:rsid w:val="00BA0E82"/>
    <w:rsid w:val="00BB7FD2"/>
    <w:rsid w:val="00BC3C7D"/>
    <w:rsid w:val="00BD124F"/>
    <w:rsid w:val="00C004D8"/>
    <w:rsid w:val="00C0344D"/>
    <w:rsid w:val="00C10B05"/>
    <w:rsid w:val="00C16E3F"/>
    <w:rsid w:val="00C3001B"/>
    <w:rsid w:val="00C34C3E"/>
    <w:rsid w:val="00C6443E"/>
    <w:rsid w:val="00C651C2"/>
    <w:rsid w:val="00C9547D"/>
    <w:rsid w:val="00CB5E45"/>
    <w:rsid w:val="00CC2B33"/>
    <w:rsid w:val="00CE47AD"/>
    <w:rsid w:val="00CE7A29"/>
    <w:rsid w:val="00CF3B78"/>
    <w:rsid w:val="00CF515A"/>
    <w:rsid w:val="00D7654A"/>
    <w:rsid w:val="00D94F62"/>
    <w:rsid w:val="00DA1B9E"/>
    <w:rsid w:val="00DB2922"/>
    <w:rsid w:val="00DB4E64"/>
    <w:rsid w:val="00DC4EE0"/>
    <w:rsid w:val="00DD3433"/>
    <w:rsid w:val="00E24C11"/>
    <w:rsid w:val="00E348C6"/>
    <w:rsid w:val="00E54871"/>
    <w:rsid w:val="00E60D9C"/>
    <w:rsid w:val="00E9220E"/>
    <w:rsid w:val="00EB2067"/>
    <w:rsid w:val="00F143BC"/>
    <w:rsid w:val="00F17593"/>
    <w:rsid w:val="00F218B0"/>
    <w:rsid w:val="00F37A42"/>
    <w:rsid w:val="00F557F5"/>
    <w:rsid w:val="00F57F33"/>
    <w:rsid w:val="00F66F53"/>
    <w:rsid w:val="00FC0D87"/>
    <w:rsid w:val="00FC5578"/>
    <w:rsid w:val="00FD22FE"/>
    <w:rsid w:val="00FD531F"/>
    <w:rsid w:val="00FE431D"/>
    <w:rsid w:val="00FF3CF1"/>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49"/>
    <o:shapelayout v:ext="edit">
      <o:idmap v:ext="edit" data="1"/>
    </o:shapelayout>
  </w:shapeDefaults>
  <w:decimalSymbol w:val="."/>
  <w:listSeparator w:val=","/>
  <w14:docId w14:val="2BAD1141"/>
  <w15:docId w15:val="{EA98E115-F870-4300-9B0A-08F0EEDA379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uiPriority="0" w:qFormat="1"/>
    <w:lsdException w:name="heading 4" w:uiPriority="0" w:qFormat="1"/>
    <w:lsdException w:name="heading 5" w:uiPriority="0" w:qFormat="1"/>
    <w:lsdException w:name="heading 6" w:uiPriority="0" w:qFormat="1"/>
    <w:lsdException w:name="heading 7" w:uiPriority="0" w:qFormat="1"/>
    <w:lsdException w:name="heading 8" w:uiPriority="0" w:qFormat="1"/>
    <w:lsdException w:name="heading 9" w:uiPriority="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jc w:val="both"/>
    </w:pPr>
    <w:rPr>
      <w:sz w:val="22"/>
      <w:szCs w:val="22"/>
      <w:lang w:val="en-GB"/>
    </w:rPr>
  </w:style>
  <w:style w:type="paragraph" w:styleId="Heading1">
    <w:name w:val="heading 1"/>
    <w:aliases w:val="Para (1),Heading 1 Char,Heading 1 Char3 Char,Heading 1 Char Char1 Char,Heading 1 Char1 Char Char1 Char,Heading 1 Char Char Char Char1 Char1,Para (1) Char Char Char Char1 Char,Heading 1 Char3 Char Char Char Char1 Char,Heading 1 Char3,Heading1"/>
    <w:basedOn w:val="Normal"/>
    <w:next w:val="Normal"/>
    <w:link w:val="Heading1Char1"/>
    <w:qFormat/>
    <w:pPr>
      <w:numPr>
        <w:numId w:val="23"/>
      </w:numPr>
      <w:spacing w:after="240"/>
      <w:outlineLvl w:val="0"/>
    </w:pPr>
  </w:style>
  <w:style w:type="paragraph" w:styleId="Heading2">
    <w:name w:val="heading 2"/>
    <w:aliases w:val="SubPara (a),Heading 2 Char3,Heading 2 Char Char2,Heading 2 Char1 Char Char1,SubPara (a) Char Char Char1,Heading 2 Char Char Char Char1,Heading 2 Char1 Char Char Char Char1,SubPara (a) Char1 Char Char Char Char1,Heading 2 Char2,Heading 2 Char1"/>
    <w:basedOn w:val="Normal"/>
    <w:next w:val="Normal"/>
    <w:link w:val="Heading2Char"/>
    <w:qFormat/>
    <w:pPr>
      <w:widowControl w:val="0"/>
      <w:numPr>
        <w:ilvl w:val="1"/>
        <w:numId w:val="23"/>
      </w:numPr>
      <w:spacing w:after="240"/>
      <w:outlineLvl w:val="1"/>
    </w:pPr>
  </w:style>
  <w:style w:type="paragraph" w:styleId="Heading3">
    <w:name w:val="heading 3"/>
    <w:aliases w:val="Char,Heading 3 Char,Char Char,Heading 3 Char1,Heading 3 Char Char,Char Char Char,Char Char1,Heading 3 Char1 Char,Heading 3 Char Char Char,Char Char Char Char,Char Char1 Char,Heading 3 Char2,Char Char2,Char Char Char1,Heading 3 Char Char1 Char"/>
    <w:basedOn w:val="Normal"/>
    <w:next w:val="Normal"/>
    <w:link w:val="Heading3Char3"/>
    <w:qFormat/>
    <w:pPr>
      <w:widowControl w:val="0"/>
      <w:numPr>
        <w:ilvl w:val="2"/>
        <w:numId w:val="23"/>
      </w:numPr>
      <w:spacing w:after="240"/>
      <w:outlineLvl w:val="2"/>
    </w:pPr>
  </w:style>
  <w:style w:type="paragraph" w:styleId="Heading4">
    <w:name w:val="heading 4"/>
    <w:aliases w:val="Heading 11,para 4,Título 41,heading 4,Heading 41,标题 41,He=ding 41"/>
    <w:basedOn w:val="Normal"/>
    <w:next w:val="Heading9"/>
    <w:link w:val="Heading4Char"/>
    <w:qFormat/>
    <w:pPr>
      <w:keepNext/>
      <w:numPr>
        <w:ilvl w:val="3"/>
        <w:numId w:val="23"/>
      </w:numPr>
      <w:spacing w:before="240" w:after="60"/>
      <w:outlineLvl w:val="3"/>
    </w:pPr>
  </w:style>
  <w:style w:type="paragraph" w:styleId="Heading5">
    <w:name w:val="heading 5"/>
    <w:basedOn w:val="Normal"/>
    <w:next w:val="Normal"/>
    <w:link w:val="Heading5Char"/>
    <w:qFormat/>
    <w:pPr>
      <w:keepNext/>
      <w:numPr>
        <w:numId w:val="20"/>
      </w:numPr>
      <w:spacing w:after="240"/>
      <w:ind w:left="3600" w:hanging="720"/>
      <w:outlineLvl w:val="4"/>
    </w:pPr>
  </w:style>
  <w:style w:type="paragraph" w:styleId="Heading6">
    <w:name w:val="heading 6"/>
    <w:basedOn w:val="Normal"/>
    <w:next w:val="Normal"/>
    <w:link w:val="Heading6Char"/>
    <w:qFormat/>
    <w:pPr>
      <w:numPr>
        <w:ilvl w:val="5"/>
        <w:numId w:val="23"/>
      </w:numPr>
      <w:spacing w:before="240" w:after="60"/>
      <w:outlineLvl w:val="5"/>
    </w:pPr>
    <w:rPr>
      <w:rFonts w:ascii="Arial" w:hAnsi="Arial"/>
      <w:i/>
    </w:rPr>
  </w:style>
  <w:style w:type="paragraph" w:styleId="Heading7">
    <w:name w:val="heading 7"/>
    <w:basedOn w:val="Normal"/>
    <w:next w:val="Normal"/>
    <w:link w:val="Heading7Char"/>
    <w:qFormat/>
    <w:pPr>
      <w:numPr>
        <w:ilvl w:val="6"/>
        <w:numId w:val="23"/>
      </w:numPr>
      <w:spacing w:before="240" w:after="60"/>
      <w:outlineLvl w:val="6"/>
    </w:pPr>
    <w:rPr>
      <w:rFonts w:ascii="Arial" w:hAnsi="Arial"/>
    </w:rPr>
  </w:style>
  <w:style w:type="paragraph" w:styleId="Heading8">
    <w:name w:val="heading 8"/>
    <w:basedOn w:val="Normal"/>
    <w:next w:val="Normal"/>
    <w:link w:val="Heading8Char"/>
    <w:qFormat/>
    <w:pPr>
      <w:outlineLvl w:val="7"/>
    </w:pPr>
    <w:rPr>
      <w:b/>
    </w:rPr>
  </w:style>
  <w:style w:type="paragraph" w:styleId="Heading9">
    <w:name w:val="heading 9"/>
    <w:basedOn w:val="Normal"/>
    <w:next w:val="Normal"/>
    <w:link w:val="Heading9Char"/>
    <w:qFormat/>
    <w:pPr>
      <w:numPr>
        <w:ilvl w:val="8"/>
        <w:numId w:val="23"/>
      </w:numPr>
      <w:spacing w:before="240" w:after="60"/>
      <w:outlineLvl w:val="8"/>
    </w:pPr>
    <w:rPr>
      <w:rFonts w:ascii="Arial" w:hAnsi="Arial"/>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numbering" w:styleId="111111">
    <w:name w:val="Outline List 2"/>
    <w:basedOn w:val="NoList"/>
    <w:semiHidden/>
    <w:pPr>
      <w:numPr>
        <w:numId w:val="16"/>
      </w:numPr>
    </w:pPr>
  </w:style>
  <w:style w:type="paragraph" w:styleId="Header">
    <w:name w:val="header"/>
    <w:basedOn w:val="Normal"/>
    <w:link w:val="HeaderChar"/>
    <w:pPr>
      <w:tabs>
        <w:tab w:val="center" w:pos="4320"/>
        <w:tab w:val="right" w:pos="8640"/>
      </w:tabs>
    </w:pPr>
  </w:style>
  <w:style w:type="paragraph" w:customStyle="1" w:styleId="sub-title">
    <w:name w:val="sub-title"/>
    <w:pPr>
      <w:jc w:val="both"/>
      <w:outlineLvl w:val="0"/>
    </w:pPr>
    <w:rPr>
      <w:b/>
      <w:noProof/>
      <w:sz w:val="22"/>
      <w:szCs w:val="22"/>
    </w:rPr>
  </w:style>
  <w:style w:type="paragraph" w:customStyle="1" w:styleId="Title1">
    <w:name w:val="Title1"/>
    <w:pPr>
      <w:jc w:val="center"/>
      <w:outlineLvl w:val="0"/>
    </w:pPr>
    <w:rPr>
      <w:b/>
      <w:caps/>
      <w:sz w:val="22"/>
      <w:szCs w:val="22"/>
      <w:lang w:val="en-GB"/>
    </w:rPr>
  </w:style>
  <w:style w:type="paragraph" w:customStyle="1" w:styleId="Decision">
    <w:name w:val="Decision"/>
    <w:basedOn w:val="Normal"/>
    <w:pPr>
      <w:keepLines/>
      <w:jc w:val="right"/>
    </w:pPr>
    <w:rPr>
      <w:b/>
    </w:rPr>
  </w:style>
  <w:style w:type="paragraph" w:customStyle="1" w:styleId="0Heading0">
    <w:name w:val="0 Heading 0"/>
    <w:rPr>
      <w:sz w:val="22"/>
      <w:szCs w:val="22"/>
      <w:lang w:val="en-GB"/>
    </w:rPr>
  </w:style>
  <w:style w:type="paragraph" w:styleId="Footer">
    <w:name w:val="footer"/>
    <w:basedOn w:val="Normal"/>
    <w:link w:val="FooterChar"/>
    <w:uiPriority w:val="99"/>
    <w:pPr>
      <w:tabs>
        <w:tab w:val="center" w:pos="4320"/>
        <w:tab w:val="right" w:pos="8640"/>
      </w:tabs>
    </w:pPr>
  </w:style>
  <w:style w:type="numbering" w:styleId="1ai">
    <w:name w:val="Outline List 1"/>
    <w:basedOn w:val="NoList"/>
    <w:semiHidden/>
    <w:pPr>
      <w:numPr>
        <w:numId w:val="17"/>
      </w:numPr>
    </w:pPr>
  </w:style>
  <w:style w:type="numbering" w:styleId="ArticleSection">
    <w:name w:val="Outline List 3"/>
    <w:basedOn w:val="NoList"/>
    <w:semiHidden/>
    <w:pPr>
      <w:numPr>
        <w:numId w:val="18"/>
      </w:numPr>
    </w:pPr>
  </w:style>
  <w:style w:type="paragraph" w:styleId="BlockText">
    <w:name w:val="Block Text"/>
    <w:basedOn w:val="Normal"/>
    <w:semiHidden/>
    <w:pPr>
      <w:spacing w:after="120"/>
      <w:ind w:left="1440" w:right="1440"/>
    </w:pPr>
  </w:style>
  <w:style w:type="paragraph" w:styleId="BodyText3">
    <w:name w:val="Body Text 3"/>
    <w:basedOn w:val="Normal"/>
    <w:link w:val="BodyText3Char"/>
    <w:semiHidden/>
    <w:pPr>
      <w:spacing w:after="120"/>
    </w:pPr>
    <w:rPr>
      <w:sz w:val="16"/>
      <w:szCs w:val="16"/>
    </w:rPr>
  </w:style>
  <w:style w:type="paragraph" w:styleId="BodyTextIndent3">
    <w:name w:val="Body Text Indent 3"/>
    <w:basedOn w:val="Normal"/>
    <w:link w:val="BodyTextIndent3Char"/>
    <w:semiHidden/>
    <w:pPr>
      <w:spacing w:after="120"/>
      <w:ind w:left="360"/>
    </w:pPr>
    <w:rPr>
      <w:sz w:val="16"/>
      <w:szCs w:val="16"/>
    </w:rPr>
  </w:style>
  <w:style w:type="paragraph" w:styleId="PlainText">
    <w:name w:val="Plain Text"/>
    <w:basedOn w:val="Normal"/>
    <w:link w:val="PlainTextChar"/>
    <w:semiHidden/>
    <w:rPr>
      <w:rFonts w:ascii="Courier New" w:hAnsi="Courier New" w:cs="Courier New"/>
      <w:sz w:val="20"/>
    </w:rPr>
  </w:style>
  <w:style w:type="table" w:styleId="Table3Deffects1">
    <w:name w:val="Table 3D effects 1"/>
    <w:basedOn w:val="TableNormal"/>
    <w:semiHidden/>
    <w:pPr>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pPr>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pPr>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pPr>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pPr>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pPr>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pPr>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pPr>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pPr>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pPr>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pPr>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pPr>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pPr>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pPr>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pPr>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pPr>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pPr>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pPr>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pPr>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pPr>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pPr>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pPr>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pPr>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pPr>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pPr>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pPr>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pPr>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pPr>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pPr>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pPr>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pPr>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pPr>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pPr>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pPr>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pPr>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pPr>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pPr>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pPr>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pPr>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pPr>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character" w:customStyle="1" w:styleId="Heading1Char1">
    <w:name w:val="Heading 1 Char1"/>
    <w:aliases w:val="Para (1) Char,Heading 1 Char Char,Heading 1 Char3 Char Char,Heading 1 Char Char1 Char Char,Heading 1 Char1 Char Char1 Char Char,Heading 1 Char Char Char Char1 Char1 Char,Para (1) Char Char Char Char1 Char Char,Heading 1 Char3 Char1"/>
    <w:basedOn w:val="DefaultParagraphFont"/>
    <w:link w:val="Heading1"/>
    <w:rPr>
      <w:sz w:val="22"/>
      <w:szCs w:val="22"/>
      <w:lang w:val="en-GB"/>
    </w:rPr>
  </w:style>
  <w:style w:type="paragraph" w:customStyle="1" w:styleId="Header4">
    <w:name w:val="Header4"/>
    <w:aliases w:val="Para 4"/>
    <w:basedOn w:val="Normal"/>
    <w:next w:val="Normal"/>
    <w:pPr>
      <w:widowControl w:val="0"/>
      <w:numPr>
        <w:numId w:val="19"/>
      </w:numPr>
      <w:tabs>
        <w:tab w:val="left" w:pos="2880"/>
        <w:tab w:val="left" w:pos="5760"/>
      </w:tabs>
      <w:spacing w:after="240"/>
      <w:ind w:left="2880" w:hanging="720"/>
    </w:pPr>
  </w:style>
  <w:style w:type="character" w:styleId="CommentReference">
    <w:name w:val="annotation reference"/>
    <w:basedOn w:val="DefaultParagraphFont"/>
    <w:uiPriority w:val="99"/>
    <w:semiHidden/>
    <w:unhideWhenUsed/>
    <w:rPr>
      <w:sz w:val="16"/>
      <w:szCs w:val="16"/>
    </w:rPr>
  </w:style>
  <w:style w:type="paragraph" w:styleId="Subtitle">
    <w:name w:val="Subtitle"/>
    <w:basedOn w:val="Normal"/>
    <w:link w:val="SubtitleChar"/>
    <w:qFormat/>
    <w:pPr>
      <w:spacing w:after="60"/>
      <w:jc w:val="center"/>
      <w:outlineLvl w:val="1"/>
    </w:pPr>
    <w:rPr>
      <w:rFonts w:ascii="Arial" w:hAnsi="Arial" w:cs="Arial"/>
    </w:rPr>
  </w:style>
  <w:style w:type="paragraph" w:styleId="Title">
    <w:name w:val="Title"/>
    <w:basedOn w:val="Normal"/>
    <w:link w:val="TitleChar"/>
    <w:qFormat/>
    <w:pPr>
      <w:spacing w:before="240" w:after="60"/>
      <w:jc w:val="center"/>
      <w:outlineLvl w:val="0"/>
    </w:pPr>
    <w:rPr>
      <w:rFonts w:ascii="Arial" w:hAnsi="Arial" w:cs="Arial"/>
      <w:b/>
      <w:bCs/>
      <w:kern w:val="28"/>
    </w:rPr>
  </w:style>
  <w:style w:type="paragraph" w:styleId="Date">
    <w:name w:val="Date"/>
    <w:basedOn w:val="Normal"/>
    <w:next w:val="Normal"/>
    <w:link w:val="DateChar"/>
  </w:style>
  <w:style w:type="character" w:styleId="PlaceholderText">
    <w:name w:val="Placeholder Text"/>
    <w:basedOn w:val="DefaultParagraphFont"/>
    <w:uiPriority w:val="99"/>
    <w:semiHidden/>
    <w:rPr>
      <w:color w:val="808080"/>
    </w:rPr>
  </w:style>
  <w:style w:type="paragraph" w:styleId="BalloonText">
    <w:name w:val="Balloon Text"/>
    <w:basedOn w:val="Normal"/>
    <w:link w:val="BalloonTextChar"/>
    <w:uiPriority w:val="99"/>
    <w:semiHidden/>
    <w:unhideWhenUsed/>
    <w:rPr>
      <w:rFonts w:ascii="Tahoma" w:hAnsi="Tahoma" w:cs="Tahoma"/>
      <w:sz w:val="16"/>
      <w:szCs w:val="16"/>
    </w:rPr>
  </w:style>
  <w:style w:type="character" w:customStyle="1" w:styleId="BalloonTextChar">
    <w:name w:val="Balloon Text Char"/>
    <w:basedOn w:val="DefaultParagraphFont"/>
    <w:link w:val="BalloonText"/>
    <w:uiPriority w:val="99"/>
    <w:semiHidden/>
    <w:rPr>
      <w:rFonts w:ascii="Tahoma" w:hAnsi="Tahoma" w:cs="Tahoma"/>
      <w:sz w:val="16"/>
      <w:szCs w:val="16"/>
      <w:lang w:val="en-GB"/>
    </w:rPr>
  </w:style>
  <w:style w:type="paragraph" w:styleId="CommentText">
    <w:name w:val="annotation text"/>
    <w:basedOn w:val="Normal"/>
    <w:link w:val="CommentTextChar"/>
    <w:uiPriority w:val="99"/>
    <w:unhideWhenUsed/>
    <w:rPr>
      <w:sz w:val="20"/>
      <w:szCs w:val="20"/>
    </w:rPr>
  </w:style>
  <w:style w:type="character" w:customStyle="1" w:styleId="CommentTextChar">
    <w:name w:val="Comment Text Char"/>
    <w:basedOn w:val="DefaultParagraphFont"/>
    <w:link w:val="CommentText"/>
    <w:uiPriority w:val="99"/>
    <w:rPr>
      <w:lang w:val="en-GB"/>
    </w:rPr>
  </w:style>
  <w:style w:type="paragraph" w:styleId="CommentSubject">
    <w:name w:val="annotation subject"/>
    <w:basedOn w:val="CommentText"/>
    <w:next w:val="CommentText"/>
    <w:link w:val="CommentSubjectChar"/>
    <w:uiPriority w:val="99"/>
    <w:semiHidden/>
    <w:unhideWhenUsed/>
    <w:rPr>
      <w:b/>
      <w:bCs/>
    </w:rPr>
  </w:style>
  <w:style w:type="character" w:customStyle="1" w:styleId="CommentSubjectChar">
    <w:name w:val="Comment Subject Char"/>
    <w:basedOn w:val="CommentTextChar"/>
    <w:link w:val="CommentSubject"/>
    <w:uiPriority w:val="99"/>
    <w:semiHidden/>
    <w:rPr>
      <w:b/>
      <w:bCs/>
      <w:lang w:val="en-GB"/>
    </w:rPr>
  </w:style>
  <w:style w:type="paragraph" w:customStyle="1" w:styleId="StyleHeader4Para4Left0Firstline0">
    <w:name w:val="Style Header4Para 4 + Left:  0&quot; First line:  0&quot;"/>
    <w:basedOn w:val="Header4"/>
    <w:pPr>
      <w:ind w:left="0" w:firstLine="0"/>
    </w:pPr>
    <w:rPr>
      <w:sz w:val="20"/>
    </w:rPr>
  </w:style>
  <w:style w:type="paragraph" w:customStyle="1" w:styleId="StyleHeading1Para1Heading1CharHeading1Char3CharHeadin">
    <w:name w:val="Style Heading 1Para (1)Heading 1 CharHeading 1 Char3 CharHeadin..."/>
    <w:basedOn w:val="Heading1"/>
    <w:pPr>
      <w:numPr>
        <w:numId w:val="0"/>
      </w:numPr>
      <w:tabs>
        <w:tab w:val="left" w:pos="720"/>
      </w:tabs>
    </w:pPr>
    <w:rPr>
      <w:szCs w:val="20"/>
    </w:rPr>
  </w:style>
  <w:style w:type="character" w:customStyle="1" w:styleId="FooterChar">
    <w:name w:val="Footer Char"/>
    <w:basedOn w:val="DefaultParagraphFont"/>
    <w:link w:val="Footer"/>
    <w:uiPriority w:val="99"/>
    <w:rPr>
      <w:sz w:val="22"/>
      <w:szCs w:val="22"/>
      <w:lang w:val="en-GB"/>
    </w:rPr>
  </w:style>
  <w:style w:type="paragraph" w:styleId="FootnoteText">
    <w:name w:val="footnote text"/>
    <w:aliases w:val="Char1,Char1 Char Char,Fußnotentextf,FOOTNOTES,fn,single space,Footnote,Footnote Text Char1 Char,Footnote Text Char Char Char,Footnote Text Char1 Char Char Char,Footnote Text Char Char Char Char Char, Char1, Char1 Char Char,Geneva 9"/>
    <w:basedOn w:val="Normal"/>
    <w:link w:val="FootnoteTextChar"/>
    <w:uiPriority w:val="99"/>
    <w:unhideWhenUsed/>
    <w:qFormat/>
    <w:rsid w:val="002C06D4"/>
    <w:rPr>
      <w:sz w:val="20"/>
      <w:szCs w:val="20"/>
    </w:rPr>
  </w:style>
  <w:style w:type="character" w:customStyle="1" w:styleId="FootnoteTextChar">
    <w:name w:val="Footnote Text Char"/>
    <w:aliases w:val="Char1 Char,Char1 Char Char Char,Fußnotentextf Char,FOOTNOTES Char,fn Char,single space Char,Footnote Char,Footnote Text Char1 Char Char,Footnote Text Char Char Char Char,Footnote Text Char1 Char Char Char Char, Char1 Char"/>
    <w:basedOn w:val="DefaultParagraphFont"/>
    <w:link w:val="FootnoteText"/>
    <w:uiPriority w:val="99"/>
    <w:rsid w:val="002C06D4"/>
    <w:rPr>
      <w:lang w:val="en-GB"/>
    </w:rPr>
  </w:style>
  <w:style w:type="character" w:styleId="FootnoteReference">
    <w:name w:val="footnote reference"/>
    <w:aliases w:val="Footnote text,Footnote Text1,Footnote Text2,ftref,16 Point,Superscript 6 Point,Superscript 6 Point + 11 pt,BVI fnr,BVI fnr Car Car,BVI fnr Car,BVI fnr Car Car Car Car,number,Footnote reference number,Footnote symbol,note TESI,f"/>
    <w:basedOn w:val="DefaultParagraphFont"/>
    <w:link w:val="CharCharCharCharCarChar"/>
    <w:uiPriority w:val="99"/>
    <w:unhideWhenUsed/>
    <w:qFormat/>
    <w:rsid w:val="002C06D4"/>
    <w:rPr>
      <w:vertAlign w:val="superscript"/>
    </w:rPr>
  </w:style>
  <w:style w:type="paragraph" w:customStyle="1" w:styleId="CharCharCharCharCarChar">
    <w:name w:val="Char Char Char Char Car Char"/>
    <w:aliases w:val="Char Char Char Char Car Char Char1 Char Char Char Char1 Char,Char Char Char1 Char Char Char Char1 Char,Char Char Char Char Car Char Char1 Char Char"/>
    <w:basedOn w:val="Normal"/>
    <w:next w:val="Normal"/>
    <w:link w:val="FootnoteReference"/>
    <w:uiPriority w:val="99"/>
    <w:rsid w:val="00A33F91"/>
    <w:pPr>
      <w:spacing w:after="160" w:line="240" w:lineRule="exact"/>
    </w:pPr>
    <w:rPr>
      <w:sz w:val="20"/>
      <w:szCs w:val="20"/>
      <w:vertAlign w:val="superscript"/>
      <w:lang w:val="en-US"/>
    </w:rPr>
  </w:style>
  <w:style w:type="character" w:customStyle="1" w:styleId="Heading2Char">
    <w:name w:val="Heading 2 Char"/>
    <w:aliases w:val="SubPara (a) Char,Heading 2 Char3 Char,Heading 2 Char Char2 Char,Heading 2 Char1 Char Char1 Char,SubPara (a) Char Char Char1 Char,Heading 2 Char Char Char Char1 Char,Heading 2 Char1 Char Char Char Char1 Char,Heading 2 Char2 Char"/>
    <w:basedOn w:val="DefaultParagraphFont"/>
    <w:link w:val="Heading2"/>
    <w:rsid w:val="00A33F91"/>
    <w:rPr>
      <w:sz w:val="22"/>
      <w:szCs w:val="22"/>
      <w:lang w:val="en-GB"/>
    </w:rPr>
  </w:style>
  <w:style w:type="character" w:customStyle="1" w:styleId="Heading3Char3">
    <w:name w:val="Heading 3 Char3"/>
    <w:aliases w:val="Char Char3,Heading 3 Char Char1,Char Char Char2,Heading 3 Char1 Char1,Heading 3 Char Char Char1,Char Char Char Char1,Char Char1 Char1,Heading 3 Char1 Char Char,Heading 3 Char Char Char Char,Char Char Char Char Char,Char Char1 Char Char"/>
    <w:basedOn w:val="DefaultParagraphFont"/>
    <w:link w:val="Heading3"/>
    <w:rsid w:val="00A33F91"/>
    <w:rPr>
      <w:sz w:val="22"/>
      <w:szCs w:val="22"/>
      <w:lang w:val="en-GB"/>
    </w:rPr>
  </w:style>
  <w:style w:type="character" w:customStyle="1" w:styleId="Heading4Char">
    <w:name w:val="Heading 4 Char"/>
    <w:aliases w:val="Heading 11 Char,para 4 Char,Título 41 Char,heading 4 Char,Heading 41 Char,标题 41 Char,He=ding 41 Char"/>
    <w:basedOn w:val="DefaultParagraphFont"/>
    <w:link w:val="Heading4"/>
    <w:rsid w:val="00A33F91"/>
    <w:rPr>
      <w:sz w:val="22"/>
      <w:szCs w:val="22"/>
      <w:lang w:val="en-GB"/>
    </w:rPr>
  </w:style>
  <w:style w:type="character" w:customStyle="1" w:styleId="Heading5Char">
    <w:name w:val="Heading 5 Char"/>
    <w:basedOn w:val="DefaultParagraphFont"/>
    <w:link w:val="Heading5"/>
    <w:rsid w:val="00A33F91"/>
    <w:rPr>
      <w:sz w:val="22"/>
      <w:szCs w:val="22"/>
      <w:lang w:val="en-GB"/>
    </w:rPr>
  </w:style>
  <w:style w:type="character" w:customStyle="1" w:styleId="Heading6Char">
    <w:name w:val="Heading 6 Char"/>
    <w:basedOn w:val="DefaultParagraphFont"/>
    <w:link w:val="Heading6"/>
    <w:rsid w:val="00A33F91"/>
    <w:rPr>
      <w:rFonts w:ascii="Arial" w:hAnsi="Arial"/>
      <w:i/>
      <w:sz w:val="22"/>
      <w:szCs w:val="22"/>
      <w:lang w:val="en-GB"/>
    </w:rPr>
  </w:style>
  <w:style w:type="character" w:customStyle="1" w:styleId="Heading7Char">
    <w:name w:val="Heading 7 Char"/>
    <w:basedOn w:val="DefaultParagraphFont"/>
    <w:link w:val="Heading7"/>
    <w:rsid w:val="00A33F91"/>
    <w:rPr>
      <w:rFonts w:ascii="Arial" w:hAnsi="Arial"/>
      <w:sz w:val="22"/>
      <w:szCs w:val="22"/>
      <w:lang w:val="en-GB"/>
    </w:rPr>
  </w:style>
  <w:style w:type="character" w:customStyle="1" w:styleId="Heading8Char">
    <w:name w:val="Heading 8 Char"/>
    <w:basedOn w:val="DefaultParagraphFont"/>
    <w:link w:val="Heading8"/>
    <w:rsid w:val="00A33F91"/>
    <w:rPr>
      <w:b/>
      <w:sz w:val="22"/>
      <w:szCs w:val="22"/>
      <w:lang w:val="en-GB"/>
    </w:rPr>
  </w:style>
  <w:style w:type="character" w:customStyle="1" w:styleId="Heading9Char">
    <w:name w:val="Heading 9 Char"/>
    <w:basedOn w:val="DefaultParagraphFont"/>
    <w:link w:val="Heading9"/>
    <w:rsid w:val="00A33F91"/>
    <w:rPr>
      <w:rFonts w:ascii="Arial" w:hAnsi="Arial"/>
      <w:i/>
      <w:sz w:val="18"/>
      <w:szCs w:val="22"/>
      <w:lang w:val="en-GB"/>
    </w:rPr>
  </w:style>
  <w:style w:type="character" w:customStyle="1" w:styleId="HeaderChar">
    <w:name w:val="Header Char"/>
    <w:basedOn w:val="DefaultParagraphFont"/>
    <w:link w:val="Header"/>
    <w:rsid w:val="00A33F91"/>
    <w:rPr>
      <w:sz w:val="22"/>
      <w:szCs w:val="22"/>
      <w:lang w:val="en-GB"/>
    </w:rPr>
  </w:style>
  <w:style w:type="character" w:customStyle="1" w:styleId="BodyText3Char">
    <w:name w:val="Body Text 3 Char"/>
    <w:basedOn w:val="DefaultParagraphFont"/>
    <w:link w:val="BodyText3"/>
    <w:semiHidden/>
    <w:rsid w:val="00A33F91"/>
    <w:rPr>
      <w:sz w:val="16"/>
      <w:szCs w:val="16"/>
      <w:lang w:val="en-GB"/>
    </w:rPr>
  </w:style>
  <w:style w:type="character" w:customStyle="1" w:styleId="BodyTextIndent3Char">
    <w:name w:val="Body Text Indent 3 Char"/>
    <w:basedOn w:val="DefaultParagraphFont"/>
    <w:link w:val="BodyTextIndent3"/>
    <w:semiHidden/>
    <w:rsid w:val="00A33F91"/>
    <w:rPr>
      <w:sz w:val="16"/>
      <w:szCs w:val="16"/>
      <w:lang w:val="en-GB"/>
    </w:rPr>
  </w:style>
  <w:style w:type="character" w:customStyle="1" w:styleId="PlainTextChar">
    <w:name w:val="Plain Text Char"/>
    <w:basedOn w:val="DefaultParagraphFont"/>
    <w:link w:val="PlainText"/>
    <w:semiHidden/>
    <w:rsid w:val="00A33F91"/>
    <w:rPr>
      <w:rFonts w:ascii="Courier New" w:hAnsi="Courier New" w:cs="Courier New"/>
      <w:szCs w:val="22"/>
      <w:lang w:val="en-GB"/>
    </w:rPr>
  </w:style>
  <w:style w:type="character" w:customStyle="1" w:styleId="SubtitleChar">
    <w:name w:val="Subtitle Char"/>
    <w:basedOn w:val="DefaultParagraphFont"/>
    <w:link w:val="Subtitle"/>
    <w:rsid w:val="00A33F91"/>
    <w:rPr>
      <w:rFonts w:ascii="Arial" w:hAnsi="Arial" w:cs="Arial"/>
      <w:sz w:val="22"/>
      <w:szCs w:val="22"/>
      <w:lang w:val="en-GB"/>
    </w:rPr>
  </w:style>
  <w:style w:type="character" w:customStyle="1" w:styleId="TitleChar">
    <w:name w:val="Title Char"/>
    <w:basedOn w:val="DefaultParagraphFont"/>
    <w:link w:val="Title"/>
    <w:rsid w:val="00A33F91"/>
    <w:rPr>
      <w:rFonts w:ascii="Arial" w:hAnsi="Arial" w:cs="Arial"/>
      <w:b/>
      <w:bCs/>
      <w:kern w:val="28"/>
      <w:sz w:val="22"/>
      <w:szCs w:val="22"/>
      <w:lang w:val="en-GB"/>
    </w:rPr>
  </w:style>
  <w:style w:type="character" w:customStyle="1" w:styleId="DateChar">
    <w:name w:val="Date Char"/>
    <w:basedOn w:val="DefaultParagraphFont"/>
    <w:link w:val="Date"/>
    <w:rsid w:val="00A33F91"/>
    <w:rPr>
      <w:sz w:val="22"/>
      <w:szCs w:val="22"/>
      <w:lang w:val="en-GB"/>
    </w:rPr>
  </w:style>
  <w:style w:type="paragraph" w:styleId="Revision">
    <w:name w:val="Revision"/>
    <w:hidden/>
    <w:uiPriority w:val="99"/>
    <w:semiHidden/>
    <w:rsid w:val="00A33F91"/>
    <w:rPr>
      <w:sz w:val="22"/>
      <w:szCs w:val="22"/>
      <w:lang w:val="en-CA"/>
    </w:rPr>
  </w:style>
  <w:style w:type="table" w:customStyle="1" w:styleId="TableGrid20">
    <w:name w:val="Table Grid2"/>
    <w:basedOn w:val="TableNormal"/>
    <w:next w:val="TableGrid"/>
    <w:rsid w:val="00A33F91"/>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0">
    <w:name w:val="Table Grid1"/>
    <w:basedOn w:val="TableNormal"/>
    <w:next w:val="TableGrid"/>
    <w:rsid w:val="00A33F91"/>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contentpasted0">
    <w:name w:val="contentpasted0"/>
    <w:basedOn w:val="DefaultParagraphFont"/>
    <w:rsid w:val="00A33F91"/>
  </w:style>
  <w:style w:type="paragraph" w:styleId="ListParagraph">
    <w:name w:val="List Paragraph"/>
    <w:aliases w:val="List Paragraph1,Table/Figure Heading,En tête 1,List Paragraph (numbered (a)),Lapis Bulleted List,Dot pt,F5 List Paragraph,No Spacing1,List Paragraph Char Char Char,Indicator Text,Numbered Para 1,Bullet 1,List Paragraph12,L"/>
    <w:basedOn w:val="Normal"/>
    <w:link w:val="ListParagraphChar"/>
    <w:uiPriority w:val="34"/>
    <w:qFormat/>
    <w:rsid w:val="00A33F91"/>
    <w:pPr>
      <w:spacing w:after="160" w:line="256" w:lineRule="auto"/>
      <w:ind w:left="720"/>
      <w:contextualSpacing/>
      <w:jc w:val="left"/>
    </w:pPr>
    <w:rPr>
      <w:rFonts w:asciiTheme="minorHAnsi" w:eastAsiaTheme="minorHAnsi" w:hAnsiTheme="minorHAnsi" w:cstheme="minorBidi"/>
      <w:lang w:val="en-CA"/>
    </w:rPr>
  </w:style>
  <w:style w:type="paragraph" w:customStyle="1" w:styleId="yiv0547830983msonormal">
    <w:name w:val="yiv0547830983msonormal"/>
    <w:basedOn w:val="Normal"/>
    <w:rsid w:val="00A33F91"/>
    <w:pPr>
      <w:spacing w:before="100" w:beforeAutospacing="1" w:after="100" w:afterAutospacing="1"/>
      <w:jc w:val="left"/>
    </w:pPr>
    <w:rPr>
      <w:sz w:val="24"/>
      <w:szCs w:val="24"/>
      <w:lang w:eastAsia="en-GB"/>
    </w:rPr>
  </w:style>
  <w:style w:type="character" w:customStyle="1" w:styleId="contentpasted2">
    <w:name w:val="contentpasted2"/>
    <w:basedOn w:val="DefaultParagraphFont"/>
    <w:rsid w:val="00A33F91"/>
  </w:style>
  <w:style w:type="paragraph" w:styleId="BodyTextIndent">
    <w:name w:val="Body Text Indent"/>
    <w:basedOn w:val="Normal"/>
    <w:link w:val="BodyTextIndentChar"/>
    <w:uiPriority w:val="99"/>
    <w:semiHidden/>
    <w:unhideWhenUsed/>
    <w:rsid w:val="00A33F91"/>
    <w:pPr>
      <w:spacing w:after="120"/>
      <w:ind w:left="283"/>
    </w:pPr>
  </w:style>
  <w:style w:type="character" w:customStyle="1" w:styleId="BodyTextIndentChar">
    <w:name w:val="Body Text Indent Char"/>
    <w:basedOn w:val="DefaultParagraphFont"/>
    <w:link w:val="BodyTextIndent"/>
    <w:uiPriority w:val="99"/>
    <w:semiHidden/>
    <w:rsid w:val="00A33F91"/>
    <w:rPr>
      <w:sz w:val="22"/>
      <w:szCs w:val="22"/>
      <w:lang w:val="en-GB"/>
    </w:rPr>
  </w:style>
  <w:style w:type="character" w:customStyle="1" w:styleId="ListParagraphChar">
    <w:name w:val="List Paragraph Char"/>
    <w:aliases w:val="List Paragraph1 Char,Table/Figure Heading Char,En tête 1 Char,List Paragraph (numbered (a)) Char,Lapis Bulleted List Char,Dot pt Char,F5 List Paragraph Char,No Spacing1 Char,List Paragraph Char Char Char Char,Indicator Text Char"/>
    <w:link w:val="ListParagraph"/>
    <w:uiPriority w:val="34"/>
    <w:qFormat/>
    <w:rsid w:val="00A33F91"/>
    <w:rPr>
      <w:rFonts w:asciiTheme="minorHAnsi" w:eastAsiaTheme="minorHAnsi" w:hAnsiTheme="minorHAnsi" w:cstheme="minorBidi"/>
      <w:sz w:val="22"/>
      <w:szCs w:val="22"/>
      <w:lang w:val="en-CA"/>
    </w:rPr>
  </w:style>
  <w:style w:type="paragraph" w:styleId="EndnoteText">
    <w:name w:val="endnote text"/>
    <w:basedOn w:val="Normal"/>
    <w:link w:val="EndnoteTextChar"/>
    <w:uiPriority w:val="99"/>
    <w:semiHidden/>
    <w:unhideWhenUsed/>
    <w:rsid w:val="00A33F91"/>
    <w:rPr>
      <w:sz w:val="20"/>
      <w:szCs w:val="20"/>
      <w:lang w:val="en-CA"/>
    </w:rPr>
  </w:style>
  <w:style w:type="character" w:customStyle="1" w:styleId="EndnoteTextChar">
    <w:name w:val="Endnote Text Char"/>
    <w:basedOn w:val="DefaultParagraphFont"/>
    <w:link w:val="EndnoteText"/>
    <w:uiPriority w:val="99"/>
    <w:semiHidden/>
    <w:rsid w:val="00A33F91"/>
    <w:rPr>
      <w:lang w:val="en-CA"/>
    </w:rPr>
  </w:style>
  <w:style w:type="character" w:styleId="EndnoteReference">
    <w:name w:val="endnote reference"/>
    <w:basedOn w:val="DefaultParagraphFont"/>
    <w:uiPriority w:val="99"/>
    <w:semiHidden/>
    <w:unhideWhenUsed/>
    <w:rsid w:val="00A33F91"/>
    <w:rPr>
      <w:vertAlign w:val="superscript"/>
    </w:rPr>
  </w:style>
  <w:style w:type="character" w:styleId="Hyperlink">
    <w:name w:val="Hyperlink"/>
    <w:basedOn w:val="DefaultParagraphFont"/>
    <w:uiPriority w:val="99"/>
    <w:unhideWhenUsed/>
    <w:rsid w:val="00A33F91"/>
    <w:rPr>
      <w:color w:val="0000FF" w:themeColor="hyperlink"/>
      <w:u w:val="single"/>
    </w:rPr>
  </w:style>
  <w:style w:type="character" w:styleId="UnresolvedMention">
    <w:name w:val="Unresolved Mention"/>
    <w:basedOn w:val="DefaultParagraphFont"/>
    <w:uiPriority w:val="99"/>
    <w:semiHidden/>
    <w:unhideWhenUsed/>
    <w:rsid w:val="00A33F91"/>
    <w:rPr>
      <w:color w:val="605E5C"/>
      <w:shd w:val="clear" w:color="auto" w:fill="E1DFDD"/>
    </w:rPr>
  </w:style>
  <w:style w:type="character" w:styleId="FollowedHyperlink">
    <w:name w:val="FollowedHyperlink"/>
    <w:basedOn w:val="DefaultParagraphFont"/>
    <w:uiPriority w:val="99"/>
    <w:semiHidden/>
    <w:unhideWhenUsed/>
    <w:rsid w:val="00A33F91"/>
    <w:rPr>
      <w:color w:val="800080" w:themeColor="followedHyperlink"/>
      <w:u w:val="single"/>
    </w:rPr>
  </w:style>
  <w:style w:type="numbering" w:customStyle="1" w:styleId="1111111">
    <w:name w:val="1 / 1.1 / 1.1.11"/>
    <w:basedOn w:val="NoList"/>
    <w:next w:val="111111"/>
    <w:semiHidden/>
    <w:rsid w:val="00A33F91"/>
  </w:style>
  <w:style w:type="numbering" w:customStyle="1" w:styleId="1ai1">
    <w:name w:val="1 / a / i1"/>
    <w:basedOn w:val="NoList"/>
    <w:next w:val="1ai"/>
    <w:semiHidden/>
    <w:rsid w:val="00A33F91"/>
  </w:style>
  <w:style w:type="numbering" w:customStyle="1" w:styleId="ArticleSection1">
    <w:name w:val="Article / Section1"/>
    <w:basedOn w:val="NoList"/>
    <w:next w:val="ArticleSection"/>
    <w:semiHidden/>
    <w:rsid w:val="00A33F91"/>
  </w:style>
  <w:style w:type="character" w:customStyle="1" w:styleId="normaltextrun">
    <w:name w:val="normaltextrun"/>
    <w:basedOn w:val="DefaultParagraphFont"/>
    <w:rsid w:val="00BA0E82"/>
  </w:style>
  <w:style w:type="character" w:customStyle="1" w:styleId="eop">
    <w:name w:val="eop"/>
    <w:basedOn w:val="DefaultParagraphFont"/>
    <w:rsid w:val="00BA0E82"/>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874225738">
      <w:bodyDiv w:val="1"/>
      <w:marLeft w:val="0"/>
      <w:marRight w:val="0"/>
      <w:marTop w:val="0"/>
      <w:marBottom w:val="0"/>
      <w:divBdr>
        <w:top w:val="none" w:sz="0" w:space="0" w:color="auto"/>
        <w:left w:val="none" w:sz="0" w:space="0" w:color="auto"/>
        <w:bottom w:val="none" w:sz="0" w:space="0" w:color="auto"/>
        <w:right w:val="none" w:sz="0" w:space="0" w:color="auto"/>
      </w:divBdr>
      <w:divsChild>
        <w:div w:id="547837370">
          <w:marLeft w:val="0"/>
          <w:marRight w:val="0"/>
          <w:marTop w:val="0"/>
          <w:marBottom w:val="60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1.xml"/><Relationship Id="rId18" Type="http://schemas.openxmlformats.org/officeDocument/2006/relationships/header" Target="header3.xml"/><Relationship Id="rId26" Type="http://schemas.openxmlformats.org/officeDocument/2006/relationships/footer" Target="footer8.xml"/><Relationship Id="rId3" Type="http://schemas.openxmlformats.org/officeDocument/2006/relationships/customXml" Target="../customXml/item3.xml"/><Relationship Id="rId21" Type="http://schemas.openxmlformats.org/officeDocument/2006/relationships/footer" Target="footer5.xm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footer" Target="footer3.xml"/><Relationship Id="rId25" Type="http://schemas.openxmlformats.org/officeDocument/2006/relationships/footer" Target="footer7.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oter" Target="footer4.xm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eader" Target="header6.xml"/><Relationship Id="rId5"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header" Target="header5.xml"/><Relationship Id="rId28" Type="http://schemas.openxmlformats.org/officeDocument/2006/relationships/footer" Target="footer9.xml"/><Relationship Id="rId10" Type="http://schemas.openxmlformats.org/officeDocument/2006/relationships/endnotes" Target="endnotes.xml"/><Relationship Id="rId19" Type="http://schemas.openxmlformats.org/officeDocument/2006/relationships/header" Target="header4.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footer" Target="footer6.xml"/><Relationship Id="rId27" Type="http://schemas.openxmlformats.org/officeDocument/2006/relationships/header" Target="header7.xml"/><Relationship Id="rId30"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houda\United%20Nations\UNEP-UNMFS-Shared_drives%20-%20General\0_92_TEMP%20DOCS\x_93_Docs%20Templates\F93-Template.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40FFD4E5AFE24A97BD53F75FBF7AA8E7"/>
        <w:category>
          <w:name w:val="Général"/>
          <w:gallery w:val="placeholder"/>
        </w:category>
        <w:types>
          <w:type w:val="bbPlcHdr"/>
        </w:types>
        <w:behaviors>
          <w:behavior w:val="content"/>
        </w:behaviors>
        <w:guid w:val="{D52581B8-B4C1-4133-8F4E-F597D5ECC8C9}"/>
      </w:docPartPr>
      <w:docPartBody>
        <w:p w:rsidR="00933C63" w:rsidRDefault="00235952" w:rsidP="00235952">
          <w:pPr>
            <w:pStyle w:val="40FFD4E5AFE24A97BD53F75FBF7AA8E7"/>
          </w:pPr>
          <w:r w:rsidRPr="001F422F">
            <w:rPr>
              <w:rStyle w:val="PlaceholderText"/>
              <w:color w:val="000000" w:themeColor="text1"/>
              <w:sz w:val="20"/>
              <w:szCs w:val="20"/>
              <w:highlight w:val="lightGray"/>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Univers">
    <w:charset w:val="00"/>
    <w:family w:val="swiss"/>
    <w:pitch w:val="variable"/>
    <w:sig w:usb0="80000287" w:usb1="00000000" w:usb2="00000000" w:usb3="00000000" w:csb0="0000000F" w:csb1="00000000"/>
  </w:font>
  <w:font w:name="Univers Bold">
    <w:altName w:val="Arial"/>
    <w:panose1 w:val="00000000000000000000"/>
    <w:charset w:val="00"/>
    <w:family w:val="swiss"/>
    <w:notTrueType/>
    <w:pitch w:val="default"/>
    <w:sig w:usb0="00000003" w:usb1="00000000" w:usb2="00000000" w:usb3="00000000" w:csb0="00000001" w:csb1="00000000"/>
  </w:font>
  <w:font w:name="MS Serif">
    <w:panose1 w:val="00000000000000000000"/>
    <w:charset w:val="00"/>
    <w:family w:val="roman"/>
    <w:notTrueType/>
    <w:pitch w:val="variable"/>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35952"/>
    <w:rsid w:val="00106B5A"/>
    <w:rsid w:val="00235952"/>
    <w:rsid w:val="005D22F1"/>
    <w:rsid w:val="00705DC8"/>
    <w:rsid w:val="00933C63"/>
    <w:rsid w:val="00C8605F"/>
  </w:rsids>
  <m:mathPr>
    <m:mathFont m:val="Cambria Math"/>
    <m:brkBin m:val="before"/>
    <m:brkBinSub m:val="--"/>
    <m:smallFrac m:val="0"/>
    <m:dispDef/>
    <m:lMargin m:val="0"/>
    <m:rMargin m:val="0"/>
    <m:defJc m:val="centerGroup"/>
    <m:wrapIndent m:val="1440"/>
    <m:intLim m:val="subSup"/>
    <m:naryLim m:val="undOvr"/>
  </m:mathPr>
  <w:themeFontLang w:val="fr-FR"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2"/>
        <w:szCs w:val="22"/>
        <w:lang w:val="fr-FR" w:eastAsia="ja-JP"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235952"/>
    <w:rPr>
      <w:color w:val="808080"/>
    </w:rPr>
  </w:style>
  <w:style w:type="paragraph" w:customStyle="1" w:styleId="40FFD4E5AFE24A97BD53F75FBF7AA8E7">
    <w:name w:val="40FFD4E5AFE24A97BD53F75FBF7AA8E7"/>
    <w:rsid w:val="0023595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Document_x0020_Number xmlns="6b03d5a6-c642-4a08-93b6-965b66bfac2e">UNEP/OzL.Pro/ExCom/93/35</Document_x0020_Number>
    <Part_x0020_I_x003a__x0020_Online_x002f_Part_x0020_II_x003a__x0020_In_x0020_Person xmlns="06f771d2-e9c4-49f6-918c-e8f42cc522aa">Part I</Part_x0020_I_x003a__x0020_Online_x002f_Part_x0020_II_x003a__x0020_In_x0020_Person>
    <DocumentType xmlns="64e33b30-101d-41de-b951-961aab25ea29">Pre-session</DocumentTyp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FC0A9406422DA945B3E4366D6633D79A" ma:contentTypeVersion="5" ma:contentTypeDescription="Create a new document." ma:contentTypeScope="" ma:versionID="eeec69b2c635333c86385bf5d5cb9110">
  <xsd:schema xmlns:xsd="http://www.w3.org/2001/XMLSchema" xmlns:p="http://schemas.microsoft.com/office/2006/metadata/properties" xmlns:ns2="6b03d5a6-c642-4a08-93b6-965b66bfac2e" xmlns:ns3="64e33b30-101d-41de-b951-961aab25ea29" xmlns:ns4="06f771d2-e9c4-49f6-918c-e8f42cc522aa" targetNamespace="http://schemas.microsoft.com/office/2006/metadata/properties" ma:root="true" ma:fieldsID="777c9ad5835d2c0e73c090edbd65feaa" ns2:_="" ns3:_="" ns4:_="">
    <xsd:import namespace="6b03d5a6-c642-4a08-93b6-965b66bfac2e"/>
    <xsd:import namespace="64e33b30-101d-41de-b951-961aab25ea29"/>
    <xsd:import namespace="06f771d2-e9c4-49f6-918c-e8f42cc522aa"/>
    <xsd:element name="properties">
      <xsd:complexType>
        <xsd:sequence>
          <xsd:element name="documentManagement">
            <xsd:complexType>
              <xsd:all>
                <xsd:element ref="ns2:Document_x0020_Number" minOccurs="0"/>
                <xsd:element ref="ns3:DocumentType" minOccurs="0"/>
                <xsd:element ref="ns4:Part_x0020_I_x003a__x0020_Online_x002f_Part_x0020_II_x003a__x0020_In_x0020_Person" minOccurs="0"/>
              </xsd:all>
            </xsd:complexType>
          </xsd:element>
        </xsd:sequence>
      </xsd:complexType>
    </xsd:element>
  </xsd:schema>
  <xsd:schema xmlns:xsd="http://www.w3.org/2001/XMLSchema" xmlns:dms="http://schemas.microsoft.com/office/2006/documentManagement/types" targetNamespace="6b03d5a6-c642-4a08-93b6-965b66bfac2e" elementFormDefault="qualified">
    <xsd:import namespace="http://schemas.microsoft.com/office/2006/documentManagement/types"/>
    <xsd:element name="Document_x0020_Number" ma:index="8" nillable="true" ma:displayName="Document Number" ma:default="UNEP/OzL.Pro/ExCom/64/" ma:internalName="Document_x0020_Number">
      <xsd:simpleType>
        <xsd:restriction base="dms:Text">
          <xsd:maxLength value="255"/>
        </xsd:restriction>
      </xsd:simpleType>
    </xsd:element>
  </xsd:schema>
  <xsd:schema xmlns:xsd="http://www.w3.org/2001/XMLSchema" xmlns:dms="http://schemas.microsoft.com/office/2006/documentManagement/types" targetNamespace="64e33b30-101d-41de-b951-961aab25ea29" elementFormDefault="qualified">
    <xsd:import namespace="http://schemas.microsoft.com/office/2006/documentManagement/types"/>
    <xsd:element name="DocumentType" ma:index="9" nillable="true" ma:displayName="DocumentType" ma:default="Pre-session" ma:format="Dropdown" ma:internalName="DocumentType">
      <xsd:simpleType>
        <xsd:restriction base="dms:Choice">
          <xsd:enumeration value="Pre-session"/>
          <xsd:enumeration value="In-session"/>
          <xsd:enumeration value="Final report"/>
          <xsd:enumeration value="Information Note"/>
          <xsd:enumeration value="Information Document"/>
        </xsd:restriction>
      </xsd:simpleType>
    </xsd:element>
  </xsd:schema>
  <xsd:schema xmlns:xsd="http://www.w3.org/2001/XMLSchema" xmlns:dms="http://schemas.microsoft.com/office/2006/documentManagement/types" targetNamespace="06f771d2-e9c4-49f6-918c-e8f42cc522aa" elementFormDefault="qualified">
    <xsd:import namespace="http://schemas.microsoft.com/office/2006/documentManagement/types"/>
    <xsd:element name="Part_x0020_I_x003a__x0020_Online_x002f_Part_x0020_II_x003a__x0020_In_x0020_Person" ma:index="10" nillable="true" ma:displayName="Part I: Online/Part II: In Person" ma:default="Part I" ma:format="Dropdown" ma:internalName="Part_x0020_I_x003a__x0020_Online_x002f_Part_x0020_II_x003a__x0020_In_x0020_Person">
      <xsd:simpleType>
        <xsd:restriction base="dms:Choice">
          <xsd:enumeration value="Part I"/>
          <xsd:enumeration value="Part II"/>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Props1.xml><?xml version="1.0" encoding="utf-8"?>
<ds:datastoreItem xmlns:ds="http://schemas.openxmlformats.org/officeDocument/2006/customXml" ds:itemID="{262B8D39-013B-44A7-B15B-1647623B2DF5}"/>
</file>

<file path=customXml/itemProps2.xml><?xml version="1.0" encoding="utf-8"?>
<ds:datastoreItem xmlns:ds="http://schemas.openxmlformats.org/officeDocument/2006/customXml" ds:itemID="{30628112-CDB0-4406-9F3A-8A8098A0F2C4}"/>
</file>

<file path=customXml/itemProps3.xml><?xml version="1.0" encoding="utf-8"?>
<ds:datastoreItem xmlns:ds="http://schemas.openxmlformats.org/officeDocument/2006/customXml" ds:itemID="{AE6B5CED-E021-4A72-B6C2-4FB2E9033B32}"/>
</file>

<file path=customXml/itemProps4.xml><?xml version="1.0" encoding="utf-8"?>
<ds:datastoreItem xmlns:ds="http://schemas.openxmlformats.org/officeDocument/2006/customXml" ds:itemID="{B64E5C5F-8091-4926-9A2C-91197B71D7CE}"/>
</file>

<file path=docProps/app.xml><?xml version="1.0" encoding="utf-8"?>
<Properties xmlns="http://schemas.openxmlformats.org/officeDocument/2006/extended-properties" xmlns:vt="http://schemas.openxmlformats.org/officeDocument/2006/docPropsVTypes">
  <Template>F93-Template</Template>
  <TotalTime>12</TotalTime>
  <Pages>26</Pages>
  <Words>12315</Words>
  <Characters>66188</Characters>
  <Application>Microsoft Office Word</Application>
  <DocSecurity>0</DocSecurity>
  <Lines>1614</Lines>
  <Paragraphs>957</Paragraphs>
  <ScaleCrop>false</ScaleCrop>
  <HeadingPairs>
    <vt:vector size="2" baseType="variant">
      <vt:variant>
        <vt:lpstr>Title</vt:lpstr>
      </vt:variant>
      <vt:variant>
        <vt:i4>1</vt:i4>
      </vt:variant>
    </vt:vector>
  </HeadingPairs>
  <TitlesOfParts>
    <vt:vector size="1" baseType="lpstr">
      <vt:lpstr/>
    </vt:vector>
  </TitlesOfParts>
  <Company>UNMFS</Company>
  <LinksUpToDate>false</LinksUpToDate>
  <CharactersWithSpaces>77546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Amendements au programme de travail du PNUD pour l’année 2023</dc:title>
  <dc:creator>HBE</dc:creator>
  <cp:keywords>93rd Excom</cp:keywords>
  <cp:lastModifiedBy>HBE</cp:lastModifiedBy>
  <cp:revision>5</cp:revision>
  <cp:lastPrinted>2001-05-26T16:40:00Z</cp:lastPrinted>
  <dcterms:created xsi:type="dcterms:W3CDTF">2023-12-14T01:14:00Z</dcterms:created>
  <dcterms:modified xsi:type="dcterms:W3CDTF">2023-12-14T01:43:00Z</dcterms:modified>
  <cp:contentType>Document</cp:contentTyp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 number">
    <vt:lpwstr>UNEP/OzL.Pro/ExCom/93/1</vt:lpwstr>
  </property>
  <property fmtid="{D5CDD505-2E9C-101B-9397-08002B2CF9AE}" pid="3" name="Revision date">
    <vt:lpwstr>15/10/2023</vt:lpwstr>
  </property>
  <property fmtid="{D5CDD505-2E9C-101B-9397-08002B2CF9AE}" pid="4" name="ContentTypeId">
    <vt:lpwstr>0x010100FC0A9406422DA945B3E4366D6633D79A</vt:lpwstr>
  </property>
  <property fmtid="{D5CDD505-2E9C-101B-9397-08002B2CF9AE}" pid="5" name="Order">
    <vt:r8>147800</vt:r8>
  </property>
  <property fmtid="{D5CDD505-2E9C-101B-9397-08002B2CF9AE}" pid="6" name="MediaServiceImageTags">
    <vt:lpwstr/>
  </property>
  <property fmtid="{D5CDD505-2E9C-101B-9397-08002B2CF9AE}" pid="7" name="xd_ProgID">
    <vt:lpwstr/>
  </property>
  <property fmtid="{D5CDD505-2E9C-101B-9397-08002B2CF9AE}" pid="8" name="_SourceUrl">
    <vt:lpwstr/>
  </property>
  <property fmtid="{D5CDD505-2E9C-101B-9397-08002B2CF9AE}" pid="9" name="_SharedFileIndex">
    <vt:lpwstr/>
  </property>
  <property fmtid="{D5CDD505-2E9C-101B-9397-08002B2CF9AE}" pid="10" name="ComplianceAssetId">
    <vt:lpwstr/>
  </property>
  <property fmtid="{D5CDD505-2E9C-101B-9397-08002B2CF9AE}" pid="11" name="TemplateUrl">
    <vt:lpwstr/>
  </property>
  <property fmtid="{D5CDD505-2E9C-101B-9397-08002B2CF9AE}" pid="12" name="_ExtendedDescription">
    <vt:lpwstr/>
  </property>
  <property fmtid="{D5CDD505-2E9C-101B-9397-08002B2CF9AE}" pid="13" name="TriggerFlowInfo">
    <vt:lpwstr/>
  </property>
  <property fmtid="{D5CDD505-2E9C-101B-9397-08002B2CF9AE}" pid="14" name="xd_Signature">
    <vt:bool>false</vt:bool>
  </property>
  <property fmtid="{D5CDD505-2E9C-101B-9397-08002B2CF9AE}" pid="15" name="SharedWithUsers">
    <vt:lpwstr/>
  </property>
  <property fmtid="{D5CDD505-2E9C-101B-9397-08002B2CF9AE}" pid="17" name="lcf76f155ced4ddcb4097134ff3c332f">
    <vt:lpwstr/>
  </property>
</Properties>
</file>